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747" r:id="rId2"/>
    <p:sldId id="895" r:id="rId3"/>
    <p:sldId id="931" r:id="rId4"/>
    <p:sldId id="926" r:id="rId5"/>
    <p:sldId id="941" r:id="rId6"/>
    <p:sldId id="940" r:id="rId7"/>
    <p:sldId id="943" r:id="rId8"/>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5pPr>
    <a:lvl6pPr marL="2286000" algn="l" defTabSz="914400" rtl="0" eaLnBrk="1" latinLnBrk="0" hangingPunct="1">
      <a:defRPr kern="1200">
        <a:solidFill>
          <a:schemeClr val="tx1"/>
        </a:solidFill>
        <a:latin typeface="Arial" panose="020B0604020202090204" pitchFamily="34" charset="0"/>
        <a:ea typeface="+mn-ea"/>
        <a:cs typeface="+mn-cs"/>
      </a:defRPr>
    </a:lvl6pPr>
    <a:lvl7pPr marL="2743200" algn="l" defTabSz="914400" rtl="0" eaLnBrk="1" latinLnBrk="0" hangingPunct="1">
      <a:defRPr kern="1200">
        <a:solidFill>
          <a:schemeClr val="tx1"/>
        </a:solidFill>
        <a:latin typeface="Arial" panose="020B0604020202090204" pitchFamily="34" charset="0"/>
        <a:ea typeface="+mn-ea"/>
        <a:cs typeface="+mn-cs"/>
      </a:defRPr>
    </a:lvl7pPr>
    <a:lvl8pPr marL="3200400" algn="l" defTabSz="914400" rtl="0" eaLnBrk="1" latinLnBrk="0" hangingPunct="1">
      <a:defRPr kern="1200">
        <a:solidFill>
          <a:schemeClr val="tx1"/>
        </a:solidFill>
        <a:latin typeface="Arial" panose="020B0604020202090204" pitchFamily="34" charset="0"/>
        <a:ea typeface="+mn-ea"/>
        <a:cs typeface="+mn-cs"/>
      </a:defRPr>
    </a:lvl8pPr>
    <a:lvl9pPr marL="3657600" algn="l" defTabSz="914400" rtl="0" eaLnBrk="1" latinLnBrk="0" hangingPunct="1">
      <a:defRPr kern="1200">
        <a:solidFill>
          <a:schemeClr val="tx1"/>
        </a:solidFill>
        <a:latin typeface="Arial" panose="020B060402020209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72" autoAdjust="0"/>
    <p:restoredTop sz="95118" autoAdjust="0"/>
  </p:normalViewPr>
  <p:slideViewPr>
    <p:cSldViewPr snapToGrid="0">
      <p:cViewPr varScale="1">
        <p:scale>
          <a:sx n="98" d="100"/>
          <a:sy n="98" d="100"/>
        </p:scale>
        <p:origin x="408" y="6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anose="02010600030101010101"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anose="02010600030101010101" pitchFamily="2" charset="-122"/>
              </a:defRPr>
            </a:lvl1pPr>
          </a:lstStyle>
          <a:p>
            <a:pPr>
              <a:defRPr/>
            </a:pPr>
            <a:fld id="{9FD6D0F9-6875-B340-ADA7-4417FB391D6D}" type="datetimeFigureOut">
              <a:rPr lang="en-US" altLang="zh-CN"/>
              <a:t>4/25/2022</a:t>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anose="02010600030101010101"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anose="02010600030101010101" pitchFamily="2" charset="-122"/>
              </a:defRPr>
            </a:lvl1pPr>
          </a:lstStyle>
          <a:p>
            <a:pPr>
              <a:defRPr/>
            </a:pPr>
            <a:fld id="{4D41B0E6-F78E-534C-B767-67D6C0DDA967}"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84225" indent="-301625">
              <a:defRPr>
                <a:solidFill>
                  <a:schemeClr val="tx1"/>
                </a:solidFill>
                <a:latin typeface="Arial" panose="020B0604020202090204" pitchFamily="34" charset="0"/>
              </a:defRPr>
            </a:lvl2pPr>
            <a:lvl3pPr marL="1208405" indent="-241300">
              <a:defRPr>
                <a:solidFill>
                  <a:schemeClr val="tx1"/>
                </a:solidFill>
                <a:latin typeface="Arial" panose="020B0604020202090204" pitchFamily="34" charset="0"/>
              </a:defRPr>
            </a:lvl3pPr>
            <a:lvl4pPr marL="1691005" indent="-241300">
              <a:defRPr>
                <a:solidFill>
                  <a:schemeClr val="tx1"/>
                </a:solidFill>
                <a:latin typeface="Arial" panose="020B0604020202090204" pitchFamily="34" charset="0"/>
              </a:defRPr>
            </a:lvl4pPr>
            <a:lvl5pPr marL="2174875" indent="-241300">
              <a:defRPr>
                <a:solidFill>
                  <a:schemeClr val="tx1"/>
                </a:solidFill>
                <a:latin typeface="Arial" panose="020B0604020202090204" pitchFamily="34" charset="0"/>
              </a:defRPr>
            </a:lvl5pPr>
            <a:lvl6pPr marL="2632075" indent="-241300" eaLnBrk="0" fontAlgn="base" hangingPunct="0">
              <a:spcBef>
                <a:spcPct val="0"/>
              </a:spcBef>
              <a:spcAft>
                <a:spcPct val="0"/>
              </a:spcAft>
              <a:defRPr>
                <a:solidFill>
                  <a:schemeClr val="tx1"/>
                </a:solidFill>
                <a:latin typeface="Arial" panose="020B0604020202090204" pitchFamily="34" charset="0"/>
              </a:defRPr>
            </a:lvl6pPr>
            <a:lvl7pPr marL="3089275" indent="-241300" eaLnBrk="0" fontAlgn="base" hangingPunct="0">
              <a:spcBef>
                <a:spcPct val="0"/>
              </a:spcBef>
              <a:spcAft>
                <a:spcPct val="0"/>
              </a:spcAft>
              <a:defRPr>
                <a:solidFill>
                  <a:schemeClr val="tx1"/>
                </a:solidFill>
                <a:latin typeface="Arial" panose="020B0604020202090204" pitchFamily="34" charset="0"/>
              </a:defRPr>
            </a:lvl7pPr>
            <a:lvl8pPr marL="3546475" indent="-241300" eaLnBrk="0" fontAlgn="base" hangingPunct="0">
              <a:spcBef>
                <a:spcPct val="0"/>
              </a:spcBef>
              <a:spcAft>
                <a:spcPct val="0"/>
              </a:spcAft>
              <a:defRPr>
                <a:solidFill>
                  <a:schemeClr val="tx1"/>
                </a:solidFill>
                <a:latin typeface="Arial" panose="020B0604020202090204" pitchFamily="34" charset="0"/>
              </a:defRPr>
            </a:lvl8pPr>
            <a:lvl9pPr marL="4003675" indent="-241300" eaLnBrk="0" fontAlgn="base" hangingPunct="0">
              <a:spcBef>
                <a:spcPct val="0"/>
              </a:spcBef>
              <a:spcAft>
                <a:spcPct val="0"/>
              </a:spcAft>
              <a:defRPr>
                <a:solidFill>
                  <a:schemeClr val="tx1"/>
                </a:solidFill>
                <a:latin typeface="Arial" panose="020B0604020202090204" pitchFamily="34" charset="0"/>
              </a:defRPr>
            </a:lvl9pPr>
          </a:lstStyle>
          <a:p>
            <a:fld id="{CF14B64D-E966-B742-A586-D1EF77775408}" type="slidenum">
              <a:rPr lang="en-US" altLang="zh-CN">
                <a:latin typeface="Calibri" panose="020F0502020204030204" pitchFamily="34" charset="0"/>
              </a:rPr>
              <a:t>2</a:t>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7346"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p>
        </p:txBody>
      </p:sp>
      <p:sp>
        <p:nvSpPr>
          <p:cNvPr id="57347"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84225" indent="-301625">
              <a:defRPr>
                <a:solidFill>
                  <a:schemeClr val="tx1"/>
                </a:solidFill>
                <a:latin typeface="Arial" panose="020B0604020202090204" pitchFamily="34" charset="0"/>
              </a:defRPr>
            </a:lvl2pPr>
            <a:lvl3pPr marL="1208405" indent="-241300">
              <a:defRPr>
                <a:solidFill>
                  <a:schemeClr val="tx1"/>
                </a:solidFill>
                <a:latin typeface="Arial" panose="020B0604020202090204" pitchFamily="34" charset="0"/>
              </a:defRPr>
            </a:lvl3pPr>
            <a:lvl4pPr marL="1691005" indent="-241300">
              <a:defRPr>
                <a:solidFill>
                  <a:schemeClr val="tx1"/>
                </a:solidFill>
                <a:latin typeface="Arial" panose="020B0604020202090204" pitchFamily="34" charset="0"/>
              </a:defRPr>
            </a:lvl4pPr>
            <a:lvl5pPr marL="2174875" indent="-241300">
              <a:defRPr>
                <a:solidFill>
                  <a:schemeClr val="tx1"/>
                </a:solidFill>
                <a:latin typeface="Arial" panose="020B0604020202090204" pitchFamily="34" charset="0"/>
              </a:defRPr>
            </a:lvl5pPr>
            <a:lvl6pPr marL="2632075" indent="-241300" eaLnBrk="0" fontAlgn="base" hangingPunct="0">
              <a:spcBef>
                <a:spcPct val="0"/>
              </a:spcBef>
              <a:spcAft>
                <a:spcPct val="0"/>
              </a:spcAft>
              <a:defRPr>
                <a:solidFill>
                  <a:schemeClr val="tx1"/>
                </a:solidFill>
                <a:latin typeface="Arial" panose="020B0604020202090204" pitchFamily="34" charset="0"/>
              </a:defRPr>
            </a:lvl6pPr>
            <a:lvl7pPr marL="3089275" indent="-241300" eaLnBrk="0" fontAlgn="base" hangingPunct="0">
              <a:spcBef>
                <a:spcPct val="0"/>
              </a:spcBef>
              <a:spcAft>
                <a:spcPct val="0"/>
              </a:spcAft>
              <a:defRPr>
                <a:solidFill>
                  <a:schemeClr val="tx1"/>
                </a:solidFill>
                <a:latin typeface="Arial" panose="020B0604020202090204" pitchFamily="34" charset="0"/>
              </a:defRPr>
            </a:lvl7pPr>
            <a:lvl8pPr marL="3546475" indent="-241300" eaLnBrk="0" fontAlgn="base" hangingPunct="0">
              <a:spcBef>
                <a:spcPct val="0"/>
              </a:spcBef>
              <a:spcAft>
                <a:spcPct val="0"/>
              </a:spcAft>
              <a:defRPr>
                <a:solidFill>
                  <a:schemeClr val="tx1"/>
                </a:solidFill>
                <a:latin typeface="Arial" panose="020B0604020202090204" pitchFamily="34" charset="0"/>
              </a:defRPr>
            </a:lvl8pPr>
            <a:lvl9pPr marL="4003675" indent="-241300" eaLnBrk="0" fontAlgn="base" hangingPunct="0">
              <a:spcBef>
                <a:spcPct val="0"/>
              </a:spcBef>
              <a:spcAft>
                <a:spcPct val="0"/>
              </a:spcAft>
              <a:defRPr>
                <a:solidFill>
                  <a:schemeClr val="tx1"/>
                </a:solidFill>
                <a:latin typeface="Arial" panose="020B0604020202090204" pitchFamily="34" charset="0"/>
              </a:defRPr>
            </a:lvl9pPr>
          </a:lstStyle>
          <a:p>
            <a:fld id="{FDE6F867-DBD5-494B-ADBC-4E66DC37BB98}" type="slidenum">
              <a:rPr lang="en-US" altLang="zh-CN">
                <a:latin typeface="Calibri" panose="020F0502020204030204" pitchFamily="34" charset="0"/>
              </a:rPr>
              <a:t>3</a:t>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84225" indent="-301625">
              <a:defRPr>
                <a:solidFill>
                  <a:schemeClr val="tx1"/>
                </a:solidFill>
                <a:latin typeface="Arial" panose="020B0604020202090204" pitchFamily="34" charset="0"/>
              </a:defRPr>
            </a:lvl2pPr>
            <a:lvl3pPr marL="1208405" indent="-241300">
              <a:defRPr>
                <a:solidFill>
                  <a:schemeClr val="tx1"/>
                </a:solidFill>
                <a:latin typeface="Arial" panose="020B0604020202090204" pitchFamily="34" charset="0"/>
              </a:defRPr>
            </a:lvl3pPr>
            <a:lvl4pPr marL="1691005" indent="-241300">
              <a:defRPr>
                <a:solidFill>
                  <a:schemeClr val="tx1"/>
                </a:solidFill>
                <a:latin typeface="Arial" panose="020B0604020202090204" pitchFamily="34" charset="0"/>
              </a:defRPr>
            </a:lvl4pPr>
            <a:lvl5pPr marL="2174875" indent="-241300">
              <a:defRPr>
                <a:solidFill>
                  <a:schemeClr val="tx1"/>
                </a:solidFill>
                <a:latin typeface="Arial" panose="020B0604020202090204" pitchFamily="34" charset="0"/>
              </a:defRPr>
            </a:lvl5pPr>
            <a:lvl6pPr marL="2632075" indent="-241300" eaLnBrk="0" fontAlgn="base" hangingPunct="0">
              <a:spcBef>
                <a:spcPct val="0"/>
              </a:spcBef>
              <a:spcAft>
                <a:spcPct val="0"/>
              </a:spcAft>
              <a:defRPr>
                <a:solidFill>
                  <a:schemeClr val="tx1"/>
                </a:solidFill>
                <a:latin typeface="Arial" panose="020B0604020202090204" pitchFamily="34" charset="0"/>
              </a:defRPr>
            </a:lvl6pPr>
            <a:lvl7pPr marL="3089275" indent="-241300" eaLnBrk="0" fontAlgn="base" hangingPunct="0">
              <a:spcBef>
                <a:spcPct val="0"/>
              </a:spcBef>
              <a:spcAft>
                <a:spcPct val="0"/>
              </a:spcAft>
              <a:defRPr>
                <a:solidFill>
                  <a:schemeClr val="tx1"/>
                </a:solidFill>
                <a:latin typeface="Arial" panose="020B0604020202090204" pitchFamily="34" charset="0"/>
              </a:defRPr>
            </a:lvl7pPr>
            <a:lvl8pPr marL="3546475" indent="-241300" eaLnBrk="0" fontAlgn="base" hangingPunct="0">
              <a:spcBef>
                <a:spcPct val="0"/>
              </a:spcBef>
              <a:spcAft>
                <a:spcPct val="0"/>
              </a:spcAft>
              <a:defRPr>
                <a:solidFill>
                  <a:schemeClr val="tx1"/>
                </a:solidFill>
                <a:latin typeface="Arial" panose="020B0604020202090204" pitchFamily="34" charset="0"/>
              </a:defRPr>
            </a:lvl8pPr>
            <a:lvl9pPr marL="4003675" indent="-241300" eaLnBrk="0" fontAlgn="base" hangingPunct="0">
              <a:spcBef>
                <a:spcPct val="0"/>
              </a:spcBef>
              <a:spcAft>
                <a:spcPct val="0"/>
              </a:spcAft>
              <a:defRPr>
                <a:solidFill>
                  <a:schemeClr val="tx1"/>
                </a:solidFill>
                <a:latin typeface="Arial" panose="020B0604020202090204" pitchFamily="34" charset="0"/>
              </a:defRPr>
            </a:lvl9pPr>
          </a:lstStyle>
          <a:p>
            <a:fld id="{1BE3B740-2C08-B54F-9792-BDD5493535FA}" type="slidenum">
              <a:rPr lang="en-US" altLang="zh-CN">
                <a:latin typeface="Calibri" panose="020F0502020204030204" pitchFamily="34" charset="0"/>
              </a:rPr>
              <a:t>4</a:t>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D64E785F-8EAE-E342-930C-FF64EA30B100}"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9E2CFE3-79F8-E84E-893F-FB712B2C521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D51182B-E8AC-E94E-9EF2-C941B1DEA780}"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buFont typeface="Arial" panose="020B0604020202090204" pitchFamily="34" charset="0"/>
              <a:buChar char="–"/>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F929963-7B0C-0644-84E3-9E760A2C6AC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buFont typeface="Arial" panose="020B0604020202090204" pitchFamily="34" charset="0"/>
              <a:buChar char="–"/>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AD0CB46-A6EE-3D41-8F4F-7FE55904408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90204" pitchFamily="34" charset="0"/>
                <a:cs typeface="Arial" panose="020B0604020202090204" pitchFamily="34" charset="0"/>
              </a:defRPr>
            </a:lvl1pPr>
            <a:lvl2pPr marL="692150" indent="-346075">
              <a:spcBef>
                <a:spcPts val="900"/>
              </a:spcBef>
              <a:spcAft>
                <a:spcPts val="900"/>
              </a:spcAft>
              <a:buFont typeface="Arial" panose="020B0604020202090204" pitchFamily="34" charset="0"/>
              <a:buChar char="–"/>
              <a:defRPr sz="2400" b="1">
                <a:latin typeface="Arial" panose="020B0604020202090204" pitchFamily="34" charset="0"/>
                <a:cs typeface="Arial" panose="020B0604020202090204" pitchFamily="34" charset="0"/>
              </a:defRPr>
            </a:lvl2pPr>
            <a:lvl3pPr marL="1025525" indent="-333375">
              <a:spcBef>
                <a:spcPts val="900"/>
              </a:spcBef>
              <a:spcAft>
                <a:spcPts val="900"/>
              </a:spcAft>
              <a:buFont typeface="Ford Antenna Medium" pitchFamily="50" charset="0"/>
              <a:buChar char="»"/>
              <a:defRPr sz="24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A0B52CD6-F9E7-AB46-8180-0A6AA7141D44}"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0B52D6DA-C14B-0940-A4FF-284A7D7677C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90204" pitchFamily="34" charset="0"/>
                <a:cs typeface="Arial" panose="020B0604020202090204" pitchFamily="34" charset="0"/>
              </a:defRPr>
            </a:lvl1pPr>
            <a:lvl2pPr marL="692150" indent="-346075">
              <a:spcBef>
                <a:spcPts val="900"/>
              </a:spcBef>
              <a:spcAft>
                <a:spcPts val="900"/>
              </a:spcAft>
              <a:buFont typeface="Arial" panose="020B0604020202090204" pitchFamily="34" charset="0"/>
              <a:buChar char="–"/>
              <a:defRPr sz="2400" b="1">
                <a:latin typeface="Arial" panose="020B0604020202090204" pitchFamily="34" charset="0"/>
                <a:cs typeface="Arial" panose="020B0604020202090204" pitchFamily="34" charset="0"/>
              </a:defRPr>
            </a:lvl2pPr>
            <a:lvl3pPr marL="1025525" indent="-333375">
              <a:spcBef>
                <a:spcPts val="900"/>
              </a:spcBef>
              <a:spcAft>
                <a:spcPts val="900"/>
              </a:spcAft>
              <a:buFont typeface="Ford Antenna Medium" pitchFamily="50" charset="0"/>
              <a:buChar char="»"/>
              <a:defRPr sz="24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43134EBF-C6E7-CF4C-BAE1-D7DB4D78F61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CA669C8-326E-0646-A049-5FD01BD464FA}"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3365AFF-85DB-FE40-98B4-53B571B4EA8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9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90204"/>
              <a:buChar char="•"/>
              <a:defRPr sz="1600" spc="0">
                <a:ea typeface="Ford Antenna" charset="0"/>
                <a:cs typeface="Ford Antenna" charset="0"/>
              </a:defRPr>
            </a:lvl2pPr>
            <a:lvl3pPr marL="401955" indent="-158750">
              <a:lnSpc>
                <a:spcPct val="90000"/>
              </a:lnSpc>
              <a:spcBef>
                <a:spcPts val="500"/>
              </a:spcBef>
              <a:buFont typeface="Arial" panose="020B0604020202090204"/>
              <a:buChar char="•"/>
              <a:defRPr sz="1600" spc="0">
                <a:ea typeface="Ford Antenna" charset="0"/>
                <a:cs typeface="Ford Antenna" charset="0"/>
              </a:defRPr>
            </a:lvl3pPr>
            <a:lvl4pPr marL="1600200" indent="-228600">
              <a:lnSpc>
                <a:spcPct val="90000"/>
              </a:lnSpc>
              <a:spcBef>
                <a:spcPts val="500"/>
              </a:spcBef>
              <a:buFont typeface="Arial" panose="020B060402020209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9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90204"/>
              <a:buChar char="•"/>
            </a:lvl6pPr>
            <a:lvl7pPr marL="2971800" indent="-228600">
              <a:lnSpc>
                <a:spcPct val="90000"/>
              </a:lnSpc>
              <a:spcBef>
                <a:spcPts val="500"/>
              </a:spcBef>
              <a:buFont typeface="Arial" panose="020B0604020202090204"/>
              <a:buChar char="•"/>
            </a:lvl7pPr>
            <a:lvl8pPr marL="3429000" indent="-228600">
              <a:lnSpc>
                <a:spcPct val="90000"/>
              </a:lnSpc>
              <a:spcBef>
                <a:spcPts val="500"/>
              </a:spcBef>
              <a:buFont typeface="Arial" panose="020B0604020202090204"/>
              <a:buChar char="•"/>
            </a:lvl8pPr>
            <a:lvl9pPr marL="3886200" indent="-228600">
              <a:lnSpc>
                <a:spcPct val="90000"/>
              </a:lnSpc>
              <a:spcBef>
                <a:spcPts val="500"/>
              </a:spcBef>
              <a:buFont typeface="Arial" panose="020B060402020209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9494CD95-8A6F-FE45-B0F2-4311AAB3122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A0A0E00-ED8E-C948-8A14-02413F38707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9F4F04A-FA96-B444-8C1B-D371E59FB58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E38E6D6D-FAF1-854F-BFEC-1BDE4C633023}"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E1F521C-6C11-5C49-9D6C-D0680F53F0A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6A9E023-A12F-4F45-BBEC-101AD30913A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E948C76-1414-7949-8DCA-C6A98A28A1FF}"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45A34B6-EC08-2F4F-B719-0661B430ABB4}"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C9FB6E05-57BE-A448-8344-7587D15CB03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289874E-58F5-0340-BB6B-A93FFF4ED3F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761C83A-4F76-A044-9C5B-BC54BA44635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4D7865C-0913-984C-86B5-C7AFAA4299A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82C5974-4C31-0E43-9B8C-589D9B6779BF}"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A47893F9-DC8F-8543-B3EC-7A4074C6CAF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A4BA0F1-B7FA-8D4B-8B76-5CF39F98608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67555D3-94EE-3446-8D00-65C78BB61FF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8A9C212-6840-2141-AE8F-B902CAE40E5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65F2DF2-368A-DA47-BF00-BC43BB5593A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8240D032-ED9C-8841-8CB2-D4574D9D5E4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a:defRPr/>
            </a:pPr>
            <a:r>
              <a:rPr lang="en-US" altLang="zh-CN" sz="5200">
                <a:solidFill>
                  <a:srgbClr val="000000"/>
                </a:solidFill>
                <a:ea typeface="宋体" panose="02010600030101010101" pitchFamily="2" charset="-122"/>
              </a:rPr>
              <a:t>			</a:t>
            </a:r>
            <a:endParaRPr lang="en-US" altLang="zh-CN" sz="3200">
              <a:solidFill>
                <a:srgbClr val="000000"/>
              </a:solidFill>
              <a:ea typeface="宋体" panose="02010600030101010101"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BE0109D-FBC8-F64F-A285-F15EFB7880A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BC0086F-DDC2-F34C-A5ED-FF0657E5A37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a:defRPr/>
            </a:pPr>
            <a:r>
              <a:rPr lang="en-US" altLang="zh-CN" sz="5100">
                <a:solidFill>
                  <a:srgbClr val="000000"/>
                </a:solidFill>
                <a:ea typeface="宋体" panose="02010600030101010101" pitchFamily="2" charset="-122"/>
              </a:rPr>
              <a:t>			</a:t>
            </a:r>
            <a:endParaRPr lang="en-US" altLang="zh-CN" sz="3100" b="1" i="1">
              <a:ea typeface="宋体" panose="02010600030101010101"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90204" pitchFamily="34" charset="0"/>
              </a:defRPr>
            </a:lvl1pPr>
            <a:lvl2pPr marL="742950" indent="-285750" defTabSz="912495">
              <a:defRPr>
                <a:solidFill>
                  <a:schemeClr val="tx1"/>
                </a:solidFill>
                <a:latin typeface="Arial" panose="020B0604020202090204" pitchFamily="34" charset="0"/>
              </a:defRPr>
            </a:lvl2pPr>
            <a:lvl3pPr marL="1143000" indent="-228600" defTabSz="912495">
              <a:defRPr>
                <a:solidFill>
                  <a:schemeClr val="tx1"/>
                </a:solidFill>
                <a:latin typeface="Arial" panose="020B0604020202090204" pitchFamily="34" charset="0"/>
              </a:defRPr>
            </a:lvl3pPr>
            <a:lvl4pPr marL="1600200" indent="-228600" defTabSz="912495">
              <a:defRPr>
                <a:solidFill>
                  <a:schemeClr val="tx1"/>
                </a:solidFill>
                <a:latin typeface="Arial" panose="020B0604020202090204" pitchFamily="34" charset="0"/>
              </a:defRPr>
            </a:lvl4pPr>
            <a:lvl5pPr marL="2057400" indent="-228600" defTabSz="912495">
              <a:defRPr>
                <a:solidFill>
                  <a:schemeClr val="tx1"/>
                </a:solidFill>
                <a:latin typeface="Arial" panose="020B0604020202090204" pitchFamily="34" charset="0"/>
              </a:defRPr>
            </a:lvl5pPr>
            <a:lvl6pPr marL="2514600" indent="-228600" defTabSz="912495" eaLnBrk="0" fontAlgn="base" hangingPunct="0">
              <a:spcBef>
                <a:spcPct val="0"/>
              </a:spcBef>
              <a:spcAft>
                <a:spcPct val="0"/>
              </a:spcAft>
              <a:defRPr>
                <a:solidFill>
                  <a:schemeClr val="tx1"/>
                </a:solidFill>
                <a:latin typeface="Arial" panose="020B0604020202090204" pitchFamily="34" charset="0"/>
              </a:defRPr>
            </a:lvl6pPr>
            <a:lvl7pPr marL="2971800" indent="-228600" defTabSz="912495" eaLnBrk="0" fontAlgn="base" hangingPunct="0">
              <a:spcBef>
                <a:spcPct val="0"/>
              </a:spcBef>
              <a:spcAft>
                <a:spcPct val="0"/>
              </a:spcAft>
              <a:defRPr>
                <a:solidFill>
                  <a:schemeClr val="tx1"/>
                </a:solidFill>
                <a:latin typeface="Arial" panose="020B0604020202090204" pitchFamily="34" charset="0"/>
              </a:defRPr>
            </a:lvl7pPr>
            <a:lvl8pPr marL="3429000" indent="-228600" defTabSz="912495" eaLnBrk="0" fontAlgn="base" hangingPunct="0">
              <a:spcBef>
                <a:spcPct val="0"/>
              </a:spcBef>
              <a:spcAft>
                <a:spcPct val="0"/>
              </a:spcAft>
              <a:defRPr>
                <a:solidFill>
                  <a:schemeClr val="tx1"/>
                </a:solidFill>
                <a:latin typeface="Arial" panose="020B0604020202090204" pitchFamily="34" charset="0"/>
              </a:defRPr>
            </a:lvl8pPr>
            <a:lvl9pPr marL="3886200" indent="-228600" defTabSz="91249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700">
              <a:solidFill>
                <a:srgbClr val="FFFFFF"/>
              </a:solidFill>
              <a:ea typeface="宋体" panose="02010600030101010101"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0B41F9D5-AD24-ED44-AA94-BDE997D3050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On Track</a:t>
            </a: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Plan To Green By Next Milestone</a:t>
            </a: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No Work Plan To Recover</a:t>
            </a: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9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90204" pitchFamily="34" charset="0"/>
                <a:ea typeface="+mj-ea"/>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B27A4F4-EFF8-9744-B47E-60A88FDA4F6A}"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No Work Plan To Recover</a:t>
            </a: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Plan To Green By Next Milestone</a:t>
            </a: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On Track</a:t>
            </a: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90204" pitchFamily="34" charset="0"/>
                <a:cs typeface="Arial" panose="020B0604020202090204" pitchFamily="34" charset="0"/>
              </a:rPr>
              <a:t>Confidential</a:t>
            </a: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90204" pitchFamily="34" charset="0"/>
              </a:rPr>
              <a:t>‹#›</a:t>
            </a:fld>
            <a:endParaRPr lang="en-US" altLang="en-US" sz="1100" b="1">
              <a:solidFill>
                <a:srgbClr val="00264E"/>
              </a:solidFill>
              <a:cs typeface="Arial" panose="020B060402020209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solidFill>
                <a:srgbClr val="00264E"/>
              </a:solidFill>
              <a:ea typeface="宋体" panose="02010600030101010101" pitchFamily="2" charset="-122"/>
            </a:endParaRPr>
          </a:p>
          <a:p>
            <a:pPr algn="r" eaLnBrk="1" hangingPunct="1">
              <a:defRPr/>
            </a:pPr>
            <a:r>
              <a:rPr lang="en-US" altLang="zh-CN" sz="600">
                <a:solidFill>
                  <a:srgbClr val="00264E"/>
                </a:solidFill>
                <a:ea typeface="宋体" panose="02010600030101010101" pitchFamily="2" charset="-122"/>
              </a:rPr>
              <a:t>  GIS1 23.01,12 / GIS2 Confidential Template v2  (June 1,  2018)</a:t>
            </a:r>
            <a:endParaRPr lang="en-US" altLang="zh-CN" sz="600" b="1">
              <a:solidFill>
                <a:srgbClr val="00264E"/>
              </a:solidFill>
              <a:ea typeface="宋体" panose="02010600030101010101"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7B10D08-A535-1F41-940B-6C254BECE06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D2551AE-F139-DE46-906A-F17D8668C59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latinLnBrk="1">
              <a:defRPr/>
            </a:pPr>
            <a:endParaRPr lang="en-US" altLang="zh-CN">
              <a:solidFill>
                <a:srgbClr val="000000"/>
              </a:solidFill>
              <a:ea typeface="宋体" panose="02010600030101010101"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90204" pitchFamily="34" charset="0"/>
                <a:ea typeface="Ford Antenna Cond Regular"/>
                <a:cs typeface="Arial" panose="020B0604020202090204" pitchFamily="34" charset="0"/>
              </a:defRPr>
            </a:lvl1pPr>
          </a:lstStyle>
          <a:p>
            <a:pPr eaLnBrk="1" fontAlgn="auto">
              <a:spcBef>
                <a:spcPts val="0"/>
              </a:spcBef>
              <a:spcAft>
                <a:spcPts val="0"/>
              </a:spcAft>
              <a:defRPr/>
            </a:pPr>
            <a:r>
              <a:rPr lang="en-US" dirty="0">
                <a:sym typeface="Ford Antenna Cond Regular"/>
              </a:rPr>
              <a:t>$432</a:t>
            </a: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90204" pitchFamily="34" charset="0"/>
                <a:sym typeface="Ford Antenna Cond Regular"/>
              </a:rPr>
              <a:t>Market Factors</a:t>
            </a: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Volume /</a:t>
            </a:r>
          </a:p>
          <a:p>
            <a:pPr algn="ctr">
              <a:lnSpc>
                <a:spcPct val="85000"/>
              </a:lnSpc>
              <a:defRPr/>
            </a:pPr>
            <a:r>
              <a:rPr lang="en-US" altLang="en-US" sz="1200" b="1">
                <a:cs typeface="Arial" panose="020B0604020202090204" pitchFamily="34" charset="0"/>
              </a:rPr>
              <a:t>Mix</a:t>
            </a: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Net</a:t>
            </a:r>
          </a:p>
          <a:p>
            <a:pPr algn="ctr">
              <a:lnSpc>
                <a:spcPct val="85000"/>
              </a:lnSpc>
              <a:defRPr/>
            </a:pPr>
            <a:r>
              <a:rPr lang="en-US" altLang="en-US" sz="1200" b="1">
                <a:cs typeface="Arial" panose="020B0604020202090204" pitchFamily="34" charset="0"/>
              </a:rPr>
              <a:t>Pricing</a:t>
            </a: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Other</a:t>
            </a: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Cost</a:t>
            </a: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1Q 2018</a:t>
            </a: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1Q 2017</a:t>
            </a: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27BEF64-56DE-6C43-B480-A8304A7D554D}"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A77F8E1F-0825-0447-A8FF-179F078C647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2C2ADF7-A3A7-5F49-A76F-BF99EDB53B3D}"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9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9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9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90204" pitchFamily="34" charset="0"/>
        </a:defRPr>
      </a:lvl5pPr>
      <a:lvl6pPr marL="457200" algn="l" rtl="0" fontAlgn="base">
        <a:lnSpc>
          <a:spcPct val="90000"/>
        </a:lnSpc>
        <a:spcBef>
          <a:spcPct val="0"/>
        </a:spcBef>
        <a:spcAft>
          <a:spcPct val="0"/>
        </a:spcAft>
        <a:defRPr sz="4400">
          <a:solidFill>
            <a:schemeClr val="tx1"/>
          </a:solidFill>
          <a:latin typeface="Arial" panose="020B0604020202090204" pitchFamily="34" charset="0"/>
        </a:defRPr>
      </a:lvl6pPr>
      <a:lvl7pPr marL="914400" algn="l" rtl="0" fontAlgn="base">
        <a:lnSpc>
          <a:spcPct val="90000"/>
        </a:lnSpc>
        <a:spcBef>
          <a:spcPct val="0"/>
        </a:spcBef>
        <a:spcAft>
          <a:spcPct val="0"/>
        </a:spcAft>
        <a:defRPr sz="4400">
          <a:solidFill>
            <a:schemeClr val="tx1"/>
          </a:solidFill>
          <a:latin typeface="Arial" panose="020B0604020202090204" pitchFamily="34" charset="0"/>
        </a:defRPr>
      </a:lvl7pPr>
      <a:lvl8pPr marL="1371600" algn="l" rtl="0" fontAlgn="base">
        <a:lnSpc>
          <a:spcPct val="90000"/>
        </a:lnSpc>
        <a:spcBef>
          <a:spcPct val="0"/>
        </a:spcBef>
        <a:spcAft>
          <a:spcPct val="0"/>
        </a:spcAft>
        <a:defRPr sz="4400">
          <a:solidFill>
            <a:schemeClr val="tx1"/>
          </a:solidFill>
          <a:latin typeface="Arial" panose="020B0604020202090204" pitchFamily="34" charset="0"/>
        </a:defRPr>
      </a:lvl8pPr>
      <a:lvl9pPr marL="1828800" algn="l" rtl="0" fontAlgn="base">
        <a:lnSpc>
          <a:spcPct val="90000"/>
        </a:lnSpc>
        <a:spcBef>
          <a:spcPct val="0"/>
        </a:spcBef>
        <a:spcAft>
          <a:spcPct val="0"/>
        </a:spcAft>
        <a:defRPr sz="4400">
          <a:solidFill>
            <a:schemeClr val="tx1"/>
          </a:solidFill>
          <a:latin typeface="Arial" panose="020B060402020209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hyperlink" Target="https://www.jira.ford.com/browse/APIMCIS-27949"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3022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0000"/>
              </a:lnSpc>
            </a:pPr>
            <a:r>
              <a:rPr lang="en-US" altLang="en-US" sz="3200" dirty="0"/>
              <a:t>Sync+ 2.0 </a:t>
            </a:r>
          </a:p>
          <a:p>
            <a:pPr algn="ctr" eaLnBrk="1" hangingPunct="1">
              <a:lnSpc>
                <a:spcPct val="90000"/>
              </a:lnSpc>
            </a:pPr>
            <a:r>
              <a:rPr lang="en-US" altLang="en-US" sz="3200" dirty="0">
                <a:solidFill>
                  <a:srgbClr val="0000CC"/>
                </a:solidFill>
              </a:rPr>
              <a:t>Phase4_U554</a:t>
            </a:r>
            <a:r>
              <a:rPr lang="en-US" altLang="zh-CN" sz="3200" dirty="0">
                <a:solidFill>
                  <a:srgbClr val="0000CC"/>
                </a:solidFill>
              </a:rPr>
              <a:t>_R09</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9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2</a:t>
            </a:r>
            <a:r>
              <a:rPr lang="en-US" altLang="en-US" sz="1600" dirty="0">
                <a:solidFill>
                  <a:srgbClr val="0000CC"/>
                </a:solidFill>
              </a:rPr>
              <a:t>-04-24</a:t>
            </a: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90204" pitchFamily="34" charset="0"/>
                  </a:rPr>
                  <a:t>Think</a:t>
                </a: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90204" pitchFamily="34" charset="0"/>
                  </a:rPr>
                  <a:t>Point of view</a:t>
                </a: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90204" pitchFamily="34" charset="0"/>
                  </a:rPr>
                  <a:t>Plan to Implement</a:t>
                </a: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90204" pitchFamily="34" charset="0"/>
                  </a:rPr>
                  <a:t>Implement</a:t>
                </a: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9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9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9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9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b="1">
                <a:solidFill>
                  <a:srgbClr val="00345F"/>
                </a:solidFill>
                <a:cs typeface="Arial" panose="020B0604020202090204" pitchFamily="34" charset="0"/>
              </a:rPr>
              <a:t>Desired Outcome</a:t>
            </a: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600" b="1">
              <a:solidFill>
                <a:srgbClr val="00345F"/>
              </a:solidFill>
              <a:ea typeface="宋体" panose="02010600030101010101" pitchFamily="2" charset="-122"/>
              <a:cs typeface="Arial" panose="020B060402020209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600" b="1">
              <a:solidFill>
                <a:srgbClr val="00345F"/>
              </a:solidFill>
              <a:ea typeface="宋体" panose="02010600030101010101" pitchFamily="2" charset="-122"/>
              <a:cs typeface="Arial" panose="020B060402020209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600" b="1">
              <a:solidFill>
                <a:srgbClr val="00345F"/>
              </a:solidFill>
              <a:ea typeface="宋体" panose="02010600030101010101" pitchFamily="2" charset="-122"/>
              <a:cs typeface="Arial" panose="020B060402020209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400" b="1">
                <a:solidFill>
                  <a:srgbClr val="00345F"/>
                </a:solidFill>
                <a:cs typeface="Arial" panose="020B0604020202090204" pitchFamily="34" charset="0"/>
              </a:rPr>
              <a:t>Awareness</a:t>
            </a: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400" b="1">
                <a:solidFill>
                  <a:srgbClr val="00345F"/>
                </a:solidFill>
                <a:cs typeface="Arial" panose="020B0604020202090204" pitchFamily="34" charset="0"/>
              </a:rPr>
              <a:t>Decision</a:t>
            </a: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400" b="1">
                <a:solidFill>
                  <a:srgbClr val="00345F"/>
                </a:solidFill>
                <a:cs typeface="Arial" panose="020B0604020202090204" pitchFamily="34" charset="0"/>
              </a:rPr>
              <a:t>Escalation Help</a:t>
            </a:r>
          </a:p>
        </p:txBody>
      </p:sp>
      <p:pic>
        <p:nvPicPr>
          <p:cNvPr id="47116"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{U554_R09} </a:t>
            </a:r>
            <a:r>
              <a:rPr lang="en-US" altLang="en-US" sz="2800" dirty="0">
                <a:ea typeface="SimHei" panose="02010609060101010101" pitchFamily="49" charset="-122"/>
              </a:rPr>
              <a:t>Software overall status  {</a:t>
            </a:r>
            <a:r>
              <a:rPr lang="en-US" altLang="en-US" sz="2800" dirty="0">
                <a:solidFill>
                  <a:srgbClr val="FFC000"/>
                </a:solidFill>
                <a:ea typeface="SimHei" panose="02010609060101010101" pitchFamily="49" charset="-122"/>
              </a:rPr>
              <a:t>yellow</a:t>
            </a:r>
            <a:r>
              <a:rPr lang="en-US" altLang="en-US" sz="2800" dirty="0">
                <a:ea typeface="SimHei" panose="02010609060101010101" pitchFamily="49" charset="-122"/>
              </a:rPr>
              <a:t>}</a:t>
            </a: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anose="02010600030101010101" pitchFamily="2" charset="-122"/>
              </a:rPr>
              <a:t>Software key info</a:t>
            </a:r>
          </a:p>
          <a:p>
            <a:pPr lvl="1">
              <a:spcBef>
                <a:spcPct val="0"/>
              </a:spcBef>
              <a:buFont typeface="Arial" panose="020B0604020202090204" pitchFamily="34" charset="0"/>
              <a:buChar char="•"/>
            </a:pPr>
            <a:r>
              <a:rPr lang="en-US" altLang="zh-CN" sz="1800" dirty="0">
                <a:ea typeface="宋体" panose="02010600030101010101" pitchFamily="2" charset="-122"/>
              </a:rPr>
              <a:t>Refer SWAD for the details:</a:t>
            </a:r>
          </a:p>
          <a:p>
            <a:pPr lvl="2">
              <a:spcBef>
                <a:spcPct val="0"/>
              </a:spcBef>
              <a:buFont typeface="Arial" panose="020B0604020202090204" pitchFamily="34" charset="0"/>
              <a:buChar char="•"/>
            </a:pPr>
            <a:r>
              <a:rPr lang="en-US" altLang="zh-CN" sz="1800" dirty="0">
                <a:ea typeface="宋体" panose="02010600030101010101" pitchFamily="2" charset="-122"/>
              </a:rPr>
              <a:t>MCU version:</a:t>
            </a:r>
            <a:r>
              <a:rPr lang="zh-CN" altLang="zh-CN" sz="1800" dirty="0">
                <a:ea typeface="宋体" panose="02010600030101010101" pitchFamily="2" charset="-122"/>
              </a:rPr>
              <a:t> </a:t>
            </a:r>
            <a:r>
              <a:rPr lang="en-GB" altLang="zh-CN" sz="1800" dirty="0">
                <a:ea typeface="宋体" panose="02010600030101010101" pitchFamily="2" charset="-122"/>
              </a:rPr>
              <a:t>20220326_417_PRO </a:t>
            </a:r>
          </a:p>
          <a:p>
            <a:pPr lvl="2">
              <a:spcBef>
                <a:spcPct val="0"/>
              </a:spcBef>
              <a:buFont typeface="Arial" panose="020B0604020202090204" pitchFamily="34" charset="0"/>
              <a:buChar char="•"/>
            </a:pPr>
            <a:r>
              <a:rPr lang="en-US" altLang="zh-CN" sz="1800" dirty="0">
                <a:ea typeface="宋体" panose="02010600030101010101" pitchFamily="2" charset="-122"/>
              </a:rPr>
              <a:t>SoC User</a:t>
            </a:r>
            <a:r>
              <a:rPr lang="zh-CN" altLang="en-US" sz="1800" dirty="0">
                <a:ea typeface="宋体" panose="02010600030101010101" pitchFamily="2" charset="-122"/>
              </a:rPr>
              <a:t> </a:t>
            </a:r>
            <a:r>
              <a:rPr lang="en-US" altLang="zh-CN" sz="1800" dirty="0">
                <a:ea typeface="宋体" panose="02010600030101010101" pitchFamily="2" charset="-122"/>
              </a:rPr>
              <a:t>version: </a:t>
            </a:r>
            <a:r>
              <a:rPr lang="pt-BR" altLang="zh-CN" sz="1800" dirty="0">
                <a:ea typeface="宋体" panose="02010600030101010101" pitchFamily="2" charset="-122"/>
              </a:rPr>
              <a:t>20220326_0657_DL13_R09.PRO_User</a:t>
            </a:r>
          </a:p>
          <a:p>
            <a:pPr lvl="2">
              <a:spcBef>
                <a:spcPct val="0"/>
              </a:spcBef>
              <a:buFont typeface="Arial" panose="020B0604020202090204" pitchFamily="34" charset="0"/>
              <a:buChar char="•"/>
            </a:pPr>
            <a:r>
              <a:rPr lang="en-US" altLang="zh-CN" sz="1800" dirty="0">
                <a:solidFill>
                  <a:srgbClr val="0000CC"/>
                </a:solidFill>
                <a:ea typeface="宋体" panose="02010600030101010101" pitchFamily="2" charset="-122"/>
              </a:rPr>
              <a:t>Verification scope and method:</a:t>
            </a:r>
          </a:p>
          <a:p>
            <a:pPr lvl="2">
              <a:spcBef>
                <a:spcPct val="0"/>
              </a:spcBef>
              <a:buFont typeface="Arial" panose="020B0604020202090204" pitchFamily="34" charset="0"/>
              <a:buChar char="•"/>
            </a:pPr>
            <a:r>
              <a:rPr lang="en-US" altLang="zh-CN" sz="1800" dirty="0">
                <a:solidFill>
                  <a:srgbClr val="0000CC"/>
                </a:solidFill>
                <a:ea typeface="宋体" panose="02010600030101010101" pitchFamily="2" charset="-122"/>
              </a:rPr>
              <a:t>{Full verification} </a:t>
            </a:r>
            <a:r>
              <a:rPr lang="en-US" altLang="zh-CN" sz="1800" dirty="0">
                <a:ea typeface="宋体" panose="02010600030101010101" pitchFamily="2" charset="-122"/>
              </a:rPr>
              <a:t>executed with pass rate </a:t>
            </a:r>
            <a:r>
              <a:rPr lang="en-US" altLang="zh-CN" sz="1800" dirty="0">
                <a:solidFill>
                  <a:srgbClr val="0000CC"/>
                </a:solidFill>
                <a:ea typeface="宋体" panose="02010600030101010101" pitchFamily="2" charset="-122"/>
              </a:rPr>
              <a:t>98</a:t>
            </a:r>
            <a:r>
              <a:rPr lang="en-US" altLang="zh-CN" sz="1800">
                <a:solidFill>
                  <a:srgbClr val="0000CC"/>
                </a:solidFill>
                <a:ea typeface="宋体" panose="02010600030101010101" pitchFamily="2" charset="-122"/>
              </a:rPr>
              <a:t>%,  0</a:t>
            </a:r>
            <a:r>
              <a:rPr lang="zh-CN" altLang="en-US" sz="1800">
                <a:solidFill>
                  <a:srgbClr val="0000CC"/>
                </a:solidFill>
                <a:ea typeface="宋体" panose="02010600030101010101" pitchFamily="2" charset="-122"/>
              </a:rPr>
              <a:t> </a:t>
            </a:r>
            <a:r>
              <a:rPr lang="en-US" altLang="zh-CN" sz="1800" dirty="0">
                <a:ea typeface="宋体" panose="02010600030101010101" pitchFamily="2" charset="-122"/>
              </a:rPr>
              <a:t>P1 and </a:t>
            </a:r>
            <a:r>
              <a:rPr lang="en-US" altLang="zh-CN" sz="1800" dirty="0">
                <a:solidFill>
                  <a:srgbClr val="0000CC"/>
                </a:solidFill>
                <a:ea typeface="宋体" panose="02010600030101010101" pitchFamily="2" charset="-122"/>
              </a:rPr>
              <a:t>15 </a:t>
            </a:r>
            <a:r>
              <a:rPr lang="en-US" altLang="zh-CN" sz="1800" dirty="0">
                <a:ea typeface="宋体" panose="02010600030101010101" pitchFamily="2" charset="-122"/>
              </a:rPr>
              <a:t>P2 issues found and not fixed. Refer test report for detail.</a:t>
            </a:r>
          </a:p>
          <a:p>
            <a:pPr>
              <a:spcBef>
                <a:spcPct val="0"/>
              </a:spcBef>
            </a:pPr>
            <a:r>
              <a:rPr lang="en-US" altLang="zh-CN" sz="1800" dirty="0">
                <a:ea typeface="宋体" panose="02010600030101010101" pitchFamily="2" charset="-122"/>
              </a:rPr>
              <a:t>Main changes compared with previous version, refer RN for the details, highlights listed below:</a:t>
            </a:r>
          </a:p>
          <a:p>
            <a:pPr lvl="2">
              <a:spcBef>
                <a:spcPct val="0"/>
              </a:spcBef>
              <a:buFont typeface="Arial" panose="020B0604020202090204" pitchFamily="34" charset="0"/>
              <a:buChar char="•"/>
            </a:pPr>
            <a:r>
              <a:rPr lang="en-US" altLang="zh-CN" dirty="0"/>
              <a:t>Non-compliance issue list, refer attached file for detail, P1 issues listed below:</a:t>
            </a:r>
          </a:p>
          <a:p>
            <a:pPr lvl="3">
              <a:spcBef>
                <a:spcPct val="0"/>
              </a:spcBef>
            </a:pPr>
            <a:r>
              <a:rPr lang="en-US" altLang="zh-CN" sz="1400" dirty="0" err="1">
                <a:solidFill>
                  <a:srgbClr val="0000CC"/>
                </a:solidFill>
                <a:ea typeface="宋体" panose="02010600030101010101" pitchFamily="2" charset="-122"/>
              </a:rPr>
              <a:t>APIMCIS_xxxxxx</a:t>
            </a:r>
            <a:endParaRPr lang="en-US" altLang="zh-CN" sz="1400" dirty="0">
              <a:solidFill>
                <a:srgbClr val="0000CC"/>
              </a:solidFill>
              <a:ea typeface="宋体" panose="02010600030101010101" pitchFamily="2" charset="-122"/>
            </a:endParaRPr>
          </a:p>
          <a:p>
            <a:pPr lvl="3">
              <a:spcBef>
                <a:spcPct val="0"/>
              </a:spcBef>
            </a:pPr>
            <a:r>
              <a:rPr lang="en-US" altLang="zh-CN" sz="1400" dirty="0">
                <a:solidFill>
                  <a:srgbClr val="0000CC"/>
                </a:solidFill>
                <a:ea typeface="宋体" panose="02010600030101010101" pitchFamily="2" charset="-122"/>
              </a:rPr>
              <a:t>……</a:t>
            </a:r>
          </a:p>
          <a:p>
            <a:pPr lvl="2">
              <a:spcBef>
                <a:spcPct val="0"/>
              </a:spcBef>
              <a:buFont typeface="Arial" panose="020B0604020202090204" pitchFamily="34" charset="0"/>
              <a:buChar char="•"/>
            </a:pPr>
            <a:r>
              <a:rPr lang="en-US" altLang="zh-CN" dirty="0">
                <a:ea typeface="宋体" panose="02010600030101010101" pitchFamily="2" charset="-122"/>
              </a:rPr>
              <a:t>Open P1 issue list with risk evaluation – refer slide 3</a:t>
            </a:r>
          </a:p>
          <a:p>
            <a:pPr lvl="2">
              <a:spcBef>
                <a:spcPct val="0"/>
              </a:spcBef>
              <a:buFont typeface="Arial" panose="020B0604020202090204" pitchFamily="34" charset="0"/>
              <a:buChar char="•"/>
            </a:pPr>
            <a:r>
              <a:rPr lang="en-US" altLang="zh-CN" dirty="0">
                <a:ea typeface="宋体" panose="02010600030101010101" pitchFamily="2" charset="-122"/>
              </a:rPr>
              <a:t>Open AIMS with risk evaluation – refer slide 4</a:t>
            </a:r>
          </a:p>
          <a:p>
            <a:pPr lvl="2">
              <a:spcBef>
                <a:spcPct val="0"/>
              </a:spcBef>
              <a:buFont typeface="Arial" panose="020B0604020202090204" pitchFamily="34" charset="0"/>
              <a:buChar char="•"/>
            </a:pPr>
            <a:r>
              <a:rPr lang="en-US" altLang="zh-CN" dirty="0">
                <a:ea typeface="宋体" panose="02010600030101010101" pitchFamily="2" charset="-122"/>
              </a:rPr>
              <a:t>Memory leak, VR subjects test result – refer slide 5,6,7</a:t>
            </a:r>
          </a:p>
          <a:p>
            <a:pPr lvl="2">
              <a:spcBef>
                <a:spcPct val="0"/>
              </a:spcBef>
              <a:buFont typeface="Arial" panose="020B0604020202090204" pitchFamily="34" charset="0"/>
              <a:buChar char="•"/>
            </a:pPr>
            <a:endParaRPr lang="en-US" altLang="zh-CN" dirty="0">
              <a:ea typeface="宋体" panose="02010600030101010101" pitchFamily="2" charset="-122"/>
            </a:endParaRPr>
          </a:p>
          <a:p>
            <a:pPr lvl="3">
              <a:spcBef>
                <a:spcPct val="0"/>
              </a:spcBef>
            </a:pPr>
            <a:endParaRPr lang="en-US" altLang="zh-CN" dirty="0">
              <a:ea typeface="宋体" panose="02010600030101010101" pitchFamily="2" charset="-122"/>
            </a:endParaRPr>
          </a:p>
          <a:p>
            <a:pPr>
              <a:spcBef>
                <a:spcPct val="0"/>
              </a:spcBef>
            </a:pPr>
            <a:endParaRPr lang="en-US" altLang="zh-CN"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4"/>
          <p:cNvSpPr>
            <a:spLocks noGrp="1" noChangeArrowheads="1"/>
          </p:cNvSpPr>
          <p:nvPr>
            <p:ph type="title"/>
          </p:nvPr>
        </p:nvSpPr>
        <p:spPr bwMode="auto">
          <a:xfrm>
            <a:off x="401003" y="18224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rPr>
              <a:t>U554_R09</a:t>
            </a:r>
            <a:r>
              <a:rPr lang="en-US" altLang="en-US" sz="2800" dirty="0">
                <a:solidFill>
                  <a:srgbClr val="0000CC"/>
                </a:solidFill>
              </a:rPr>
              <a:t>} </a:t>
            </a:r>
            <a:r>
              <a:rPr lang="en-US" altLang="zh-CN" sz="2800" dirty="0"/>
              <a:t>Open P1</a:t>
            </a:r>
            <a:r>
              <a:rPr lang="zh-CN" altLang="en-US" sz="2800" dirty="0"/>
              <a:t>（</a:t>
            </a:r>
            <a:r>
              <a:rPr lang="en-US" altLang="zh-CN" sz="2800" dirty="0"/>
              <a:t>IG</a:t>
            </a:r>
            <a:r>
              <a:rPr lang="zh-CN" altLang="en-US" sz="2800" dirty="0"/>
              <a:t>）</a:t>
            </a:r>
            <a:r>
              <a:rPr lang="en-US" altLang="zh-CN" sz="2800" dirty="0"/>
              <a:t> issue list with risk evaluation </a:t>
            </a:r>
            <a:endParaRPr lang="en-US" altLang="en-US" sz="2800" b="0" dirty="0">
              <a:ea typeface="SimHei" panose="02010609060101010101" pitchFamily="49" charset="-122"/>
            </a:endParaRPr>
          </a:p>
        </p:txBody>
      </p:sp>
      <p:graphicFrame>
        <p:nvGraphicFramePr>
          <p:cNvPr id="2" name="表格 1"/>
          <p:cNvGraphicFramePr>
            <a:graphicFrameLocks noGrp="1"/>
          </p:cNvGraphicFramePr>
          <p:nvPr>
            <p:custDataLst>
              <p:tags r:id="rId1"/>
            </p:custDataLst>
            <p:extLst>
              <p:ext uri="{D42A27DB-BD31-4B8C-83A1-F6EECF244321}">
                <p14:modId xmlns:p14="http://schemas.microsoft.com/office/powerpoint/2010/main" val="1804904729"/>
              </p:ext>
            </p:extLst>
          </p:nvPr>
        </p:nvGraphicFramePr>
        <p:xfrm>
          <a:off x="401003" y="1543505"/>
          <a:ext cx="11638280" cy="1666996"/>
        </p:xfrm>
        <a:graphic>
          <a:graphicData uri="http://schemas.openxmlformats.org/drawingml/2006/table">
            <a:tbl>
              <a:tblPr/>
              <a:tblGrid>
                <a:gridCol w="618864">
                  <a:extLst>
                    <a:ext uri="{9D8B030D-6E8A-4147-A177-3AD203B41FA5}">
                      <a16:colId xmlns:a16="http://schemas.microsoft.com/office/drawing/2014/main" val="20000"/>
                    </a:ext>
                  </a:extLst>
                </a:gridCol>
                <a:gridCol w="886730">
                  <a:extLst>
                    <a:ext uri="{9D8B030D-6E8A-4147-A177-3AD203B41FA5}">
                      <a16:colId xmlns:a16="http://schemas.microsoft.com/office/drawing/2014/main" val="20001"/>
                    </a:ext>
                  </a:extLst>
                </a:gridCol>
                <a:gridCol w="1651073">
                  <a:extLst>
                    <a:ext uri="{9D8B030D-6E8A-4147-A177-3AD203B41FA5}">
                      <a16:colId xmlns:a16="http://schemas.microsoft.com/office/drawing/2014/main" val="20002"/>
                    </a:ext>
                  </a:extLst>
                </a:gridCol>
                <a:gridCol w="2380732">
                  <a:extLst>
                    <a:ext uri="{9D8B030D-6E8A-4147-A177-3AD203B41FA5}">
                      <a16:colId xmlns:a16="http://schemas.microsoft.com/office/drawing/2014/main" val="20003"/>
                    </a:ext>
                  </a:extLst>
                </a:gridCol>
                <a:gridCol w="841800">
                  <a:extLst>
                    <a:ext uri="{9D8B030D-6E8A-4147-A177-3AD203B41FA5}">
                      <a16:colId xmlns:a16="http://schemas.microsoft.com/office/drawing/2014/main" val="20004"/>
                    </a:ext>
                  </a:extLst>
                </a:gridCol>
                <a:gridCol w="1366989">
                  <a:extLst>
                    <a:ext uri="{9D8B030D-6E8A-4147-A177-3AD203B41FA5}">
                      <a16:colId xmlns:a16="http://schemas.microsoft.com/office/drawing/2014/main" val="2165804250"/>
                    </a:ext>
                  </a:extLst>
                </a:gridCol>
                <a:gridCol w="1366989">
                  <a:extLst>
                    <a:ext uri="{9D8B030D-6E8A-4147-A177-3AD203B41FA5}">
                      <a16:colId xmlns:a16="http://schemas.microsoft.com/office/drawing/2014/main" val="20005"/>
                    </a:ext>
                  </a:extLst>
                </a:gridCol>
                <a:gridCol w="2525103">
                  <a:extLst>
                    <a:ext uri="{9D8B030D-6E8A-4147-A177-3AD203B41FA5}">
                      <a16:colId xmlns:a16="http://schemas.microsoft.com/office/drawing/2014/main" val="20006"/>
                    </a:ext>
                  </a:extLst>
                </a:gridCol>
              </a:tblGrid>
              <a:tr h="200179">
                <a:tc>
                  <a:txBody>
                    <a:bodyPr/>
                    <a:lstStyle/>
                    <a:p>
                      <a:pPr algn="ctr" fontAlgn="t"/>
                      <a:r>
                        <a:rPr lang="en-GB" sz="1200" b="1" i="0" u="none" strike="noStrike">
                          <a:solidFill>
                            <a:srgbClr val="000000"/>
                          </a:solidFill>
                          <a:effectLst/>
                          <a:latin typeface="Arial" panose="020B0604020202090204" pitchFamily="34" charset="0"/>
                          <a:ea typeface="等线" panose="02010600030101010101" pitchFamily="2" charset="-122"/>
                        </a:rPr>
                        <a:t>Key</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a:solidFill>
                            <a:srgbClr val="000000"/>
                          </a:solidFill>
                          <a:effectLst/>
                          <a:latin typeface="Arial" panose="020B0604020202090204" pitchFamily="34" charset="0"/>
                          <a:ea typeface="等线" panose="02010600030101010101" pitchFamily="2" charset="-122"/>
                        </a:rPr>
                        <a:t>Created</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a:solidFill>
                            <a:srgbClr val="000000"/>
                          </a:solidFill>
                          <a:effectLst/>
                          <a:latin typeface="Arial" panose="020B0604020202090204" pitchFamily="34" charset="0"/>
                          <a:ea typeface="等线" panose="02010600030101010101" pitchFamily="2" charset="-122"/>
                        </a:rPr>
                        <a:t>Summary</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dirty="0">
                          <a:solidFill>
                            <a:srgbClr val="000000"/>
                          </a:solidFill>
                          <a:effectLst/>
                          <a:latin typeface="Arial" panose="020B0604020202090204" pitchFamily="34" charset="0"/>
                          <a:ea typeface="等线" panose="02010600030101010101" pitchFamily="2" charset="-122"/>
                        </a:rPr>
                        <a:t>Root cause</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dirty="0">
                          <a:solidFill>
                            <a:srgbClr val="000000"/>
                          </a:solidFill>
                          <a:effectLst/>
                          <a:latin typeface="Arial" panose="020B0604020202090204" pitchFamily="34" charset="0"/>
                          <a:ea typeface="等线" panose="02010600030101010101" pitchFamily="2" charset="-122"/>
                        </a:rPr>
                        <a:t>Status</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dirty="0" err="1">
                          <a:solidFill>
                            <a:srgbClr val="000000"/>
                          </a:solidFill>
                          <a:effectLst/>
                          <a:latin typeface="Arial" panose="020B0604020202090204" pitchFamily="34" charset="0"/>
                          <a:ea typeface="等线" panose="02010600030101010101" pitchFamily="2" charset="-122"/>
                        </a:rPr>
                        <a:t>Fixversion</a:t>
                      </a:r>
                      <a:endParaRPr lang="en-GB" sz="1200" b="1" i="0" u="none" strike="noStrike" dirty="0">
                        <a:solidFill>
                          <a:srgbClr val="000000"/>
                        </a:solidFill>
                        <a:effectLst/>
                        <a:latin typeface="Arial" panose="020B0604020202090204" pitchFamily="34" charset="0"/>
                        <a:ea typeface="等线" panose="02010600030101010101" pitchFamily="2" charset="-122"/>
                      </a:endParaRP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dirty="0">
                          <a:solidFill>
                            <a:srgbClr val="000000"/>
                          </a:solidFill>
                          <a:effectLst/>
                          <a:latin typeface="Arial" panose="020B0604020202090204" pitchFamily="34" charset="0"/>
                          <a:ea typeface="等线" panose="02010600030101010101" pitchFamily="2" charset="-122"/>
                        </a:rPr>
                        <a:t>Priority</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a:solidFill>
                            <a:srgbClr val="000000"/>
                          </a:solidFill>
                          <a:effectLst/>
                          <a:latin typeface="Arial" panose="020B0604020202090204" pitchFamily="34" charset="0"/>
                          <a:ea typeface="等线" panose="02010600030101010101" pitchFamily="2" charset="-122"/>
                        </a:rPr>
                        <a:t>risk evaluation </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0"/>
                  </a:ext>
                </a:extLst>
              </a:tr>
              <a:tr h="753082">
                <a:tc>
                  <a:txBody>
                    <a:bodyPr/>
                    <a:lstStyle/>
                    <a:p>
                      <a:pPr algn="l" fontAlgn="t"/>
                      <a:r>
                        <a:rPr lang="en-US" altLang="zh-CN" sz="1200" dirty="0">
                          <a:hlinkClick r:id="rId4"/>
                        </a:rPr>
                        <a:t>APIMCIS-27949</a:t>
                      </a:r>
                      <a:endParaRPr lang="en-GB" sz="1200" b="0" i="0" u="sng" strike="noStrike" dirty="0">
                        <a:solidFill>
                          <a:srgbClr val="0563C1"/>
                        </a:solidFill>
                        <a:effectLst/>
                        <a:latin typeface="等线" panose="02010600030101010101" pitchFamily="2" charset="-122"/>
                        <a:ea typeface="等线" panose="02010600030101010101" pitchFamily="2" charset="-122"/>
                      </a:endParaRP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1200" b="0" i="0" u="none" strike="noStrike" dirty="0">
                          <a:solidFill>
                            <a:srgbClr val="000000"/>
                          </a:solidFill>
                          <a:effectLst/>
                          <a:latin typeface="Arial" panose="020B0604020202090204" pitchFamily="34" charset="0"/>
                          <a:ea typeface="等线" panose="02010600030101010101" pitchFamily="2" charset="-122"/>
                        </a:rPr>
                        <a:t>2021/5/7  4:57:00 AM</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1200" dirty="0">
                          <a:hlinkClick r:id="rId4"/>
                        </a:rPr>
                        <a:t>Phase4:Vehicle query violation failed</a:t>
                      </a:r>
                      <a:endParaRPr lang="zh-CN" altLang="en-US" sz="1200" b="0" i="0" u="none" strike="noStrike" dirty="0">
                        <a:solidFill>
                          <a:srgbClr val="000000"/>
                        </a:solidFill>
                        <a:effectLst/>
                        <a:latin typeface="Arial" panose="020B0604020202090204" pitchFamily="34" charset="0"/>
                        <a:ea typeface="等线" panose="02010600030101010101" pitchFamily="2" charset="-122"/>
                      </a:endParaRP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1200" b="0" i="0" u="none" strike="noStrike" dirty="0">
                          <a:solidFill>
                            <a:srgbClr val="000000"/>
                          </a:solidFill>
                          <a:effectLst/>
                          <a:latin typeface="Arial" panose="020B0604020202090204" pitchFamily="34" charset="0"/>
                          <a:ea typeface="等线" panose="02010600030101010101" pitchFamily="2" charset="-122"/>
                        </a:rPr>
                        <a:t>第三方数据更新慢问题，已反馈资源方处理。无需重新发版。</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1200" b="0" i="0" u="none" strike="noStrike" dirty="0">
                          <a:solidFill>
                            <a:srgbClr val="000000"/>
                          </a:solidFill>
                          <a:effectLst/>
                          <a:latin typeface="Arial" panose="020B0604020202090204" pitchFamily="34" charset="0"/>
                          <a:ea typeface="等线" panose="02010600030101010101" pitchFamily="2" charset="-122"/>
                        </a:rPr>
                        <a:t>待办</a:t>
                      </a:r>
                      <a:endParaRPr lang="en-GB" sz="1200" b="0" i="0" u="none" strike="noStrike" dirty="0">
                        <a:solidFill>
                          <a:srgbClr val="000000"/>
                        </a:solidFill>
                        <a:effectLst/>
                        <a:latin typeface="Arial" panose="020B0604020202090204" pitchFamily="34" charset="0"/>
                        <a:ea typeface="等线" panose="02010600030101010101" pitchFamily="2" charset="-122"/>
                      </a:endParaRP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err="1">
                          <a:solidFill>
                            <a:srgbClr val="000000"/>
                          </a:solidFill>
                          <a:effectLst/>
                          <a:latin typeface="Arial" panose="020B0604020202090204" pitchFamily="34" charset="0"/>
                          <a:ea typeface="等线" panose="02010600030101010101" pitchFamily="2" charset="-122"/>
                        </a:rPr>
                        <a:t>无需发版</a:t>
                      </a:r>
                      <a:r>
                        <a:rPr lang="zh-CN" altLang="en-US" sz="1200" b="0" i="0" u="none" strike="noStrike" dirty="0">
                          <a:solidFill>
                            <a:srgbClr val="000000"/>
                          </a:solidFill>
                          <a:effectLst/>
                          <a:latin typeface="Arial" panose="020B0604020202090204" pitchFamily="34" charset="0"/>
                          <a:ea typeface="等线" panose="02010600030101010101" pitchFamily="2" charset="-122"/>
                        </a:rPr>
                        <a:t>，第三方数据解决</a:t>
                      </a:r>
                      <a:endParaRPr lang="en-GB" sz="1200" b="0" i="0" u="none" strike="noStrike" dirty="0">
                        <a:solidFill>
                          <a:srgbClr val="000000"/>
                        </a:solidFill>
                        <a:effectLst/>
                        <a:latin typeface="Arial" panose="020B0604020202090204" pitchFamily="34" charset="0"/>
                        <a:ea typeface="等线" panose="02010600030101010101" pitchFamily="2" charset="-122"/>
                      </a:endParaRP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Arial" panose="020B0604020202090204" pitchFamily="34" charset="0"/>
                          <a:ea typeface="等线" panose="02010600030101010101" pitchFamily="2" charset="-122"/>
                        </a:rPr>
                        <a:t>Immediate Gating</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1200" b="0" i="0" u="none" strike="noStrike" dirty="0">
                          <a:solidFill>
                            <a:srgbClr val="000000"/>
                          </a:solidFill>
                          <a:effectLst/>
                          <a:latin typeface="Arial" panose="020B0604020202090204" pitchFamily="34" charset="0"/>
                          <a:ea typeface="等线" panose="02010600030101010101" pitchFamily="2" charset="-122"/>
                        </a:rPr>
                        <a:t>风险评估：</a:t>
                      </a:r>
                      <a:r>
                        <a:rPr lang="en-GB" altLang="zh-CN" sz="1200" b="0" i="0" u="none" strike="noStrike" dirty="0">
                          <a:solidFill>
                            <a:srgbClr val="000000"/>
                          </a:solidFill>
                          <a:effectLst/>
                          <a:latin typeface="Arial" panose="020B0604020202090204" pitchFamily="34" charset="0"/>
                          <a:ea typeface="等线" panose="02010600030101010101" pitchFamily="2" charset="-122"/>
                        </a:rPr>
                        <a:t>L</a:t>
                      </a:r>
                    </a:p>
                    <a:p>
                      <a:pPr algn="l" fontAlgn="t"/>
                      <a:r>
                        <a:rPr lang="zh-CN" altLang="en-US" sz="1200" b="0" i="0" u="none" strike="noStrike" kern="1200" dirty="0">
                          <a:solidFill>
                            <a:srgbClr val="000000"/>
                          </a:solidFill>
                          <a:effectLst/>
                          <a:latin typeface="Arial" panose="020B0604020202090204" pitchFamily="34" charset="0"/>
                          <a:ea typeface="等线" panose="02010600030101010101" pitchFamily="2" charset="-122"/>
                          <a:cs typeface="+mn-cs"/>
                        </a:rPr>
                        <a:t>与第三方确认，当前交管局相关的最新信息未给到第三方进行接入，对于江苏地区的数据通常有</a:t>
                      </a:r>
                      <a:r>
                        <a:rPr lang="en-US" altLang="zh-CN" sz="1200" b="0" i="0" u="none" strike="noStrike" kern="1200" dirty="0">
                          <a:solidFill>
                            <a:srgbClr val="000000"/>
                          </a:solidFill>
                          <a:effectLst/>
                          <a:latin typeface="Arial" panose="020B0604020202090204" pitchFamily="34" charset="0"/>
                          <a:ea typeface="等线" panose="02010600030101010101" pitchFamily="2" charset="-122"/>
                          <a:cs typeface="+mn-cs"/>
                        </a:rPr>
                        <a:t>3-6</a:t>
                      </a:r>
                      <a:r>
                        <a:rPr lang="zh-CN" altLang="en-US" sz="1200" b="0" i="0" u="none" strike="noStrike" kern="1200" dirty="0">
                          <a:solidFill>
                            <a:srgbClr val="000000"/>
                          </a:solidFill>
                          <a:effectLst/>
                          <a:latin typeface="Arial" panose="020B0604020202090204" pitchFamily="34" charset="0"/>
                          <a:ea typeface="等线" panose="02010600030101010101" pitchFamily="2" charset="-122"/>
                          <a:cs typeface="+mn-cs"/>
                        </a:rPr>
                        <a:t>个月左右的延迟。</a:t>
                      </a:r>
                      <a:endParaRPr lang="en-US" altLang="zh-CN" sz="1200" b="0" i="0" u="none" strike="noStrike" kern="1200" dirty="0">
                        <a:solidFill>
                          <a:srgbClr val="000000"/>
                        </a:solidFill>
                        <a:effectLst/>
                        <a:latin typeface="Arial" panose="020B0604020202090204" pitchFamily="34" charset="0"/>
                        <a:ea typeface="等线" panose="02010600030101010101" pitchFamily="2" charset="-122"/>
                        <a:cs typeface="+mn-cs"/>
                      </a:endParaRPr>
                    </a:p>
                    <a:p>
                      <a:pPr algn="l" fontAlgn="t"/>
                      <a:r>
                        <a:rPr lang="zh-CN" altLang="en-US" sz="1200" b="0" i="0" u="none" strike="noStrike" kern="1200">
                          <a:solidFill>
                            <a:srgbClr val="000000"/>
                          </a:solidFill>
                          <a:effectLst/>
                          <a:latin typeface="Arial" panose="020B0604020202090204" pitchFamily="34" charset="0"/>
                          <a:ea typeface="等线" panose="02010600030101010101" pitchFamily="2" charset="-122"/>
                          <a:cs typeface="+mn-cs"/>
                        </a:rPr>
                        <a:t>与福特沟通是否需要采用其他方式对客户进行提示。</a:t>
                      </a:r>
                      <a:endParaRPr lang="en-US" altLang="zh-CN" sz="1200" b="0" i="0" u="none" strike="noStrike" kern="1200" dirty="0">
                        <a:solidFill>
                          <a:srgbClr val="000000"/>
                        </a:solidFill>
                        <a:effectLst/>
                        <a:latin typeface="Arial" panose="020B0604020202090204" pitchFamily="34" charset="0"/>
                        <a:ea typeface="等线" panose="02010600030101010101" pitchFamily="2" charset="-122"/>
                        <a:cs typeface="+mn-cs"/>
                      </a:endParaRPr>
                    </a:p>
                    <a:p>
                      <a:pPr algn="l" fontAlgn="t"/>
                      <a:endParaRPr lang="en-GB" sz="1200" b="0" i="0" u="none" strike="noStrike" kern="1200" dirty="0">
                        <a:solidFill>
                          <a:srgbClr val="000000"/>
                        </a:solidFill>
                        <a:effectLst/>
                        <a:latin typeface="Arial" panose="020B0604020202090204" pitchFamily="34" charset="0"/>
                        <a:ea typeface="等线" panose="02010600030101010101" pitchFamily="2" charset="-122"/>
                        <a:cs typeface="+mn-cs"/>
                      </a:endParaRP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1"/>
                  </a:ext>
                </a:extLst>
              </a:tr>
            </a:tbl>
          </a:graphicData>
        </a:graphic>
      </p:graphicFrame>
      <p:sp>
        <p:nvSpPr>
          <p:cNvPr id="3" name="文本框 2">
            <a:extLst>
              <a:ext uri="{FF2B5EF4-FFF2-40B4-BE49-F238E27FC236}">
                <a16:creationId xmlns:a16="http://schemas.microsoft.com/office/drawing/2014/main" id="{BBA06C24-B6D0-F14B-AD95-5BA70FEC5CDB}"/>
              </a:ext>
            </a:extLst>
          </p:cNvPr>
          <p:cNvSpPr txBox="1"/>
          <p:nvPr/>
        </p:nvSpPr>
        <p:spPr>
          <a:xfrm>
            <a:off x="401003" y="761683"/>
            <a:ext cx="11529740" cy="646331"/>
          </a:xfrm>
          <a:prstGeom prst="rect">
            <a:avLst/>
          </a:prstGeom>
          <a:noFill/>
        </p:spPr>
        <p:txBody>
          <a:bodyPr wrap="square" rtlCol="0">
            <a:spAutoFit/>
          </a:bodyPr>
          <a:lstStyle/>
          <a:p>
            <a:r>
              <a:rPr kumimoji="1" lang="zh-CN" altLang="en-US" dirty="0"/>
              <a:t>遗留</a:t>
            </a:r>
            <a:r>
              <a:rPr kumimoji="1" lang="en-US" altLang="zh-CN" dirty="0"/>
              <a:t>1</a:t>
            </a:r>
            <a:r>
              <a:rPr kumimoji="1" lang="zh-CN" altLang="en-US" dirty="0"/>
              <a:t>个</a:t>
            </a:r>
            <a:r>
              <a:rPr kumimoji="1" lang="en-US" altLang="zh-CN" dirty="0"/>
              <a:t>IG</a:t>
            </a:r>
            <a:r>
              <a:rPr kumimoji="1" lang="zh-CN" altLang="en-US" dirty="0"/>
              <a:t>问题，分析影响较小，非</a:t>
            </a:r>
            <a:r>
              <a:rPr kumimoji="1" lang="en-US" altLang="zh-CN" dirty="0"/>
              <a:t>block</a:t>
            </a:r>
            <a:r>
              <a:rPr kumimoji="1" lang="zh-CN" altLang="en-US" dirty="0"/>
              <a:t> </a:t>
            </a:r>
            <a:r>
              <a:rPr kumimoji="1" lang="en-US" altLang="zh-CN" dirty="0"/>
              <a:t>issue</a:t>
            </a:r>
            <a:r>
              <a:rPr kumimoji="1" lang="zh-CN" altLang="en-US" dirty="0"/>
              <a:t>。相关问题目前已经在当前版本中解决，后续更新</a:t>
            </a:r>
            <a:r>
              <a:rPr kumimoji="1" lang="en-US" altLang="zh-CN" dirty="0"/>
              <a:t>Jira</a:t>
            </a:r>
            <a:r>
              <a:rPr kumimoji="1" lang="zh-CN" altLang="en-US" dirty="0"/>
              <a:t>状态后给到测试进行验证关闭。</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rPr>
              <a:t>U554_R09</a:t>
            </a:r>
            <a:r>
              <a:rPr lang="en-US" altLang="en-US" sz="2800" dirty="0">
                <a:solidFill>
                  <a:srgbClr val="0000CC"/>
                </a:solidFill>
              </a:rPr>
              <a:t>} </a:t>
            </a:r>
            <a:r>
              <a:rPr lang="en-US" altLang="zh-CN" sz="2800" dirty="0"/>
              <a:t>Open AIMS with risk evaluation</a:t>
            </a:r>
            <a:endParaRPr lang="en-US" altLang="en-US" sz="2800" b="0" dirty="0">
              <a:ea typeface="SimHei" panose="02010609060101010101" pitchFamily="49" charset="-122"/>
            </a:endParaRPr>
          </a:p>
        </p:txBody>
      </p:sp>
      <p:sp>
        <p:nvSpPr>
          <p:cNvPr id="4" name="文本框 3">
            <a:extLst>
              <a:ext uri="{FF2B5EF4-FFF2-40B4-BE49-F238E27FC236}">
                <a16:creationId xmlns:a16="http://schemas.microsoft.com/office/drawing/2014/main" id="{73C97956-B766-374F-A185-463DAB5C9D33}"/>
              </a:ext>
            </a:extLst>
          </p:cNvPr>
          <p:cNvSpPr txBox="1"/>
          <p:nvPr/>
        </p:nvSpPr>
        <p:spPr>
          <a:xfrm>
            <a:off x="639761" y="759897"/>
            <a:ext cx="11179811" cy="369332"/>
          </a:xfrm>
          <a:prstGeom prst="rect">
            <a:avLst/>
          </a:prstGeom>
          <a:noFill/>
        </p:spPr>
        <p:txBody>
          <a:bodyPr wrap="square" rtlCol="0">
            <a:spAutoFit/>
          </a:bodyPr>
          <a:lstStyle/>
          <a:p>
            <a:r>
              <a:rPr kumimoji="1" lang="zh-CN" altLang="en-US" dirty="0"/>
              <a:t>目前</a:t>
            </a:r>
            <a:r>
              <a:rPr kumimoji="1" lang="en-US" altLang="zh-CN" dirty="0"/>
              <a:t>Jira</a:t>
            </a:r>
            <a:r>
              <a:rPr kumimoji="1" lang="zh-CN" altLang="en-US" dirty="0"/>
              <a:t>上未遗留工厂问题。</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9FEC31C-03F1-9A4B-94A1-0983C6138C05}"/>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{U554</a:t>
            </a:r>
            <a:r>
              <a:rPr lang="zh-CN" altLang="en-US" sz="2800" dirty="0">
                <a:solidFill>
                  <a:srgbClr val="0000CC"/>
                </a:solidFill>
              </a:rPr>
              <a:t> </a:t>
            </a:r>
            <a:r>
              <a:rPr lang="en-US" altLang="zh-CN" sz="2800" dirty="0">
                <a:solidFill>
                  <a:srgbClr val="0000CC"/>
                </a:solidFill>
              </a:rPr>
              <a:t>R09</a:t>
            </a:r>
            <a:r>
              <a:rPr lang="en-US" altLang="en-US" sz="2800" dirty="0">
                <a:solidFill>
                  <a:srgbClr val="0000CC"/>
                </a:solidFill>
              </a:rPr>
              <a:t>} </a:t>
            </a:r>
            <a:r>
              <a:rPr lang="zh-CN" altLang="en-US" sz="2800" dirty="0"/>
              <a:t>内存泄漏专项测试</a:t>
            </a:r>
            <a:endParaRPr lang="en-US" altLang="en-US" sz="2800" b="0" dirty="0">
              <a:ea typeface="SimHei" panose="02010609060101010101" pitchFamily="49" charset="-122"/>
            </a:endParaRPr>
          </a:p>
        </p:txBody>
      </p:sp>
      <p:pic>
        <p:nvPicPr>
          <p:cNvPr id="8" name="图片 7">
            <a:extLst>
              <a:ext uri="{FF2B5EF4-FFF2-40B4-BE49-F238E27FC236}">
                <a16:creationId xmlns:a16="http://schemas.microsoft.com/office/drawing/2014/main" id="{6CE34D58-4590-8747-BA76-8DDC7B185B69}"/>
              </a:ext>
            </a:extLst>
          </p:cNvPr>
          <p:cNvPicPr>
            <a:picLocks noChangeAspect="1"/>
          </p:cNvPicPr>
          <p:nvPr/>
        </p:nvPicPr>
        <p:blipFill>
          <a:blip r:embed="rId2"/>
          <a:stretch>
            <a:fillRect/>
          </a:stretch>
        </p:blipFill>
        <p:spPr>
          <a:xfrm>
            <a:off x="917422" y="1113387"/>
            <a:ext cx="3401817" cy="1384435"/>
          </a:xfrm>
          <a:prstGeom prst="rect">
            <a:avLst/>
          </a:prstGeom>
        </p:spPr>
      </p:pic>
      <p:pic>
        <p:nvPicPr>
          <p:cNvPr id="9" name="图片 8">
            <a:extLst>
              <a:ext uri="{FF2B5EF4-FFF2-40B4-BE49-F238E27FC236}">
                <a16:creationId xmlns:a16="http://schemas.microsoft.com/office/drawing/2014/main" id="{B9D8ABC4-5392-4440-A17F-C6717E60AC46}"/>
              </a:ext>
            </a:extLst>
          </p:cNvPr>
          <p:cNvPicPr>
            <a:picLocks noChangeAspect="1"/>
          </p:cNvPicPr>
          <p:nvPr/>
        </p:nvPicPr>
        <p:blipFill>
          <a:blip r:embed="rId3"/>
          <a:stretch>
            <a:fillRect/>
          </a:stretch>
        </p:blipFill>
        <p:spPr>
          <a:xfrm>
            <a:off x="917422" y="2458494"/>
            <a:ext cx="3401817" cy="1391447"/>
          </a:xfrm>
          <a:prstGeom prst="rect">
            <a:avLst/>
          </a:prstGeom>
        </p:spPr>
      </p:pic>
      <p:pic>
        <p:nvPicPr>
          <p:cNvPr id="10" name="图片 9">
            <a:extLst>
              <a:ext uri="{FF2B5EF4-FFF2-40B4-BE49-F238E27FC236}">
                <a16:creationId xmlns:a16="http://schemas.microsoft.com/office/drawing/2014/main" id="{BF035F78-D819-F941-807B-B409F51AC180}"/>
              </a:ext>
            </a:extLst>
          </p:cNvPr>
          <p:cNvPicPr>
            <a:picLocks noChangeAspect="1"/>
          </p:cNvPicPr>
          <p:nvPr/>
        </p:nvPicPr>
        <p:blipFill>
          <a:blip r:embed="rId4"/>
          <a:stretch>
            <a:fillRect/>
          </a:stretch>
        </p:blipFill>
        <p:spPr>
          <a:xfrm>
            <a:off x="917422" y="3832358"/>
            <a:ext cx="3401817" cy="1369738"/>
          </a:xfrm>
          <a:prstGeom prst="rect">
            <a:avLst/>
          </a:prstGeom>
        </p:spPr>
      </p:pic>
      <p:pic>
        <p:nvPicPr>
          <p:cNvPr id="11" name="图片 10">
            <a:extLst>
              <a:ext uri="{FF2B5EF4-FFF2-40B4-BE49-F238E27FC236}">
                <a16:creationId xmlns:a16="http://schemas.microsoft.com/office/drawing/2014/main" id="{C3AA64AA-4424-284B-9DB6-997D28D3B7CE}"/>
              </a:ext>
            </a:extLst>
          </p:cNvPr>
          <p:cNvPicPr>
            <a:picLocks noChangeAspect="1"/>
          </p:cNvPicPr>
          <p:nvPr/>
        </p:nvPicPr>
        <p:blipFill>
          <a:blip r:embed="rId5"/>
          <a:stretch>
            <a:fillRect/>
          </a:stretch>
        </p:blipFill>
        <p:spPr>
          <a:xfrm>
            <a:off x="976372" y="5184477"/>
            <a:ext cx="3231355" cy="1332827"/>
          </a:xfrm>
          <a:prstGeom prst="rect">
            <a:avLst/>
          </a:prstGeom>
        </p:spPr>
      </p:pic>
      <p:pic>
        <p:nvPicPr>
          <p:cNvPr id="12" name="图片 11">
            <a:extLst>
              <a:ext uri="{FF2B5EF4-FFF2-40B4-BE49-F238E27FC236}">
                <a16:creationId xmlns:a16="http://schemas.microsoft.com/office/drawing/2014/main" id="{87717942-FD74-504F-B6EA-D061D6BC0F92}"/>
              </a:ext>
            </a:extLst>
          </p:cNvPr>
          <p:cNvPicPr>
            <a:picLocks noChangeAspect="1"/>
          </p:cNvPicPr>
          <p:nvPr/>
        </p:nvPicPr>
        <p:blipFill>
          <a:blip r:embed="rId6"/>
          <a:stretch>
            <a:fillRect/>
          </a:stretch>
        </p:blipFill>
        <p:spPr>
          <a:xfrm>
            <a:off x="4423936" y="1113387"/>
            <a:ext cx="3319094" cy="1384435"/>
          </a:xfrm>
          <a:prstGeom prst="rect">
            <a:avLst/>
          </a:prstGeom>
        </p:spPr>
      </p:pic>
      <p:pic>
        <p:nvPicPr>
          <p:cNvPr id="13" name="图片 12">
            <a:extLst>
              <a:ext uri="{FF2B5EF4-FFF2-40B4-BE49-F238E27FC236}">
                <a16:creationId xmlns:a16="http://schemas.microsoft.com/office/drawing/2014/main" id="{5BFB535A-9B83-C24B-9554-A65F7B55AA30}"/>
              </a:ext>
            </a:extLst>
          </p:cNvPr>
          <p:cNvPicPr>
            <a:picLocks noChangeAspect="1"/>
          </p:cNvPicPr>
          <p:nvPr/>
        </p:nvPicPr>
        <p:blipFill>
          <a:blip r:embed="rId7"/>
          <a:stretch>
            <a:fillRect/>
          </a:stretch>
        </p:blipFill>
        <p:spPr>
          <a:xfrm>
            <a:off x="4423936" y="2472169"/>
            <a:ext cx="3319094" cy="1351330"/>
          </a:xfrm>
          <a:prstGeom prst="rect">
            <a:avLst/>
          </a:prstGeom>
        </p:spPr>
      </p:pic>
      <p:pic>
        <p:nvPicPr>
          <p:cNvPr id="14" name="图片 13">
            <a:extLst>
              <a:ext uri="{FF2B5EF4-FFF2-40B4-BE49-F238E27FC236}">
                <a16:creationId xmlns:a16="http://schemas.microsoft.com/office/drawing/2014/main" id="{69C86F8D-9CD2-5B45-981C-168D34FCA762}"/>
              </a:ext>
            </a:extLst>
          </p:cNvPr>
          <p:cNvPicPr>
            <a:picLocks noChangeAspect="1"/>
          </p:cNvPicPr>
          <p:nvPr/>
        </p:nvPicPr>
        <p:blipFill>
          <a:blip r:embed="rId8"/>
          <a:stretch>
            <a:fillRect/>
          </a:stretch>
        </p:blipFill>
        <p:spPr>
          <a:xfrm>
            <a:off x="4423936" y="3879569"/>
            <a:ext cx="3319094" cy="1345340"/>
          </a:xfrm>
          <a:prstGeom prst="rect">
            <a:avLst/>
          </a:prstGeom>
        </p:spPr>
      </p:pic>
      <p:pic>
        <p:nvPicPr>
          <p:cNvPr id="15" name="图片 14">
            <a:extLst>
              <a:ext uri="{FF2B5EF4-FFF2-40B4-BE49-F238E27FC236}">
                <a16:creationId xmlns:a16="http://schemas.microsoft.com/office/drawing/2014/main" id="{FF9A945A-073D-E943-9A72-7535778A338E}"/>
              </a:ext>
            </a:extLst>
          </p:cNvPr>
          <p:cNvPicPr>
            <a:picLocks noChangeAspect="1"/>
          </p:cNvPicPr>
          <p:nvPr/>
        </p:nvPicPr>
        <p:blipFill>
          <a:blip r:embed="rId9"/>
          <a:stretch>
            <a:fillRect/>
          </a:stretch>
        </p:blipFill>
        <p:spPr>
          <a:xfrm>
            <a:off x="4436453" y="5224909"/>
            <a:ext cx="3319094" cy="1366427"/>
          </a:xfrm>
          <a:prstGeom prst="rect">
            <a:avLst/>
          </a:prstGeom>
        </p:spPr>
      </p:pic>
      <p:pic>
        <p:nvPicPr>
          <p:cNvPr id="16" name="图片 15">
            <a:extLst>
              <a:ext uri="{FF2B5EF4-FFF2-40B4-BE49-F238E27FC236}">
                <a16:creationId xmlns:a16="http://schemas.microsoft.com/office/drawing/2014/main" id="{824D17B5-6E9A-BB47-9633-20B4342AF151}"/>
              </a:ext>
            </a:extLst>
          </p:cNvPr>
          <p:cNvPicPr>
            <a:picLocks noChangeAspect="1"/>
          </p:cNvPicPr>
          <p:nvPr/>
        </p:nvPicPr>
        <p:blipFill>
          <a:blip r:embed="rId10"/>
          <a:stretch>
            <a:fillRect/>
          </a:stretch>
        </p:blipFill>
        <p:spPr>
          <a:xfrm>
            <a:off x="7964991" y="1113387"/>
            <a:ext cx="3446891" cy="1391447"/>
          </a:xfrm>
          <a:prstGeom prst="rect">
            <a:avLst/>
          </a:prstGeom>
        </p:spPr>
      </p:pic>
      <p:pic>
        <p:nvPicPr>
          <p:cNvPr id="17" name="图片 16">
            <a:extLst>
              <a:ext uri="{FF2B5EF4-FFF2-40B4-BE49-F238E27FC236}">
                <a16:creationId xmlns:a16="http://schemas.microsoft.com/office/drawing/2014/main" id="{C7EB2E9C-D8C3-2244-8580-A244C8018039}"/>
              </a:ext>
            </a:extLst>
          </p:cNvPr>
          <p:cNvPicPr>
            <a:picLocks noChangeAspect="1"/>
          </p:cNvPicPr>
          <p:nvPr/>
        </p:nvPicPr>
        <p:blipFill>
          <a:blip r:embed="rId11"/>
          <a:stretch>
            <a:fillRect/>
          </a:stretch>
        </p:blipFill>
        <p:spPr>
          <a:xfrm>
            <a:off x="8018966" y="2485406"/>
            <a:ext cx="3392916" cy="1394163"/>
          </a:xfrm>
          <a:prstGeom prst="rect">
            <a:avLst/>
          </a:prstGeom>
        </p:spPr>
      </p:pic>
    </p:spTree>
    <p:extLst>
      <p:ext uri="{BB962C8B-B14F-4D97-AF65-F5344CB8AC3E}">
        <p14:creationId xmlns:p14="http://schemas.microsoft.com/office/powerpoint/2010/main" val="1498731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9FEC31C-03F1-9A4B-94A1-0983C6138C05}"/>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{U554</a:t>
            </a:r>
            <a:r>
              <a:rPr lang="zh-CN" altLang="en-US" sz="2800" dirty="0">
                <a:solidFill>
                  <a:srgbClr val="0000CC"/>
                </a:solidFill>
              </a:rPr>
              <a:t> </a:t>
            </a:r>
            <a:r>
              <a:rPr lang="en-US" altLang="zh-CN" sz="2800" dirty="0">
                <a:solidFill>
                  <a:srgbClr val="0000CC"/>
                </a:solidFill>
              </a:rPr>
              <a:t>R09</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a:extLst>
              <a:ext uri="{FF2B5EF4-FFF2-40B4-BE49-F238E27FC236}">
                <a16:creationId xmlns:a16="http://schemas.microsoft.com/office/drawing/2014/main" id="{A5B6E5EF-FF75-1B4E-82BD-47B32C7A0531}"/>
              </a:ext>
            </a:extLst>
          </p:cNvPr>
          <p:cNvGraphicFramePr>
            <a:graphicFrameLocks noGrp="1"/>
          </p:cNvGraphicFramePr>
          <p:nvPr>
            <p:extLst>
              <p:ext uri="{D42A27DB-BD31-4B8C-83A1-F6EECF244321}">
                <p14:modId xmlns:p14="http://schemas.microsoft.com/office/powerpoint/2010/main" val="1890703196"/>
              </p:ext>
            </p:extLst>
          </p:nvPr>
        </p:nvGraphicFramePr>
        <p:xfrm>
          <a:off x="374189" y="2908658"/>
          <a:ext cx="1990669" cy="1496153"/>
        </p:xfrm>
        <a:graphic>
          <a:graphicData uri="http://schemas.openxmlformats.org/drawingml/2006/table">
            <a:tbl>
              <a:tblPr/>
              <a:tblGrid>
                <a:gridCol w="355400">
                  <a:extLst>
                    <a:ext uri="{9D8B030D-6E8A-4147-A177-3AD203B41FA5}">
                      <a16:colId xmlns:a16="http://schemas.microsoft.com/office/drawing/2014/main" val="20000"/>
                    </a:ext>
                  </a:extLst>
                </a:gridCol>
                <a:gridCol w="376840">
                  <a:extLst>
                    <a:ext uri="{9D8B030D-6E8A-4147-A177-3AD203B41FA5}">
                      <a16:colId xmlns:a16="http://schemas.microsoft.com/office/drawing/2014/main" val="20001"/>
                    </a:ext>
                  </a:extLst>
                </a:gridCol>
                <a:gridCol w="406591">
                  <a:extLst>
                    <a:ext uri="{9D8B030D-6E8A-4147-A177-3AD203B41FA5}">
                      <a16:colId xmlns:a16="http://schemas.microsoft.com/office/drawing/2014/main" val="20002"/>
                    </a:ext>
                  </a:extLst>
                </a:gridCol>
                <a:gridCol w="381798">
                  <a:extLst>
                    <a:ext uri="{9D8B030D-6E8A-4147-A177-3AD203B41FA5}">
                      <a16:colId xmlns:a16="http://schemas.microsoft.com/office/drawing/2014/main" val="20003"/>
                    </a:ext>
                  </a:extLst>
                </a:gridCol>
                <a:gridCol w="470040">
                  <a:extLst>
                    <a:ext uri="{9D8B030D-6E8A-4147-A177-3AD203B41FA5}">
                      <a16:colId xmlns:a16="http://schemas.microsoft.com/office/drawing/2014/main" val="20004"/>
                    </a:ext>
                  </a:extLst>
                </a:gridCol>
              </a:tblGrid>
              <a:tr h="125474">
                <a:tc gridSpan="5">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唤醒词唤醒率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88759">
                <a:tc>
                  <a:txBody>
                    <a:bodyPr/>
                    <a:lstStyle/>
                    <a:p>
                      <a:pPr algn="just" fontAlgn="ctr"/>
                      <a:r>
                        <a:rPr lang="en-GB" sz="750" b="1" i="0" u="none" strike="noStrike" dirty="0">
                          <a:solidFill>
                            <a:srgbClr val="000000"/>
                          </a:solidFill>
                          <a:effectLst/>
                          <a:latin typeface="宋体" panose="02010600030101010101" pitchFamily="2" charset="-122"/>
                          <a:ea typeface="宋体" panose="02010600030101010101" pitchFamily="2" charset="-122"/>
                        </a:rPr>
                        <a:t>AI</a:t>
                      </a:r>
                      <a:r>
                        <a:rPr lang="zh-CN" altLang="en-US" sz="750" b="1" i="0" u="none" strike="noStrike" dirty="0">
                          <a:solidFill>
                            <a:srgbClr val="000000"/>
                          </a:solidFill>
                          <a:effectLst/>
                          <a:latin typeface="宋体" panose="02010600030101010101" pitchFamily="2" charset="-122"/>
                          <a:ea typeface="宋体" panose="02010600030101010101" pitchFamily="2" charset="-122"/>
                        </a:rPr>
                        <a:t>能力</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指标项</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通过标准</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实测结果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测试结论</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88759">
                <a:tc rowSpan="3">
                  <a:txBody>
                    <a:bodyPr/>
                    <a:lstStyle/>
                    <a:p>
                      <a:pPr algn="l"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小度小度</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dirty="0">
                          <a:solidFill>
                            <a:srgbClr val="000000"/>
                          </a:solidFill>
                          <a:effectLst/>
                          <a:latin typeface="宋体" panose="02010600030101010101" pitchFamily="2" charset="-122"/>
                          <a:ea typeface="宋体" panose="02010600030101010101" pitchFamily="2" charset="-122"/>
                        </a:rPr>
                        <a:t>低噪</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759">
                <a:tc vMerge="1">
                  <a:txBody>
                    <a:bodyPr/>
                    <a:lstStyle/>
                    <a:p>
                      <a:endParaRPr lang="zh-CN"/>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8759">
                <a:tc vMerge="1">
                  <a:txBody>
                    <a:bodyPr/>
                    <a:lstStyle/>
                    <a:p>
                      <a:endParaRPr lang="zh-CN"/>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8759">
                <a:tc rowSpan="3">
                  <a:txBody>
                    <a:bodyPr/>
                    <a:lstStyle/>
                    <a:p>
                      <a:pPr algn="l"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电马同学</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低噪</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8759">
                <a:tc vMerge="1">
                  <a:txBody>
                    <a:bodyPr/>
                    <a:lstStyle/>
                    <a:p>
                      <a:endParaRPr lang="zh-CN"/>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中噪</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dirty="0">
                          <a:solidFill>
                            <a:srgbClr val="000000"/>
                          </a:solidFill>
                          <a:effectLst/>
                          <a:latin typeface="宋体" panose="02010600030101010101" pitchFamily="2" charset="-122"/>
                          <a:ea typeface="宋体" panose="02010600030101010101" pitchFamily="2" charset="-122"/>
                        </a:rPr>
                        <a:t>99%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88759">
                <a:tc vMerge="1">
                  <a:txBody>
                    <a:bodyPr/>
                    <a:lstStyle/>
                    <a:p>
                      <a:endParaRPr lang="zh-CN"/>
                    </a:p>
                  </a:txBody>
                  <a:tcPr/>
                </a:tc>
                <a:tc>
                  <a:txBody>
                    <a:bodyPr/>
                    <a:lstStyle/>
                    <a:p>
                      <a:pPr algn="just" fontAlgn="ctr"/>
                      <a:r>
                        <a:rPr lang="zh-CN" altLang="en-US" sz="1050" b="0" i="0" u="none" strike="noStrike">
                          <a:solidFill>
                            <a:srgbClr val="000000"/>
                          </a:solidFill>
                          <a:effectLst/>
                          <a:latin typeface="宋体" panose="02010600030101010101" pitchFamily="2" charset="-122"/>
                          <a:ea typeface="宋体" panose="02010600030101010101" pitchFamily="2" charset="-122"/>
                        </a:rPr>
                        <a:t>高噪</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dirty="0">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6" name="表格 5">
            <a:extLst>
              <a:ext uri="{FF2B5EF4-FFF2-40B4-BE49-F238E27FC236}">
                <a16:creationId xmlns:a16="http://schemas.microsoft.com/office/drawing/2014/main" id="{40CE53F0-80D0-3942-8B09-A18E6A383BE5}"/>
              </a:ext>
            </a:extLst>
          </p:cNvPr>
          <p:cNvGraphicFramePr>
            <a:graphicFrameLocks noGrp="1"/>
          </p:cNvGraphicFramePr>
          <p:nvPr>
            <p:extLst>
              <p:ext uri="{D42A27DB-BD31-4B8C-83A1-F6EECF244321}">
                <p14:modId xmlns:p14="http://schemas.microsoft.com/office/powerpoint/2010/main" val="4070824433"/>
              </p:ext>
            </p:extLst>
          </p:nvPr>
        </p:nvGraphicFramePr>
        <p:xfrm>
          <a:off x="2647771" y="1920158"/>
          <a:ext cx="2626815" cy="4470951"/>
        </p:xfrm>
        <a:graphic>
          <a:graphicData uri="http://schemas.openxmlformats.org/drawingml/2006/table">
            <a:tbl>
              <a:tblPr/>
              <a:tblGrid>
                <a:gridCol w="525363">
                  <a:extLst>
                    <a:ext uri="{9D8B030D-6E8A-4147-A177-3AD203B41FA5}">
                      <a16:colId xmlns:a16="http://schemas.microsoft.com/office/drawing/2014/main" val="20000"/>
                    </a:ext>
                  </a:extLst>
                </a:gridCol>
                <a:gridCol w="525363">
                  <a:extLst>
                    <a:ext uri="{9D8B030D-6E8A-4147-A177-3AD203B41FA5}">
                      <a16:colId xmlns:a16="http://schemas.microsoft.com/office/drawing/2014/main" val="20001"/>
                    </a:ext>
                  </a:extLst>
                </a:gridCol>
                <a:gridCol w="525363">
                  <a:extLst>
                    <a:ext uri="{9D8B030D-6E8A-4147-A177-3AD203B41FA5}">
                      <a16:colId xmlns:a16="http://schemas.microsoft.com/office/drawing/2014/main" val="20002"/>
                    </a:ext>
                  </a:extLst>
                </a:gridCol>
                <a:gridCol w="525363">
                  <a:extLst>
                    <a:ext uri="{9D8B030D-6E8A-4147-A177-3AD203B41FA5}">
                      <a16:colId xmlns:a16="http://schemas.microsoft.com/office/drawing/2014/main" val="20003"/>
                    </a:ext>
                  </a:extLst>
                </a:gridCol>
                <a:gridCol w="525363">
                  <a:extLst>
                    <a:ext uri="{9D8B030D-6E8A-4147-A177-3AD203B41FA5}">
                      <a16:colId xmlns:a16="http://schemas.microsoft.com/office/drawing/2014/main" val="20004"/>
                    </a:ext>
                  </a:extLst>
                </a:gridCol>
              </a:tblGrid>
              <a:tr h="161527">
                <a:tc gridSpan="5">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场景化命令词识别率</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316544">
                <a:tc>
                  <a:txBody>
                    <a:bodyPr/>
                    <a:lstStyle/>
                    <a:p>
                      <a:pPr algn="just" fontAlgn="ctr"/>
                      <a:r>
                        <a:rPr lang="en-GB" sz="750" b="1" i="0" u="none" strike="noStrike" dirty="0">
                          <a:solidFill>
                            <a:srgbClr val="000000"/>
                          </a:solidFill>
                          <a:effectLst/>
                          <a:latin typeface="宋体" panose="02010600030101010101" pitchFamily="2" charset="-122"/>
                          <a:ea typeface="宋体" panose="02010600030101010101" pitchFamily="2" charset="-122"/>
                        </a:rPr>
                        <a:t>AI</a:t>
                      </a:r>
                      <a:r>
                        <a:rPr lang="zh-CN" altLang="en-US" sz="750" b="1" i="0" u="none" strike="noStrike" dirty="0">
                          <a:solidFill>
                            <a:srgbClr val="000000"/>
                          </a:solidFill>
                          <a:effectLst/>
                          <a:latin typeface="宋体" panose="02010600030101010101" pitchFamily="2" charset="-122"/>
                          <a:ea typeface="宋体" panose="02010600030101010101" pitchFamily="2" charset="-122"/>
                        </a:rPr>
                        <a:t>能力</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指标项</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通过标准</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anose="02010600030101010101" pitchFamily="2" charset="-122"/>
                          <a:ea typeface="宋体" panose="02010600030101010101" pitchFamily="2" charset="-122"/>
                        </a:rPr>
                        <a:t>实测结果</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测试结论</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61527">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暂停播放</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1527">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1527">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1527">
                <a:tc rowSpan="3">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继续播放</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1527">
                <a:tc vMerge="1">
                  <a:txBody>
                    <a:bodyPr/>
                    <a:lstStyle/>
                    <a:p>
                      <a:endParaRPr lang="zh-CN"/>
                    </a:p>
                  </a:txBody>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1527">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1527">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上一首</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1527">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1527">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1527">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上一曲</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1527">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61527">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1527">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下一首</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61527">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1527">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1527">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下一曲</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61527">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61527">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61527">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接听电话</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61527">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1527">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61527">
                <a:tc rowSpan="3">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挂断电话</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61527">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61527">
                <a:tc vMerge="1">
                  <a:txBody>
                    <a:bodyPr/>
                    <a:lstStyle/>
                    <a:p>
                      <a:endParaRPr lang="zh-CN"/>
                    </a:p>
                  </a:txBody>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dirty="0">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graphicFrame>
        <p:nvGraphicFramePr>
          <p:cNvPr id="7" name="表格 6">
            <a:extLst>
              <a:ext uri="{FF2B5EF4-FFF2-40B4-BE49-F238E27FC236}">
                <a16:creationId xmlns:a16="http://schemas.microsoft.com/office/drawing/2014/main" id="{58DE4CA2-8D3B-2449-BBF6-4DD708AE423B}"/>
              </a:ext>
            </a:extLst>
          </p:cNvPr>
          <p:cNvGraphicFramePr>
            <a:graphicFrameLocks noGrp="1"/>
          </p:cNvGraphicFramePr>
          <p:nvPr>
            <p:extLst>
              <p:ext uri="{D42A27DB-BD31-4B8C-83A1-F6EECF244321}">
                <p14:modId xmlns:p14="http://schemas.microsoft.com/office/powerpoint/2010/main" val="2664520099"/>
              </p:ext>
            </p:extLst>
          </p:nvPr>
        </p:nvGraphicFramePr>
        <p:xfrm>
          <a:off x="5359207" y="1920158"/>
          <a:ext cx="2956545" cy="4354740"/>
        </p:xfrm>
        <a:graphic>
          <a:graphicData uri="http://schemas.openxmlformats.org/drawingml/2006/table">
            <a:tbl>
              <a:tblPr/>
              <a:tblGrid>
                <a:gridCol w="591309">
                  <a:extLst>
                    <a:ext uri="{9D8B030D-6E8A-4147-A177-3AD203B41FA5}">
                      <a16:colId xmlns:a16="http://schemas.microsoft.com/office/drawing/2014/main" val="20000"/>
                    </a:ext>
                  </a:extLst>
                </a:gridCol>
                <a:gridCol w="591309">
                  <a:extLst>
                    <a:ext uri="{9D8B030D-6E8A-4147-A177-3AD203B41FA5}">
                      <a16:colId xmlns:a16="http://schemas.microsoft.com/office/drawing/2014/main" val="20001"/>
                    </a:ext>
                  </a:extLst>
                </a:gridCol>
                <a:gridCol w="591309">
                  <a:extLst>
                    <a:ext uri="{9D8B030D-6E8A-4147-A177-3AD203B41FA5}">
                      <a16:colId xmlns:a16="http://schemas.microsoft.com/office/drawing/2014/main" val="20002"/>
                    </a:ext>
                  </a:extLst>
                </a:gridCol>
                <a:gridCol w="591309">
                  <a:extLst>
                    <a:ext uri="{9D8B030D-6E8A-4147-A177-3AD203B41FA5}">
                      <a16:colId xmlns:a16="http://schemas.microsoft.com/office/drawing/2014/main" val="20003"/>
                    </a:ext>
                  </a:extLst>
                </a:gridCol>
                <a:gridCol w="591309">
                  <a:extLst>
                    <a:ext uri="{9D8B030D-6E8A-4147-A177-3AD203B41FA5}">
                      <a16:colId xmlns:a16="http://schemas.microsoft.com/office/drawing/2014/main" val="20004"/>
                    </a:ext>
                  </a:extLst>
                </a:gridCol>
              </a:tblGrid>
              <a:tr h="167490">
                <a:tc gridSpan="5">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场景化命令词识别率</a:t>
                      </a:r>
                      <a:endParaRPr lang="en-US" altLang="zh-CN" sz="750" b="1" i="0" u="none" strike="noStrike" dirty="0">
                        <a:solidFill>
                          <a:srgbClr val="000000"/>
                        </a:solidFill>
                        <a:effectLst/>
                        <a:latin typeface="宋体" panose="02010600030101010101" pitchFamily="2" charset="-122"/>
                        <a:ea typeface="宋体" panose="02010600030101010101"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67490">
                <a:tc>
                  <a:txBody>
                    <a:bodyPr/>
                    <a:lstStyle/>
                    <a:p>
                      <a:pPr algn="just" fontAlgn="ctr"/>
                      <a:r>
                        <a:rPr lang="en-GB" sz="750" b="1" i="0" u="none" strike="noStrike" dirty="0">
                          <a:solidFill>
                            <a:srgbClr val="000000"/>
                          </a:solidFill>
                          <a:effectLst/>
                          <a:latin typeface="宋体" panose="02010600030101010101" pitchFamily="2" charset="-122"/>
                          <a:ea typeface="宋体" panose="02010600030101010101" pitchFamily="2" charset="-122"/>
                        </a:rPr>
                        <a:t>AI</a:t>
                      </a:r>
                      <a:r>
                        <a:rPr lang="zh-CN" altLang="en-US" sz="750" b="1" i="0" u="none" strike="noStrike" dirty="0">
                          <a:solidFill>
                            <a:srgbClr val="000000"/>
                          </a:solidFill>
                          <a:effectLst/>
                          <a:latin typeface="宋体" panose="02010600030101010101" pitchFamily="2" charset="-122"/>
                          <a:ea typeface="宋体" panose="02010600030101010101" pitchFamily="2" charset="-122"/>
                        </a:rPr>
                        <a:t>能力</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指标项</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anose="02010600030101010101" pitchFamily="2" charset="-122"/>
                          <a:ea typeface="宋体" panose="02010600030101010101" pitchFamily="2" charset="-122"/>
                        </a:rPr>
                        <a:t>通过标准</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anose="02010600030101010101" pitchFamily="2" charset="-122"/>
                          <a:ea typeface="宋体" panose="02010600030101010101" pitchFamily="2" charset="-122"/>
                        </a:rPr>
                        <a:t>实测结果</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测试结论</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跟随模式</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dirty="0">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车头朝上</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正北模式</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放大地图</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缩小地图</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打开路况</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关闭路况</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开始导航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67490">
                <a:tc vMerge="1">
                  <a:txBody>
                    <a:bodyPr/>
                    <a:lstStyle/>
                    <a:p>
                      <a:endParaRPr lang="zh-CN"/>
                    </a:p>
                  </a:txBody>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dirty="0">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graphicFrame>
        <p:nvGraphicFramePr>
          <p:cNvPr id="8" name="表格 7">
            <a:extLst>
              <a:ext uri="{FF2B5EF4-FFF2-40B4-BE49-F238E27FC236}">
                <a16:creationId xmlns:a16="http://schemas.microsoft.com/office/drawing/2014/main" id="{0FFF96E4-048C-F740-8495-F863FADFAF75}"/>
              </a:ext>
            </a:extLst>
          </p:cNvPr>
          <p:cNvGraphicFramePr>
            <a:graphicFrameLocks noGrp="1"/>
          </p:cNvGraphicFramePr>
          <p:nvPr>
            <p:extLst>
              <p:ext uri="{D42A27DB-BD31-4B8C-83A1-F6EECF244321}">
                <p14:modId xmlns:p14="http://schemas.microsoft.com/office/powerpoint/2010/main" val="2468743465"/>
              </p:ext>
            </p:extLst>
          </p:nvPr>
        </p:nvGraphicFramePr>
        <p:xfrm>
          <a:off x="8457043" y="1914239"/>
          <a:ext cx="3018995" cy="4825110"/>
        </p:xfrm>
        <a:graphic>
          <a:graphicData uri="http://schemas.openxmlformats.org/drawingml/2006/table">
            <a:tbl>
              <a:tblPr/>
              <a:tblGrid>
                <a:gridCol w="603799">
                  <a:extLst>
                    <a:ext uri="{9D8B030D-6E8A-4147-A177-3AD203B41FA5}">
                      <a16:colId xmlns:a16="http://schemas.microsoft.com/office/drawing/2014/main" val="20000"/>
                    </a:ext>
                  </a:extLst>
                </a:gridCol>
                <a:gridCol w="603799">
                  <a:extLst>
                    <a:ext uri="{9D8B030D-6E8A-4147-A177-3AD203B41FA5}">
                      <a16:colId xmlns:a16="http://schemas.microsoft.com/office/drawing/2014/main" val="20001"/>
                    </a:ext>
                  </a:extLst>
                </a:gridCol>
                <a:gridCol w="603799">
                  <a:extLst>
                    <a:ext uri="{9D8B030D-6E8A-4147-A177-3AD203B41FA5}">
                      <a16:colId xmlns:a16="http://schemas.microsoft.com/office/drawing/2014/main" val="20002"/>
                    </a:ext>
                  </a:extLst>
                </a:gridCol>
                <a:gridCol w="603799">
                  <a:extLst>
                    <a:ext uri="{9D8B030D-6E8A-4147-A177-3AD203B41FA5}">
                      <a16:colId xmlns:a16="http://schemas.microsoft.com/office/drawing/2014/main" val="20003"/>
                    </a:ext>
                  </a:extLst>
                </a:gridCol>
                <a:gridCol w="603799">
                  <a:extLst>
                    <a:ext uri="{9D8B030D-6E8A-4147-A177-3AD203B41FA5}">
                      <a16:colId xmlns:a16="http://schemas.microsoft.com/office/drawing/2014/main" val="20004"/>
                    </a:ext>
                  </a:extLst>
                </a:gridCol>
              </a:tblGrid>
              <a:tr h="166560">
                <a:tc gridSpan="5">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场景化命令词识别率</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66560">
                <a:tc>
                  <a:txBody>
                    <a:bodyPr/>
                    <a:lstStyle/>
                    <a:p>
                      <a:pPr algn="just" fontAlgn="ctr"/>
                      <a:r>
                        <a:rPr lang="en-GB" sz="750" b="1" i="0" u="none" strike="noStrike" dirty="0">
                          <a:solidFill>
                            <a:srgbClr val="000000"/>
                          </a:solidFill>
                          <a:effectLst/>
                          <a:latin typeface="宋体" panose="02010600030101010101" pitchFamily="2" charset="-122"/>
                          <a:ea typeface="宋体" panose="02010600030101010101" pitchFamily="2" charset="-122"/>
                        </a:rPr>
                        <a:t>AI</a:t>
                      </a:r>
                      <a:r>
                        <a:rPr lang="zh-CN" altLang="en-US" sz="750" b="1" i="0" u="none" strike="noStrike" dirty="0">
                          <a:solidFill>
                            <a:srgbClr val="000000"/>
                          </a:solidFill>
                          <a:effectLst/>
                          <a:latin typeface="宋体" panose="02010600030101010101" pitchFamily="2" charset="-122"/>
                          <a:ea typeface="宋体" panose="02010600030101010101" pitchFamily="2" charset="-122"/>
                        </a:rPr>
                        <a:t>能力</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anose="02010600030101010101" pitchFamily="2" charset="-122"/>
                          <a:ea typeface="宋体" panose="02010600030101010101" pitchFamily="2" charset="-122"/>
                        </a:rPr>
                        <a:t>指标项</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通过标准</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实测结果</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测试结论</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48949">
                <a:tc rowSpan="3">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查看全程</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dirty="0">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894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8949">
                <a:tc vMerge="1">
                  <a:txBody>
                    <a:bodyPr/>
                    <a:lstStyle/>
                    <a:p>
                      <a:endParaRPr lang="zh-CN"/>
                    </a:p>
                  </a:txBody>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894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继续导航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4894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48949">
                <a:tc vMerge="1">
                  <a:txBody>
                    <a:bodyPr/>
                    <a:lstStyle/>
                    <a:p>
                      <a:endParaRPr lang="zh-CN"/>
                    </a:p>
                  </a:txBody>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4894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上一页</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4894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4894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4894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下一页</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4894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4894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4894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确定</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4894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4894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4894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取消</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4894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4894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4894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第一个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4894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4894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4894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第二个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4894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98%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4894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14894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第三个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14894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7"/>
                  </a:ext>
                </a:extLst>
              </a:tr>
              <a:tr h="14894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80%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1050" b="0" i="0" u="none" strike="noStrike">
                          <a:solidFill>
                            <a:srgbClr val="000000"/>
                          </a:solidFill>
                          <a:effectLst/>
                          <a:latin typeface="宋体" panose="02010600030101010101" pitchFamily="2" charset="-122"/>
                          <a:ea typeface="宋体" panose="02010600030101010101" pitchFamily="2" charset="-122"/>
                        </a:rPr>
                        <a:t>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050" b="0" i="0" u="none" strike="noStrike" dirty="0">
                          <a:solidFill>
                            <a:srgbClr val="000000"/>
                          </a:solidFill>
                          <a:effectLst/>
                          <a:latin typeface="宋体" panose="02010600030101010101" pitchFamily="2" charset="-122"/>
                          <a:ea typeface="宋体" panose="02010600030101010101" pitchFamily="2" charset="-122"/>
                        </a:rPr>
                        <a:t>PASS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8"/>
                  </a:ext>
                </a:extLst>
              </a:tr>
            </a:tbl>
          </a:graphicData>
        </a:graphic>
      </p:graphicFrame>
      <p:sp>
        <p:nvSpPr>
          <p:cNvPr id="13" name="文本框 12">
            <a:extLst>
              <a:ext uri="{FF2B5EF4-FFF2-40B4-BE49-F238E27FC236}">
                <a16:creationId xmlns:a16="http://schemas.microsoft.com/office/drawing/2014/main" id="{0A3DFFDA-EDD3-C04E-9558-893C92BBADF0}"/>
              </a:ext>
            </a:extLst>
          </p:cNvPr>
          <p:cNvSpPr txBox="1"/>
          <p:nvPr/>
        </p:nvSpPr>
        <p:spPr>
          <a:xfrm>
            <a:off x="564021" y="944563"/>
            <a:ext cx="3948158" cy="369332"/>
          </a:xfrm>
          <a:prstGeom prst="rect">
            <a:avLst/>
          </a:prstGeom>
          <a:noFill/>
        </p:spPr>
        <p:txBody>
          <a:bodyPr wrap="square" rtlCol="0">
            <a:spAutoFit/>
          </a:bodyPr>
          <a:lstStyle/>
          <a:p>
            <a:r>
              <a:rPr kumimoji="1" lang="zh-CN" altLang="en-US" dirty="0"/>
              <a:t>唤醒词唤醒率：</a:t>
            </a:r>
            <a:r>
              <a:rPr kumimoji="1" lang="en" altLang="zh-CN" dirty="0">
                <a:highlight>
                  <a:srgbClr val="00FF00"/>
                </a:highlight>
              </a:rPr>
              <a:t>Pass</a:t>
            </a:r>
            <a:endParaRPr kumimoji="1" lang="zh-CN" altLang="en-US" dirty="0">
              <a:highlight>
                <a:srgbClr val="00FF00"/>
              </a:highlight>
            </a:endParaRPr>
          </a:p>
        </p:txBody>
      </p:sp>
    </p:spTree>
    <p:extLst>
      <p:ext uri="{BB962C8B-B14F-4D97-AF65-F5344CB8AC3E}">
        <p14:creationId xmlns:p14="http://schemas.microsoft.com/office/powerpoint/2010/main" val="87992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9FEC31C-03F1-9A4B-94A1-0983C6138C05}"/>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{U554</a:t>
            </a:r>
            <a:r>
              <a:rPr lang="zh-CN" altLang="en-US" sz="2800" dirty="0">
                <a:solidFill>
                  <a:srgbClr val="0000CC"/>
                </a:solidFill>
              </a:rPr>
              <a:t> </a:t>
            </a:r>
            <a:r>
              <a:rPr lang="en-US" altLang="zh-CN" sz="2800" dirty="0">
                <a:solidFill>
                  <a:srgbClr val="0000CC"/>
                </a:solidFill>
              </a:rPr>
              <a:t>R09</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sp>
        <p:nvSpPr>
          <p:cNvPr id="13" name="文本框 12">
            <a:extLst>
              <a:ext uri="{FF2B5EF4-FFF2-40B4-BE49-F238E27FC236}">
                <a16:creationId xmlns:a16="http://schemas.microsoft.com/office/drawing/2014/main" id="{0A3DFFDA-EDD3-C04E-9558-893C92BBADF0}"/>
              </a:ext>
            </a:extLst>
          </p:cNvPr>
          <p:cNvSpPr txBox="1"/>
          <p:nvPr/>
        </p:nvSpPr>
        <p:spPr>
          <a:xfrm>
            <a:off x="564021" y="944563"/>
            <a:ext cx="3948158" cy="646331"/>
          </a:xfrm>
          <a:prstGeom prst="rect">
            <a:avLst/>
          </a:prstGeom>
          <a:noFill/>
        </p:spPr>
        <p:txBody>
          <a:bodyPr wrap="square" rtlCol="0">
            <a:spAutoFit/>
          </a:bodyPr>
          <a:lstStyle/>
          <a:p>
            <a:r>
              <a:rPr kumimoji="1" lang="zh-CN" altLang="en-US" dirty="0"/>
              <a:t>误唤醒测试：</a:t>
            </a:r>
            <a:r>
              <a:rPr kumimoji="1" lang="en-US" altLang="zh-CN" dirty="0"/>
              <a:t>Pass</a:t>
            </a:r>
          </a:p>
          <a:p>
            <a:endParaRPr kumimoji="1" lang="en-US" altLang="zh-CN" dirty="0">
              <a:solidFill>
                <a:srgbClr val="FF0000"/>
              </a:solidFill>
              <a:highlight>
                <a:srgbClr val="00FF00"/>
              </a:highlight>
            </a:endParaRPr>
          </a:p>
        </p:txBody>
      </p:sp>
      <p:graphicFrame>
        <p:nvGraphicFramePr>
          <p:cNvPr id="2" name="表格 2">
            <a:extLst>
              <a:ext uri="{FF2B5EF4-FFF2-40B4-BE49-F238E27FC236}">
                <a16:creationId xmlns:a16="http://schemas.microsoft.com/office/drawing/2014/main" id="{A54AAE97-F29E-42D1-A936-C0AB035E50DA}"/>
              </a:ext>
            </a:extLst>
          </p:cNvPr>
          <p:cNvGraphicFramePr>
            <a:graphicFrameLocks noGrp="1"/>
          </p:cNvGraphicFramePr>
          <p:nvPr>
            <p:extLst>
              <p:ext uri="{D42A27DB-BD31-4B8C-83A1-F6EECF244321}">
                <p14:modId xmlns:p14="http://schemas.microsoft.com/office/powerpoint/2010/main" val="447890584"/>
              </p:ext>
            </p:extLst>
          </p:nvPr>
        </p:nvGraphicFramePr>
        <p:xfrm>
          <a:off x="961958" y="1822134"/>
          <a:ext cx="8473870" cy="1854200"/>
        </p:xfrm>
        <a:graphic>
          <a:graphicData uri="http://schemas.openxmlformats.org/drawingml/2006/table">
            <a:tbl>
              <a:tblPr firstRow="1" bandRow="1">
                <a:tableStyleId>{5C22544A-7EE6-4342-B048-85BDC9FD1C3A}</a:tableStyleId>
              </a:tblPr>
              <a:tblGrid>
                <a:gridCol w="1694774">
                  <a:extLst>
                    <a:ext uri="{9D8B030D-6E8A-4147-A177-3AD203B41FA5}">
                      <a16:colId xmlns:a16="http://schemas.microsoft.com/office/drawing/2014/main" val="3591232180"/>
                    </a:ext>
                  </a:extLst>
                </a:gridCol>
                <a:gridCol w="1694774">
                  <a:extLst>
                    <a:ext uri="{9D8B030D-6E8A-4147-A177-3AD203B41FA5}">
                      <a16:colId xmlns:a16="http://schemas.microsoft.com/office/drawing/2014/main" val="3714141378"/>
                    </a:ext>
                  </a:extLst>
                </a:gridCol>
                <a:gridCol w="1694774">
                  <a:extLst>
                    <a:ext uri="{9D8B030D-6E8A-4147-A177-3AD203B41FA5}">
                      <a16:colId xmlns:a16="http://schemas.microsoft.com/office/drawing/2014/main" val="2372775928"/>
                    </a:ext>
                  </a:extLst>
                </a:gridCol>
                <a:gridCol w="1694774">
                  <a:extLst>
                    <a:ext uri="{9D8B030D-6E8A-4147-A177-3AD203B41FA5}">
                      <a16:colId xmlns:a16="http://schemas.microsoft.com/office/drawing/2014/main" val="2340047274"/>
                    </a:ext>
                  </a:extLst>
                </a:gridCol>
                <a:gridCol w="1694774">
                  <a:extLst>
                    <a:ext uri="{9D8B030D-6E8A-4147-A177-3AD203B41FA5}">
                      <a16:colId xmlns:a16="http://schemas.microsoft.com/office/drawing/2014/main" val="1309896605"/>
                    </a:ext>
                  </a:extLst>
                </a:gridCol>
              </a:tblGrid>
              <a:tr h="370840">
                <a:tc>
                  <a:txBody>
                    <a:bodyPr/>
                    <a:lstStyle/>
                    <a:p>
                      <a:pPr algn="ctr" fontAlgn="ctr"/>
                      <a:r>
                        <a:rPr lang="zh-CN" altLang="en-US" sz="1400" b="1" i="0" u="none" strike="noStrike" dirty="0">
                          <a:solidFill>
                            <a:schemeClr val="bg1"/>
                          </a:solidFill>
                          <a:effectLst/>
                          <a:latin typeface="宋体" panose="02010600030101010101" pitchFamily="2" charset="-122"/>
                          <a:ea typeface="宋体" panose="02010600030101010101" pitchFamily="2" charset="-122"/>
                        </a:rPr>
                        <a:t>误唤醒</a:t>
                      </a:r>
                    </a:p>
                  </a:txBody>
                  <a:tcPr marL="6350" marR="6350" marT="6350" marB="0" anchor="ctr"/>
                </a:tc>
                <a:tc>
                  <a:txBody>
                    <a:bodyPr/>
                    <a:lstStyle/>
                    <a:p>
                      <a:pPr algn="ctr" fontAlgn="ctr"/>
                      <a:r>
                        <a:rPr lang="zh-CN" altLang="en-US" sz="1400" b="1" i="0" u="none" strike="noStrike" dirty="0">
                          <a:solidFill>
                            <a:schemeClr val="bg1"/>
                          </a:solidFill>
                          <a:effectLst/>
                          <a:latin typeface="宋体" panose="02010600030101010101" pitchFamily="2" charset="-122"/>
                          <a:ea typeface="宋体" panose="02010600030101010101" pitchFamily="2" charset="-122"/>
                        </a:rPr>
                        <a:t>测试场景</a:t>
                      </a:r>
                      <a:r>
                        <a:rPr lang="en-US" altLang="zh-CN" sz="1400" b="1" i="0" u="none" strike="noStrike" dirty="0">
                          <a:solidFill>
                            <a:schemeClr val="bg1"/>
                          </a:solidFill>
                          <a:effectLst/>
                          <a:latin typeface="宋体" panose="02010600030101010101" pitchFamily="2" charset="-122"/>
                          <a:ea typeface="宋体" panose="02010600030101010101" pitchFamily="2" charset="-122"/>
                        </a:rPr>
                        <a:t>/</a:t>
                      </a:r>
                      <a:r>
                        <a:rPr lang="zh-CN" altLang="en-US" sz="1400" b="1" i="0" u="none" strike="noStrike" dirty="0">
                          <a:solidFill>
                            <a:schemeClr val="bg1"/>
                          </a:solidFill>
                          <a:effectLst/>
                          <a:latin typeface="宋体" panose="02010600030101010101" pitchFamily="2" charset="-122"/>
                          <a:ea typeface="宋体" panose="02010600030101010101" pitchFamily="2" charset="-122"/>
                        </a:rPr>
                        <a:t>时长</a:t>
                      </a:r>
                    </a:p>
                  </a:txBody>
                  <a:tcPr marL="6350" marR="6350" marT="6350" marB="0" anchor="ctr"/>
                </a:tc>
                <a:tc>
                  <a:txBody>
                    <a:bodyPr/>
                    <a:lstStyle/>
                    <a:p>
                      <a:pPr algn="ctr" fontAlgn="ctr"/>
                      <a:r>
                        <a:rPr lang="zh-CN" altLang="en-US" sz="1400" b="1" i="0" u="none" strike="noStrike">
                          <a:solidFill>
                            <a:schemeClr val="bg1"/>
                          </a:solidFill>
                          <a:effectLst/>
                          <a:latin typeface="宋体" panose="02010600030101010101" pitchFamily="2" charset="-122"/>
                          <a:ea typeface="宋体" panose="02010600030101010101" pitchFamily="2" charset="-122"/>
                        </a:rPr>
                        <a:t>通过标准</a:t>
                      </a:r>
                    </a:p>
                  </a:txBody>
                  <a:tcPr marL="6350" marR="6350" marT="6350" marB="0" anchor="ctr"/>
                </a:tc>
                <a:tc>
                  <a:txBody>
                    <a:bodyPr/>
                    <a:lstStyle/>
                    <a:p>
                      <a:pPr algn="ctr" fontAlgn="ctr"/>
                      <a:r>
                        <a:rPr lang="zh-CN" altLang="en-US" sz="1400" b="1" i="0" u="none" strike="noStrike" dirty="0">
                          <a:solidFill>
                            <a:schemeClr val="bg1"/>
                          </a:solidFill>
                          <a:effectLst/>
                          <a:latin typeface="宋体" panose="02010600030101010101" pitchFamily="2" charset="-122"/>
                          <a:ea typeface="宋体" panose="02010600030101010101" pitchFamily="2" charset="-122"/>
                        </a:rPr>
                        <a:t>实测结果</a:t>
                      </a:r>
                    </a:p>
                  </a:txBody>
                  <a:tcPr marL="6350" marR="6350" marT="6350" marB="0" anchor="ctr"/>
                </a:tc>
                <a:tc>
                  <a:txBody>
                    <a:bodyPr/>
                    <a:lstStyle/>
                    <a:p>
                      <a:pPr algn="ctr" fontAlgn="ctr"/>
                      <a:r>
                        <a:rPr lang="zh-CN" altLang="en-US" sz="1400" b="1" i="0" u="none" strike="noStrike" dirty="0">
                          <a:solidFill>
                            <a:schemeClr val="bg1"/>
                          </a:solidFill>
                          <a:effectLst/>
                          <a:latin typeface="宋体" panose="02010600030101010101" pitchFamily="2" charset="-122"/>
                          <a:ea typeface="宋体" panose="02010600030101010101" pitchFamily="2" charset="-122"/>
                        </a:rPr>
                        <a:t>测试结论</a:t>
                      </a:r>
                    </a:p>
                  </a:txBody>
                  <a:tcPr marL="6350" marR="6350" marT="6350" marB="0" anchor="ctr"/>
                </a:tc>
                <a:extLst>
                  <a:ext uri="{0D108BD9-81ED-4DB2-BD59-A6C34878D82A}">
                    <a16:rowId xmlns:a16="http://schemas.microsoft.com/office/drawing/2014/main" val="3392908877"/>
                  </a:ext>
                </a:extLst>
              </a:tr>
              <a:tr h="370840">
                <a:tc>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小度小度</a:t>
                      </a:r>
                    </a:p>
                  </a:txBody>
                  <a:tcPr marL="6350" marR="6350" marT="6350" marB="0" anchor="ctr"/>
                </a:tc>
                <a:tc rowSpan="2">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闲聊（互相聊天对话）</a:t>
                      </a:r>
                      <a:br>
                        <a:rPr lang="zh-CN" altLang="en-US" sz="1050" b="0" i="0" u="none" strike="noStrike">
                          <a:solidFill>
                            <a:srgbClr val="000000"/>
                          </a:solidFill>
                          <a:effectLst/>
                          <a:latin typeface="宋体" panose="02010600030101010101" pitchFamily="2" charset="-122"/>
                          <a:ea typeface="宋体" panose="02010600030101010101" pitchFamily="2" charset="-122"/>
                        </a:rPr>
                      </a:br>
                      <a:r>
                        <a:rPr lang="en-US" altLang="zh-CN" sz="1050" b="0" i="0" u="none" strike="noStrike">
                          <a:solidFill>
                            <a:srgbClr val="000000"/>
                          </a:solidFill>
                          <a:effectLst/>
                          <a:latin typeface="宋体" panose="02010600030101010101" pitchFamily="2" charset="-122"/>
                          <a:ea typeface="宋体" panose="02010600030101010101" pitchFamily="2" charset="-122"/>
                        </a:rPr>
                        <a:t>12</a:t>
                      </a:r>
                      <a:r>
                        <a:rPr lang="zh-CN" altLang="en-US" sz="1050" b="0" i="0" u="none" strike="noStrike">
                          <a:solidFill>
                            <a:srgbClr val="000000"/>
                          </a:solidFill>
                          <a:effectLst/>
                          <a:latin typeface="宋体" panose="02010600030101010101" pitchFamily="2" charset="-122"/>
                          <a:ea typeface="宋体" panose="02010600030101010101" pitchFamily="2" charset="-122"/>
                        </a:rPr>
                        <a:t>小时</a:t>
                      </a:r>
                    </a:p>
                  </a:txBody>
                  <a:tcPr marL="6350" marR="6350" marT="6350" marB="0" anchor="ctr"/>
                </a:tc>
                <a:tc>
                  <a:txBody>
                    <a:bodyPr/>
                    <a:lstStyle/>
                    <a:p>
                      <a:pPr algn="ctr" fontAlgn="ctr"/>
                      <a:r>
                        <a:rPr lang="en-US" altLang="zh-CN" sz="1050" b="0" i="0" u="none" strike="noStrike" dirty="0">
                          <a:solidFill>
                            <a:srgbClr val="000000"/>
                          </a:solidFill>
                          <a:effectLst/>
                          <a:latin typeface="宋体" panose="02010600030101010101" pitchFamily="2" charset="-122"/>
                          <a:ea typeface="宋体" panose="02010600030101010101" pitchFamily="2" charset="-122"/>
                        </a:rPr>
                        <a:t>&lt;0.3</a:t>
                      </a:r>
                      <a:r>
                        <a:rPr lang="zh-CN" altLang="en-US" sz="1050" b="0" i="0" u="none" strike="noStrike" dirty="0">
                          <a:solidFill>
                            <a:srgbClr val="000000"/>
                          </a:solidFill>
                          <a:effectLst/>
                          <a:latin typeface="宋体" panose="02010600030101010101" pitchFamily="2" charset="-122"/>
                          <a:ea typeface="宋体" panose="02010600030101010101" pitchFamily="2" charset="-122"/>
                        </a:rPr>
                        <a:t>次</a:t>
                      </a:r>
                      <a:r>
                        <a:rPr lang="en-US" altLang="zh-CN" sz="1050" b="0" i="0" u="none" strike="noStrike" dirty="0">
                          <a:solidFill>
                            <a:srgbClr val="000000"/>
                          </a:solidFill>
                          <a:effectLst/>
                          <a:latin typeface="宋体" panose="02010600030101010101" pitchFamily="2" charset="-122"/>
                          <a:ea typeface="宋体" panose="02010600030101010101" pitchFamily="2" charset="-122"/>
                        </a:rPr>
                        <a:t>/</a:t>
                      </a:r>
                      <a:r>
                        <a:rPr lang="en-US" sz="1050" b="0" i="0" u="none" strike="noStrike" dirty="0">
                          <a:solidFill>
                            <a:srgbClr val="000000"/>
                          </a:solidFill>
                          <a:effectLst/>
                          <a:latin typeface="宋体" panose="02010600030101010101" pitchFamily="2" charset="-122"/>
                          <a:ea typeface="宋体" panose="02010600030101010101" pitchFamily="2" charset="-122"/>
                        </a:rPr>
                        <a:t>h</a:t>
                      </a:r>
                    </a:p>
                  </a:txBody>
                  <a:tcPr marL="6350" marR="6350" marT="6350" marB="0" anchor="ct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0</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US" sz="1050" b="0" i="0" u="none" strike="noStrike">
                          <a:solidFill>
                            <a:srgbClr val="000000"/>
                          </a:solidFill>
                          <a:effectLst/>
                          <a:latin typeface="宋体" panose="02010600030101010101" pitchFamily="2" charset="-122"/>
                          <a:ea typeface="宋体" panose="02010600030101010101" pitchFamily="2" charset="-122"/>
                        </a:rPr>
                        <a:t>h</a:t>
                      </a:r>
                    </a:p>
                  </a:txBody>
                  <a:tcPr marL="6350" marR="6350" marT="6350" marB="0" anchor="ctr"/>
                </a:tc>
                <a:tc>
                  <a:txBody>
                    <a:bodyPr/>
                    <a:lstStyle/>
                    <a:p>
                      <a:pPr algn="ctr" fontAlgn="ctr"/>
                      <a:r>
                        <a:rPr lang="en-US" sz="1050" b="0" i="0" u="none" strike="noStrike">
                          <a:solidFill>
                            <a:srgbClr val="000000"/>
                          </a:solidFill>
                          <a:effectLst/>
                          <a:latin typeface="宋体" panose="02010600030101010101" pitchFamily="2" charset="-122"/>
                          <a:ea typeface="宋体" panose="02010600030101010101" pitchFamily="2" charset="-122"/>
                        </a:rPr>
                        <a:t>PASS</a:t>
                      </a:r>
                    </a:p>
                  </a:txBody>
                  <a:tcPr marL="6350" marR="6350" marT="6350" marB="0" anchor="ctr"/>
                </a:tc>
                <a:extLst>
                  <a:ext uri="{0D108BD9-81ED-4DB2-BD59-A6C34878D82A}">
                    <a16:rowId xmlns:a16="http://schemas.microsoft.com/office/drawing/2014/main" val="2921850935"/>
                  </a:ext>
                </a:extLst>
              </a:tr>
              <a:tr h="370840">
                <a:tc>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你好林肯</a:t>
                      </a:r>
                    </a:p>
                  </a:txBody>
                  <a:tcPr marL="6350" marR="6350" marT="6350" marB="0" anchor="ctr"/>
                </a:tc>
                <a:tc vMerge="1">
                  <a:txBody>
                    <a:bodyPr/>
                    <a:lstStyle/>
                    <a:p>
                      <a:endParaRPr lang="zh-CN" altLang="en-US"/>
                    </a:p>
                  </a:txBody>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&lt;0.5</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US" sz="1050" b="0" i="0" u="none" strike="noStrike">
                          <a:solidFill>
                            <a:srgbClr val="000000"/>
                          </a:solidFill>
                          <a:effectLst/>
                          <a:latin typeface="宋体" panose="02010600030101010101" pitchFamily="2" charset="-122"/>
                          <a:ea typeface="宋体" panose="02010600030101010101" pitchFamily="2" charset="-122"/>
                        </a:rPr>
                        <a:t>h</a:t>
                      </a:r>
                    </a:p>
                  </a:txBody>
                  <a:tcPr marL="6350" marR="6350" marT="6350" marB="0" anchor="ctr"/>
                </a:tc>
                <a:tc>
                  <a:txBody>
                    <a:bodyPr/>
                    <a:lstStyle/>
                    <a:p>
                      <a:pPr algn="ctr" fontAlgn="ctr"/>
                      <a:r>
                        <a:rPr lang="en-US" altLang="zh-CN" sz="1050" b="0" i="0" u="none" strike="noStrike" dirty="0">
                          <a:solidFill>
                            <a:srgbClr val="000000"/>
                          </a:solidFill>
                          <a:effectLst/>
                          <a:latin typeface="宋体" panose="02010600030101010101" pitchFamily="2" charset="-122"/>
                          <a:ea typeface="宋体" panose="02010600030101010101" pitchFamily="2" charset="-122"/>
                        </a:rPr>
                        <a:t>0.15</a:t>
                      </a:r>
                      <a:r>
                        <a:rPr lang="zh-CN" altLang="en-US" sz="1050" b="0" i="0" u="none" strike="noStrike" dirty="0">
                          <a:solidFill>
                            <a:srgbClr val="000000"/>
                          </a:solidFill>
                          <a:effectLst/>
                          <a:latin typeface="宋体" panose="02010600030101010101" pitchFamily="2" charset="-122"/>
                          <a:ea typeface="宋体" panose="02010600030101010101" pitchFamily="2" charset="-122"/>
                        </a:rPr>
                        <a:t>次</a:t>
                      </a:r>
                      <a:r>
                        <a:rPr lang="en-US" altLang="zh-CN" sz="1050" b="0" i="0" u="none" strike="noStrike" dirty="0">
                          <a:solidFill>
                            <a:srgbClr val="000000"/>
                          </a:solidFill>
                          <a:effectLst/>
                          <a:latin typeface="宋体" panose="02010600030101010101" pitchFamily="2" charset="-122"/>
                          <a:ea typeface="宋体" panose="02010600030101010101" pitchFamily="2" charset="-122"/>
                        </a:rPr>
                        <a:t>/</a:t>
                      </a:r>
                      <a:r>
                        <a:rPr lang="en-US" sz="1050" b="0" i="0" u="none" strike="noStrike" dirty="0">
                          <a:solidFill>
                            <a:srgbClr val="000000"/>
                          </a:solidFill>
                          <a:effectLst/>
                          <a:latin typeface="宋体" panose="02010600030101010101" pitchFamily="2" charset="-122"/>
                          <a:ea typeface="宋体" panose="02010600030101010101" pitchFamily="2" charset="-122"/>
                        </a:rPr>
                        <a:t>h</a:t>
                      </a:r>
                    </a:p>
                  </a:txBody>
                  <a:tcPr marL="6350" marR="6350" marT="6350" marB="0" anchor="ctr"/>
                </a:tc>
                <a:tc>
                  <a:txBody>
                    <a:bodyPr/>
                    <a:lstStyle/>
                    <a:p>
                      <a:pPr algn="ctr" fontAlgn="ctr"/>
                      <a:r>
                        <a:rPr lang="en-US" sz="1050" b="0" i="0" u="none" strike="noStrike" dirty="0">
                          <a:solidFill>
                            <a:srgbClr val="000000"/>
                          </a:solidFill>
                          <a:effectLst/>
                          <a:latin typeface="宋体" panose="02010600030101010101" pitchFamily="2" charset="-122"/>
                          <a:ea typeface="宋体" panose="02010600030101010101" pitchFamily="2" charset="-122"/>
                        </a:rPr>
                        <a:t>PASS</a:t>
                      </a:r>
                    </a:p>
                  </a:txBody>
                  <a:tcPr marL="6350" marR="6350" marT="6350" marB="0" anchor="ctr"/>
                </a:tc>
                <a:extLst>
                  <a:ext uri="{0D108BD9-81ED-4DB2-BD59-A6C34878D82A}">
                    <a16:rowId xmlns:a16="http://schemas.microsoft.com/office/drawing/2014/main" val="1120317420"/>
                  </a:ext>
                </a:extLst>
              </a:tr>
              <a:tr h="370840">
                <a:tc>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小度小度</a:t>
                      </a:r>
                    </a:p>
                  </a:txBody>
                  <a:tcPr marL="6350" marR="6350" marT="6350" marB="0" anchor="ctr"/>
                </a:tc>
                <a:tc rowSpan="2">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播放爱情公寓</a:t>
                      </a:r>
                      <a:r>
                        <a:rPr lang="en-US" altLang="zh-CN" sz="1050" b="0" i="0" u="none" strike="noStrike">
                          <a:solidFill>
                            <a:srgbClr val="000000"/>
                          </a:solidFill>
                          <a:effectLst/>
                          <a:latin typeface="宋体" panose="02010600030101010101" pitchFamily="2" charset="-122"/>
                          <a:ea typeface="宋体" panose="02010600030101010101" pitchFamily="2" charset="-122"/>
                        </a:rPr>
                        <a:t>5</a:t>
                      </a:r>
                      <a:br>
                        <a:rPr lang="en-US" altLang="zh-CN" sz="1050" b="0" i="0" u="none" strike="noStrike">
                          <a:solidFill>
                            <a:srgbClr val="000000"/>
                          </a:solidFill>
                          <a:effectLst/>
                          <a:latin typeface="宋体" panose="02010600030101010101" pitchFamily="2" charset="-122"/>
                          <a:ea typeface="宋体" panose="02010600030101010101" pitchFamily="2" charset="-122"/>
                        </a:rPr>
                      </a:br>
                      <a:r>
                        <a:rPr lang="en-US" altLang="zh-CN" sz="1050" b="0" i="0" u="none" strike="noStrike">
                          <a:solidFill>
                            <a:srgbClr val="000000"/>
                          </a:solidFill>
                          <a:effectLst/>
                          <a:latin typeface="宋体" panose="02010600030101010101" pitchFamily="2" charset="-122"/>
                          <a:ea typeface="宋体" panose="02010600030101010101" pitchFamily="2" charset="-122"/>
                        </a:rPr>
                        <a:t>20</a:t>
                      </a:r>
                      <a:r>
                        <a:rPr lang="zh-CN" altLang="en-US" sz="1050" b="0" i="0" u="none" strike="noStrike">
                          <a:solidFill>
                            <a:srgbClr val="000000"/>
                          </a:solidFill>
                          <a:effectLst/>
                          <a:latin typeface="宋体" panose="02010600030101010101" pitchFamily="2" charset="-122"/>
                          <a:ea typeface="宋体" panose="02010600030101010101" pitchFamily="2" charset="-122"/>
                        </a:rPr>
                        <a:t>小时</a:t>
                      </a:r>
                    </a:p>
                  </a:txBody>
                  <a:tcPr marL="6350" marR="6350" marT="6350" marB="0" anchor="ct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&lt;0.3</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US" sz="1050" b="0" i="0" u="none" strike="noStrike">
                          <a:solidFill>
                            <a:srgbClr val="000000"/>
                          </a:solidFill>
                          <a:effectLst/>
                          <a:latin typeface="宋体" panose="02010600030101010101" pitchFamily="2" charset="-122"/>
                          <a:ea typeface="宋体" panose="02010600030101010101" pitchFamily="2" charset="-122"/>
                        </a:rPr>
                        <a:t>h</a:t>
                      </a:r>
                    </a:p>
                  </a:txBody>
                  <a:tcPr marL="6350" marR="6350" marT="6350" marB="0" anchor="ctr"/>
                </a:tc>
                <a:tc>
                  <a:txBody>
                    <a:bodyPr/>
                    <a:lstStyle/>
                    <a:p>
                      <a:pPr algn="ctr" fontAlgn="ctr"/>
                      <a:r>
                        <a:rPr lang="en-US" altLang="zh-CN" sz="1050" b="0" i="0" u="none" strike="noStrike" dirty="0">
                          <a:solidFill>
                            <a:srgbClr val="000000"/>
                          </a:solidFill>
                          <a:effectLst/>
                          <a:latin typeface="宋体" panose="02010600030101010101" pitchFamily="2" charset="-122"/>
                          <a:ea typeface="宋体" panose="02010600030101010101" pitchFamily="2" charset="-122"/>
                        </a:rPr>
                        <a:t>0.05</a:t>
                      </a:r>
                      <a:r>
                        <a:rPr lang="zh-CN" altLang="en-US" sz="1050" b="0" i="0" u="none" strike="noStrike" dirty="0">
                          <a:solidFill>
                            <a:srgbClr val="000000"/>
                          </a:solidFill>
                          <a:effectLst/>
                          <a:latin typeface="宋体" panose="02010600030101010101" pitchFamily="2" charset="-122"/>
                          <a:ea typeface="宋体" panose="02010600030101010101" pitchFamily="2" charset="-122"/>
                        </a:rPr>
                        <a:t>次</a:t>
                      </a:r>
                      <a:r>
                        <a:rPr lang="en-US" altLang="zh-CN" sz="1050" b="0" i="0" u="none" strike="noStrike" dirty="0">
                          <a:solidFill>
                            <a:srgbClr val="000000"/>
                          </a:solidFill>
                          <a:effectLst/>
                          <a:latin typeface="宋体" panose="02010600030101010101" pitchFamily="2" charset="-122"/>
                          <a:ea typeface="宋体" panose="02010600030101010101" pitchFamily="2" charset="-122"/>
                        </a:rPr>
                        <a:t>/</a:t>
                      </a:r>
                      <a:r>
                        <a:rPr lang="en-US" sz="1050" b="0" i="0" u="none" strike="noStrike" dirty="0">
                          <a:solidFill>
                            <a:srgbClr val="000000"/>
                          </a:solidFill>
                          <a:effectLst/>
                          <a:latin typeface="宋体" panose="02010600030101010101" pitchFamily="2" charset="-122"/>
                          <a:ea typeface="宋体" panose="02010600030101010101" pitchFamily="2" charset="-122"/>
                        </a:rPr>
                        <a:t>h</a:t>
                      </a:r>
                    </a:p>
                  </a:txBody>
                  <a:tcPr marL="6350" marR="6350" marT="6350" marB="0" anchor="ctr"/>
                </a:tc>
                <a:tc>
                  <a:txBody>
                    <a:bodyPr/>
                    <a:lstStyle/>
                    <a:p>
                      <a:pPr algn="ctr" fontAlgn="ctr"/>
                      <a:r>
                        <a:rPr lang="en-US" sz="1050" b="0" i="0" u="none" strike="noStrike" dirty="0">
                          <a:solidFill>
                            <a:srgbClr val="000000"/>
                          </a:solidFill>
                          <a:effectLst/>
                          <a:latin typeface="宋体" panose="02010600030101010101" pitchFamily="2" charset="-122"/>
                          <a:ea typeface="宋体" panose="02010600030101010101" pitchFamily="2" charset="-122"/>
                        </a:rPr>
                        <a:t>PASS</a:t>
                      </a:r>
                    </a:p>
                  </a:txBody>
                  <a:tcPr marL="6350" marR="6350" marT="6350" marB="0" anchor="ctr"/>
                </a:tc>
                <a:extLst>
                  <a:ext uri="{0D108BD9-81ED-4DB2-BD59-A6C34878D82A}">
                    <a16:rowId xmlns:a16="http://schemas.microsoft.com/office/drawing/2014/main" val="3270285619"/>
                  </a:ext>
                </a:extLst>
              </a:tr>
              <a:tr h="370840">
                <a:tc>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你好林肯</a:t>
                      </a:r>
                    </a:p>
                  </a:txBody>
                  <a:tcPr marL="6350" marR="6350" marT="6350" marB="0" anchor="ctr"/>
                </a:tc>
                <a:tc vMerge="1">
                  <a:txBody>
                    <a:bodyPr/>
                    <a:lstStyle/>
                    <a:p>
                      <a:endParaRPr lang="zh-CN" altLang="en-US"/>
                    </a:p>
                  </a:txBody>
                  <a:tcP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&lt;0.5</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US" sz="1050" b="0" i="0" u="none" strike="noStrike">
                          <a:solidFill>
                            <a:srgbClr val="000000"/>
                          </a:solidFill>
                          <a:effectLst/>
                          <a:latin typeface="宋体" panose="02010600030101010101" pitchFamily="2" charset="-122"/>
                          <a:ea typeface="宋体" panose="02010600030101010101" pitchFamily="2" charset="-122"/>
                        </a:rPr>
                        <a:t>h</a:t>
                      </a:r>
                    </a:p>
                  </a:txBody>
                  <a:tcPr marL="6350" marR="6350" marT="6350" marB="0" anchor="ctr"/>
                </a:tc>
                <a:tc>
                  <a:txBody>
                    <a:bodyPr/>
                    <a:lstStyle/>
                    <a:p>
                      <a:pPr algn="ctr" fontAlgn="ctr"/>
                      <a:r>
                        <a:rPr lang="en-US" altLang="zh-CN" sz="1050" b="0" i="0" u="none" strike="noStrike">
                          <a:solidFill>
                            <a:srgbClr val="000000"/>
                          </a:solidFill>
                          <a:effectLst/>
                          <a:latin typeface="宋体" panose="02010600030101010101" pitchFamily="2" charset="-122"/>
                          <a:ea typeface="宋体" panose="02010600030101010101" pitchFamily="2" charset="-122"/>
                        </a:rPr>
                        <a:t>0.25</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US" sz="1050" b="0" i="0" u="none" strike="noStrike">
                          <a:solidFill>
                            <a:srgbClr val="000000"/>
                          </a:solidFill>
                          <a:effectLst/>
                          <a:latin typeface="宋体" panose="02010600030101010101" pitchFamily="2" charset="-122"/>
                          <a:ea typeface="宋体" panose="02010600030101010101" pitchFamily="2" charset="-122"/>
                        </a:rPr>
                        <a:t>h</a:t>
                      </a:r>
                    </a:p>
                  </a:txBody>
                  <a:tcPr marL="6350" marR="6350" marT="6350" marB="0" anchor="ctr"/>
                </a:tc>
                <a:tc>
                  <a:txBody>
                    <a:bodyPr/>
                    <a:lstStyle/>
                    <a:p>
                      <a:pPr algn="ctr" fontAlgn="ctr"/>
                      <a:r>
                        <a:rPr lang="en-US" sz="1050" b="0" i="0" u="none" strike="noStrike" dirty="0">
                          <a:solidFill>
                            <a:srgbClr val="000000"/>
                          </a:solidFill>
                          <a:effectLst/>
                          <a:latin typeface="宋体" panose="02010600030101010101" pitchFamily="2" charset="-122"/>
                          <a:ea typeface="宋体" panose="02010600030101010101" pitchFamily="2" charset="-122"/>
                        </a:rPr>
                        <a:t>PASS</a:t>
                      </a:r>
                    </a:p>
                  </a:txBody>
                  <a:tcPr marL="6350" marR="6350" marT="6350" marB="0" anchor="ctr"/>
                </a:tc>
                <a:extLst>
                  <a:ext uri="{0D108BD9-81ED-4DB2-BD59-A6C34878D82A}">
                    <a16:rowId xmlns:a16="http://schemas.microsoft.com/office/drawing/2014/main" val="2340315994"/>
                  </a:ext>
                </a:extLst>
              </a:tr>
            </a:tbl>
          </a:graphicData>
        </a:graphic>
      </p:graphicFrame>
    </p:spTree>
    <p:extLst>
      <p:ext uri="{BB962C8B-B14F-4D97-AF65-F5344CB8AC3E}">
        <p14:creationId xmlns:p14="http://schemas.microsoft.com/office/powerpoint/2010/main" val="40643966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c3ebb07d-e66d-48ef-b891-f2477fd3aa84}"/>
  <p:tag name="TABLE_ENDDRAG_ORIGIN_RECT" val="889*380"/>
  <p:tag name="TABLE_ENDDRAG_RECT" val="31*80*889*413"/>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90204" pitchFamily="34" charset="0"/>
            <a:cs typeface="Arial" panose="020B060402020209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CD542 Melbourne workshop 1.1</Template>
  <TotalTime>2252</TotalTime>
  <Words>1156</Words>
  <Application>Microsoft Office PowerPoint</Application>
  <PresentationFormat>宽屏</PresentationFormat>
  <Paragraphs>458</Paragraphs>
  <Slides>7</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Ford Antenna Cond Light</vt:lpstr>
      <vt:lpstr>Ford Antenna Medium</vt:lpstr>
      <vt:lpstr>等线</vt:lpstr>
      <vt:lpstr>宋体</vt:lpstr>
      <vt:lpstr>Arial</vt:lpstr>
      <vt:lpstr>Calibri</vt:lpstr>
      <vt:lpstr>Wingdings</vt:lpstr>
      <vt:lpstr>1_Corp Presentations 2018</vt:lpstr>
      <vt:lpstr>PowerPoint 演示文稿</vt:lpstr>
      <vt:lpstr>{U554_R09} Software overall status  {yellow}</vt:lpstr>
      <vt:lpstr>{U554_R09} Open P1（IG） issue list with risk evaluation </vt:lpstr>
      <vt:lpstr>{U554_R09} Open AIMS with risk evaluation</vt:lpstr>
      <vt:lpstr>{U554 R09} 内存泄漏专项测试</vt:lpstr>
      <vt:lpstr>{U554 R09} 语音专项测试</vt:lpstr>
      <vt:lpstr>{U554 R09} 语音专项测试</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wyxxnkre</cp:lastModifiedBy>
  <cp:revision>1977</cp:revision>
  <cp:lastPrinted>2021-12-22T09:29:48Z</cp:lastPrinted>
  <dcterms:created xsi:type="dcterms:W3CDTF">2021-12-22T09:29:48Z</dcterms:created>
  <dcterms:modified xsi:type="dcterms:W3CDTF">2022-04-25T08:25:53Z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2052-3.9.2.6301</vt:lpwstr>
  </property>
</Properties>
</file>