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11" r:id="rId2"/>
    <p:sldId id="412" r:id="rId3"/>
    <p:sldId id="413" r:id="rId4"/>
    <p:sldId id="438" r:id="rId5"/>
    <p:sldId id="435" r:id="rId6"/>
    <p:sldId id="436" r:id="rId7"/>
    <p:sldId id="418" r:id="rId8"/>
    <p:sldId id="437" r:id="rId9"/>
    <p:sldId id="419" r:id="rId10"/>
    <p:sldId id="420" r:id="rId11"/>
    <p:sldId id="431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3CC"/>
    <a:srgbClr val="0000FF"/>
    <a:srgbClr val="CC0000"/>
    <a:srgbClr val="00CC00"/>
    <a:srgbClr val="008000"/>
    <a:srgbClr val="FF0000"/>
    <a:srgbClr val="66CCFF"/>
    <a:srgbClr val="FFFF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72B0F8D-CE0C-469E-BBD4-79062EDE0A95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8CD7FEA-A46D-4A8D-AE88-93B9E8F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6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D7FEA-A46D-4A8D-AE88-93B9E8FD5E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2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920" y="2129984"/>
            <a:ext cx="1036416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61" y="3885528"/>
            <a:ext cx="85344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D65EB-7770-4EED-BEE6-3B8F4E1447FD}" type="slidenum">
              <a:rPr lang="en-US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84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EFDD5-0A04-4D3F-B67D-84FAE09F59DE}" type="slidenum">
              <a:rPr lang="en-US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02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7921" y="1"/>
            <a:ext cx="2974080" cy="64014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921" y="1"/>
            <a:ext cx="8743680" cy="64014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B4513-7B94-4417-A5D4-D8F152EEE49D}" type="slidenum">
              <a:rPr lang="en-US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30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FA29F-991B-40CC-A3CA-EF09DF96EE91}" type="slidenum">
              <a:rPr lang="en-US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40" y="4406864"/>
            <a:ext cx="1036224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840" y="2906225"/>
            <a:ext cx="1036224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1BB6A-EC84-4EEF-9966-C98057B0F375}" type="slidenum">
              <a:rPr lang="en-US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4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920" y="685513"/>
            <a:ext cx="5713920" cy="571596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160" y="685513"/>
            <a:ext cx="5713920" cy="571596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C9581-9484-4DE0-B1BB-7E7003D7DBEF}" type="slidenum">
              <a:rPr lang="en-US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38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1" y="275071"/>
            <a:ext cx="109728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560" y="1535202"/>
            <a:ext cx="53856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60" y="2174629"/>
            <a:ext cx="53856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921" y="1535202"/>
            <a:ext cx="538944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921" y="2174629"/>
            <a:ext cx="538944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4061C-E53D-4C82-962C-B09E7E895FD8}" type="slidenum">
              <a:rPr lang="en-US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50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B9A43-9887-4FA3-AE42-FB5C54E2BFD2}" type="slidenum">
              <a:rPr lang="en-US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22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CDA4E-E8C9-4CC3-B509-043C69EBBD08}" type="slidenum">
              <a:rPr lang="en-US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4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0" y="273629"/>
            <a:ext cx="401088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61" y="273629"/>
            <a:ext cx="6816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560" y="1434392"/>
            <a:ext cx="401088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18E5B-4891-41B4-A062-832A36E8A001}" type="slidenum">
              <a:rPr lang="en-US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09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401" y="4800025"/>
            <a:ext cx="73152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401" y="612065"/>
            <a:ext cx="73152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401" y="5367444"/>
            <a:ext cx="73152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26D7C-3162-4B3E-82C4-A4F18B09D8F7}" type="slidenum">
              <a:rPr lang="en-US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5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685512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eaLnBrk="0" hangingPunct="0">
              <a:defRPr sz="17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14726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7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29601" y="0"/>
            <a:ext cx="10262400" cy="68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0" tIns="45702" rIns="91400" bIns="457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920" y="685513"/>
            <a:ext cx="11612160" cy="571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pic>
        <p:nvPicPr>
          <p:cNvPr id="1029" name="Picture 6" descr="FO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447800" cy="72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39040" y="6541168"/>
            <a:ext cx="552960" cy="31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>
            <a:lvl1pPr defTabSz="914414">
              <a:defRPr sz="1400">
                <a:solidFill>
                  <a:schemeClr val="accent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7AF980-8CB2-45CA-86DB-9B78E3243125}" type="slidenum">
              <a:rPr lang="en-US" b="1">
                <a:solidFill>
                  <a:srgbClr val="3333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srgbClr val="333399"/>
              </a:solidFill>
            </a:endParaRPr>
          </a:p>
        </p:txBody>
      </p:sp>
      <p:sp>
        <p:nvSpPr>
          <p:cNvPr id="1031" name="Line 11"/>
          <p:cNvSpPr>
            <a:spLocks noChangeShapeType="1"/>
          </p:cNvSpPr>
          <p:nvPr/>
        </p:nvSpPr>
        <p:spPr bwMode="auto">
          <a:xfrm>
            <a:off x="197760" y="6401473"/>
            <a:ext cx="1179648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pPr defTabSz="414726" fontAlgn="base">
              <a:spcBef>
                <a:spcPct val="0"/>
              </a:spcBef>
              <a:spcAft>
                <a:spcPct val="0"/>
              </a:spcAft>
            </a:pPr>
            <a:endParaRPr lang="en-US" sz="1500" b="1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032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40" y="6443236"/>
            <a:ext cx="1259160" cy="41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97761" y="6400800"/>
            <a:ext cx="1213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Ford Confidential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373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14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r" defTabSz="914414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2pPr>
      <a:lvl3pPr algn="r" defTabSz="914414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3pPr>
      <a:lvl4pPr algn="r" defTabSz="914414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4pPr>
      <a:lvl5pPr algn="r" defTabSz="914414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5pPr>
      <a:lvl6pPr marL="414726" algn="r" defTabSz="914414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6pPr>
      <a:lvl7pPr marL="829452" algn="r" defTabSz="914414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7pPr>
      <a:lvl8pPr marL="1244178" algn="r" defTabSz="914414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8pPr>
      <a:lvl9pPr marL="1658904" algn="r" defTabSz="914414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9pPr>
    </p:titleStyle>
    <p:bodyStyle>
      <a:lvl1pPr marL="342725" indent="-342725" algn="l" defTabSz="914414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3051" indent="-286565" algn="l" defTabSz="914414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377" indent="-228964" algn="l" defTabSz="914414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864" indent="-228964" algn="l" defTabSz="914414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791" indent="-228964" algn="l" defTabSz="914414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72517" indent="-228964" algn="l" defTabSz="914414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87243" indent="-228964" algn="l" defTabSz="914414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301969" indent="-228964" algn="l" defTabSz="914414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716695" indent="-228964" algn="l" defTabSz="914414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OTA Functional Safety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6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0"/>
            <a:ext cx="7315200" cy="701675"/>
          </a:xfrm>
        </p:spPr>
        <p:txBody>
          <a:bodyPr/>
          <a:lstStyle/>
          <a:p>
            <a:r>
              <a:rPr lang="en-US" dirty="0" smtClean="0"/>
              <a:t>Functional Safety Scenario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Two </a:t>
            </a:r>
            <a:r>
              <a:rPr lang="en-US" sz="2000" dirty="0"/>
              <a:t>Point Failure: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ECG </a:t>
            </a:r>
            <a:r>
              <a:rPr lang="en-US" sz="2000" dirty="0"/>
              <a:t>sends Rollback command to one ECU and not </a:t>
            </a:r>
            <a:r>
              <a:rPr lang="en-US" sz="2000" dirty="0" smtClean="0"/>
              <a:t>to the others </a:t>
            </a:r>
            <a:r>
              <a:rPr lang="en-US" sz="2000" dirty="0"/>
              <a:t>resulting in mismatch SW </a:t>
            </a:r>
            <a:r>
              <a:rPr lang="en-US" sz="2000" dirty="0" smtClean="0"/>
              <a:t>versions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ECG fails the SW version check after the </a:t>
            </a:r>
            <a:r>
              <a:rPr lang="en-US" sz="2000" dirty="0"/>
              <a:t>R</a:t>
            </a:r>
            <a:r>
              <a:rPr lang="en-US" sz="2000" dirty="0" smtClean="0"/>
              <a:t>ollback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dirty="0" smtClean="0"/>
              <a:t>The two failures maybe not be fully independent since there is a possibility of a common mode failure in the ECG that affects both. 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dirty="0"/>
              <a:t>Risk can be mitigated if single Rollback command is sent to all ECUs (or at least ASIL C/D ECUs)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852" y="756354"/>
            <a:ext cx="4828674" cy="581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Options Considered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AFA29F-991B-40CC-A3CA-EF09DF96EE91}" type="slidenum">
              <a:rPr lang="en-US" smtClean="0">
                <a:solidFill>
                  <a:srgbClr val="333399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333399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73041"/>
              </p:ext>
            </p:extLst>
          </p:nvPr>
        </p:nvGraphicFramePr>
        <p:xfrm>
          <a:off x="298484" y="1066800"/>
          <a:ext cx="11582400" cy="478160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773827">
                  <a:extLst>
                    <a:ext uri="{9D8B030D-6E8A-4147-A177-3AD203B41FA5}">
                      <a16:colId xmlns:a16="http://schemas.microsoft.com/office/drawing/2014/main" val="767795352"/>
                    </a:ext>
                  </a:extLst>
                </a:gridCol>
                <a:gridCol w="3443416">
                  <a:extLst>
                    <a:ext uri="{9D8B030D-6E8A-4147-A177-3AD203B41FA5}">
                      <a16:colId xmlns:a16="http://schemas.microsoft.com/office/drawing/2014/main" val="2122540175"/>
                    </a:ext>
                  </a:extLst>
                </a:gridCol>
                <a:gridCol w="3365157">
                  <a:extLst>
                    <a:ext uri="{9D8B030D-6E8A-4147-A177-3AD203B41FA5}">
                      <a16:colId xmlns:a16="http://schemas.microsoft.com/office/drawing/2014/main" val="569797933"/>
                    </a:ext>
                  </a:extLst>
                </a:gridCol>
              </a:tblGrid>
              <a:tr h="712451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92376"/>
                  </a:ext>
                </a:extLst>
              </a:tr>
              <a:tr h="1112596">
                <a:tc>
                  <a:txBody>
                    <a:bodyPr/>
                    <a:lstStyle/>
                    <a:p>
                      <a:r>
                        <a:rPr lang="en-US" dirty="0" smtClean="0"/>
                        <a:t>Decompose</a:t>
                      </a:r>
                      <a:r>
                        <a:rPr lang="en-US" baseline="0" dirty="0" smtClean="0"/>
                        <a:t> ASIL D between ECG  and ASIL C/D Target ECUs (Target ECUs must be backwards compatible or able to detect failure related to software mismatch)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Meets all Functional Safety goals and only impacts ASIL C/D modules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require software changes to ASIL C/D modules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8864"/>
                  </a:ext>
                </a:extLst>
              </a:tr>
              <a:tr h="712451">
                <a:tc>
                  <a:txBody>
                    <a:bodyPr/>
                    <a:lstStyle/>
                    <a:p>
                      <a:r>
                        <a:rPr lang="en-US" dirty="0" smtClean="0"/>
                        <a:t>Decompose ASIL D between ECG</a:t>
                      </a:r>
                      <a:r>
                        <a:rPr lang="en-US" baseline="0" dirty="0" smtClean="0"/>
                        <a:t> and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OTA Activation Manager. 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OTA Manager must be ASIL B or above.  (Two OTA managers must check part numbers and agree on rollback)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Meets all Functional Safety goals and only impacts one other ECU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Additional design complexity.</a:t>
                      </a: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Requires high communication protection integrity between the two OTA managers (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Autosar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E2E, HASH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751174"/>
                  </a:ext>
                </a:extLst>
              </a:tr>
              <a:tr h="712451">
                <a:tc>
                  <a:txBody>
                    <a:bodyPr/>
                    <a:lstStyle/>
                    <a:p>
                      <a:r>
                        <a:rPr lang="en-US" dirty="0" smtClean="0"/>
                        <a:t>If Coordinated</a:t>
                      </a:r>
                      <a:r>
                        <a:rPr lang="en-US" baseline="0" dirty="0" smtClean="0"/>
                        <a:t> Software Update between ASIL C/D modules is safety dependent and not backwards compatible / cannot detect failure, no MMOTA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Meets all</a:t>
                      </a:r>
                      <a:r>
                        <a:rPr lang="en-US" baseline="0" dirty="0" smtClean="0"/>
                        <a:t> Functional Safety goals and does not impact any ECG 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Limited</a:t>
                      </a:r>
                      <a:r>
                        <a:rPr lang="en-US" baseline="0" dirty="0" smtClean="0"/>
                        <a:t> number of Software Updates will not be allowed via OTA (dealership update required).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45670"/>
                  </a:ext>
                </a:extLst>
              </a:tr>
              <a:tr h="712451">
                <a:tc>
                  <a:txBody>
                    <a:bodyPr/>
                    <a:lstStyle/>
                    <a:p>
                      <a:r>
                        <a:rPr lang="en-US" dirty="0" smtClean="0"/>
                        <a:t>Redesign ECG to be ASIL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Meets all Functional Safety goals and only impacts ECG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Feasible – no ASIL</a:t>
                      </a:r>
                      <a:r>
                        <a:rPr lang="en-US" baseline="0" dirty="0" smtClean="0"/>
                        <a:t> D chipset currently available capable of performing ECG functions.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5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33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10262400" cy="685512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11430000" cy="435133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/>
              <a:t>Per existing HARA analysis, the A/B OTA Feature is ASIL-D 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/>
              <a:t>ASIL-D Decomposition between ECG and Target ECUs was applied successfully to the majority of the OTA FSRs but not all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/>
              <a:t>FSRs which are still ASIL-D: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600" dirty="0" smtClean="0"/>
              <a:t>OTA Feature Evaluates Activation Success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600" dirty="0" smtClean="0"/>
              <a:t>OTA Feature Evaluates Roll Back Success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600" dirty="0" smtClean="0"/>
              <a:t>OTA Feature Commands Rollback Upon Unsuccessful Activation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/>
              <a:t>The P702 ECG acting as a single Software Update Manager is an ASIL-B ECU (Design Constraint)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/>
              <a:t>Cross functional “task force” re-evaluated the original HARA and concluded that the ASIL rating of the activation and roll back processes must remain ASIL D.  </a:t>
            </a:r>
          </a:p>
        </p:txBody>
      </p:sp>
    </p:spTree>
    <p:extLst>
      <p:ext uri="{BB962C8B-B14F-4D97-AF65-F5344CB8AC3E}">
        <p14:creationId xmlns:p14="http://schemas.microsoft.com/office/powerpoint/2010/main" val="33234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91" y="-76200"/>
            <a:ext cx="10515600" cy="808582"/>
          </a:xfrm>
        </p:spPr>
        <p:txBody>
          <a:bodyPr/>
          <a:lstStyle/>
          <a:p>
            <a:r>
              <a:rPr lang="en-US" dirty="0" smtClean="0"/>
              <a:t>Risk Assessment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990600"/>
            <a:ext cx="10748749" cy="50149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The ASIL-D risk is limited to a very narrow use case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2400" dirty="0" smtClean="0"/>
              <a:t>All of the following conditions must be met for the risk to be present </a:t>
            </a: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The </a:t>
            </a:r>
            <a:r>
              <a:rPr lang="en-US" sz="2000" dirty="0" smtClean="0"/>
              <a:t>MMOTA </a:t>
            </a:r>
            <a:r>
              <a:rPr lang="en-US" sz="2000" dirty="0"/>
              <a:t>update </a:t>
            </a:r>
            <a:r>
              <a:rPr lang="en-US" sz="2000" dirty="0" smtClean="0"/>
              <a:t>contains </a:t>
            </a:r>
            <a:r>
              <a:rPr lang="en-US" sz="2000" dirty="0"/>
              <a:t>an ASIL C/D </a:t>
            </a:r>
            <a:r>
              <a:rPr lang="en-US" sz="2000" dirty="0" smtClean="0"/>
              <a:t>function</a:t>
            </a: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The MMOTA update is Coordinated between two ECUs and is safety related</a:t>
            </a:r>
            <a:endParaRPr lang="en-US" sz="2000" dirty="0"/>
          </a:p>
          <a:p>
            <a:pPr marL="914400" lvl="2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800" i="1" dirty="0" smtClean="0"/>
              <a:t>All ECUs need to get the OTA update.  If one ECU was updated but not the others then it may result in unsafe state at the vehicle level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SW update failure cannot be detected by other ECUs involved in the MMOTA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Two failures need to occur (</a:t>
            </a:r>
            <a:r>
              <a:rPr lang="en-US" sz="2000" dirty="0" smtClean="0">
                <a:solidFill>
                  <a:srgbClr val="FF0000"/>
                </a:solidFill>
              </a:rPr>
              <a:t>See Backup </a:t>
            </a:r>
            <a:r>
              <a:rPr lang="en-US" sz="2000" dirty="0" smtClean="0"/>
              <a:t>for failure scenarios)</a:t>
            </a:r>
            <a:endParaRPr lang="en-US" sz="14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This risk is also present in the existing ECU update by service personnel</a:t>
            </a:r>
            <a:endParaRPr lang="en-US" sz="2400" dirty="0"/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312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10262400" cy="685512"/>
          </a:xfrm>
        </p:spPr>
        <p:txBody>
          <a:bodyPr/>
          <a:lstStyle/>
          <a:p>
            <a:r>
              <a:rPr lang="en-US" dirty="0" smtClean="0"/>
              <a:t> Job-1 Recommendation:  ASIL Reduction Factor from D to 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915400" cy="51816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/>
              <a:t>ASIL Reduction Factors applied in the OTA HARA/FSC  </a:t>
            </a:r>
          </a:p>
          <a:p>
            <a:pPr marL="457200" lvl="1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Condition: 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marL="685800" lvl="1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Post production, coordinated and safety dependent ASIL C/D SW updates</a:t>
            </a:r>
          </a:p>
          <a:p>
            <a:pPr marL="457200" lvl="1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</a:rPr>
              <a:t>Primary: </a:t>
            </a:r>
          </a:p>
          <a:p>
            <a:pPr marL="685800" lvl="1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 a requirement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SW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updates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meeting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to be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either backward compatible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and/or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SW version mismatch is detectable and will result in a vehicle level Safe State</a:t>
            </a:r>
          </a:p>
          <a:p>
            <a:pPr marL="457200" lvl="1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Secondary: </a:t>
            </a:r>
          </a:p>
          <a:p>
            <a:pPr marL="685800" lvl="1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a controlled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Deviation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process for modules that require fundamental changes to HW/SW design to meet the Primary that can’t be implemented for MY21 P702 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490" y="838200"/>
            <a:ext cx="2471959" cy="45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3" name="Rectangle 3"/>
          <p:cNvSpPr>
            <a:spLocks noChangeArrowheads="1"/>
          </p:cNvSpPr>
          <p:nvPr/>
        </p:nvSpPr>
        <p:spPr bwMode="auto">
          <a:xfrm>
            <a:off x="6004596" y="-137217"/>
            <a:ext cx="18280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699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49262" y="27432"/>
            <a:ext cx="10905926" cy="609600"/>
          </a:xfrm>
        </p:spPr>
        <p:txBody>
          <a:bodyPr>
            <a:normAutofit/>
          </a:bodyPr>
          <a:lstStyle/>
          <a:p>
            <a:pPr marL="115888" lvl="3">
              <a:defRPr/>
            </a:pPr>
            <a:r>
              <a:rPr lang="en-US" dirty="0" smtClean="0">
                <a:latin typeface="+mj-lt"/>
                <a:ea typeface="+mj-ea"/>
                <a:cs typeface="+mj-cs"/>
              </a:rPr>
              <a:t>Next Steps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640080" y="914400"/>
            <a:ext cx="11015108" cy="5473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9725" indent="-339725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smtClean="0">
                <a:cs typeface="Arial" panose="020B0604020202020204" pitchFamily="34" charset="0"/>
              </a:rPr>
              <a:t>Primary: </a:t>
            </a:r>
          </a:p>
          <a:p>
            <a:pPr marL="574675" lvl="1" indent="-234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cs typeface="Arial" panose="020B0604020202020204" pitchFamily="34" charset="0"/>
              </a:rPr>
              <a:t>Task-1: Add the requirement </a:t>
            </a:r>
            <a:r>
              <a:rPr lang="en-US" sz="1800" dirty="0">
                <a:cs typeface="Arial" panose="020B0604020202020204" pitchFamily="34" charset="0"/>
              </a:rPr>
              <a:t>in </a:t>
            </a:r>
            <a:r>
              <a:rPr lang="en-US" sz="1800" dirty="0" smtClean="0">
                <a:cs typeface="Arial" panose="020B0604020202020204" pitchFamily="34" charset="0"/>
              </a:rPr>
              <a:t>FSMS/FEDE for all modules.  Prioritize ASIL C/D modules for approval</a:t>
            </a:r>
          </a:p>
          <a:p>
            <a:pPr marL="974725" lvl="2" indent="-234950">
              <a:spcBef>
                <a:spcPts val="600"/>
              </a:spcBef>
            </a:pPr>
            <a:r>
              <a:rPr lang="en-US" sz="1800" dirty="0" smtClean="0">
                <a:cs typeface="Arial" panose="020B0604020202020204" pitchFamily="34" charset="0"/>
              </a:rPr>
              <a:t>Responsibility: CVP&amp;P</a:t>
            </a:r>
            <a:endParaRPr lang="en-US" sz="1800" dirty="0">
              <a:cs typeface="Arial" panose="020B0604020202020204" pitchFamily="34" charset="0"/>
            </a:endParaRPr>
          </a:p>
          <a:p>
            <a:pPr marL="339725" indent="-339725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smtClean="0">
                <a:cs typeface="Arial" panose="020B0604020202020204" pitchFamily="34" charset="0"/>
              </a:rPr>
              <a:t>Secondary: </a:t>
            </a:r>
            <a:endParaRPr lang="en-US" sz="2000" b="1" dirty="0">
              <a:cs typeface="Arial" panose="020B0604020202020204" pitchFamily="34" charset="0"/>
            </a:endParaRPr>
          </a:p>
          <a:p>
            <a:pPr marL="574675" lvl="1" indent="-234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cs typeface="Arial" panose="020B0604020202020204" pitchFamily="34" charset="0"/>
              </a:rPr>
              <a:t>Task-2: </a:t>
            </a:r>
            <a:r>
              <a:rPr lang="en-US" sz="1800" dirty="0">
                <a:cs typeface="Arial" panose="020B0604020202020204" pitchFamily="34" charset="0"/>
              </a:rPr>
              <a:t>Collect </a:t>
            </a:r>
            <a:r>
              <a:rPr lang="en-US" sz="1800" dirty="0" smtClean="0">
                <a:cs typeface="Arial" panose="020B0604020202020204" pitchFamily="34" charset="0"/>
              </a:rPr>
              <a:t>data </a:t>
            </a:r>
            <a:r>
              <a:rPr lang="en-US" sz="1800" dirty="0">
                <a:cs typeface="Arial" panose="020B0604020202020204" pitchFamily="34" charset="0"/>
              </a:rPr>
              <a:t>for the average rate of high safety critical, dependent and coordinated SW updates during typical vehicle warranty period  (= Historical Average) in the last 5 </a:t>
            </a:r>
            <a:r>
              <a:rPr lang="en-US" sz="1800" dirty="0" smtClean="0">
                <a:cs typeface="Arial" panose="020B0604020202020204" pitchFamily="34" charset="0"/>
              </a:rPr>
              <a:t>years.  </a:t>
            </a:r>
          </a:p>
          <a:p>
            <a:pPr marL="973138" lvl="2" indent="-222250">
              <a:spcBef>
                <a:spcPts val="600"/>
              </a:spcBef>
            </a:pPr>
            <a:r>
              <a:rPr lang="en-US" sz="1800" dirty="0">
                <a:cs typeface="Arial" panose="020B0604020202020204" pitchFamily="34" charset="0"/>
              </a:rPr>
              <a:t>In case this info in not available or is hard to determine it can be replaced by a conservative estimated value (= Historical Estimate) approved by management</a:t>
            </a:r>
          </a:p>
          <a:p>
            <a:pPr marL="974725" lvl="2" indent="-234950">
              <a:spcBef>
                <a:spcPts val="600"/>
              </a:spcBef>
            </a:pPr>
            <a:r>
              <a:rPr lang="en-US" sz="1800" dirty="0">
                <a:cs typeface="Arial" panose="020B0604020202020204" pitchFamily="34" charset="0"/>
              </a:rPr>
              <a:t>Responsibility: </a:t>
            </a:r>
            <a:r>
              <a:rPr lang="en-US" sz="1800" dirty="0"/>
              <a:t>EESE Systems with support from CVP&amp;P</a:t>
            </a:r>
            <a:endParaRPr lang="en-US" sz="1800" dirty="0" smtClean="0">
              <a:cs typeface="Arial" panose="020B0604020202020204" pitchFamily="34" charset="0"/>
            </a:endParaRPr>
          </a:p>
          <a:p>
            <a:pPr marL="574675" lvl="1" indent="-234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cs typeface="Arial" panose="020B0604020202020204" pitchFamily="34" charset="0"/>
              </a:rPr>
              <a:t>Task-3: Implement OTA signoff process for ASIL C/D coordinated SW updates  </a:t>
            </a:r>
          </a:p>
          <a:p>
            <a:pPr marL="973138" lvl="2" indent="-222250">
              <a:spcBef>
                <a:spcPts val="600"/>
              </a:spcBef>
            </a:pPr>
            <a:r>
              <a:rPr lang="en-US" sz="1800" dirty="0" smtClean="0">
                <a:cs typeface="Arial" panose="020B0604020202020204" pitchFamily="34" charset="0"/>
              </a:rPr>
              <a:t>Next Slide</a:t>
            </a:r>
          </a:p>
          <a:p>
            <a:pPr marL="973138" lvl="2" indent="-222250">
              <a:spcBef>
                <a:spcPts val="600"/>
              </a:spcBef>
            </a:pPr>
            <a:r>
              <a:rPr lang="en-US" sz="1800" dirty="0" smtClean="0">
                <a:cs typeface="Arial" panose="020B0604020202020204" pitchFamily="34" charset="0"/>
              </a:rPr>
              <a:t>Responsibility</a:t>
            </a:r>
            <a:r>
              <a:rPr lang="en-US" sz="1800" dirty="0">
                <a:cs typeface="Arial" panose="020B0604020202020204" pitchFamily="34" charset="0"/>
              </a:rPr>
              <a:t>: </a:t>
            </a:r>
            <a:r>
              <a:rPr lang="en-US" sz="1800" dirty="0" smtClean="0">
                <a:cs typeface="Arial" panose="020B0604020202020204" pitchFamily="34" charset="0"/>
              </a:rPr>
              <a:t>CVP&amp;P</a:t>
            </a:r>
          </a:p>
          <a:p>
            <a:pPr marL="339725" indent="-339725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cs typeface="Arial" panose="020B0604020202020204" pitchFamily="34" charset="0"/>
              </a:rPr>
              <a:t>Long Term Solution – OTA 2.0: </a:t>
            </a:r>
          </a:p>
          <a:p>
            <a:pPr marL="574675" lvl="1" indent="-234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cs typeface="Arial" panose="020B0604020202020204" pitchFamily="34" charset="0"/>
              </a:rPr>
              <a:t>The OTA research team to investigate feasibility of redesigning the OTA feature to be QM  </a:t>
            </a:r>
          </a:p>
          <a:p>
            <a:pPr marL="974725" lvl="2" indent="-234950">
              <a:spcBef>
                <a:spcPts val="600"/>
              </a:spcBef>
            </a:pPr>
            <a:r>
              <a:rPr lang="en-US" sz="1800" dirty="0">
                <a:cs typeface="Arial" panose="020B0604020202020204" pitchFamily="34" charset="0"/>
              </a:rPr>
              <a:t>FuSa technology recommended: SOTIF (Safety of the Intended Function</a:t>
            </a:r>
            <a:r>
              <a:rPr lang="en-US" sz="1800" dirty="0" smtClean="0">
                <a:cs typeface="Arial" panose="020B0604020202020204" pitchFamily="34" charset="0"/>
              </a:rPr>
              <a:t>)</a:t>
            </a:r>
            <a:endParaRPr 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28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3" name="Rectangle 3"/>
          <p:cNvSpPr>
            <a:spLocks noChangeArrowheads="1"/>
          </p:cNvSpPr>
          <p:nvPr/>
        </p:nvSpPr>
        <p:spPr bwMode="auto">
          <a:xfrm>
            <a:off x="6004596" y="-137217"/>
            <a:ext cx="18280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699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49262" y="27432"/>
            <a:ext cx="10905926" cy="609600"/>
          </a:xfrm>
        </p:spPr>
        <p:txBody>
          <a:bodyPr>
            <a:normAutofit/>
          </a:bodyPr>
          <a:lstStyle/>
          <a:p>
            <a:pPr marL="115888" lvl="3">
              <a:defRPr/>
            </a:pPr>
            <a:r>
              <a:rPr lang="en-US" dirty="0" smtClean="0">
                <a:latin typeface="+mj-lt"/>
                <a:ea typeface="+mj-ea"/>
                <a:cs typeface="+mj-cs"/>
              </a:rPr>
              <a:t>Deviations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41" y="801681"/>
            <a:ext cx="7778959" cy="5370519"/>
          </a:xfrm>
          <a:prstGeom prst="rect">
            <a:avLst/>
          </a:prstGeom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004596" y="801680"/>
            <a:ext cx="5650592" cy="3084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 smtClean="0">
                <a:cs typeface="Arial" panose="020B0604020202020204" pitchFamily="34" charset="0"/>
              </a:rPr>
              <a:t>Deviations: </a:t>
            </a:r>
          </a:p>
          <a:p>
            <a:pPr marL="574675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cs typeface="Arial" panose="020B0604020202020204" pitchFamily="34" charset="0"/>
              </a:rPr>
              <a:t>Approved by Chief Engineer or Technical FuSa Leader </a:t>
            </a:r>
            <a:r>
              <a:rPr lang="en-US" sz="1800" b="1" u="sng" dirty="0" smtClean="0">
                <a:cs typeface="Arial" panose="020B0604020202020204" pitchFamily="34" charset="0"/>
              </a:rPr>
              <a:t>only</a:t>
            </a:r>
            <a:r>
              <a:rPr lang="en-US" sz="1800" dirty="0" smtClean="0">
                <a:cs typeface="Arial" panose="020B0604020202020204" pitchFamily="34" charset="0"/>
              </a:rPr>
              <a:t> if MMOTA SW updates that don’t support backwards compatibility/fault detection: </a:t>
            </a:r>
          </a:p>
          <a:p>
            <a:pPr marL="974725" lvl="2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smtClean="0">
                <a:cs typeface="Arial" panose="020B0604020202020204" pitchFamily="34" charset="0"/>
              </a:rPr>
              <a:t>Don’t result in a unsafe vehicle state</a:t>
            </a:r>
          </a:p>
          <a:p>
            <a:pPr marL="974725" lvl="2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smtClean="0">
                <a:cs typeface="Arial" panose="020B0604020202020204" pitchFamily="34" charset="0"/>
              </a:rPr>
              <a:t>Don’t result in non-compliance to regulatory (FMVSS, OBD, etc..) requirements</a:t>
            </a:r>
          </a:p>
          <a:p>
            <a:pPr marL="974725" lvl="2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smtClean="0">
                <a:cs typeface="Arial" panose="020B0604020202020204" pitchFamily="34" charset="0"/>
              </a:rPr>
              <a:t>Don’t exceed the Historical Average/Estimate </a:t>
            </a:r>
            <a:r>
              <a:rPr lang="en-US" sz="1400" dirty="0" smtClean="0">
                <a:cs typeface="Arial" panose="020B0604020202020204" pitchFamily="34" charset="0"/>
              </a:rPr>
              <a:t>  </a:t>
            </a:r>
          </a:p>
          <a:p>
            <a:pPr marL="574675" lvl="1" indent="-234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00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3840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Backup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10515600" cy="709696"/>
          </a:xfrm>
        </p:spPr>
        <p:txBody>
          <a:bodyPr/>
          <a:lstStyle/>
          <a:p>
            <a:r>
              <a:rPr lang="en-US" sz="2400" dirty="0" smtClean="0"/>
              <a:t>Alternate Proposal– Decompose between ECG and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OTA Manager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11277600" cy="49824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Concept:  </a:t>
            </a:r>
          </a:p>
          <a:p>
            <a:pPr marL="46355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Dual independent OTA Managers. Each is developed to a minimum of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ASIL-B  according to ISO-26262 requirements for ASIL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</a:p>
          <a:p>
            <a:pPr marL="46355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decisions affecting part number validation and ignition inhibit/de-inhibit during OTA activation and rollback will be shared by the two OTA Mangers</a:t>
            </a:r>
          </a:p>
          <a:p>
            <a:pPr marL="46355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Candidates are: ECG and PCM/ECM/HPCM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Pro: 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Will meet the ASIL-D integrity target</a:t>
            </a:r>
          </a:p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Con: 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 feature design and implementation complexity</a:t>
            </a:r>
          </a:p>
          <a:p>
            <a:pPr marL="46355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Will require high communications protection integrity for the information shared between the two OTA Managers (AUROSAR E2E, HASH, etc..) 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7311"/>
            <a:ext cx="10515600" cy="535627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Safety Scenario 1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432" y="917912"/>
            <a:ext cx="58983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 State: 1A &amp; 1B is a safe vehicle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Target State: 1B &amp; 2B is a safe vehicle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For FuSa independent MMOTA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Error states (1A, 2B) or (1B, 2A) are safe vehicle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For FuSa </a:t>
            </a:r>
            <a:r>
              <a:rPr lang="en-US" dirty="0" smtClean="0"/>
              <a:t>dependent </a:t>
            </a:r>
            <a:r>
              <a:rPr lang="en-US" dirty="0"/>
              <a:t>MMOTA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states (1A, 2B) or (1B, 2A) </a:t>
            </a:r>
            <a:r>
              <a:rPr lang="en-US" dirty="0" smtClean="0"/>
              <a:t>are potentially unsafe vehicle states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Two </a:t>
            </a:r>
            <a:r>
              <a:rPr lang="en-US" dirty="0"/>
              <a:t>Point Failure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dirty="0" smtClean="0"/>
              <a:t>ECU 1 failed </a:t>
            </a:r>
            <a:r>
              <a:rPr lang="en-US" dirty="0"/>
              <a:t>to update</a:t>
            </a:r>
          </a:p>
          <a:p>
            <a:r>
              <a:rPr lang="en-US" dirty="0"/>
              <a:t>2. ECG </a:t>
            </a:r>
            <a:r>
              <a:rPr lang="en-US" dirty="0" smtClean="0"/>
              <a:t>failed </a:t>
            </a:r>
            <a:r>
              <a:rPr lang="en-US" dirty="0"/>
              <a:t>the </a:t>
            </a:r>
            <a:r>
              <a:rPr lang="en-US" dirty="0" smtClean="0"/>
              <a:t>do activation </a:t>
            </a:r>
            <a:r>
              <a:rPr lang="en-US" dirty="0"/>
              <a:t>check </a:t>
            </a:r>
            <a:r>
              <a:rPr lang="en-US" dirty="0" smtClean="0"/>
              <a:t>properly and sent </a:t>
            </a:r>
            <a:r>
              <a:rPr lang="en-US" dirty="0"/>
              <a:t>Drive= OK </a:t>
            </a:r>
            <a:r>
              <a:rPr lang="en-US" dirty="0" smtClean="0"/>
              <a:t>instead of commanding ECU </a:t>
            </a:r>
            <a:r>
              <a:rPr lang="en-US" dirty="0"/>
              <a:t>2 to </a:t>
            </a:r>
            <a:r>
              <a:rPr lang="en-US" dirty="0" smtClean="0"/>
              <a:t>Rollback</a:t>
            </a:r>
          </a:p>
          <a:p>
            <a:endParaRPr lang="en-US" dirty="0"/>
          </a:p>
          <a:p>
            <a:r>
              <a:rPr lang="en-US" dirty="0" smtClean="0"/>
              <a:t>These two failures are independent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762000"/>
            <a:ext cx="5701258" cy="56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4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fmctemplate1">
  <a:themeElements>
    <a:clrScheme name="2_fmctemplate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fmctemplate1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2_fmctemplat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mctemplate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mctemplate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mctemplate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mctemplate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mctemplate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fmctemplate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fmctemplate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fmctemplate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fmctemplate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fmctemplate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fmctemplate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42820</TotalTime>
  <Words>992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2_fmctemplate1</vt:lpstr>
      <vt:lpstr>OTA Functional Safety</vt:lpstr>
      <vt:lpstr>Problem Statement</vt:lpstr>
      <vt:lpstr>Risk Assessment </vt:lpstr>
      <vt:lpstr> Job-1 Recommendation:  ASIL Reduction Factor from D to B </vt:lpstr>
      <vt:lpstr>Next Steps</vt:lpstr>
      <vt:lpstr>Deviations</vt:lpstr>
      <vt:lpstr>Backup</vt:lpstr>
      <vt:lpstr>Alternate Proposal– Decompose between ECG and 2nd OTA Manager</vt:lpstr>
      <vt:lpstr>Functional Safety Scenario 1 </vt:lpstr>
      <vt:lpstr>Functional Safety Scenario 2</vt:lpstr>
      <vt:lpstr>All Options Considered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Sangameswaran, Sangeetha (S.)</dc:creator>
  <cp:lastModifiedBy>Mohammed, Majed (M.S.)</cp:lastModifiedBy>
  <cp:revision>495</cp:revision>
  <cp:lastPrinted>2016-07-28T02:17:39Z</cp:lastPrinted>
  <dcterms:created xsi:type="dcterms:W3CDTF">2016-04-07T19:07:34Z</dcterms:created>
  <dcterms:modified xsi:type="dcterms:W3CDTF">2018-08-02T15:07:21Z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