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26" r:id="rId6"/>
    <p:sldId id="941" r:id="rId7"/>
    <p:sldId id="940" r:id="rId8"/>
    <p:sldId id="950" r:id="rId9"/>
    <p:sldId id="943" r:id="rId10"/>
    <p:sldId id="946" r:id="rId11"/>
    <p:sldId id="954" r:id="rId12"/>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18" d="100"/>
          <a:sy n="118" d="100"/>
        </p:scale>
        <p:origin x="896"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3" Type="http://schemas.openxmlformats.org/officeDocument/2006/relationships/notesSlide" Target="../notesSlides/notesSlide3.xml"/><Relationship Id="rId12" Type="http://schemas.openxmlformats.org/officeDocument/2006/relationships/slideLayout" Target="../slideLayouts/slideLayout12.xml"/><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hyperlink" Target="https://www.jira.ford.com/browse/APIMCIS-29570" TargetMode="External"/><Relationship Id="rId7" Type="http://schemas.openxmlformats.org/officeDocument/2006/relationships/hyperlink" Target="https://www.jira.ford.com/browse/APIMCIS-30342" TargetMode="External"/><Relationship Id="rId6" Type="http://schemas.openxmlformats.org/officeDocument/2006/relationships/hyperlink" Target="https://www.jira.ford.com/browse/APIMCIS-29190" TargetMode="External"/><Relationship Id="rId5" Type="http://schemas.openxmlformats.org/officeDocument/2006/relationships/hyperlink" Target="https://www.jira.ford.com/browse/APIMCIS-26746" TargetMode="External"/><Relationship Id="rId4" Type="http://schemas.openxmlformats.org/officeDocument/2006/relationships/hyperlink" Target="https://www.jira.ford.com/browse/APIMCIS-32027" TargetMode="External"/><Relationship Id="rId3" Type="http://schemas.openxmlformats.org/officeDocument/2006/relationships/hyperlink" Target="https://www.jira.ford.com/browse/APIMCIS-32086" TargetMode="External"/><Relationship Id="rId2" Type="http://schemas.openxmlformats.org/officeDocument/2006/relationships/hyperlink" Target="https://www.jira.ford.com/browse/APIMCIS-32080" TargetMode="Externa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0075" y="52260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Phase4_U625ICA</a:t>
            </a:r>
            <a:r>
              <a:rPr lang="en-US" altLang="zh-CN" sz="3200" dirty="0">
                <a:solidFill>
                  <a:srgbClr val="0000CC"/>
                </a:solidFill>
              </a:rPr>
              <a:t>_R12 HF7</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-10-24</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{U625ICA_R12HF7}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20220726_502_PRO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220221021_0814_B2F27_R12.PRO.HF7</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100</a:t>
            </a:r>
            <a:r>
              <a:rPr lang="en-US" altLang="zh-CN" sz="1800" dirty="0">
                <a:solidFill>
                  <a:srgbClr val="0000CC"/>
                </a:solidFill>
                <a:ea typeface="宋体" pitchFamily="2" charset="-122"/>
              </a:rPr>
              <a:t>%,  0</a:t>
            </a:r>
            <a:r>
              <a:rPr lang="zh-CN" altLang="en-US" sz="1800" dirty="0">
                <a:solidFill>
                  <a:srgbClr val="0000CC"/>
                </a:solidFill>
                <a:ea typeface="宋体" pitchFamily="2" charset="-122"/>
              </a:rPr>
              <a:t> </a:t>
            </a:r>
            <a:r>
              <a:rPr lang="en-US" altLang="zh-CN" sz="1800" dirty="0">
                <a:solidFill>
                  <a:srgbClr val="0000CC"/>
                </a:solidFill>
                <a:ea typeface="宋体" pitchFamily="2" charset="-122"/>
              </a:rPr>
              <a:t>P0&amp;</a:t>
            </a:r>
            <a:r>
              <a:rPr lang="en-US" altLang="zh-CN" sz="1800" dirty="0">
                <a:ea typeface="宋体" pitchFamily="2" charset="-122"/>
              </a:rPr>
              <a:t>P1 and 0</a:t>
            </a:r>
            <a:r>
              <a:rPr lang="en-US" altLang="zh-CN" sz="1800" dirty="0">
                <a:solidFill>
                  <a:srgbClr val="0000CC"/>
                </a:solidFill>
                <a:ea typeface="宋体" pitchFamily="2" charset="-122"/>
              </a:rPr>
              <a:t> </a:t>
            </a:r>
            <a:r>
              <a:rPr lang="en-US" altLang="zh-CN" sz="1800" dirty="0">
                <a:ea typeface="宋体" pitchFamily="2" charset="-122"/>
              </a:rPr>
              <a:t>P2 issues found and not fixed. Refer test report for detail.</a:t>
            </a:r>
            <a:endParaRPr lang="en-US" altLang="zh-CN" sz="1800" dirty="0">
              <a:solidFill>
                <a:srgbClr val="0000CC"/>
              </a:solidFill>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OpenJIRA IG/G </a:t>
            </a:r>
            <a:r>
              <a:rPr lang="en-US" altLang="zh-CN" dirty="0">
                <a:ea typeface="宋体" pitchFamily="2" charset="-122"/>
              </a:rPr>
              <a:t>issues with risk evaluation –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Memory leak, VR project test</a:t>
            </a:r>
            <a:r>
              <a:rPr lang="en-US" altLang="zh-CN" dirty="0">
                <a:ea typeface="宋体" pitchFamily="2" charset="-122"/>
              </a:rPr>
              <a:t> – refer slide 4</a:t>
            </a:r>
            <a:r>
              <a:rPr lang="zh-CN" altLang="en-US" dirty="0">
                <a:ea typeface="宋体" pitchFamily="2" charset="-122"/>
              </a:rPr>
              <a:t>、</a:t>
            </a:r>
            <a:r>
              <a:rPr lang="en-US" altLang="zh-CN" dirty="0">
                <a:ea typeface="宋体" pitchFamily="2" charset="-122"/>
              </a:rPr>
              <a:t>5</a:t>
            </a:r>
            <a:r>
              <a:rPr lang="zh-CN" altLang="en-US" dirty="0">
                <a:ea typeface="宋体" pitchFamily="2" charset="-122"/>
              </a:rPr>
              <a:t>、</a:t>
            </a:r>
            <a:r>
              <a:rPr lang="en-US" altLang="zh-CN" dirty="0">
                <a:ea typeface="宋体" pitchFamily="2" charset="-122"/>
              </a:rPr>
              <a:t>6</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Performance test </a:t>
            </a:r>
            <a:r>
              <a:rPr lang="en-US" altLang="zh-CN" dirty="0">
                <a:ea typeface="宋体" pitchFamily="2" charset="-122"/>
                <a:sym typeface="+mn-ea"/>
              </a:rPr>
              <a:t>– refer slide 7</a:t>
            </a: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U625ICA_R12HF7</a:t>
            </a:r>
            <a:r>
              <a:rPr lang="en-US" altLang="en-US" sz="2800" dirty="0">
                <a:solidFill>
                  <a:srgbClr val="0000CC"/>
                </a:solidFill>
              </a:rPr>
              <a:t>} </a:t>
            </a:r>
            <a:r>
              <a:rPr lang="en-US" altLang="zh-CN" sz="2800" dirty="0"/>
              <a:t>Open IG/G with risk evaluation</a:t>
            </a:r>
            <a:endParaRPr lang="en-US" altLang="en-US" sz="2800" b="0" dirty="0">
              <a:ea typeface="SimHei" panose="02010609060101010101" pitchFamily="49" charset="-122"/>
            </a:endParaRPr>
          </a:p>
        </p:txBody>
      </p:sp>
      <p:sp>
        <p:nvSpPr>
          <p:cNvPr id="4" name="文本框 3"/>
          <p:cNvSpPr txBox="1"/>
          <p:nvPr/>
        </p:nvSpPr>
        <p:spPr>
          <a:xfrm>
            <a:off x="708341" y="1142167"/>
            <a:ext cx="11179811" cy="368300"/>
          </a:xfrm>
          <a:prstGeom prst="rect">
            <a:avLst/>
          </a:prstGeom>
          <a:noFill/>
        </p:spPr>
        <p:txBody>
          <a:bodyPr wrap="square" rtlCol="0">
            <a:spAutoFit/>
          </a:bodyPr>
          <a:lstStyle/>
          <a:p>
            <a:r>
              <a:rPr kumimoji="1" lang="en-US" altLang="zh-CN" dirty="0"/>
              <a:t>NA</a:t>
            </a:r>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U625ICA_R12HF7</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2" name="图片 1"/>
          <p:cNvPicPr>
            <a:picLocks noChangeAspect="1"/>
          </p:cNvPicPr>
          <p:nvPr/>
        </p:nvPicPr>
        <p:blipFill>
          <a:blip r:embed="rId1"/>
          <a:stretch>
            <a:fillRect/>
          </a:stretch>
        </p:blipFill>
        <p:spPr>
          <a:xfrm>
            <a:off x="378460" y="1144905"/>
            <a:ext cx="3219450" cy="1204595"/>
          </a:xfrm>
          <a:prstGeom prst="rect">
            <a:avLst/>
          </a:prstGeom>
        </p:spPr>
      </p:pic>
      <p:pic>
        <p:nvPicPr>
          <p:cNvPr id="6" name="图片 5"/>
          <p:cNvPicPr>
            <a:picLocks noChangeAspect="1"/>
          </p:cNvPicPr>
          <p:nvPr/>
        </p:nvPicPr>
        <p:blipFill>
          <a:blip r:embed="rId2"/>
          <a:stretch>
            <a:fillRect/>
          </a:stretch>
        </p:blipFill>
        <p:spPr>
          <a:xfrm>
            <a:off x="354965" y="2373630"/>
            <a:ext cx="3225800" cy="1239520"/>
          </a:xfrm>
          <a:prstGeom prst="rect">
            <a:avLst/>
          </a:prstGeom>
        </p:spPr>
      </p:pic>
      <p:pic>
        <p:nvPicPr>
          <p:cNvPr id="8" name="图片 7"/>
          <p:cNvPicPr>
            <a:picLocks noChangeAspect="1"/>
          </p:cNvPicPr>
          <p:nvPr/>
        </p:nvPicPr>
        <p:blipFill>
          <a:blip r:embed="rId3"/>
          <a:stretch>
            <a:fillRect/>
          </a:stretch>
        </p:blipFill>
        <p:spPr>
          <a:xfrm>
            <a:off x="378460" y="3670935"/>
            <a:ext cx="3225800" cy="1365250"/>
          </a:xfrm>
          <a:prstGeom prst="rect">
            <a:avLst/>
          </a:prstGeom>
        </p:spPr>
      </p:pic>
      <p:pic>
        <p:nvPicPr>
          <p:cNvPr id="10" name="图片 9"/>
          <p:cNvPicPr>
            <a:picLocks noChangeAspect="1"/>
          </p:cNvPicPr>
          <p:nvPr/>
        </p:nvPicPr>
        <p:blipFill>
          <a:blip r:embed="rId4"/>
          <a:stretch>
            <a:fillRect/>
          </a:stretch>
        </p:blipFill>
        <p:spPr>
          <a:xfrm>
            <a:off x="4076065" y="1144905"/>
            <a:ext cx="3099435" cy="1204595"/>
          </a:xfrm>
          <a:prstGeom prst="rect">
            <a:avLst/>
          </a:prstGeom>
        </p:spPr>
      </p:pic>
      <p:pic>
        <p:nvPicPr>
          <p:cNvPr id="11" name="图片 10"/>
          <p:cNvPicPr>
            <a:picLocks noChangeAspect="1"/>
          </p:cNvPicPr>
          <p:nvPr/>
        </p:nvPicPr>
        <p:blipFill>
          <a:blip r:embed="rId5"/>
          <a:stretch>
            <a:fillRect/>
          </a:stretch>
        </p:blipFill>
        <p:spPr>
          <a:xfrm>
            <a:off x="4089400" y="2373630"/>
            <a:ext cx="3117215" cy="1165225"/>
          </a:xfrm>
          <a:prstGeom prst="rect">
            <a:avLst/>
          </a:prstGeom>
        </p:spPr>
      </p:pic>
      <p:pic>
        <p:nvPicPr>
          <p:cNvPr id="12" name="图片 11"/>
          <p:cNvPicPr>
            <a:picLocks noChangeAspect="1"/>
          </p:cNvPicPr>
          <p:nvPr/>
        </p:nvPicPr>
        <p:blipFill>
          <a:blip r:embed="rId6"/>
          <a:stretch>
            <a:fillRect/>
          </a:stretch>
        </p:blipFill>
        <p:spPr>
          <a:xfrm>
            <a:off x="4089400" y="3599815"/>
            <a:ext cx="3226435" cy="1204595"/>
          </a:xfrm>
          <a:prstGeom prst="rect">
            <a:avLst/>
          </a:prstGeom>
        </p:spPr>
      </p:pic>
      <p:pic>
        <p:nvPicPr>
          <p:cNvPr id="13" name="图片 12"/>
          <p:cNvPicPr>
            <a:picLocks noChangeAspect="1"/>
          </p:cNvPicPr>
          <p:nvPr/>
        </p:nvPicPr>
        <p:blipFill>
          <a:blip r:embed="rId7"/>
          <a:stretch>
            <a:fillRect/>
          </a:stretch>
        </p:blipFill>
        <p:spPr>
          <a:xfrm>
            <a:off x="8188960" y="1144905"/>
            <a:ext cx="3098800" cy="1296670"/>
          </a:xfrm>
          <a:prstGeom prst="rect">
            <a:avLst/>
          </a:prstGeom>
        </p:spPr>
      </p:pic>
      <p:pic>
        <p:nvPicPr>
          <p:cNvPr id="14" name="图片 13"/>
          <p:cNvPicPr>
            <a:picLocks noChangeAspect="1"/>
          </p:cNvPicPr>
          <p:nvPr/>
        </p:nvPicPr>
        <p:blipFill>
          <a:blip r:embed="rId8"/>
          <a:stretch>
            <a:fillRect/>
          </a:stretch>
        </p:blipFill>
        <p:spPr>
          <a:xfrm>
            <a:off x="8096250" y="2580640"/>
            <a:ext cx="3284220" cy="1235075"/>
          </a:xfrm>
          <a:prstGeom prst="rect">
            <a:avLst/>
          </a:prstGeom>
        </p:spPr>
      </p:pic>
      <p:pic>
        <p:nvPicPr>
          <p:cNvPr id="15" name="图片 14"/>
          <p:cNvPicPr>
            <a:picLocks noChangeAspect="1"/>
          </p:cNvPicPr>
          <p:nvPr/>
        </p:nvPicPr>
        <p:blipFill>
          <a:blip r:embed="rId9"/>
          <a:stretch>
            <a:fillRect/>
          </a:stretch>
        </p:blipFill>
        <p:spPr>
          <a:xfrm>
            <a:off x="8096250" y="3954780"/>
            <a:ext cx="3703320" cy="1463040"/>
          </a:xfrm>
          <a:prstGeom prst="rect">
            <a:avLst/>
          </a:prstGeom>
        </p:spPr>
      </p:pic>
      <p:pic>
        <p:nvPicPr>
          <p:cNvPr id="16" name="图片 15"/>
          <p:cNvPicPr>
            <a:picLocks noChangeAspect="1"/>
          </p:cNvPicPr>
          <p:nvPr/>
        </p:nvPicPr>
        <p:blipFill>
          <a:blip r:embed="rId10"/>
          <a:stretch>
            <a:fillRect/>
          </a:stretch>
        </p:blipFill>
        <p:spPr>
          <a:xfrm>
            <a:off x="378460" y="5040630"/>
            <a:ext cx="3218815" cy="1324610"/>
          </a:xfrm>
          <a:prstGeom prst="rect">
            <a:avLst/>
          </a:prstGeom>
        </p:spPr>
      </p:pic>
      <p:pic>
        <p:nvPicPr>
          <p:cNvPr id="17" name="图片 16"/>
          <p:cNvPicPr>
            <a:picLocks noChangeAspect="1"/>
          </p:cNvPicPr>
          <p:nvPr/>
        </p:nvPicPr>
        <p:blipFill>
          <a:blip r:embed="rId11"/>
          <a:stretch>
            <a:fillRect/>
          </a:stretch>
        </p:blipFill>
        <p:spPr>
          <a:xfrm>
            <a:off x="4089400" y="4967605"/>
            <a:ext cx="3283585" cy="13252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{U625ICA R12 </a:t>
            </a:r>
            <a:r>
              <a:rPr lang="zh-CN" altLang="en-US" sz="2800" dirty="0">
                <a:solidFill>
                  <a:srgbClr val="0000CC"/>
                </a:solidFill>
              </a:rPr>
              <a:t>高配</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graphicFrame>
        <p:nvGraphicFramePr>
          <p:cNvPr id="2" name="表格 1"/>
          <p:cNvGraphicFramePr/>
          <p:nvPr>
            <p:custDataLst>
              <p:tags r:id="rId1"/>
            </p:custDataLst>
          </p:nvPr>
        </p:nvGraphicFramePr>
        <p:xfrm>
          <a:off x="335915" y="1381760"/>
          <a:ext cx="2014220" cy="1521460"/>
        </p:xfrm>
        <a:graphic>
          <a:graphicData uri="http://schemas.openxmlformats.org/drawingml/2006/table">
            <a:tbl>
              <a:tblPr firstRow="1" bandRow="1">
                <a:tableStyleId>{5C22544A-7EE6-4342-B048-85BDC9FD1C3A}</a:tableStyleId>
              </a:tblPr>
              <a:tblGrid>
                <a:gridCol w="424815"/>
                <a:gridCol w="459105"/>
                <a:gridCol w="495935"/>
                <a:gridCol w="293370"/>
                <a:gridCol w="340995"/>
              </a:tblGrid>
              <a:tr h="191770">
                <a:tc>
                  <a:txBody>
                    <a:bodyPr/>
                    <a:p>
                      <a:pPr indent="0">
                        <a:buNone/>
                      </a:pPr>
                      <a:r>
                        <a:rPr lang="zh-CN" altLang="en-US" sz="800" b="1">
                          <a:solidFill>
                            <a:srgbClr val="000000"/>
                          </a:solidFill>
                          <a:latin typeface="宋体" pitchFamily="2" charset="-122"/>
                        </a:rPr>
                        <a:t>唤醒词</a:t>
                      </a:r>
                      <a:endParaRPr lang="zh-CN" altLang="en-US" sz="80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800" b="1">
                          <a:solidFill>
                            <a:srgbClr val="000000"/>
                          </a:solidFill>
                          <a:latin typeface="Arial" panose="020B0604020202020204" pitchFamily="34" charset="0"/>
                          <a:ea typeface="宋体" pitchFamily="2" charset="-122"/>
                        </a:rPr>
                        <a:t>指标项</a:t>
                      </a:r>
                      <a:endParaRPr lang="zh-CN" altLang="en-US" sz="8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800" b="1">
                          <a:solidFill>
                            <a:srgbClr val="000000"/>
                          </a:solidFill>
                          <a:latin typeface="Arial" panose="020B0604020202020204" pitchFamily="34" charset="0"/>
                          <a:ea typeface="宋体" pitchFamily="2" charset="-122"/>
                        </a:rPr>
                        <a:t>通过标准</a:t>
                      </a:r>
                      <a:endParaRPr lang="zh-CN" altLang="en-US" sz="8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800" b="1">
                          <a:solidFill>
                            <a:srgbClr val="000000"/>
                          </a:solidFill>
                          <a:latin typeface="Arial" panose="020B0604020202020204" pitchFamily="34" charset="0"/>
                          <a:ea typeface="宋体" pitchFamily="2" charset="-122"/>
                        </a:rPr>
                        <a:t>实测结果</a:t>
                      </a:r>
                      <a:endParaRPr lang="zh-CN" altLang="en-US" sz="8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800" b="1">
                          <a:solidFill>
                            <a:srgbClr val="000000"/>
                          </a:solidFill>
                          <a:latin typeface="Arial" panose="020B0604020202020204" pitchFamily="34" charset="0"/>
                          <a:ea typeface="宋体" pitchFamily="2" charset="-122"/>
                        </a:rPr>
                        <a:t>测试结论</a:t>
                      </a:r>
                      <a:endParaRPr lang="zh-CN" altLang="en-US" sz="8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r>
              <a:tr h="203200">
                <a:tc rowSpan="3">
                  <a:txBody>
                    <a:bodyPr/>
                    <a:p>
                      <a:pPr indent="0">
                        <a:buNone/>
                      </a:pPr>
                      <a:r>
                        <a:rPr lang="zh-CN" sz="800" b="0">
                          <a:solidFill>
                            <a:srgbClr val="000000"/>
                          </a:solidFill>
                          <a:latin typeface="Arial" panose="020B0604020202020204" pitchFamily="34" charset="0"/>
                          <a:ea typeface="宋体" pitchFamily="2" charset="-122"/>
                        </a:rPr>
                        <a:t>小度小度</a:t>
                      </a:r>
                      <a:endParaRPr lang="zh-CN" altLang="en-US" sz="8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800" b="0">
                          <a:solidFill>
                            <a:srgbClr val="000000"/>
                          </a:solidFill>
                          <a:latin typeface="Arial" panose="020B0604020202020204" pitchFamily="34" charset="0"/>
                          <a:ea typeface="宋体" pitchFamily="2" charset="-122"/>
                        </a:rPr>
                        <a:t>低噪</a:t>
                      </a:r>
                      <a:endParaRPr lang="zh-CN" altLang="en-US" sz="8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92%</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99%</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PASS</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800" b="0">
                          <a:solidFill>
                            <a:srgbClr val="000000"/>
                          </a:solidFill>
                          <a:latin typeface="Arial" panose="020B0604020202020204" pitchFamily="34" charset="0"/>
                          <a:ea typeface="宋体" pitchFamily="2" charset="-122"/>
                        </a:rPr>
                        <a:t>中噪</a:t>
                      </a:r>
                      <a:endParaRPr lang="zh-CN" altLang="en-US" sz="8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90%</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99%</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PASS</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800" b="0">
                          <a:solidFill>
                            <a:srgbClr val="000000"/>
                          </a:solidFill>
                          <a:latin typeface="Arial" panose="020B0604020202020204" pitchFamily="34" charset="0"/>
                          <a:ea typeface="宋体" pitchFamily="2" charset="-122"/>
                        </a:rPr>
                        <a:t>高噪</a:t>
                      </a:r>
                      <a:endParaRPr lang="zh-CN" altLang="en-US" sz="8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85%</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99%</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PASS</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rowSpan="3">
                  <a:txBody>
                    <a:bodyPr/>
                    <a:p>
                      <a:pPr indent="0">
                        <a:buNone/>
                      </a:pPr>
                      <a:r>
                        <a:rPr lang="zh-CN" sz="800" b="0">
                          <a:solidFill>
                            <a:srgbClr val="000000"/>
                          </a:solidFill>
                          <a:latin typeface="Arial" panose="020B0604020202020204" pitchFamily="34" charset="0"/>
                          <a:ea typeface="宋体" pitchFamily="2" charset="-122"/>
                        </a:rPr>
                        <a:t>你好福特</a:t>
                      </a:r>
                      <a:endParaRPr lang="zh-CN" altLang="en-US" sz="8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800" b="0">
                          <a:solidFill>
                            <a:srgbClr val="000000"/>
                          </a:solidFill>
                          <a:latin typeface="Arial" panose="020B0604020202020204" pitchFamily="34" charset="0"/>
                          <a:ea typeface="宋体" pitchFamily="2" charset="-122"/>
                        </a:rPr>
                        <a:t>低噪</a:t>
                      </a:r>
                      <a:endParaRPr lang="zh-CN" altLang="en-US" sz="8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92%</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100%</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PASS</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800" b="0">
                          <a:solidFill>
                            <a:srgbClr val="000000"/>
                          </a:solidFill>
                          <a:latin typeface="Arial" panose="020B0604020202020204" pitchFamily="34" charset="0"/>
                          <a:ea typeface="宋体" pitchFamily="2" charset="-122"/>
                        </a:rPr>
                        <a:t>中噪</a:t>
                      </a:r>
                      <a:endParaRPr lang="zh-CN" altLang="en-US" sz="8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90%</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100%</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PASS</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800" b="0">
                          <a:solidFill>
                            <a:srgbClr val="000000"/>
                          </a:solidFill>
                          <a:latin typeface="Arial" panose="020B0604020202020204" pitchFamily="34" charset="0"/>
                          <a:ea typeface="宋体" pitchFamily="2" charset="-122"/>
                        </a:rPr>
                        <a:t>高噪</a:t>
                      </a:r>
                      <a:endParaRPr lang="zh-CN" altLang="en-US" sz="8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85%</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98%</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800" b="0">
                          <a:solidFill>
                            <a:srgbClr val="000000"/>
                          </a:solidFill>
                          <a:latin typeface="宋体" pitchFamily="2" charset="-122"/>
                        </a:rPr>
                        <a:t>PASS</a:t>
                      </a:r>
                      <a:endParaRPr lang="en-US" altLang="en-US" sz="8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custDataLst>
              <p:tags r:id="rId2"/>
            </p:custDataLst>
          </p:nvPr>
        </p:nvGraphicFramePr>
        <p:xfrm>
          <a:off x="3764280" y="822960"/>
          <a:ext cx="3108325" cy="5850255"/>
        </p:xfrm>
        <a:graphic>
          <a:graphicData uri="http://schemas.openxmlformats.org/drawingml/2006/table">
            <a:tbl>
              <a:tblPr firstRow="1" bandRow="1">
                <a:tableStyleId>{5C22544A-7EE6-4342-B048-85BDC9FD1C3A}</a:tableStyleId>
              </a:tblPr>
              <a:tblGrid>
                <a:gridCol w="704215"/>
                <a:gridCol w="697230"/>
                <a:gridCol w="924560"/>
                <a:gridCol w="391160"/>
                <a:gridCol w="391160"/>
              </a:tblGrid>
              <a:tr h="158115">
                <a:tc>
                  <a:txBody>
                    <a:bodyPr/>
                    <a:p>
                      <a:pPr indent="0">
                        <a:buNone/>
                      </a:pPr>
                      <a:r>
                        <a:rPr lang="zh-CN" sz="600" b="1">
                          <a:solidFill>
                            <a:srgbClr val="000000"/>
                          </a:solidFill>
                          <a:latin typeface="Arial" panose="020B0604020202020204" pitchFamily="34" charset="0"/>
                          <a:ea typeface="宋体" pitchFamily="2" charset="-122"/>
                        </a:rPr>
                        <a:t>AI能力</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600" b="1">
                          <a:solidFill>
                            <a:srgbClr val="000000"/>
                          </a:solidFill>
                          <a:latin typeface="Arial" panose="020B0604020202020204" pitchFamily="34" charset="0"/>
                          <a:ea typeface="宋体" pitchFamily="2" charset="-122"/>
                        </a:rPr>
                        <a:t>指标项</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600" b="1">
                          <a:solidFill>
                            <a:srgbClr val="000000"/>
                          </a:solidFill>
                          <a:latin typeface="Arial" panose="020B0604020202020204" pitchFamily="34" charset="0"/>
                          <a:ea typeface="宋体" pitchFamily="2" charset="-122"/>
                        </a:rPr>
                        <a:t>通过标准</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600" b="1">
                          <a:solidFill>
                            <a:srgbClr val="000000"/>
                          </a:solidFill>
                          <a:latin typeface="Arial" panose="020B0604020202020204" pitchFamily="34" charset="0"/>
                          <a:ea typeface="宋体" pitchFamily="2" charset="-122"/>
                        </a:rPr>
                        <a:t>实测结果</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600" b="1">
                          <a:solidFill>
                            <a:srgbClr val="000000"/>
                          </a:solidFill>
                          <a:latin typeface="Arial" panose="020B0604020202020204" pitchFamily="34" charset="0"/>
                          <a:ea typeface="宋体" pitchFamily="2" charset="-122"/>
                        </a:rPr>
                        <a:t>测试结论</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r>
              <a:tr h="158115">
                <a:tc rowSpan="3">
                  <a:txBody>
                    <a:bodyPr/>
                    <a:p>
                      <a:pPr indent="0">
                        <a:buNone/>
                      </a:pPr>
                      <a:r>
                        <a:rPr lang="zh-CN" sz="600" b="0">
                          <a:solidFill>
                            <a:srgbClr val="000000"/>
                          </a:solidFill>
                          <a:latin typeface="Arial" panose="020B0604020202020204" pitchFamily="34" charset="0"/>
                          <a:ea typeface="宋体" pitchFamily="2" charset="-122"/>
                        </a:rPr>
                        <a:t>暂停播放</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继续播放</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上一首</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上一曲</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下一首</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93%</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下一曲</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接听电话</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挂断电话</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跟随模式</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车头朝上</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正北模式</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放大地图</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0" name="表格 9"/>
          <p:cNvGraphicFramePr/>
          <p:nvPr>
            <p:custDataLst>
              <p:tags r:id="rId3"/>
            </p:custDataLst>
          </p:nvPr>
        </p:nvGraphicFramePr>
        <p:xfrm>
          <a:off x="7610475" y="822833"/>
          <a:ext cx="5549900" cy="2641600"/>
        </p:xfrm>
        <a:graphic>
          <a:graphicData uri="http://schemas.openxmlformats.org/drawingml/2006/table">
            <a:tbl>
              <a:tblPr firstRow="1" bandRow="1">
                <a:tableStyleId>{5C22544A-7EE6-4342-B048-85BDC9FD1C3A}</a:tableStyleId>
              </a:tblPr>
              <a:tblGrid>
                <a:gridCol w="668020"/>
                <a:gridCol w="650240"/>
                <a:gridCol w="888365"/>
                <a:gridCol w="371475"/>
                <a:gridCol w="370840"/>
              </a:tblGrid>
              <a:tr h="149860">
                <a:tc rowSpan="3">
                  <a:txBody>
                    <a:bodyPr/>
                    <a:p>
                      <a:pPr indent="0">
                        <a:buNone/>
                      </a:pPr>
                      <a:r>
                        <a:rPr lang="zh-CN" sz="600" b="0">
                          <a:solidFill>
                            <a:srgbClr val="000000"/>
                          </a:solidFill>
                          <a:latin typeface="Arial" panose="020B0604020202020204" pitchFamily="34" charset="0"/>
                          <a:ea typeface="宋体" pitchFamily="2" charset="-122"/>
                        </a:rPr>
                        <a:t>缩小地图</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4986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91%</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打开路况</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49860">
                <a:tc rowSpan="3">
                  <a:txBody>
                    <a:bodyPr/>
                    <a:p>
                      <a:pPr indent="0">
                        <a:buNone/>
                      </a:pPr>
                      <a:r>
                        <a:rPr lang="zh-CN" sz="600" b="0">
                          <a:solidFill>
                            <a:srgbClr val="000000"/>
                          </a:solidFill>
                          <a:latin typeface="Arial" panose="020B0604020202020204" pitchFamily="34" charset="0"/>
                          <a:ea typeface="宋体" pitchFamily="2" charset="-122"/>
                        </a:rPr>
                        <a:t>关闭路况</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开始导航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94%</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查看全程</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继续导航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96%</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上一页</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下一页</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确定</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取消</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第一个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第二个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91%</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第三个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77228" y="24320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{U625ICA R12 </a:t>
            </a:r>
            <a:r>
              <a:rPr lang="zh-CN" altLang="en-US" sz="2800" dirty="0">
                <a:solidFill>
                  <a:srgbClr val="0000CC"/>
                </a:solidFill>
              </a:rPr>
              <a:t>低配</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graphicFrame>
        <p:nvGraphicFramePr>
          <p:cNvPr id="2" name="表格 1"/>
          <p:cNvGraphicFramePr/>
          <p:nvPr>
            <p:custDataLst>
              <p:tags r:id="rId1"/>
            </p:custDataLst>
          </p:nvPr>
        </p:nvGraphicFramePr>
        <p:xfrm>
          <a:off x="335915" y="1381760"/>
          <a:ext cx="2014220" cy="1846580"/>
        </p:xfrm>
        <a:graphic>
          <a:graphicData uri="http://schemas.openxmlformats.org/drawingml/2006/table">
            <a:tbl>
              <a:tblPr firstRow="1" bandRow="1">
                <a:tableStyleId>{5C22544A-7EE6-4342-B048-85BDC9FD1C3A}</a:tableStyleId>
              </a:tblPr>
              <a:tblGrid>
                <a:gridCol w="424815"/>
                <a:gridCol w="459105"/>
                <a:gridCol w="495935"/>
                <a:gridCol w="293370"/>
                <a:gridCol w="340995"/>
              </a:tblGrid>
              <a:tr h="191770">
                <a:tc>
                  <a:txBody>
                    <a:bodyPr/>
                    <a:p>
                      <a:pPr indent="0">
                        <a:buNone/>
                      </a:pPr>
                      <a:r>
                        <a:rPr lang="zh-CN" altLang="en-US" sz="900" b="1">
                          <a:solidFill>
                            <a:srgbClr val="000000"/>
                          </a:solidFill>
                          <a:latin typeface="宋体" pitchFamily="2" charset="-122"/>
                        </a:rPr>
                        <a:t>唤醒词</a:t>
                      </a:r>
                      <a:endParaRPr lang="zh-CN" altLang="en-US" sz="90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900" b="1">
                          <a:solidFill>
                            <a:srgbClr val="000000"/>
                          </a:solidFill>
                          <a:latin typeface="Arial" panose="020B0604020202020204" pitchFamily="34" charset="0"/>
                          <a:ea typeface="宋体" pitchFamily="2" charset="-122"/>
                        </a:rPr>
                        <a:t>指标项</a:t>
                      </a:r>
                      <a:endParaRPr lang="zh-CN" altLang="en-US" sz="9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900" b="1">
                          <a:solidFill>
                            <a:srgbClr val="000000"/>
                          </a:solidFill>
                          <a:latin typeface="Arial" panose="020B0604020202020204" pitchFamily="34" charset="0"/>
                          <a:ea typeface="宋体" pitchFamily="2" charset="-122"/>
                        </a:rPr>
                        <a:t>通过标准</a:t>
                      </a:r>
                      <a:endParaRPr lang="zh-CN" altLang="en-US" sz="9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900" b="1">
                          <a:solidFill>
                            <a:srgbClr val="000000"/>
                          </a:solidFill>
                          <a:latin typeface="Arial" panose="020B0604020202020204" pitchFamily="34" charset="0"/>
                          <a:ea typeface="宋体" pitchFamily="2" charset="-122"/>
                        </a:rPr>
                        <a:t>实测结果</a:t>
                      </a:r>
                      <a:endParaRPr lang="zh-CN" altLang="en-US" sz="9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900" b="1">
                          <a:solidFill>
                            <a:srgbClr val="000000"/>
                          </a:solidFill>
                          <a:latin typeface="Arial" panose="020B0604020202020204" pitchFamily="34" charset="0"/>
                          <a:ea typeface="宋体" pitchFamily="2" charset="-122"/>
                        </a:rPr>
                        <a:t>测试结论</a:t>
                      </a:r>
                      <a:endParaRPr lang="zh-CN" altLang="en-US" sz="9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r>
              <a:tr h="203200">
                <a:tc rowSpan="3">
                  <a:txBody>
                    <a:bodyPr/>
                    <a:p>
                      <a:pPr indent="0">
                        <a:buNone/>
                      </a:pPr>
                      <a:r>
                        <a:rPr lang="zh-CN" sz="900" b="0">
                          <a:solidFill>
                            <a:srgbClr val="000000"/>
                          </a:solidFill>
                          <a:latin typeface="Arial" panose="020B0604020202020204" pitchFamily="34" charset="0"/>
                          <a:ea typeface="宋体" pitchFamily="2" charset="-122"/>
                        </a:rPr>
                        <a:t>小度小度</a:t>
                      </a:r>
                      <a:endParaRPr lang="zh-CN" altLang="en-US" sz="9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panose="020B0604020202020204" pitchFamily="34" charset="0"/>
                          <a:ea typeface="宋体" pitchFamily="2" charset="-122"/>
                        </a:rPr>
                        <a:t>低噪</a:t>
                      </a:r>
                      <a:endParaRPr lang="zh-CN" altLang="en-US" sz="9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92%</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98%</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PASS</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900" b="0">
                          <a:solidFill>
                            <a:srgbClr val="000000"/>
                          </a:solidFill>
                          <a:latin typeface="Arial" panose="020B0604020202020204" pitchFamily="34" charset="0"/>
                          <a:ea typeface="宋体" pitchFamily="2" charset="-122"/>
                        </a:rPr>
                        <a:t>中噪</a:t>
                      </a:r>
                      <a:endParaRPr lang="zh-CN" altLang="en-US" sz="9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90%</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98%</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PASS</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900" b="0">
                          <a:solidFill>
                            <a:srgbClr val="000000"/>
                          </a:solidFill>
                          <a:latin typeface="Arial" panose="020B0604020202020204" pitchFamily="34" charset="0"/>
                          <a:ea typeface="宋体" pitchFamily="2" charset="-122"/>
                        </a:rPr>
                        <a:t>高噪</a:t>
                      </a:r>
                      <a:endParaRPr lang="zh-CN" altLang="en-US" sz="9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85%</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95%</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PASS</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rowSpan="3">
                  <a:txBody>
                    <a:bodyPr/>
                    <a:p>
                      <a:pPr indent="0">
                        <a:buNone/>
                      </a:pPr>
                      <a:r>
                        <a:rPr lang="zh-CN" sz="900" b="0">
                          <a:solidFill>
                            <a:srgbClr val="000000"/>
                          </a:solidFill>
                          <a:latin typeface="Arial" panose="020B0604020202020204" pitchFamily="34" charset="0"/>
                          <a:ea typeface="宋体" pitchFamily="2" charset="-122"/>
                        </a:rPr>
                        <a:t>你好福特</a:t>
                      </a:r>
                      <a:endParaRPr lang="zh-CN" altLang="en-US" sz="9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900" b="0">
                          <a:solidFill>
                            <a:srgbClr val="000000"/>
                          </a:solidFill>
                          <a:latin typeface="Arial" panose="020B0604020202020204" pitchFamily="34" charset="0"/>
                          <a:ea typeface="宋体" pitchFamily="2" charset="-122"/>
                        </a:rPr>
                        <a:t>低噪</a:t>
                      </a:r>
                      <a:endParaRPr lang="zh-CN" altLang="en-US" sz="9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92%</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100%</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PASS</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900" b="0">
                          <a:solidFill>
                            <a:srgbClr val="000000"/>
                          </a:solidFill>
                          <a:latin typeface="Arial" panose="020B0604020202020204" pitchFamily="34" charset="0"/>
                          <a:ea typeface="宋体" pitchFamily="2" charset="-122"/>
                        </a:rPr>
                        <a:t>中噪</a:t>
                      </a:r>
                      <a:endParaRPr lang="zh-CN" altLang="en-US" sz="9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90%</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100%</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PASS</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900" b="0">
                          <a:solidFill>
                            <a:srgbClr val="000000"/>
                          </a:solidFill>
                          <a:latin typeface="Arial" panose="020B0604020202020204" pitchFamily="34" charset="0"/>
                          <a:ea typeface="宋体" pitchFamily="2" charset="-122"/>
                        </a:rPr>
                        <a:t>高噪</a:t>
                      </a:r>
                      <a:endParaRPr lang="zh-CN" altLang="en-US" sz="9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85%</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100%</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itchFamily="2" charset="-122"/>
                        </a:rPr>
                        <a:t>PASS</a:t>
                      </a:r>
                      <a:endParaRPr lang="en-US" altLang="en-US" sz="9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custDataLst>
              <p:tags r:id="rId2"/>
            </p:custDataLst>
          </p:nvPr>
        </p:nvGraphicFramePr>
        <p:xfrm>
          <a:off x="3764280" y="822960"/>
          <a:ext cx="3108325" cy="10418445"/>
        </p:xfrm>
        <a:graphic>
          <a:graphicData uri="http://schemas.openxmlformats.org/drawingml/2006/table">
            <a:tbl>
              <a:tblPr firstRow="1" bandRow="1">
                <a:tableStyleId>{5C22544A-7EE6-4342-B048-85BDC9FD1C3A}</a:tableStyleId>
              </a:tblPr>
              <a:tblGrid>
                <a:gridCol w="704215"/>
                <a:gridCol w="697230"/>
                <a:gridCol w="924560"/>
                <a:gridCol w="391160"/>
                <a:gridCol w="391160"/>
              </a:tblGrid>
              <a:tr h="158115">
                <a:tc>
                  <a:txBody>
                    <a:bodyPr/>
                    <a:p>
                      <a:pPr indent="0">
                        <a:buNone/>
                      </a:pPr>
                      <a:r>
                        <a:rPr lang="zh-CN" sz="600" b="1">
                          <a:solidFill>
                            <a:srgbClr val="000000"/>
                          </a:solidFill>
                          <a:latin typeface="Arial" panose="020B0604020202020204" pitchFamily="34" charset="0"/>
                          <a:ea typeface="宋体" pitchFamily="2" charset="-122"/>
                        </a:rPr>
                        <a:t>AI能力</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600" b="1">
                          <a:solidFill>
                            <a:srgbClr val="000000"/>
                          </a:solidFill>
                          <a:latin typeface="Arial" panose="020B0604020202020204" pitchFamily="34" charset="0"/>
                          <a:ea typeface="宋体" pitchFamily="2" charset="-122"/>
                        </a:rPr>
                        <a:t>指标项</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600" b="1">
                          <a:solidFill>
                            <a:srgbClr val="000000"/>
                          </a:solidFill>
                          <a:latin typeface="Arial" panose="020B0604020202020204" pitchFamily="34" charset="0"/>
                          <a:ea typeface="宋体" pitchFamily="2" charset="-122"/>
                        </a:rPr>
                        <a:t>通过标准</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600" b="1">
                          <a:solidFill>
                            <a:srgbClr val="000000"/>
                          </a:solidFill>
                          <a:latin typeface="Arial" panose="020B0604020202020204" pitchFamily="34" charset="0"/>
                          <a:ea typeface="宋体" pitchFamily="2" charset="-122"/>
                        </a:rPr>
                        <a:t>实测结果</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c>
                  <a:txBody>
                    <a:bodyPr/>
                    <a:p>
                      <a:pPr indent="0">
                        <a:buNone/>
                      </a:pPr>
                      <a:r>
                        <a:rPr lang="zh-CN" sz="600" b="1">
                          <a:solidFill>
                            <a:srgbClr val="000000"/>
                          </a:solidFill>
                          <a:latin typeface="Arial" panose="020B0604020202020204" pitchFamily="34" charset="0"/>
                          <a:ea typeface="宋体" pitchFamily="2" charset="-122"/>
                        </a:rPr>
                        <a:t>测试结论</a:t>
                      </a:r>
                      <a:endParaRPr lang="zh-CN" altLang="en-US" sz="60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solidFill>
                  </a:tcPr>
                </a:tc>
              </a:tr>
              <a:tr h="158115">
                <a:tc rowSpan="3">
                  <a:txBody>
                    <a:bodyPr/>
                    <a:p>
                      <a:pPr indent="0">
                        <a:buNone/>
                      </a:pPr>
                      <a:r>
                        <a:rPr lang="zh-CN" sz="600" b="0">
                          <a:solidFill>
                            <a:srgbClr val="000000"/>
                          </a:solidFill>
                          <a:latin typeface="Arial" panose="020B0604020202020204" pitchFamily="34" charset="0"/>
                          <a:ea typeface="宋体" pitchFamily="2" charset="-122"/>
                        </a:rPr>
                        <a:t>暂停播放</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继续播放</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96%</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96%</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上一首</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96%</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上一曲</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91%</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91%</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下一首</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96%</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下一曲</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91%</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600" b="0">
                          <a:solidFill>
                            <a:srgbClr val="000000"/>
                          </a:solidFill>
                          <a:latin typeface="Arial" panose="020B0604020202020204" pitchFamily="34" charset="0"/>
                          <a:ea typeface="宋体" pitchFamily="2" charset="-122"/>
                        </a:rPr>
                        <a:t>接听电话</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700" b="0">
                          <a:solidFill>
                            <a:srgbClr val="000000"/>
                          </a:solidFill>
                          <a:latin typeface="Arial" panose="020B0604020202020204" pitchFamily="34" charset="0"/>
                          <a:ea typeface="宋体" pitchFamily="2" charset="-122"/>
                        </a:rPr>
                        <a:t>挂断电话</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zh-CN" altLang="en-US" sz="6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700" b="0">
                          <a:solidFill>
                            <a:srgbClr val="000000"/>
                          </a:solidFill>
                          <a:latin typeface="Arial" panose="020B0604020202020204" pitchFamily="34" charset="0"/>
                          <a:ea typeface="宋体" pitchFamily="2" charset="-122"/>
                        </a:rPr>
                        <a:t>中噪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700" b="0">
                          <a:solidFill>
                            <a:srgbClr val="000000"/>
                          </a:solidFill>
                          <a:latin typeface="Arial" panose="020B0604020202020204" pitchFamily="34" charset="0"/>
                          <a:ea typeface="宋体" pitchFamily="2" charset="-122"/>
                        </a:rPr>
                        <a:t>高噪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80%</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700" b="0">
                          <a:solidFill>
                            <a:srgbClr val="000000"/>
                          </a:solidFill>
                          <a:latin typeface="Arial" panose="020B0604020202020204" pitchFamily="34" charset="0"/>
                          <a:ea typeface="宋体" pitchFamily="2" charset="-122"/>
                        </a:rPr>
                        <a:t>跟随模式</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itchFamily="2" charset="-122"/>
                        </a:rPr>
                        <a:t>低噪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700" b="0">
                          <a:solidFill>
                            <a:srgbClr val="000000"/>
                          </a:solidFill>
                          <a:latin typeface="Arial" panose="020B0604020202020204" pitchFamily="34" charset="0"/>
                          <a:ea typeface="宋体" pitchFamily="2" charset="-122"/>
                        </a:rPr>
                        <a:t>中噪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700" b="0">
                          <a:solidFill>
                            <a:srgbClr val="000000"/>
                          </a:solidFill>
                          <a:latin typeface="Arial" panose="020B0604020202020204" pitchFamily="34" charset="0"/>
                          <a:ea typeface="宋体" pitchFamily="2" charset="-122"/>
                        </a:rPr>
                        <a:t>高噪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80%</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700" b="0">
                          <a:solidFill>
                            <a:srgbClr val="000000"/>
                          </a:solidFill>
                          <a:latin typeface="Arial" panose="020B0604020202020204" pitchFamily="34" charset="0"/>
                          <a:ea typeface="宋体" pitchFamily="2" charset="-122"/>
                        </a:rPr>
                        <a:t>车头朝上</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itchFamily="2" charset="-122"/>
                        </a:rPr>
                        <a:t>低噪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700" b="0">
                          <a:solidFill>
                            <a:srgbClr val="000000"/>
                          </a:solidFill>
                          <a:latin typeface="Arial" panose="020B0604020202020204" pitchFamily="34" charset="0"/>
                          <a:ea typeface="宋体" pitchFamily="2" charset="-122"/>
                        </a:rPr>
                        <a:t>中噪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700" b="0">
                          <a:solidFill>
                            <a:srgbClr val="000000"/>
                          </a:solidFill>
                          <a:latin typeface="Arial" panose="020B0604020202020204" pitchFamily="34" charset="0"/>
                          <a:ea typeface="宋体" pitchFamily="2" charset="-122"/>
                        </a:rPr>
                        <a:t>高噪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80%</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700" b="0">
                          <a:solidFill>
                            <a:srgbClr val="000000"/>
                          </a:solidFill>
                          <a:latin typeface="Arial" panose="020B0604020202020204" pitchFamily="34" charset="0"/>
                          <a:ea typeface="宋体" pitchFamily="2" charset="-122"/>
                        </a:rPr>
                        <a:t>正北模式</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itchFamily="2" charset="-122"/>
                        </a:rPr>
                        <a:t>低噪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700" b="0">
                          <a:solidFill>
                            <a:srgbClr val="000000"/>
                          </a:solidFill>
                          <a:latin typeface="Arial" panose="020B0604020202020204" pitchFamily="34" charset="0"/>
                          <a:ea typeface="宋体" pitchFamily="2" charset="-122"/>
                        </a:rPr>
                        <a:t>中噪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700" b="0">
                          <a:solidFill>
                            <a:srgbClr val="000000"/>
                          </a:solidFill>
                          <a:latin typeface="Arial" panose="020B0604020202020204" pitchFamily="34" charset="0"/>
                          <a:ea typeface="宋体" pitchFamily="2" charset="-122"/>
                        </a:rPr>
                        <a:t>高噪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80%</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rowSpan="3">
                  <a:txBody>
                    <a:bodyPr/>
                    <a:p>
                      <a:pPr indent="0">
                        <a:buNone/>
                      </a:pPr>
                      <a:r>
                        <a:rPr lang="zh-CN" sz="700" b="0">
                          <a:solidFill>
                            <a:srgbClr val="000000"/>
                          </a:solidFill>
                          <a:latin typeface="Arial" panose="020B0604020202020204" pitchFamily="34" charset="0"/>
                          <a:ea typeface="宋体" pitchFamily="2" charset="-122"/>
                        </a:rPr>
                        <a:t>放大地图</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700" b="0">
                          <a:solidFill>
                            <a:srgbClr val="000000"/>
                          </a:solidFill>
                          <a:latin typeface="Arial" panose="020B0604020202020204" pitchFamily="34" charset="0"/>
                          <a:ea typeface="宋体" pitchFamily="2" charset="-122"/>
                        </a:rPr>
                        <a:t>低噪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93%</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700" b="0">
                          <a:solidFill>
                            <a:srgbClr val="000000"/>
                          </a:solidFill>
                          <a:latin typeface="Arial" panose="020B0604020202020204" pitchFamily="34" charset="0"/>
                          <a:ea typeface="宋体" pitchFamily="2" charset="-122"/>
                        </a:rPr>
                        <a:t>中噪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85%</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91%</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811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700" b="0">
                          <a:solidFill>
                            <a:srgbClr val="000000"/>
                          </a:solidFill>
                          <a:latin typeface="Arial" panose="020B0604020202020204" pitchFamily="34" charset="0"/>
                          <a:ea typeface="宋体" pitchFamily="2" charset="-122"/>
                        </a:rPr>
                        <a:t>高噪</a:t>
                      </a:r>
                      <a:endParaRPr lang="zh-CN" altLang="en-US" sz="700" b="0">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80%</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91%</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700" b="0">
                          <a:solidFill>
                            <a:srgbClr val="000000"/>
                          </a:solidFill>
                          <a:latin typeface="宋体" pitchFamily="2" charset="-122"/>
                        </a:rPr>
                        <a:t>PASS</a:t>
                      </a:r>
                      <a:endParaRPr lang="en-US" altLang="en-US" sz="7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3"/>
            </p:custDataLst>
          </p:nvPr>
        </p:nvGraphicFramePr>
        <p:xfrm>
          <a:off x="7252970" y="822833"/>
          <a:ext cx="5549900" cy="2641600"/>
        </p:xfrm>
        <a:graphic>
          <a:graphicData uri="http://schemas.openxmlformats.org/drawingml/2006/table">
            <a:tbl>
              <a:tblPr firstRow="1" bandRow="1">
                <a:tableStyleId>{5C22544A-7EE6-4342-B048-85BDC9FD1C3A}</a:tableStyleId>
              </a:tblPr>
              <a:tblGrid>
                <a:gridCol w="668020"/>
                <a:gridCol w="661670"/>
                <a:gridCol w="876935"/>
                <a:gridCol w="371475"/>
                <a:gridCol w="370840"/>
              </a:tblGrid>
              <a:tr h="0">
                <a:tc rowSpan="3">
                  <a:txBody>
                    <a:bodyPr/>
                    <a:p>
                      <a:pPr indent="0">
                        <a:buNone/>
                      </a:pPr>
                      <a:r>
                        <a:rPr lang="zh-CN" sz="600" b="0">
                          <a:solidFill>
                            <a:srgbClr val="000000"/>
                          </a:solidFill>
                          <a:latin typeface="Arial" panose="020B0604020202020204" pitchFamily="34" charset="0"/>
                          <a:ea typeface="宋体" pitchFamily="2" charset="-122"/>
                        </a:rPr>
                        <a:t>缩小地图</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93%</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96%</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91%</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打开路况</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关闭路况</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开始导航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查看全程</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96%</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继续导航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94%</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上一页</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94%</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94%</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下一页</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94%</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确定</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91%</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94%</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取消</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93%</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93%</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96%</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第一个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100%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第二个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94%</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93%</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3">
                  <a:txBody>
                    <a:bodyPr/>
                    <a:p>
                      <a:pPr indent="0">
                        <a:buNone/>
                      </a:pPr>
                      <a:r>
                        <a:rPr lang="zh-CN" sz="600" b="0">
                          <a:solidFill>
                            <a:srgbClr val="000000"/>
                          </a:solidFill>
                          <a:latin typeface="Arial" panose="020B0604020202020204" pitchFamily="34" charset="0"/>
                          <a:ea typeface="宋体" pitchFamily="2" charset="-122"/>
                        </a:rPr>
                        <a:t>第三个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600" b="0">
                          <a:solidFill>
                            <a:srgbClr val="000000"/>
                          </a:solidFill>
                          <a:latin typeface="Arial" panose="020B0604020202020204" pitchFamily="34" charset="0"/>
                          <a:ea typeface="宋体" pitchFamily="2" charset="-122"/>
                        </a:rPr>
                        <a:t>低噪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94%</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zh-CN" sz="600" b="0">
                          <a:solidFill>
                            <a:srgbClr val="000000"/>
                          </a:solidFill>
                          <a:latin typeface="Arial" panose="020B0604020202020204" pitchFamily="34" charset="0"/>
                          <a:ea typeface="宋体" pitchFamily="2" charset="-122"/>
                        </a:rPr>
                        <a:t>中噪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85%</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99%</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600" b="0">
                          <a:solidFill>
                            <a:srgbClr val="000000"/>
                          </a:solidFill>
                          <a:latin typeface="Arial" panose="020B0604020202020204" pitchFamily="34" charset="0"/>
                          <a:ea typeface="宋体" pitchFamily="2" charset="-122"/>
                        </a:rPr>
                        <a:t>高噪</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80%</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88%</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600" b="0">
                          <a:solidFill>
                            <a:srgbClr val="000000"/>
                          </a:solidFill>
                          <a:latin typeface="宋体" pitchFamily="2" charset="-122"/>
                        </a:rPr>
                        <a:t>PASS</a:t>
                      </a:r>
                      <a:endParaRPr lang="en-US" altLang="en-US" sz="60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U625ICA R12 </a:t>
            </a:r>
            <a:r>
              <a:rPr lang="en-US" altLang="en-US" sz="2800" dirty="0">
                <a:solidFill>
                  <a:srgbClr val="0000CC"/>
                </a:solidFill>
                <a:sym typeface="+mn-ea"/>
              </a:rPr>
              <a:t>HF7 </a:t>
            </a:r>
            <a:r>
              <a:rPr lang="zh-CN" altLang="en-US" sz="2800" dirty="0">
                <a:solidFill>
                  <a:srgbClr val="0000CC"/>
                </a:solidFill>
                <a:sym typeface="+mn-ea"/>
              </a:rPr>
              <a:t>低配</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645160"/>
          </a:xfrm>
          <a:prstGeom prst="rect">
            <a:avLst/>
          </a:prstGeom>
          <a:noFill/>
        </p:spPr>
        <p:txBody>
          <a:bodyPr wrap="square" rtlCol="0">
            <a:spAutoFit/>
          </a:bodyPr>
          <a:lstStyle/>
          <a:p>
            <a:r>
              <a:rPr kumimoji="1" lang="zh-CN" altLang="en-US" dirty="0"/>
              <a:t>误唤醒测试：</a:t>
            </a:r>
            <a:r>
              <a:rPr kumimoji="1" lang="en-US" altLang="zh-CN" dirty="0">
                <a:highlight>
                  <a:srgbClr val="008000"/>
                </a:highlight>
              </a:rPr>
              <a:t>Pass</a:t>
            </a:r>
            <a:endParaRPr kumimoji="1" lang="en-US" altLang="zh-CN" dirty="0">
              <a:solidFill>
                <a:srgbClr val="FF0000"/>
              </a:solidFill>
              <a:highlight>
                <a:srgbClr val="008000"/>
              </a:highlight>
            </a:endParaRPr>
          </a:p>
          <a:p>
            <a:endParaRPr kumimoji="1" lang="en-US" altLang="zh-CN" dirty="0">
              <a:solidFill>
                <a:srgbClr val="FF0000"/>
              </a:solidFill>
              <a:highlight>
                <a:srgbClr val="008000"/>
              </a:highlight>
            </a:endParaRPr>
          </a:p>
        </p:txBody>
      </p:sp>
      <p:graphicFrame>
        <p:nvGraphicFramePr>
          <p:cNvPr id="3" name="表格 2"/>
          <p:cNvGraphicFramePr/>
          <p:nvPr>
            <p:custDataLst>
              <p:tags r:id="rId1"/>
            </p:custDataLst>
          </p:nvPr>
        </p:nvGraphicFramePr>
        <p:xfrm>
          <a:off x="1778000" y="1614170"/>
          <a:ext cx="8636000" cy="2641600"/>
        </p:xfrm>
        <a:graphic>
          <a:graphicData uri="http://schemas.openxmlformats.org/drawingml/2006/table">
            <a:tbl>
              <a:tblPr firstRow="1" bandRow="1">
                <a:tableStyleId>{5C22544A-7EE6-4342-B048-85BDC9FD1C3A}</a:tableStyleId>
              </a:tblPr>
              <a:tblGrid>
                <a:gridCol w="1028700"/>
                <a:gridCol w="1358900"/>
                <a:gridCol w="1257300"/>
                <a:gridCol w="1244600"/>
                <a:gridCol w="1651000"/>
                <a:gridCol w="698500"/>
                <a:gridCol w="698500"/>
                <a:gridCol w="698500"/>
              </a:tblGrid>
              <a:tr h="203200">
                <a:tc rowSpan="5">
                  <a:txBody>
                    <a:bodyPr/>
                    <a:p>
                      <a:pPr indent="0" algn="ctr">
                        <a:buNone/>
                      </a:pPr>
                      <a:r>
                        <a:rPr lang="zh-CN" sz="1200" b="0">
                          <a:solidFill>
                            <a:srgbClr val="000000"/>
                          </a:solidFill>
                          <a:latin typeface="Arial" panose="020B0604020202020204" pitchFamily="34" charset="0"/>
                          <a:ea typeface="等线" charset="-122"/>
                        </a:rPr>
                        <a:t>U625高配</a:t>
                      </a:r>
                      <a:endParaRPr lang="en-US" altLang="en-US" sz="1200" b="0">
                        <a:solidFill>
                          <a:srgbClr val="000000"/>
                        </a:solidFill>
                        <a:latin typeface="等线"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5">
                  <a:txBody>
                    <a:bodyPr/>
                    <a:p>
                      <a:pPr indent="0" algn="ctr">
                        <a:buNone/>
                      </a:pPr>
                      <a:r>
                        <a:rPr lang="zh-CN" sz="1200" b="0">
                          <a:solidFill>
                            <a:srgbClr val="000000"/>
                          </a:solidFill>
                          <a:latin typeface="Arial" panose="020B0604020202020204" pitchFamily="34" charset="0"/>
                          <a:ea typeface="等线" charset="-122"/>
                        </a:rPr>
                        <a:t>误唤醒测试</a:t>
                      </a:r>
                      <a:endParaRPr lang="en-US" altLang="en-US" sz="1200" b="0">
                        <a:solidFill>
                          <a:srgbClr val="000000"/>
                        </a:solidFill>
                        <a:latin typeface="等线"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1">
                          <a:solidFill>
                            <a:srgbClr val="000000"/>
                          </a:solidFill>
                          <a:latin typeface="Arial" panose="020B0604020202020204" pitchFamily="34" charset="0"/>
                          <a:ea typeface="宋体" pitchFamily="2" charset="-122"/>
                        </a:rPr>
                        <a:t>AI能力</a:t>
                      </a:r>
                      <a:endParaRPr lang="en-US" altLang="en-US" sz="105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测试时长</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通过标准</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实测结果</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测试结论</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等线" charset="-122"/>
                        </a:rPr>
                        <a:t>备注</a:t>
                      </a:r>
                      <a:endParaRPr lang="en-US" altLang="en-US" sz="1200" b="0">
                        <a:solidFill>
                          <a:srgbClr val="000000"/>
                        </a:solidFill>
                        <a:latin typeface="等线"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lgn="ctr">
                        <a:buNone/>
                      </a:pPr>
                      <a:r>
                        <a:rPr lang="zh-CN" sz="1050" b="0">
                          <a:solidFill>
                            <a:srgbClr val="000000"/>
                          </a:solidFill>
                          <a:latin typeface="Arial" panose="020B0604020202020204" pitchFamily="34" charset="0"/>
                          <a:ea typeface="宋体" pitchFamily="2" charset="-122"/>
                        </a:rPr>
                        <a:t>小度小度</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1050" b="0">
                          <a:solidFill>
                            <a:srgbClr val="000000"/>
                          </a:solidFill>
                          <a:latin typeface="Arial" panose="020B0604020202020204" pitchFamily="34" charset="0"/>
                          <a:ea typeface="宋体" pitchFamily="2" charset="-122"/>
                        </a:rPr>
                        <a:t>静态测试</a:t>
                      </a:r>
                      <a:endParaRPr lang="zh-CN" sz="1050" b="0">
                        <a:solidFill>
                          <a:srgbClr val="000000"/>
                        </a:solidFill>
                        <a:latin typeface="Arial" panose="020B0604020202020204" pitchFamily="34" charset="0"/>
                        <a:ea typeface="宋体" pitchFamily="2" charset="-122"/>
                      </a:endParaRPr>
                    </a:p>
                    <a:p>
                      <a:pPr indent="0" algn="ctr">
                        <a:buNone/>
                      </a:pPr>
                      <a:r>
                        <a:rPr lang="zh-CN" sz="1050" b="0">
                          <a:solidFill>
                            <a:srgbClr val="000000"/>
                          </a:solidFill>
                          <a:latin typeface="Arial" panose="020B0604020202020204" pitchFamily="34" charset="0"/>
                          <a:ea typeface="宋体" pitchFamily="2" charset="-122"/>
                        </a:rPr>
                        <a:t>（互相聊天对话）</a:t>
                      </a:r>
                      <a:endParaRPr lang="zh-CN" sz="1050" b="0">
                        <a:solidFill>
                          <a:srgbClr val="000000"/>
                        </a:solidFill>
                        <a:latin typeface="Arial" panose="020B0604020202020204" pitchFamily="34" charset="0"/>
                        <a:ea typeface="宋体" pitchFamily="2" charset="-122"/>
                      </a:endParaRPr>
                    </a:p>
                    <a:p>
                      <a:pPr indent="0" algn="ctr">
                        <a:buNone/>
                      </a:pPr>
                      <a:r>
                        <a:rPr lang="zh-CN" sz="1050" b="0">
                          <a:solidFill>
                            <a:srgbClr val="000000"/>
                          </a:solidFill>
                          <a:latin typeface="Arial" panose="020B0604020202020204" pitchFamily="34" charset="0"/>
                          <a:ea typeface="宋体" pitchFamily="2" charset="-122"/>
                        </a:rPr>
                        <a:t>4.5小时</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&lt;0.3次/h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solidFill>
                          <a:srgbClr val="000000"/>
                        </a:solidFill>
                        <a:latin typeface="微软雅黑"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lgn="ctr">
                        <a:buNone/>
                      </a:pPr>
                      <a:r>
                        <a:rPr lang="zh-CN" sz="1050" b="0">
                          <a:solidFill>
                            <a:srgbClr val="000000"/>
                          </a:solidFill>
                          <a:latin typeface="Arial" panose="020B0604020202020204" pitchFamily="34" charset="0"/>
                          <a:ea typeface="宋体" pitchFamily="2" charset="-122"/>
                        </a:rPr>
                        <a:t>你好福特</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宋体" pitchFamily="2" charset="-122"/>
                        </a:rPr>
                        <a:t>&lt;1.2次/h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solidFill>
                          <a:srgbClr val="000000"/>
                        </a:solidFill>
                        <a:latin typeface="微软雅黑"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64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lgn="ctr">
                        <a:buNone/>
                      </a:pPr>
                      <a:r>
                        <a:rPr lang="zh-CN" sz="1050" b="0">
                          <a:solidFill>
                            <a:srgbClr val="000000"/>
                          </a:solidFill>
                          <a:latin typeface="Arial" panose="020B0604020202020204" pitchFamily="34" charset="0"/>
                          <a:ea typeface="宋体" pitchFamily="2" charset="-122"/>
                        </a:rPr>
                        <a:t>小度小度</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1050" b="0">
                          <a:solidFill>
                            <a:srgbClr val="000000"/>
                          </a:solidFill>
                          <a:latin typeface="Arial" panose="020B0604020202020204" pitchFamily="34" charset="0"/>
                          <a:ea typeface="宋体" pitchFamily="2" charset="-122"/>
                        </a:rPr>
                        <a:t>播放爱情公寓5</a:t>
                      </a:r>
                      <a:endParaRPr lang="zh-CN" sz="1050" b="0">
                        <a:solidFill>
                          <a:srgbClr val="000000"/>
                        </a:solidFill>
                        <a:latin typeface="Arial" panose="020B0604020202020204" pitchFamily="34" charset="0"/>
                        <a:ea typeface="宋体" pitchFamily="2" charset="-122"/>
                      </a:endParaRPr>
                    </a:p>
                    <a:p>
                      <a:pPr indent="0" algn="ctr">
                        <a:buNone/>
                      </a:pPr>
                      <a:r>
                        <a:rPr lang="zh-CN" sz="1050" b="0">
                          <a:solidFill>
                            <a:srgbClr val="000000"/>
                          </a:solidFill>
                          <a:latin typeface="Arial" panose="020B0604020202020204" pitchFamily="34" charset="0"/>
                          <a:ea typeface="宋体" pitchFamily="2" charset="-122"/>
                        </a:rPr>
                        <a:t>20小时</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&lt;0.3次/h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solidFill>
                          <a:srgbClr val="000000"/>
                        </a:solidFill>
                        <a:latin typeface="微软雅黑"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lgn="ctr">
                        <a:buNone/>
                      </a:pPr>
                      <a:r>
                        <a:rPr lang="zh-CN" sz="1050" b="0">
                          <a:solidFill>
                            <a:srgbClr val="000000"/>
                          </a:solidFill>
                          <a:latin typeface="Arial" panose="020B0604020202020204" pitchFamily="34" charset="0"/>
                          <a:ea typeface="宋体" pitchFamily="2" charset="-122"/>
                        </a:rPr>
                        <a:t>你好福特</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宋体" pitchFamily="2" charset="-122"/>
                        </a:rPr>
                        <a:t>&lt;1.2次/h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solidFill>
                          <a:srgbClr val="000000"/>
                        </a:solidFill>
                        <a:latin typeface="微软雅黑"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09600">
                <a:tc rowSpan="5">
                  <a:txBody>
                    <a:bodyPr/>
                    <a:p>
                      <a:pPr indent="0" algn="ctr">
                        <a:buNone/>
                      </a:pPr>
                      <a:r>
                        <a:rPr lang="zh-CN" sz="1200" b="0">
                          <a:solidFill>
                            <a:srgbClr val="000000"/>
                          </a:solidFill>
                          <a:latin typeface="Arial" panose="020B0604020202020204" pitchFamily="34" charset="0"/>
                          <a:ea typeface="等线" charset="-122"/>
                        </a:rPr>
                        <a:t>U625低配</a:t>
                      </a:r>
                      <a:endParaRPr lang="en-US" altLang="en-US" sz="1200" b="0">
                        <a:solidFill>
                          <a:srgbClr val="000000"/>
                        </a:solidFill>
                        <a:latin typeface="等线"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5">
                  <a:txBody>
                    <a:bodyPr/>
                    <a:p>
                      <a:pPr indent="0" algn="ctr">
                        <a:buNone/>
                      </a:pPr>
                      <a:r>
                        <a:rPr lang="zh-CN" sz="1200" b="0">
                          <a:solidFill>
                            <a:srgbClr val="000000"/>
                          </a:solidFill>
                          <a:latin typeface="Arial" panose="020B0604020202020204" pitchFamily="34" charset="0"/>
                          <a:ea typeface="等线" charset="-122"/>
                        </a:rPr>
                        <a:t>误唤醒测试</a:t>
                      </a:r>
                      <a:endParaRPr lang="en-US" altLang="en-US" sz="1200" b="0">
                        <a:solidFill>
                          <a:srgbClr val="000000"/>
                        </a:solidFill>
                        <a:latin typeface="等线"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1">
                          <a:solidFill>
                            <a:srgbClr val="000000"/>
                          </a:solidFill>
                          <a:latin typeface="Arial" panose="020B0604020202020204" pitchFamily="34" charset="0"/>
                          <a:ea typeface="宋体" pitchFamily="2" charset="-122"/>
                        </a:rPr>
                        <a:t>AI能力</a:t>
                      </a:r>
                      <a:endParaRPr lang="en-US" altLang="en-US" sz="105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测试时长</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通过标准</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实测结果</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测试结论</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200" b="0">
                          <a:solidFill>
                            <a:srgbClr val="000000"/>
                          </a:solidFill>
                          <a:latin typeface="Arial" panose="020B0604020202020204" pitchFamily="34" charset="0"/>
                          <a:ea typeface="等线" charset="-122"/>
                        </a:rPr>
                        <a:t>备注</a:t>
                      </a:r>
                      <a:endParaRPr lang="en-US" altLang="en-US" sz="1200" b="0">
                        <a:solidFill>
                          <a:srgbClr val="000000"/>
                        </a:solidFill>
                        <a:latin typeface="等线"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lgn="ctr">
                        <a:buNone/>
                      </a:pPr>
                      <a:r>
                        <a:rPr lang="zh-CN" sz="1050" b="0">
                          <a:solidFill>
                            <a:srgbClr val="000000"/>
                          </a:solidFill>
                          <a:latin typeface="Arial" panose="020B0604020202020204" pitchFamily="34" charset="0"/>
                          <a:ea typeface="宋体" pitchFamily="2" charset="-122"/>
                        </a:rPr>
                        <a:t>小度小度</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1050" b="0">
                          <a:solidFill>
                            <a:srgbClr val="000000"/>
                          </a:solidFill>
                          <a:latin typeface="Arial" panose="020B0604020202020204" pitchFamily="34" charset="0"/>
                          <a:ea typeface="宋体" pitchFamily="2" charset="-122"/>
                        </a:rPr>
                        <a:t>静态测试</a:t>
                      </a:r>
                      <a:endParaRPr lang="zh-CN" sz="1050" b="0">
                        <a:solidFill>
                          <a:srgbClr val="000000"/>
                        </a:solidFill>
                        <a:latin typeface="Arial" panose="020B0604020202020204" pitchFamily="34" charset="0"/>
                        <a:ea typeface="宋体" pitchFamily="2" charset="-122"/>
                      </a:endParaRPr>
                    </a:p>
                    <a:p>
                      <a:pPr indent="0" algn="ctr">
                        <a:buNone/>
                      </a:pPr>
                      <a:r>
                        <a:rPr lang="zh-CN" sz="1050" b="0">
                          <a:solidFill>
                            <a:srgbClr val="000000"/>
                          </a:solidFill>
                          <a:latin typeface="Arial" panose="020B0604020202020204" pitchFamily="34" charset="0"/>
                          <a:ea typeface="宋体" pitchFamily="2" charset="-122"/>
                        </a:rPr>
                        <a:t>（互相聊天对话）</a:t>
                      </a:r>
                      <a:endParaRPr lang="zh-CN" sz="1050" b="0">
                        <a:solidFill>
                          <a:srgbClr val="000000"/>
                        </a:solidFill>
                        <a:latin typeface="Arial" panose="020B0604020202020204" pitchFamily="34" charset="0"/>
                        <a:ea typeface="宋体" pitchFamily="2" charset="-122"/>
                      </a:endParaRPr>
                    </a:p>
                    <a:p>
                      <a:pPr indent="0" algn="ctr">
                        <a:buNone/>
                      </a:pPr>
                      <a:r>
                        <a:rPr lang="zh-CN" sz="1050" b="0">
                          <a:solidFill>
                            <a:srgbClr val="000000"/>
                          </a:solidFill>
                          <a:latin typeface="Arial" panose="020B0604020202020204" pitchFamily="34" charset="0"/>
                          <a:ea typeface="宋体" pitchFamily="2" charset="-122"/>
                        </a:rPr>
                        <a:t>4.5小时</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&lt;0.3次/h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1</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solidFill>
                          <a:srgbClr val="000000"/>
                        </a:solidFill>
                        <a:latin typeface="微软雅黑"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lgn="ctr">
                        <a:buNone/>
                      </a:pPr>
                      <a:r>
                        <a:rPr lang="zh-CN" sz="1050" b="0">
                          <a:solidFill>
                            <a:srgbClr val="000000"/>
                          </a:solidFill>
                          <a:latin typeface="Arial" panose="020B0604020202020204" pitchFamily="34" charset="0"/>
                          <a:ea typeface="宋体" pitchFamily="2" charset="-122"/>
                        </a:rPr>
                        <a:t>你好福特</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宋体" pitchFamily="2" charset="-122"/>
                        </a:rPr>
                        <a:t>&lt;1.2次/h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solidFill>
                          <a:srgbClr val="000000"/>
                        </a:solidFill>
                        <a:latin typeface="微软雅黑"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128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lgn="ctr">
                        <a:buNone/>
                      </a:pPr>
                      <a:r>
                        <a:rPr lang="zh-CN" sz="1050" b="0">
                          <a:solidFill>
                            <a:srgbClr val="000000"/>
                          </a:solidFill>
                          <a:latin typeface="Arial" panose="020B0604020202020204" pitchFamily="34" charset="0"/>
                          <a:ea typeface="宋体" pitchFamily="2" charset="-122"/>
                        </a:rPr>
                        <a:t>小度小度</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p>
                      <a:pPr indent="0" algn="ctr">
                        <a:buNone/>
                      </a:pPr>
                      <a:r>
                        <a:rPr lang="zh-CN" sz="1050" b="0">
                          <a:solidFill>
                            <a:srgbClr val="000000"/>
                          </a:solidFill>
                          <a:latin typeface="Arial" panose="020B0604020202020204" pitchFamily="34" charset="0"/>
                          <a:ea typeface="宋体" pitchFamily="2" charset="-122"/>
                        </a:rPr>
                        <a:t>播放爱情公寓5</a:t>
                      </a:r>
                      <a:endParaRPr lang="zh-CN" sz="1050" b="0">
                        <a:solidFill>
                          <a:srgbClr val="000000"/>
                        </a:solidFill>
                        <a:latin typeface="Arial" panose="020B0604020202020204" pitchFamily="34" charset="0"/>
                        <a:ea typeface="宋体" pitchFamily="2" charset="-122"/>
                      </a:endParaRPr>
                    </a:p>
                    <a:p>
                      <a:pPr indent="0" algn="ctr">
                        <a:buNone/>
                      </a:pPr>
                      <a:r>
                        <a:rPr lang="zh-CN" sz="1050" b="0">
                          <a:solidFill>
                            <a:srgbClr val="000000"/>
                          </a:solidFill>
                          <a:latin typeface="Arial" panose="020B0604020202020204" pitchFamily="34" charset="0"/>
                          <a:ea typeface="宋体" pitchFamily="2" charset="-122"/>
                        </a:rPr>
                        <a:t>20小时</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&lt;0.3次/h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solidFill>
                          <a:srgbClr val="000000"/>
                        </a:solidFill>
                        <a:latin typeface="微软雅黑"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032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lgn="ctr">
                        <a:buNone/>
                      </a:pPr>
                      <a:r>
                        <a:rPr lang="zh-CN" sz="1050" b="0">
                          <a:solidFill>
                            <a:srgbClr val="000000"/>
                          </a:solidFill>
                          <a:latin typeface="Arial" panose="020B0604020202020204" pitchFamily="34" charset="0"/>
                          <a:ea typeface="宋体" pitchFamily="2" charset="-122"/>
                        </a:rPr>
                        <a:t>你好福特</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宋体" pitchFamily="2" charset="-122"/>
                        </a:rPr>
                        <a:t>&lt;1.2次/h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200" b="0">
                        <a:solidFill>
                          <a:srgbClr val="000000"/>
                        </a:solidFill>
                        <a:latin typeface="微软雅黑"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410528" y="5080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625ICA R12 HF7 </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pic>
        <p:nvPicPr>
          <p:cNvPr id="5" name="图片 4"/>
          <p:cNvPicPr>
            <a:picLocks noChangeAspect="1"/>
          </p:cNvPicPr>
          <p:nvPr/>
        </p:nvPicPr>
        <p:blipFill>
          <a:blip r:embed="rId1"/>
          <a:stretch>
            <a:fillRect/>
          </a:stretch>
        </p:blipFill>
        <p:spPr>
          <a:xfrm>
            <a:off x="2344420" y="448945"/>
            <a:ext cx="7691120" cy="6210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578485" y="120650"/>
          <a:ext cx="11035030" cy="6144260"/>
        </p:xfrm>
        <a:graphic>
          <a:graphicData uri="http://schemas.openxmlformats.org/drawingml/2006/table">
            <a:tbl>
              <a:tblPr firstRow="1" bandRow="1">
                <a:tableStyleId>{5C22544A-7EE6-4342-B048-85BDC9FD1C3A}</a:tableStyleId>
              </a:tblPr>
              <a:tblGrid>
                <a:gridCol w="831850"/>
                <a:gridCol w="2398395"/>
                <a:gridCol w="742950"/>
                <a:gridCol w="831215"/>
                <a:gridCol w="1289050"/>
                <a:gridCol w="1528445"/>
                <a:gridCol w="1187450"/>
                <a:gridCol w="601980"/>
                <a:gridCol w="785495"/>
                <a:gridCol w="838200"/>
              </a:tblGrid>
              <a:tr h="345440">
                <a:tc>
                  <a:txBody>
                    <a:bodyPr/>
                    <a:p>
                      <a:pPr indent="0" algn="ctr">
                        <a:buNone/>
                      </a:pPr>
                      <a:r>
                        <a:rPr lang="zh-CN" sz="1000" b="1">
                          <a:solidFill>
                            <a:srgbClr val="000000"/>
                          </a:solidFill>
                          <a:latin typeface="Arial" panose="020B0604020202020204" pitchFamily="34" charset="0"/>
                          <a:ea typeface="Arial" panose="020B0604020202020204" charset="-122"/>
                        </a:rPr>
                        <a:t>关键字</a:t>
                      </a:r>
                      <a:endParaRPr lang="zh-CN" altLang="en-US" sz="1000" b="1">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Arial" panose="020B0604020202020204" charset="-122"/>
                        </a:rPr>
                        <a:t>概要</a:t>
                      </a:r>
                      <a:endParaRPr lang="zh-CN" altLang="en-US" sz="1000" b="1">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Arial" panose="020B0604020202020204" charset="-122"/>
                        </a:rPr>
                        <a:t>问题发生概率</a:t>
                      </a:r>
                      <a:endParaRPr lang="zh-CN" altLang="en-US" sz="1000" b="1">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Arial" panose="020B0604020202020204" charset="-122"/>
                        </a:rPr>
                        <a:t>Affect version</a:t>
                      </a:r>
                      <a:endParaRPr lang="en-US" altLang="en-US" sz="1000" b="1">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Arial" panose="020B0604020202020204" charset="-122"/>
                        </a:rPr>
                        <a:t>影响范围评估</a:t>
                      </a:r>
                      <a:endParaRPr lang="zh-CN" altLang="en-US" sz="1000" b="1">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Arial" panose="020B0604020202020204" charset="-122"/>
                        </a:rPr>
                        <a:t>Rootcause</a:t>
                      </a:r>
                      <a:endParaRPr lang="en-US" altLang="en-US" sz="1000" b="1">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Arial" panose="020B0604020202020204" charset="-122"/>
                        </a:rPr>
                        <a:t>PCA</a:t>
                      </a:r>
                      <a:endParaRPr lang="en-US" altLang="en-US" sz="1000" b="1">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Arial" panose="020B0604020202020204" charset="-122"/>
                        </a:rPr>
                        <a:t>Status</a:t>
                      </a:r>
                      <a:endParaRPr lang="en-US" altLang="en-US" sz="1000" b="1">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Arial" panose="020B0604020202020204" charset="-122"/>
                        </a:rPr>
                        <a:t>临时恢复措施</a:t>
                      </a:r>
                      <a:endParaRPr lang="zh-CN" altLang="en-US" sz="1000" b="1">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sz="1000" b="1">
                          <a:solidFill>
                            <a:srgbClr val="000000"/>
                          </a:solidFill>
                          <a:latin typeface="Arial" panose="020B0604020202020204" pitchFamily="34" charset="0"/>
                          <a:ea typeface="Arial" panose="020B0604020202020204" charset="-122"/>
                        </a:rPr>
                        <a:t>修复版本</a:t>
                      </a:r>
                      <a:endParaRPr lang="zh-CN" altLang="en-US" sz="1000" b="1">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90905">
                <a:tc>
                  <a:txBody>
                    <a:bodyPr/>
                    <a:p>
                      <a:pPr indent="0">
                        <a:buNone/>
                      </a:pPr>
                      <a:r>
                        <a:rPr lang="en-US" sz="1000" b="0" u="sng">
                          <a:solidFill>
                            <a:srgbClr val="0000FF"/>
                          </a:solidFill>
                          <a:uFill>
                            <a:solidFill>
                              <a:srgbClr val="000000"/>
                            </a:solidFill>
                          </a:uFill>
                          <a:latin typeface="等线" charset="-122"/>
                          <a:hlinkClick r:id="rId2"/>
                        </a:rPr>
                        <a:t>APIMCIS-32080</a:t>
                      </a:r>
                      <a:endParaRPr lang="en-US" altLang="en-US" sz="1000" b="0" u="sng">
                        <a:solidFill>
                          <a:srgbClr val="0000FF"/>
                        </a:solidFill>
                        <a:uFill>
                          <a:solidFill>
                            <a:srgbClr val="000000"/>
                          </a:solidFill>
                        </a:uFill>
                        <a:latin typeface="等线" charset="-122"/>
                        <a:hlinkClick r:id="rId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MMOTA_China:After upgrade SYNC+SW success, FP account is lost</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偶现</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NA</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只在测试环境，</a:t>
                      </a:r>
                      <a:r>
                        <a:rPr lang="en-US" sz="1000" b="0">
                          <a:solidFill>
                            <a:srgbClr val="000000"/>
                          </a:solidFill>
                          <a:latin typeface="Arial" panose="020B0604020202020204" charset="-122"/>
                        </a:rPr>
                        <a:t>OTA</a:t>
                      </a:r>
                      <a:r>
                        <a:rPr lang="en-US" sz="1000" b="0">
                          <a:solidFill>
                            <a:srgbClr val="000000"/>
                          </a:solidFill>
                          <a:latin typeface="宋体-简" panose="02010600040101010101" charset="-122"/>
                        </a:rPr>
                        <a:t>之前账号是沙盒环境，升级后是</a:t>
                      </a:r>
                      <a:r>
                        <a:rPr lang="en-US" sz="1000" b="0">
                          <a:solidFill>
                            <a:srgbClr val="000000"/>
                          </a:solidFill>
                          <a:latin typeface="Arial" panose="020B0604020202020204" charset="-122"/>
                        </a:rPr>
                        <a:t>PROD</a:t>
                      </a:r>
                      <a:r>
                        <a:rPr lang="en-US" sz="1000" b="0">
                          <a:solidFill>
                            <a:srgbClr val="000000"/>
                          </a:solidFill>
                          <a:latin typeface="宋体-简" panose="02010600040101010101" charset="-122"/>
                        </a:rPr>
                        <a:t>环境才会产生，对客户OTA升级无影响</a:t>
                      </a:r>
                      <a:endParaRPr lang="en-US" altLang="en-US" sz="1000" b="0">
                        <a:solidFill>
                          <a:srgbClr val="000000"/>
                        </a:solidFill>
                        <a:latin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OTA</a:t>
                      </a:r>
                      <a:r>
                        <a:rPr lang="en-US" sz="1000" b="0">
                          <a:solidFill>
                            <a:srgbClr val="000000"/>
                          </a:solidFill>
                          <a:latin typeface="宋体-简" panose="02010600040101010101" charset="-122"/>
                        </a:rPr>
                        <a:t>升级改变了账号环境，导致退出登陆</a:t>
                      </a:r>
                      <a:endParaRPr lang="en-US" altLang="en-US" sz="1000" b="0">
                        <a:solidFill>
                          <a:srgbClr val="000000"/>
                        </a:solidFill>
                        <a:latin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NA</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G</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重新登陆</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NA</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5440">
                <a:tc>
                  <a:txBody>
                    <a:bodyPr/>
                    <a:p>
                      <a:pPr indent="0">
                        <a:buNone/>
                      </a:pPr>
                      <a:r>
                        <a:rPr lang="en-US" sz="1000" b="0" u="sng">
                          <a:solidFill>
                            <a:srgbClr val="0000FF"/>
                          </a:solidFill>
                          <a:uFill>
                            <a:solidFill>
                              <a:srgbClr val="000000"/>
                            </a:solidFill>
                          </a:uFill>
                          <a:latin typeface="等线" charset="-122"/>
                          <a:hlinkClick r:id="rId3"/>
                        </a:rPr>
                        <a:t>APIMCIS-32086</a:t>
                      </a:r>
                      <a:endParaRPr lang="en-US" altLang="en-US" sz="1000" b="0" u="sng">
                        <a:solidFill>
                          <a:srgbClr val="0000FF"/>
                        </a:solidFill>
                        <a:uFill>
                          <a:solidFill>
                            <a:srgbClr val="000000"/>
                          </a:solidFill>
                        </a:uFill>
                        <a:latin typeface="等线" charset="-122"/>
                        <a:hlinkClick r:id="rId3"/>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[U625ICA][地图][偶现]删除公司地址后点击刷新图标，又出现公司地址</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偶现</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R12 HF7</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TBD</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TBD</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TBD</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panose="020B0604020202020204" charset="-122"/>
                        </a:rPr>
                        <a:t>Y</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再次进行删除</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TBD</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64540">
                <a:tc>
                  <a:txBody>
                    <a:bodyPr/>
                    <a:p>
                      <a:pPr indent="0">
                        <a:buNone/>
                      </a:pPr>
                      <a:r>
                        <a:rPr lang="en-US" sz="1000" b="0" u="sng">
                          <a:solidFill>
                            <a:srgbClr val="0000FF"/>
                          </a:solidFill>
                          <a:uFill>
                            <a:solidFill>
                              <a:srgbClr val="000000"/>
                            </a:solidFill>
                          </a:uFill>
                          <a:latin typeface="等线" charset="-122"/>
                          <a:hlinkClick r:id="rId4"/>
                        </a:rPr>
                        <a:t>APIMCIS-32027</a:t>
                      </a:r>
                      <a:endParaRPr lang="en-US" altLang="en-US" sz="1000" b="0" u="sng">
                        <a:solidFill>
                          <a:srgbClr val="0000FF"/>
                        </a:solidFill>
                        <a:uFill>
                          <a:solidFill>
                            <a:srgbClr val="000000"/>
                          </a:solidFill>
                        </a:uFill>
                        <a:latin typeface="等线" charset="-122"/>
                        <a:hlinkClick r:id="rId4"/>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[U625ICA][随心听][必现]分屏，副驾播歌，仪表切音源，随心听伪双开，且偶现一次FM和USB混音</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必现</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R12HF5</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R12HF5</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launcher福特在线卡片引起的crash已在apk2.5.1.2,对应ROM解决的版本B2F27_R12HF6,</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百度修复了</a:t>
                      </a:r>
                      <a:r>
                        <a:rPr lang="en-US" sz="1000" b="0">
                          <a:solidFill>
                            <a:srgbClr val="000000"/>
                          </a:solidFill>
                          <a:latin typeface="Arial" panose="020B0604020202020204" charset="-122"/>
                        </a:rPr>
                        <a:t>widget crash</a:t>
                      </a:r>
                      <a:r>
                        <a:rPr lang="en-US" sz="1000" b="0">
                          <a:solidFill>
                            <a:srgbClr val="000000"/>
                          </a:solidFill>
                          <a:latin typeface="宋体-简" panose="02010600040101010101" charset="-122"/>
                        </a:rPr>
                        <a:t>问题</a:t>
                      </a:r>
                      <a:endParaRPr lang="en-US" altLang="en-US" sz="1000" b="0">
                        <a:solidFill>
                          <a:srgbClr val="000000"/>
                        </a:solidFill>
                        <a:latin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G</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后台结束进程重启</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R12HF7</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43610">
                <a:tc>
                  <a:txBody>
                    <a:bodyPr/>
                    <a:p>
                      <a:pPr indent="0">
                        <a:buNone/>
                      </a:pPr>
                      <a:r>
                        <a:rPr lang="en-US" sz="1000" b="0" u="sng">
                          <a:solidFill>
                            <a:srgbClr val="0000FF"/>
                          </a:solidFill>
                          <a:uFill>
                            <a:solidFill>
                              <a:srgbClr val="000000"/>
                            </a:solidFill>
                          </a:uFill>
                          <a:latin typeface="等线" charset="-122"/>
                          <a:hlinkClick r:id="rId5"/>
                        </a:rPr>
                        <a:t>APIMCIS-26746</a:t>
                      </a:r>
                      <a:endParaRPr lang="en-US" altLang="en-US" sz="1000" b="0" u="sng">
                        <a:solidFill>
                          <a:srgbClr val="0000FF"/>
                        </a:solidFill>
                        <a:uFill>
                          <a:solidFill>
                            <a:srgbClr val="000000"/>
                          </a:solidFill>
                        </a:uFill>
                        <a:latin typeface="等线" charset="-122"/>
                        <a:hlinkClick r:id="rId5"/>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Phase4:Failure to check airline ticket information by voice</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单个航班号必现</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ALL</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ALL</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语音引擎识别航班号增加了一个空格</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NA</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Y</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NA</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只针对单个航班号出现，建议维持现状</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025525">
                <a:tc>
                  <a:txBody>
                    <a:bodyPr/>
                    <a:p>
                      <a:pPr indent="0">
                        <a:buNone/>
                      </a:pPr>
                      <a:r>
                        <a:rPr lang="en-US" sz="1000" b="0" u="sng">
                          <a:solidFill>
                            <a:srgbClr val="0000FF"/>
                          </a:solidFill>
                          <a:uFill>
                            <a:solidFill>
                              <a:srgbClr val="000000"/>
                            </a:solidFill>
                          </a:uFill>
                          <a:latin typeface="等线" charset="-122"/>
                          <a:hlinkClick r:id="rId6"/>
                        </a:rPr>
                        <a:t>APIMCIS-29190</a:t>
                      </a:r>
                      <a:endParaRPr lang="en-US" altLang="en-US" sz="1000" b="0" u="sng">
                        <a:solidFill>
                          <a:srgbClr val="0000FF"/>
                        </a:solidFill>
                        <a:uFill>
                          <a:solidFill>
                            <a:srgbClr val="000000"/>
                          </a:solidFill>
                        </a:uFill>
                        <a:latin typeface="等线" charset="-122"/>
                        <a:hlinkClick r:id="rId6"/>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[FP4.1.8][Android][IOS]Bind the baidu account with binding relationship, click to activate the vehicle, and the auth pop-up box will be launched directly</a:t>
                      </a:r>
                      <a:endParaRPr lang="en-US" sz="1000" b="0">
                        <a:solidFill>
                          <a:srgbClr val="000000"/>
                        </a:solidFill>
                        <a:latin typeface="Arial" panose="020B0604020202020204" charset="-122"/>
                      </a:endParaRPr>
                    </a:p>
                    <a:p>
                      <a:pPr indent="0">
                        <a:buNone/>
                      </a:pPr>
                      <a:r>
                        <a:rPr lang="en-US" sz="1000" b="0">
                          <a:solidFill>
                            <a:srgbClr val="000000"/>
                          </a:solidFill>
                          <a:latin typeface="宋体-简" panose="02010600040101010101" charset="-122"/>
                        </a:rPr>
                        <a:t>绑定存在绑定关系的百度账号，点击激活车辆会直接发起</a:t>
                      </a:r>
                      <a:r>
                        <a:rPr lang="en-US" sz="1000" b="0">
                          <a:solidFill>
                            <a:srgbClr val="000000"/>
                          </a:solidFill>
                          <a:latin typeface="Arial" panose="020B0604020202020204" charset="-122"/>
                        </a:rPr>
                        <a:t>auth</a:t>
                      </a:r>
                      <a:r>
                        <a:rPr lang="en-US" sz="1000" b="0">
                          <a:solidFill>
                            <a:srgbClr val="000000"/>
                          </a:solidFill>
                          <a:latin typeface="宋体-简" panose="02010600040101010101" charset="-122"/>
                        </a:rPr>
                        <a:t>弹框</a:t>
                      </a:r>
                      <a:endParaRPr lang="en-US" altLang="en-US" sz="1000" b="0">
                        <a:solidFill>
                          <a:srgbClr val="000000"/>
                        </a:solidFill>
                        <a:latin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必现</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R12 HF7</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非常规操作，对客户影响不大</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需要</a:t>
                      </a:r>
                      <a:r>
                        <a:rPr lang="en-US" sz="1000" b="0">
                          <a:solidFill>
                            <a:srgbClr val="000000"/>
                          </a:solidFill>
                          <a:latin typeface="Arial" panose="020B0604020202020204" charset="-122"/>
                        </a:rPr>
                        <a:t>Ford Inhouse team</a:t>
                      </a:r>
                      <a:r>
                        <a:rPr lang="en-US" sz="1000" b="0">
                          <a:solidFill>
                            <a:srgbClr val="000000"/>
                          </a:solidFill>
                          <a:latin typeface="宋体-简" panose="02010600040101010101" charset="-122"/>
                        </a:rPr>
                        <a:t>出方案，目前是</a:t>
                      </a:r>
                      <a:r>
                        <a:rPr lang="en-US" sz="1000" b="0">
                          <a:solidFill>
                            <a:srgbClr val="000000"/>
                          </a:solidFill>
                          <a:latin typeface="Arial" panose="020B0604020202020204" charset="-122"/>
                        </a:rPr>
                        <a:t>Ford Meng Meiqi</a:t>
                      </a:r>
                      <a:r>
                        <a:rPr lang="en-US" sz="1000" b="0">
                          <a:solidFill>
                            <a:srgbClr val="000000"/>
                          </a:solidFill>
                          <a:latin typeface="宋体-简" panose="02010600040101010101" charset="-122"/>
                        </a:rPr>
                        <a:t>在推进中</a:t>
                      </a:r>
                      <a:endParaRPr lang="en-US" altLang="en-US" sz="1000" b="0">
                        <a:solidFill>
                          <a:srgbClr val="000000"/>
                        </a:solidFill>
                        <a:latin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宋体-简" panose="02010600040101010101" charset="-122"/>
                        </a:rPr>
                        <a:t>TBD</a:t>
                      </a:r>
                      <a:endParaRPr lang="en-US" altLang="en-US" sz="1000" b="0">
                        <a:solidFill>
                          <a:srgbClr val="000000"/>
                        </a:solidFill>
                        <a:latin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G</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不需要</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取决于福特确定的方案</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83360">
                <a:tc>
                  <a:txBody>
                    <a:bodyPr/>
                    <a:p>
                      <a:pPr indent="0">
                        <a:buNone/>
                      </a:pPr>
                      <a:r>
                        <a:rPr lang="en-US" sz="1000" b="0" u="sng">
                          <a:solidFill>
                            <a:srgbClr val="0000FF"/>
                          </a:solidFill>
                          <a:uFill>
                            <a:solidFill>
                              <a:srgbClr val="000000"/>
                            </a:solidFill>
                          </a:uFill>
                          <a:latin typeface="等线" charset="-122"/>
                          <a:hlinkClick r:id="rId7"/>
                        </a:rPr>
                        <a:t>APIMCIS-30342</a:t>
                      </a:r>
                      <a:endParaRPr lang="en-US" altLang="en-US" sz="1000" b="0" u="sng">
                        <a:solidFill>
                          <a:srgbClr val="0000FF"/>
                        </a:solidFill>
                        <a:uFill>
                          <a:solidFill>
                            <a:srgbClr val="000000"/>
                          </a:solidFill>
                        </a:uFill>
                        <a:latin typeface="等线" charset="-122"/>
                        <a:hlinkClick r:id="rId7"/>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[U625ICA][必现][语音]音乐播放过程中，语音“重新播放”，音乐暂停</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必现</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ALL</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必现问题，目前未见其他渠道反馈，评估是低风险问题</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免唤醒不包含“重新播放”，免唤醒指令包含：暂停播放、继续播放、上一首、上一曲、下一首、下一曲。</a:t>
                      </a:r>
                      <a:endParaRPr lang="zh-CN" sz="1000" b="0">
                        <a:solidFill>
                          <a:srgbClr val="000000"/>
                        </a:solidFill>
                        <a:latin typeface="Arial" panose="020B0604020202020204" pitchFamily="34" charset="0"/>
                        <a:ea typeface="Arial" panose="020B0604020202020204" charset="-122"/>
                      </a:endParaRPr>
                    </a:p>
                    <a:p>
                      <a:pPr indent="0">
                        <a:buNone/>
                      </a:pPr>
                      <a:r>
                        <a:rPr lang="zh-CN" sz="1000" b="0">
                          <a:solidFill>
                            <a:srgbClr val="000000"/>
                          </a:solidFill>
                          <a:latin typeface="Arial" panose="020B0604020202020204" pitchFamily="34" charset="0"/>
                          <a:ea typeface="Arial" panose="020B0604020202020204" charset="-122"/>
                        </a:rPr>
                        <a:t>在操作中，“重新播放”误识别成“暂停播放”，误唤醒，最终音乐暂停。需优化语音模型处理</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G</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不需要</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panose="020B0604020202020204" charset="-122"/>
                        </a:rPr>
                        <a:t>NA</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5440">
                <a:tc>
                  <a:txBody>
                    <a:bodyPr/>
                    <a:p>
                      <a:pPr indent="0">
                        <a:buNone/>
                      </a:pPr>
                      <a:r>
                        <a:rPr lang="en-US" sz="1000" b="0" u="sng">
                          <a:solidFill>
                            <a:srgbClr val="0000FF"/>
                          </a:solidFill>
                          <a:uFill>
                            <a:solidFill>
                              <a:srgbClr val="000000"/>
                            </a:solidFill>
                          </a:uFill>
                          <a:latin typeface="等线" charset="-122"/>
                          <a:hlinkClick r:id="rId8"/>
                        </a:rPr>
                        <a:t>APIMCIS-29570</a:t>
                      </a:r>
                      <a:endParaRPr lang="en-US" altLang="en-US" sz="1000" b="0" u="sng">
                        <a:solidFill>
                          <a:srgbClr val="0000FF"/>
                        </a:solidFill>
                        <a:uFill>
                          <a:solidFill>
                            <a:srgbClr val="000000"/>
                          </a:solidFill>
                        </a:uFill>
                        <a:latin typeface="等线" charset="-122"/>
                        <a:hlinkClick r:id="rId8"/>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CLONE - Phase4:[必现]消息中心下拉效果未做到渐隐渐显</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必现</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R12 HF7</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ALL</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Arial" panose="020B0604020202020204" charset="-122"/>
                        </a:rPr>
                        <a:t>需求问题，R13消息中心合入</a:t>
                      </a:r>
                      <a:endParaRPr lang="zh-CN" altLang="en-US" sz="1000" b="0">
                        <a:solidFill>
                          <a:srgbClr val="000000"/>
                        </a:solidFill>
                        <a:latin typeface="Arial" panose="020B0604020202020204" pitchFamily="34" charset="0"/>
                        <a:ea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panose="020B0604020202020204" pitchFamily="34" charset="0"/>
                          <a:ea typeface="宋体-简" panose="02010600040101010101" charset="-122"/>
                        </a:rPr>
                        <a:t>基于需求开发新功能</a:t>
                      </a:r>
                      <a:endParaRPr lang="zh-CN" altLang="en-US" sz="1000" b="0">
                        <a:solidFill>
                          <a:srgbClr val="000000"/>
                        </a:solidFill>
                        <a:latin typeface="Arial" panose="020B0604020202020204" pitchFamily="34" charset="0"/>
                        <a:ea typeface="宋体-简" panose="02010600040101010101"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G</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NA</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panose="020B0604020202020204" charset="-122"/>
                        </a:rPr>
                        <a:t>R13</a:t>
                      </a:r>
                      <a:endParaRPr lang="en-US" altLang="en-US" sz="1000" b="0">
                        <a:solidFill>
                          <a:srgbClr val="000000"/>
                        </a:solidFill>
                        <a:latin typeface="Arial" panose="020B0604020202020204" charset="-122"/>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b82cd8ce-c159-49f4-84b9-38f5244a394a}"/>
  <p:tag name="TABLE_ENDDRAG_ORIGIN_RECT" val="232*17"/>
  <p:tag name="TABLE_ENDDRAG_RECT" val="569*62*232*17"/>
</p:tagLst>
</file>

<file path=ppt/tags/tag2.xml><?xml version="1.0" encoding="utf-8"?>
<p:tagLst xmlns:p="http://schemas.openxmlformats.org/presentationml/2006/main">
  <p:tag name="KSO_WM_UNIT_TABLE_BEAUTIFY" val="smartTable{edb904fd-fd0a-48f2-96b5-c60a9a2e8b6a}"/>
  <p:tag name="TABLE_ENDDRAG_ORIGIN_RECT" val="244*460"/>
  <p:tag name="TABLE_ENDDRAG_RECT" val="296*64*244*460"/>
</p:tagLst>
</file>

<file path=ppt/tags/tag3.xml><?xml version="1.0" encoding="utf-8"?>
<p:tagLst xmlns:p="http://schemas.openxmlformats.org/presentationml/2006/main">
  <p:tag name="KSO_WM_UNIT_TABLE_BEAUTIFY" val="smartTable{202fd42a-ff1b-40c9-9125-50d9f3611b11}"/>
</p:tagLst>
</file>

<file path=ppt/tags/tag4.xml><?xml version="1.0" encoding="utf-8"?>
<p:tagLst xmlns:p="http://schemas.openxmlformats.org/presentationml/2006/main">
  <p:tag name="KSO_WM_UNIT_TABLE_BEAUTIFY" val="smartTable{b82cd8ce-c159-49f4-84b9-38f5244a394a}"/>
  <p:tag name="TABLE_ENDDRAG_ORIGIN_RECT" val="232*17"/>
  <p:tag name="TABLE_ENDDRAG_RECT" val="569*62*232*17"/>
</p:tagLst>
</file>

<file path=ppt/tags/tag5.xml><?xml version="1.0" encoding="utf-8"?>
<p:tagLst xmlns:p="http://schemas.openxmlformats.org/presentationml/2006/main">
  <p:tag name="KSO_WM_UNIT_TABLE_BEAUTIFY" val="smartTable{edb904fd-fd0a-48f2-96b5-c60a9a2e8b6a}"/>
  <p:tag name="TABLE_ENDDRAG_ORIGIN_RECT" val="244*460"/>
  <p:tag name="TABLE_ENDDRAG_RECT" val="296*64*244*460"/>
</p:tagLst>
</file>

<file path=ppt/tags/tag6.xml><?xml version="1.0" encoding="utf-8"?>
<p:tagLst xmlns:p="http://schemas.openxmlformats.org/presentationml/2006/main">
  <p:tag name="KSO_WM_UNIT_TABLE_BEAUTIFY" val="smartTable{d42435f5-29bd-4f6a-b19e-824b830ef976}"/>
</p:tagLst>
</file>

<file path=ppt/tags/tag7.xml><?xml version="1.0" encoding="utf-8"?>
<p:tagLst xmlns:p="http://schemas.openxmlformats.org/presentationml/2006/main">
  <p:tag name="KSO_WM_UNIT_TABLE_BEAUTIFY" val="smartTable{bc2b7912-e217-4fbd-93ee-447ff3e8da10}"/>
</p:tagLst>
</file>

<file path=ppt/tags/tag8.xml><?xml version="1.0" encoding="utf-8"?>
<p:tagLst xmlns:p="http://schemas.openxmlformats.org/presentationml/2006/main">
  <p:tag name="KSO_WM_UNIT_TABLE_BEAUTIFY" val="smartTable{aa546bff-feed-4ce0-95ec-7a0b0561f8c1}"/>
  <p:tag name="TABLE_ENDDRAG_ORIGIN_RECT" val="868*483"/>
  <p:tag name="TABLE_ENDDRAG_RECT" val="73*18*868*483"/>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5090</Words>
  <Application>WPS 演示</Application>
  <PresentationFormat>宽屏</PresentationFormat>
  <Paragraphs>2036</Paragraphs>
  <Slides>9</Slides>
  <Notes>3</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9</vt:i4>
      </vt:variant>
    </vt:vector>
  </HeadingPairs>
  <TitlesOfParts>
    <vt:vector size="42"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宋体</vt:lpstr>
      <vt:lpstr>等线</vt:lpstr>
      <vt:lpstr>微软雅黑</vt:lpstr>
      <vt:lpstr>Verdana Pro</vt:lpstr>
      <vt:lpstr>Verdana Pro</vt:lpstr>
      <vt:lpstr>Aharoni</vt:lpstr>
      <vt:lpstr>微软雅黑</vt:lpstr>
      <vt:lpstr>Aharoni</vt:lpstr>
      <vt:lpstr>宋体</vt:lpstr>
      <vt:lpstr>汉仪旗黑</vt:lpstr>
      <vt:lpstr>Arial Unicode MS</vt:lpstr>
      <vt:lpstr>汉仪中等线KW</vt:lpstr>
      <vt:lpstr>黑体</vt:lpstr>
      <vt:lpstr>Arial</vt:lpstr>
      <vt:lpstr>宋体-简</vt:lpstr>
      <vt:lpstr>1_Corp Presentations 2018</vt:lpstr>
      <vt:lpstr>PowerPoint 演示文稿</vt:lpstr>
      <vt:lpstr>{U625ICA_R12HF7} Software overall status  {Green}</vt:lpstr>
      <vt:lpstr>{U625ICA_R12HF7} Open AIMS with risk evaluation</vt:lpstr>
      <vt:lpstr>{U625ICA_R12HF7} 内存泄漏专项测试</vt:lpstr>
      <vt:lpstr>{U625ICA R12 高配} 语音专项测试</vt:lpstr>
      <vt:lpstr>{U625ICA R12 低配} 语音专项测试</vt:lpstr>
      <vt:lpstr>{U625ICA R12 低配} 语音专项测试</vt:lpstr>
      <vt:lpstr>{MY23 P702_ R07 HF1} 性能测试</vt:lpstr>
      <vt:lpstr>PowerPoint 演示文稿</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李渎州</cp:lastModifiedBy>
  <cp:revision>12</cp:revision>
  <cp:lastPrinted>2022-10-25T15:33:02Z</cp:lastPrinted>
  <dcterms:created xsi:type="dcterms:W3CDTF">2022-10-25T15:33:02Z</dcterms:created>
  <dcterms:modified xsi:type="dcterms:W3CDTF">2022-10-25T15:33:02Z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0F2081BF61873DF8E3855763A9E45C14</vt:lpwstr>
  </property>
</Properties>
</file>