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748" r:id="rId5"/>
  </p:sldMasterIdLst>
  <p:notesMasterIdLst>
    <p:notesMasterId r:id="rId7"/>
  </p:notesMasterIdLst>
  <p:handoutMasterIdLst>
    <p:handoutMasterId r:id="rId8"/>
  </p:handoutMasterIdLst>
  <p:sldIdLst>
    <p:sldId id="309" r:id="rId6"/>
  </p:sldIdLst>
  <p:sldSz cx="9144000" cy="6858000" type="screen4x3"/>
  <p:notesSz cx="6858000" cy="9144000"/>
  <p:defaultTextStyle>
    <a:defPPr>
      <a:defRPr lang="de-DE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.2.2 Online News/Entertainment" id="{1F0343A2-C3D7-43BA-AE59-052FCD047BA7}">
          <p14:sldIdLst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72" userDrawn="1">
          <p15:clr>
            <a:srgbClr val="A4A3A4"/>
          </p15:clr>
        </p15:guide>
        <p15:guide id="3" pos="5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656" y="60"/>
      </p:cViewPr>
      <p:guideLst>
        <p:guide orient="horz" pos="2184"/>
        <p:guide pos="72"/>
        <p:guide pos="566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9454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6D18-18EB-4E21-88C6-816FC537D394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5F0C-F450-4D12-B117-1E6D0D2F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87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7DC2-B218-4901-A9B4-E9D8BBC69873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8058D-0B00-46CA-A118-5795F0A06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45025" cy="3484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47452A-48E4-43EC-8D74-919F950E3E6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85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3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1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58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5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5" y="927102"/>
            <a:ext cx="3008313" cy="6731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5" y="1600205"/>
            <a:ext cx="3008313" cy="3962401"/>
          </a:xfrm>
          <a:prstGeom prst="rect">
            <a:avLst/>
          </a:prstGeom>
        </p:spPr>
        <p:txBody>
          <a:bodyPr lIns="76810" tIns="38405" rIns="76810" bIns="38405"/>
          <a:lstStyle>
            <a:lvl1pPr marL="0" indent="0">
              <a:buNone/>
              <a:defRPr sz="1200"/>
            </a:lvl1pPr>
            <a:lvl2pPr marL="384039" indent="0">
              <a:buNone/>
              <a:defRPr sz="1000"/>
            </a:lvl2pPr>
            <a:lvl3pPr marL="768077" indent="0">
              <a:buNone/>
              <a:defRPr sz="800"/>
            </a:lvl3pPr>
            <a:lvl4pPr marL="1152115" indent="0">
              <a:buNone/>
              <a:defRPr sz="800"/>
            </a:lvl4pPr>
            <a:lvl5pPr marL="1536153" indent="0">
              <a:buNone/>
              <a:defRPr sz="800"/>
            </a:lvl5pPr>
            <a:lvl6pPr marL="1920192" indent="0">
              <a:buNone/>
              <a:defRPr sz="800"/>
            </a:lvl6pPr>
            <a:lvl7pPr marL="2304230" indent="0">
              <a:buNone/>
              <a:defRPr sz="800"/>
            </a:lvl7pPr>
            <a:lvl8pPr marL="2688269" indent="0">
              <a:buNone/>
              <a:defRPr sz="800"/>
            </a:lvl8pPr>
            <a:lvl9pPr marL="307230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white">
          <a:xfrm>
            <a:off x="1" y="109098"/>
            <a:ext cx="7893050" cy="43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795" tIns="38397" rIns="76795" bIns="3839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146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293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44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586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768077"/>
            <a:r>
              <a:rPr lang="en-US" sz="1700" kern="0" dirty="0">
                <a:solidFill>
                  <a:prstClr val="black"/>
                </a:solidFill>
                <a:sym typeface="Helvetica Light"/>
              </a:rPr>
              <a:t>Click to edit Master title style</a:t>
            </a: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143438" y="5638800"/>
            <a:ext cx="8848165" cy="838200"/>
          </a:xfrm>
          <a:prstGeom prst="roundRect">
            <a:avLst>
              <a:gd name="adj" fmla="val 111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38405" tIns="38405" rIns="38405" bIns="38405" numCol="1" rtlCol="0" anchor="t" anchorCtr="0" compatLnSpc="1">
            <a:prstTxWarp prst="textNoShape">
              <a:avLst/>
            </a:prstTxWarp>
          </a:bodyPr>
          <a:lstStyle/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3160715" y="914406"/>
            <a:ext cx="5446712" cy="4648201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4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76810" tIns="38405" rIns="76810" bIns="38405"/>
          <a:lstStyle>
            <a:lvl1pPr marL="0" indent="0">
              <a:buNone/>
              <a:defRPr sz="2700"/>
            </a:lvl1pPr>
            <a:lvl2pPr marL="384039" indent="0">
              <a:buNone/>
              <a:defRPr sz="2400"/>
            </a:lvl2pPr>
            <a:lvl3pPr marL="768077" indent="0">
              <a:buNone/>
              <a:defRPr sz="2000"/>
            </a:lvl3pPr>
            <a:lvl4pPr marL="1152115" indent="0">
              <a:buNone/>
              <a:defRPr sz="1700"/>
            </a:lvl4pPr>
            <a:lvl5pPr marL="1536153" indent="0">
              <a:buNone/>
              <a:defRPr sz="1700"/>
            </a:lvl5pPr>
            <a:lvl6pPr marL="1920192" indent="0">
              <a:buNone/>
              <a:defRPr sz="1700"/>
            </a:lvl6pPr>
            <a:lvl7pPr marL="2304230" indent="0">
              <a:buNone/>
              <a:defRPr sz="1700"/>
            </a:lvl7pPr>
            <a:lvl8pPr marL="2688269" indent="0">
              <a:buNone/>
              <a:defRPr sz="1700"/>
            </a:lvl8pPr>
            <a:lvl9pPr marL="3072308" indent="0">
              <a:buNone/>
              <a:defRPr sz="1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  <a:prstGeom prst="rect">
            <a:avLst/>
          </a:prstGeom>
        </p:spPr>
        <p:txBody>
          <a:bodyPr lIns="76810" tIns="38405" rIns="76810" bIns="38405"/>
          <a:lstStyle>
            <a:lvl1pPr marL="0" indent="0">
              <a:buNone/>
              <a:defRPr sz="1200"/>
            </a:lvl1pPr>
            <a:lvl2pPr marL="384039" indent="0">
              <a:buNone/>
              <a:defRPr sz="1000"/>
            </a:lvl2pPr>
            <a:lvl3pPr marL="768077" indent="0">
              <a:buNone/>
              <a:defRPr sz="800"/>
            </a:lvl3pPr>
            <a:lvl4pPr marL="1152115" indent="0">
              <a:buNone/>
              <a:defRPr sz="800"/>
            </a:lvl4pPr>
            <a:lvl5pPr marL="1536153" indent="0">
              <a:buNone/>
              <a:defRPr sz="800"/>
            </a:lvl5pPr>
            <a:lvl6pPr marL="1920192" indent="0">
              <a:buNone/>
              <a:defRPr sz="800"/>
            </a:lvl6pPr>
            <a:lvl7pPr marL="2304230" indent="0">
              <a:buNone/>
              <a:defRPr sz="800"/>
            </a:lvl7pPr>
            <a:lvl8pPr marL="2688269" indent="0">
              <a:buNone/>
              <a:defRPr sz="800"/>
            </a:lvl8pPr>
            <a:lvl9pPr marL="307230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white">
          <a:xfrm>
            <a:off x="1" y="109098"/>
            <a:ext cx="7893050" cy="43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795" tIns="38397" rIns="76795" bIns="3839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146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293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44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586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768077"/>
            <a:r>
              <a:rPr lang="en-US" sz="1700" kern="0" dirty="0">
                <a:solidFill>
                  <a:prstClr val="black"/>
                </a:solidFill>
                <a:sym typeface="Helvetica Light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2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7"/>
            <a:ext cx="8229600" cy="4952999"/>
          </a:xfrm>
          <a:prstGeom prst="rect">
            <a:avLst/>
          </a:prstGeom>
        </p:spPr>
        <p:txBody>
          <a:bodyPr vert="eaVert" lIns="76810" tIns="38405" rIns="76810" bIns="384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4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914400"/>
            <a:ext cx="22098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477000" cy="5334000"/>
          </a:xfrm>
          <a:prstGeom prst="rect">
            <a:avLst/>
          </a:prstGeom>
        </p:spPr>
        <p:txBody>
          <a:bodyPr vert="eaVert" lIns="76810" tIns="38405" rIns="76810" bIns="38405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78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312" y="989019"/>
            <a:ext cx="8229600" cy="4860924"/>
          </a:xfrm>
        </p:spPr>
        <p:txBody>
          <a:bodyPr lIns="76810" tIns="38405" rIns="76810" bIns="384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76810" tIns="38405" rIns="76810" bIns="38405"/>
          <a:lstStyle>
            <a:lvl1pPr>
              <a:defRPr/>
            </a:lvl1pPr>
          </a:lstStyle>
          <a:p>
            <a:pPr defTabSz="768096">
              <a:defRPr/>
            </a:pPr>
            <a:fld id="{74B2747B-C8FF-4C77-B85A-BD5B3562858C}" type="slidenum">
              <a:rPr lang="en-US" sz="1500" smtClean="0">
                <a:solidFill>
                  <a:prstClr val="black"/>
                </a:solidFill>
                <a:sym typeface="Helvetica Light"/>
              </a:rPr>
              <a:pPr defTabSz="768096">
                <a:defRPr/>
              </a:pPr>
              <a:t>‹#›</a:t>
            </a:fld>
            <a:endParaRPr lang="en-US" sz="1500" dirty="0">
              <a:solidFill>
                <a:prstClr val="black"/>
              </a:solidFill>
              <a:sym typeface="Helvetica Light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 lIns="76810" tIns="38405" rIns="76810" bIns="38405"/>
          <a:lstStyle>
            <a:lvl1pPr>
              <a:defRPr/>
            </a:lvl1pPr>
          </a:lstStyle>
          <a:p>
            <a:pPr defTabSz="768096">
              <a:defRPr/>
            </a:pPr>
            <a:fld id="{AD7ACB23-7AD1-4B3D-A35D-085591BFC93A}" type="datetime1">
              <a:rPr lang="de-DE" sz="1500" smtClean="0">
                <a:solidFill>
                  <a:prstClr val="black"/>
                </a:solidFill>
                <a:sym typeface="Helvetica Light"/>
              </a:rPr>
              <a:pPr defTabSz="768096">
                <a:defRPr/>
              </a:pPr>
              <a:t>03.12.2019</a:t>
            </a:fld>
            <a:endParaRPr lang="en-US" sz="1500" dirty="0">
              <a:solidFill>
                <a:prstClr val="black"/>
              </a:solidFill>
              <a:sym typeface="Helvetica Light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 lIns="76810" tIns="38405" rIns="76810" bIns="38405"/>
          <a:lstStyle>
            <a:lvl1pPr>
              <a:defRPr/>
            </a:lvl1pPr>
          </a:lstStyle>
          <a:p>
            <a:pPr defTabSz="768096">
              <a:defRPr/>
            </a:pPr>
            <a:r>
              <a:rPr lang="en-US" sz="1500" dirty="0">
                <a:solidFill>
                  <a:prstClr val="black"/>
                </a:solidFill>
                <a:sym typeface="Helvetica Light"/>
              </a:rPr>
              <a:t>FORD CONFIDENTIAL – Presentation title</a:t>
            </a:r>
          </a:p>
        </p:txBody>
      </p:sp>
      <p:pic>
        <p:nvPicPr>
          <p:cNvPr id="8" name="Picture 4" descr="FGBR_12GoFurther_4C_VtHt_R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7802" y="6037268"/>
            <a:ext cx="9286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79964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50888"/>
            <a:ext cx="8229600" cy="334962"/>
          </a:xfrm>
        </p:spPr>
        <p:txBody>
          <a:bodyPr anchor="t">
            <a:noAutofit/>
          </a:bodyPr>
          <a:lstStyle>
            <a:lvl1pPr algn="l">
              <a:defRPr sz="2000" b="1" i="1" baseline="0"/>
            </a:lvl1pPr>
          </a:lstStyle>
          <a:p>
            <a:r>
              <a:rPr lang="en-US" dirty="0"/>
              <a:t>ENTER A TITLE HERE – USE ALL UPPERCASE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4876800"/>
          </a:xfrm>
          <a:prstGeom prst="rect">
            <a:avLst/>
          </a:prstGeom>
        </p:spPr>
        <p:txBody>
          <a:bodyPr lIns="76798" tIns="38399" rIns="76798" bIns="38399">
            <a:normAutofit/>
          </a:bodyPr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133600" cy="365125"/>
          </a:xfrm>
          <a:prstGeom prst="rect">
            <a:avLst/>
          </a:prstGeom>
        </p:spPr>
        <p:txBody>
          <a:bodyPr lIns="76798" tIns="38399" rIns="76798" bIns="38399"/>
          <a:lstStyle/>
          <a:p>
            <a:pPr algn="ctr" defTabSz="346695" hangingPunct="0"/>
            <a:fld id="{FDB0E80E-B257-4F19-936F-C6BDDA27E247}" type="datetime1">
              <a:rPr lang="en-US" sz="2100" kern="0">
                <a:solidFill>
                  <a:prstClr val="black">
                    <a:tint val="75000"/>
                  </a:prstClr>
                </a:solidFill>
                <a:latin typeface="Helvetica Light"/>
                <a:sym typeface="Helvetica Light"/>
              </a:rPr>
              <a:pPr algn="ctr" defTabSz="346695" hangingPunct="0"/>
              <a:t>12/3/2019</a:t>
            </a:fld>
            <a:endParaRPr lang="en-US" sz="2100" kern="0" dirty="0">
              <a:solidFill>
                <a:prstClr val="black">
                  <a:tint val="75000"/>
                </a:prstClr>
              </a:solidFill>
              <a:latin typeface="Helvetica Light"/>
              <a:sym typeface="Helvetic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</p:spPr>
        <p:txBody>
          <a:bodyPr lIns="76798" tIns="38399" rIns="76798" bIns="38399"/>
          <a:lstStyle/>
          <a:p>
            <a:pPr algn="ctr" defTabSz="346695" hangingPunct="0"/>
            <a:endParaRPr lang="en-US" sz="2100" kern="0" dirty="0">
              <a:solidFill>
                <a:prstClr val="black">
                  <a:tint val="75000"/>
                </a:prstClr>
              </a:solidFill>
              <a:latin typeface="Helvetica Light"/>
              <a:sym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lIns="76798" tIns="38399" rIns="76798" bIns="38399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346695" hangingPunct="0"/>
            <a:fld id="{89BAE92D-8023-4DE5-A55E-4EBA521D1A61}" type="slidenum">
              <a:rPr lang="en-US" sz="2100" kern="0" smtClean="0">
                <a:solidFill>
                  <a:prstClr val="black"/>
                </a:solidFill>
                <a:sym typeface="Helvetica Light"/>
              </a:rPr>
              <a:pPr algn="ctr" defTabSz="346695" hangingPunct="0"/>
              <a:t>‹#›</a:t>
            </a:fld>
            <a:endParaRPr lang="en-US" sz="2100" kern="0" dirty="0">
              <a:solidFill>
                <a:prstClr val="black"/>
              </a:solidFill>
              <a:sym typeface="Helvetica Ligh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92115" y="5759450"/>
            <a:ext cx="8359775" cy="641350"/>
          </a:xfrm>
          <a:prstGeom prst="roundRect">
            <a:avLst/>
          </a:prstGeom>
          <a:solidFill>
            <a:srgbClr val="003399"/>
          </a:solidFill>
          <a:ln w="28575" algn="ctr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267" tIns="45631" rIns="91267" bIns="45631" rtlCol="0" anchor="ctr">
            <a:noAutofit/>
          </a:bodyPr>
          <a:lstStyle>
            <a:lvl1pPr marL="342870" indent="-342870" algn="ctr"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</a:pPr>
            <a:r>
              <a:rPr lang="en-US" dirty="0"/>
              <a:t>Click To Enter The Bumper Text, Using Capital 1st Letters, No Period</a:t>
            </a:r>
          </a:p>
        </p:txBody>
      </p:sp>
    </p:spTree>
    <p:extLst>
      <p:ext uri="{BB962C8B-B14F-4D97-AF65-F5344CB8AC3E}">
        <p14:creationId xmlns:p14="http://schemas.microsoft.com/office/powerpoint/2010/main" val="175811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0" y="457200"/>
            <a:ext cx="8862647" cy="5306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3550" indent="-17145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2350" indent="-285750">
              <a:defRPr lang="en-US" sz="16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479550" indent="-285750"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-169863">
              <a:def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2" indent="-165100" algn="l" defTabSz="1146175" rtl="0" fontAlgn="base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tabLst>
                <a:tab pos="4052888" algn="l"/>
              </a:tabLst>
              <a:defRPr/>
            </a:pPr>
            <a:r>
              <a:rPr lang="en-US" dirty="0"/>
              <a:t>Second level</a:t>
            </a:r>
          </a:p>
          <a:p>
            <a:pPr marL="914400" lvl="3" indent="-177800" algn="l" defTabSz="1146175" rtl="0" fontAlgn="base">
              <a:spcBef>
                <a:spcPct val="0"/>
              </a:spcBef>
              <a:spcAft>
                <a:spcPct val="15000"/>
              </a:spcAft>
              <a:buSzPct val="125000"/>
              <a:buFont typeface="Arial" pitchFamily="34" charset="0"/>
              <a:buChar char="◦"/>
              <a:tabLst>
                <a:tab pos="4052888" algn="l"/>
              </a:tabLst>
              <a:defRPr/>
            </a:pPr>
            <a:r>
              <a:rPr lang="en-US" dirty="0"/>
              <a:t>Third level</a:t>
            </a:r>
          </a:p>
          <a:p>
            <a:pPr marL="1371600" lvl="4" indent="-177800" algn="l" defTabSz="1146175" rtl="0" eaLnBrk="1" fontAlgn="base" hangingPunct="1">
              <a:spcBef>
                <a:spcPct val="0"/>
              </a:spcBef>
              <a:spcAft>
                <a:spcPct val="15000"/>
              </a:spcAft>
              <a:buSzPct val="125000"/>
              <a:buFont typeface="Arial" panose="020B0604020202020204" pitchFamily="34" charset="0"/>
              <a:buChar char="-"/>
              <a:tabLst>
                <a:tab pos="4052888" algn="l"/>
              </a:tabLst>
              <a:defRPr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6266" y="-10633"/>
            <a:ext cx="6065465" cy="402336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617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903237"/>
            <a:ext cx="8229601" cy="14885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3550" indent="-17145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2350" indent="-285750">
              <a:defRPr lang="en-US" sz="16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479550" indent="-285750"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-169863">
              <a:def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316266" y="-10633"/>
            <a:ext cx="6065465" cy="402336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474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gges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66690" y="584205"/>
            <a:ext cx="8811057" cy="446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10" tIns="38405" rIns="76810" bIns="38405">
            <a:spAutoFit/>
          </a:bodyPr>
          <a:lstStyle>
            <a:lvl1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defTabSz="768096">
              <a:spcBef>
                <a:spcPct val="20000"/>
              </a:spcBef>
            </a:pPr>
            <a:r>
              <a:rPr lang="en-US" altLang="en-US" sz="1500" u="sng" dirty="0">
                <a:solidFill>
                  <a:prstClr val="black"/>
                </a:solidFill>
                <a:sym typeface="Helvetica Light"/>
              </a:rPr>
              <a:t>Strategy Paper Outline Template: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State the Desired Outcome/Agreements Requested up front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Provide Background/Current State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Customer Needs (including regional differences)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Existing Strategy (if available)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Engineering Targets (Specifications/PALS/DNA, etc.)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Competitive Environment (Other OEM’s, other 3rd party systems – including “brought in”)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Business Health (profits and trends)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Existing Business Commitments/Timing 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System Interactions – how does this system impact others/what synergies/conflicts exist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Establish Criteria for evaluation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Establish Alternatives for consideration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Provide Analysis and Commentary – including risks and robustness assessment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Identify Gaps between Strategy and Capability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Make Recommendations (possibly including revisions to the strategy)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Outline Next Steps</a:t>
            </a:r>
          </a:p>
        </p:txBody>
      </p:sp>
    </p:spTree>
    <p:extLst>
      <p:ext uri="{BB962C8B-B14F-4D97-AF65-F5344CB8AC3E}">
        <p14:creationId xmlns:p14="http://schemas.microsoft.com/office/powerpoint/2010/main" val="74088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  <a:prstGeom prst="rect">
            <a:avLst/>
          </a:prstGeom>
        </p:spPr>
        <p:txBody>
          <a:bodyPr lIns="76810" tIns="38405" rIns="76810" bIns="38405" anchor="b"/>
          <a:lstStyle>
            <a:lvl1pPr marL="0" indent="0">
              <a:buNone/>
              <a:defRPr sz="1700"/>
            </a:lvl1pPr>
            <a:lvl2pPr marL="384039" indent="0">
              <a:buNone/>
              <a:defRPr sz="1500"/>
            </a:lvl2pPr>
            <a:lvl3pPr marL="768077" indent="0">
              <a:buNone/>
              <a:defRPr sz="1300"/>
            </a:lvl3pPr>
            <a:lvl4pPr marL="1152115" indent="0">
              <a:buNone/>
              <a:defRPr sz="1200"/>
            </a:lvl4pPr>
            <a:lvl5pPr marL="1536153" indent="0">
              <a:buNone/>
              <a:defRPr sz="1200"/>
            </a:lvl5pPr>
            <a:lvl6pPr marL="1920192" indent="0">
              <a:buNone/>
              <a:defRPr sz="1200"/>
            </a:lvl6pPr>
            <a:lvl7pPr marL="2304230" indent="0">
              <a:buNone/>
              <a:defRPr sz="1200"/>
            </a:lvl7pPr>
            <a:lvl8pPr marL="2688269" indent="0">
              <a:buNone/>
              <a:defRPr sz="1200"/>
            </a:lvl8pPr>
            <a:lvl9pPr marL="307230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2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143439" y="914400"/>
            <a:ext cx="8848165" cy="4648200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143438" y="5638800"/>
            <a:ext cx="8848165" cy="838200"/>
          </a:xfrm>
          <a:prstGeom prst="roundRect">
            <a:avLst>
              <a:gd name="adj" fmla="val 111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38405" tIns="38405" rIns="38405" bIns="38405" numCol="1" rtlCol="0" anchor="t" anchorCtr="0" compatLnSpc="1">
            <a:prstTxWarp prst="textNoShape">
              <a:avLst/>
            </a:prstTxWarp>
          </a:bodyPr>
          <a:lstStyle/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9381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433" y="914400"/>
            <a:ext cx="4343400" cy="4419600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639233" y="914400"/>
            <a:ext cx="4343400" cy="4419600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143438" y="5638800"/>
            <a:ext cx="8848165" cy="838200"/>
          </a:xfrm>
          <a:prstGeom prst="roundRect">
            <a:avLst>
              <a:gd name="adj" fmla="val 111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38405" tIns="38405" rIns="38405" bIns="38405" numCol="1" rtlCol="0" anchor="t" anchorCtr="0" compatLnSpc="1">
            <a:prstTxWarp prst="textNoShape">
              <a:avLst/>
            </a:prstTxWarp>
          </a:bodyPr>
          <a:lstStyle/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36531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2"/>
            <a:ext cx="4268878" cy="639763"/>
          </a:xfrm>
          <a:prstGeom prst="rect">
            <a:avLst/>
          </a:prstGeom>
        </p:spPr>
        <p:txBody>
          <a:bodyPr lIns="76810" tIns="38405" rIns="76810" bIns="38405" anchor="b"/>
          <a:lstStyle>
            <a:lvl1pPr marL="0" indent="0">
              <a:buNone/>
              <a:defRPr sz="1700" b="1"/>
            </a:lvl1pPr>
            <a:lvl2pPr marL="384039" indent="0">
              <a:buNone/>
              <a:defRPr sz="1700" b="1"/>
            </a:lvl2pPr>
            <a:lvl3pPr marL="768077" indent="0">
              <a:buNone/>
              <a:defRPr sz="1500" b="1"/>
            </a:lvl3pPr>
            <a:lvl4pPr marL="1152115" indent="0">
              <a:buNone/>
              <a:defRPr sz="1300" b="1"/>
            </a:lvl4pPr>
            <a:lvl5pPr marL="1536153" indent="0">
              <a:buNone/>
              <a:defRPr sz="1300" b="1"/>
            </a:lvl5pPr>
            <a:lvl6pPr marL="1920192" indent="0">
              <a:buNone/>
              <a:defRPr sz="1300" b="1"/>
            </a:lvl6pPr>
            <a:lvl7pPr marL="2304230" indent="0">
              <a:buNone/>
              <a:defRPr sz="1300" b="1"/>
            </a:lvl7pPr>
            <a:lvl8pPr marL="2688269" indent="0">
              <a:buNone/>
              <a:defRPr sz="1300" b="1"/>
            </a:lvl8pPr>
            <a:lvl9pPr marL="3072308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14402"/>
            <a:ext cx="4270555" cy="639763"/>
          </a:xfrm>
          <a:prstGeom prst="rect">
            <a:avLst/>
          </a:prstGeom>
        </p:spPr>
        <p:txBody>
          <a:bodyPr lIns="76810" tIns="38405" rIns="76810" bIns="38405" anchor="b"/>
          <a:lstStyle>
            <a:lvl1pPr marL="0" indent="0">
              <a:buNone/>
              <a:defRPr sz="1700" b="1"/>
            </a:lvl1pPr>
            <a:lvl2pPr marL="384039" indent="0">
              <a:buNone/>
              <a:defRPr sz="1700" b="1"/>
            </a:lvl2pPr>
            <a:lvl3pPr marL="768077" indent="0">
              <a:buNone/>
              <a:defRPr sz="1500" b="1"/>
            </a:lvl3pPr>
            <a:lvl4pPr marL="1152115" indent="0">
              <a:buNone/>
              <a:defRPr sz="1300" b="1"/>
            </a:lvl4pPr>
            <a:lvl5pPr marL="1536153" indent="0">
              <a:buNone/>
              <a:defRPr sz="1300" b="1"/>
            </a:lvl5pPr>
            <a:lvl6pPr marL="1920192" indent="0">
              <a:buNone/>
              <a:defRPr sz="1300" b="1"/>
            </a:lvl6pPr>
            <a:lvl7pPr marL="2304230" indent="0">
              <a:buNone/>
              <a:defRPr sz="1300" b="1"/>
            </a:lvl7pPr>
            <a:lvl8pPr marL="2688269" indent="0">
              <a:buNone/>
              <a:defRPr sz="1300" b="1"/>
            </a:lvl8pPr>
            <a:lvl9pPr marL="3072308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109098"/>
            <a:ext cx="7893050" cy="436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152400" y="1554163"/>
            <a:ext cx="4267200" cy="4008439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645025" y="1566185"/>
            <a:ext cx="4267200" cy="3996419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143438" y="5638800"/>
            <a:ext cx="8848165" cy="838200"/>
          </a:xfrm>
          <a:prstGeom prst="roundRect">
            <a:avLst>
              <a:gd name="adj" fmla="val 111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38405" tIns="38405" rIns="38405" bIns="38405" numCol="1" rtlCol="0" anchor="t" anchorCtr="0" compatLnSpc="1">
            <a:prstTxWarp prst="textNoShape">
              <a:avLst/>
            </a:prstTxWarp>
          </a:bodyPr>
          <a:lstStyle/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8475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806" y="-1584"/>
            <a:ext cx="761196" cy="539451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6572250"/>
            <a:ext cx="9144000" cy="28575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white">
          <a:xfrm>
            <a:off x="7174526" y="6442212"/>
            <a:ext cx="196947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 algn="r" eaLnBrk="1" hangingPunct="1">
              <a:defRPr/>
            </a:pPr>
            <a:r>
              <a:rPr lang="en-US" sz="900" b="1" dirty="0">
                <a:solidFill>
                  <a:schemeClr val="bg1"/>
                </a:solidFill>
              </a:rPr>
              <a:t>GIS1 23.01,12 / GIS2 Secret</a:t>
            </a:r>
          </a:p>
          <a:p>
            <a:pPr algn="r" eaLnBrk="1" hangingPunct="1">
              <a:defRPr/>
            </a:pPr>
            <a:r>
              <a:rPr lang="en-US" sz="900" b="1" dirty="0">
                <a:solidFill>
                  <a:schemeClr val="bg1"/>
                </a:solidFill>
              </a:rPr>
              <a:t>Template v5.1 (June 5, 2014)</a:t>
            </a:r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-8803" y="6537739"/>
            <a:ext cx="472239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 Adv.</a:t>
            </a:r>
            <a:r>
              <a:rPr lang="en-US" sz="900" b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Technology Planning: Sifei, Wang / Qiuxia, Liu</a:t>
            </a:r>
          </a:p>
          <a:p>
            <a:pPr algn="l">
              <a:defRPr/>
            </a:pPr>
            <a:r>
              <a:rPr 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Date: May</a:t>
            </a:r>
            <a:r>
              <a:rPr lang="en-US" sz="900" b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4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900" b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en-U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white">
          <a:xfrm>
            <a:off x="4472" y="6527800"/>
            <a:ext cx="9139533" cy="292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 algn="ctr">
              <a:defRPr/>
            </a:pPr>
            <a:fld id="{8D84D320-E43C-4175-A7A9-8BCCE4737600}" type="slidenum">
              <a:rPr lang="en-US" sz="1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92502" y="332417"/>
            <a:ext cx="8290304" cy="10772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DDDDDD"/>
              </a:gs>
              <a:gs pos="100000">
                <a:schemeClr val="bg2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" y="46173"/>
            <a:ext cx="38585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Prioritized Features</a:t>
            </a:r>
          </a:p>
        </p:txBody>
      </p:sp>
    </p:spTree>
    <p:extLst>
      <p:ext uri="{BB962C8B-B14F-4D97-AF65-F5344CB8AC3E}">
        <p14:creationId xmlns:p14="http://schemas.microsoft.com/office/powerpoint/2010/main" val="3855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Ford CE Ligh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Ford CE Ligh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Ford CE Ligh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Ford CE Ligh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Ford CE Ligh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Ford CE Ligh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Ford CE Ligh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Ford CE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-23810" y="528201"/>
            <a:ext cx="7796212" cy="109093"/>
          </a:xfrm>
          <a:prstGeom prst="rect">
            <a:avLst/>
          </a:prstGeom>
          <a:gradFill flip="none" rotWithShape="1">
            <a:gsLst>
              <a:gs pos="43000">
                <a:srgbClr val="00004B"/>
              </a:gs>
              <a:gs pos="1250">
                <a:srgbClr val="84ACEC">
                  <a:alpha val="7000"/>
                </a:srgbClr>
              </a:gs>
              <a:gs pos="24000">
                <a:srgbClr val="84ACEC"/>
              </a:gs>
              <a:gs pos="71000">
                <a:srgbClr val="00002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wrap="none" lIns="76800" tIns="38401" rIns="76800" bIns="38401" anchor="ctr"/>
          <a:lstStyle/>
          <a:p>
            <a:pPr defTabSz="768096"/>
            <a:endParaRPr lang="de-DE" sz="150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1588" y="6503988"/>
            <a:ext cx="9144000" cy="381000"/>
          </a:xfrm>
          <a:prstGeom prst="rect">
            <a:avLst/>
          </a:prstGeom>
          <a:solidFill>
            <a:srgbClr val="030F49"/>
          </a:solidFill>
          <a:ln>
            <a:noFill/>
          </a:ln>
          <a:effectLst/>
          <a:extLst/>
        </p:spPr>
        <p:txBody>
          <a:bodyPr wrap="none" lIns="76795" tIns="38397" rIns="76795" bIns="38397" anchor="ctr"/>
          <a:lstStyle/>
          <a:p>
            <a:pPr algn="r" defTabSz="768096"/>
            <a:endParaRPr lang="en-GB" sz="2000" dirty="0">
              <a:solidFill>
                <a:srgbClr val="000000"/>
              </a:solidFill>
              <a:latin typeface="Times New Roman" pitchFamily="18" charset="0"/>
              <a:sym typeface="Helvetica Light"/>
            </a:endParaRP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white">
          <a:xfrm>
            <a:off x="1" y="109098"/>
            <a:ext cx="7893050" cy="43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794" tIns="38397" rIns="76794" bIns="38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Box 14"/>
          <p:cNvSpPr txBox="1">
            <a:spLocks noChangeArrowheads="1"/>
          </p:cNvSpPr>
          <p:nvPr/>
        </p:nvSpPr>
        <p:spPr bwMode="auto">
          <a:xfrm>
            <a:off x="34931" y="6488118"/>
            <a:ext cx="4079869" cy="32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1" rIns="76800" bIns="38401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768096" eaLnBrk="1" hangingPunct="1">
              <a:defRPr/>
            </a:pPr>
            <a:r>
              <a:rPr lang="en-US" sz="800" b="0" dirty="0">
                <a:solidFill>
                  <a:srgbClr val="FFFFFF"/>
                </a:solidFill>
                <a:sym typeface="Helvetica Light"/>
              </a:rPr>
              <a:t>Global Product Planning and Strategy |  VCSE, Contact: M. Zebrowski-Rocheleau</a:t>
            </a:r>
          </a:p>
          <a:p>
            <a:pPr defTabSz="768096" eaLnBrk="1" hangingPunct="1">
              <a:defRPr/>
            </a:pPr>
            <a:r>
              <a:rPr lang="en-US" sz="800" b="0" dirty="0">
                <a:solidFill>
                  <a:srgbClr val="FFFFFF"/>
                </a:solidFill>
                <a:sym typeface="Helvetica Light"/>
              </a:rPr>
              <a:t>GIS2 Classification: Ford Secret</a:t>
            </a:r>
          </a:p>
        </p:txBody>
      </p:sp>
      <p:sp>
        <p:nvSpPr>
          <p:cNvPr id="1030" name="Rectangle 15"/>
          <p:cNvSpPr>
            <a:spLocks noChangeArrowheads="1"/>
          </p:cNvSpPr>
          <p:nvPr/>
        </p:nvSpPr>
        <p:spPr bwMode="white">
          <a:xfrm>
            <a:off x="3505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795" tIns="38397" rIns="76795" bIns="38397" anchor="b"/>
          <a:lstStyle/>
          <a:p>
            <a:pPr algn="ctr" defTabSz="768096"/>
            <a:endParaRPr lang="en-US" sz="800" dirty="0">
              <a:solidFill>
                <a:srgbClr val="FFFFFF"/>
              </a:solidFill>
              <a:sym typeface="Helvetica Light"/>
            </a:endParaRPr>
          </a:p>
          <a:p>
            <a:pPr algn="ctr" defTabSz="768096"/>
            <a:fld id="{FCCD0EF8-3399-411D-B826-BAF5D021EA4B}" type="slidenum">
              <a:rPr lang="en-US" sz="800">
                <a:solidFill>
                  <a:srgbClr val="FFFFFF"/>
                </a:solidFill>
                <a:sym typeface="Helvetica Light"/>
              </a:rPr>
              <a:pPr algn="ctr" defTabSz="768096"/>
              <a:t>‹#›</a:t>
            </a:fld>
            <a:endParaRPr lang="en-US" sz="8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034" name="Text Box 23"/>
          <p:cNvSpPr txBox="1">
            <a:spLocks noChangeArrowheads="1"/>
          </p:cNvSpPr>
          <p:nvPr/>
        </p:nvSpPr>
        <p:spPr bwMode="auto">
          <a:xfrm>
            <a:off x="8494221" y="6571381"/>
            <a:ext cx="616765" cy="2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800" tIns="38401" rIns="76800" bIns="38401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768096" eaLnBrk="1" hangingPunct="1">
              <a:defRPr/>
            </a:pPr>
            <a:fld id="{A681CF3C-5567-4426-A51D-D9FC1587A8A0}" type="datetime1">
              <a:rPr lang="en-US" sz="800" b="0" smtClean="0">
                <a:solidFill>
                  <a:srgbClr val="FFFFFF"/>
                </a:solidFill>
                <a:sym typeface="Helvetica Light"/>
              </a:rPr>
              <a:pPr algn="r" defTabSz="768096" eaLnBrk="1" hangingPunct="1">
                <a:defRPr/>
              </a:pPr>
              <a:t>12/3/2019</a:t>
            </a:fld>
            <a:endParaRPr lang="en-US" sz="800" b="0" dirty="0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1" y="167552"/>
            <a:ext cx="1106488" cy="3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383993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767987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151981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535974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87995" indent="-287995" algn="l" rtl="0" eaLnBrk="1" fontAlgn="base" hangingPunct="1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1pPr>
      <a:lvl2pPr marL="623989" indent="-239996" algn="l" rtl="0" eaLnBrk="1" fontAlgn="base" hangingPunct="1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cs typeface="+mn-cs"/>
        </a:defRPr>
      </a:lvl2pPr>
      <a:lvl3pPr marL="959984" indent="-191997" algn="l" rtl="0" eaLnBrk="1" fontAlgn="base" hangingPunct="1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cs typeface="+mn-cs"/>
        </a:defRPr>
      </a:lvl3pPr>
      <a:lvl4pPr marL="1343977" indent="-191997" algn="l" rtl="0" eaLnBrk="1" fontAlgn="base" hangingPunct="1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cs typeface="+mn-cs"/>
        </a:defRPr>
      </a:lvl4pPr>
      <a:lvl5pPr marL="1727970" indent="-191997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5pPr>
      <a:lvl6pPr marL="2111965" indent="-191997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495958" indent="-191997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879951" indent="-191997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63946" indent="-191997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993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987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1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974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9968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3960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7955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1948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362200" y="2246"/>
            <a:ext cx="6078926" cy="402336"/>
          </a:xfrm>
          <a:prstGeom prst="rect">
            <a:avLst/>
          </a:prstGeom>
        </p:spPr>
        <p:txBody>
          <a:bodyPr lIns="91424" tIns="45712" rIns="91424" bIns="45712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9pPr>
          </a:lstStyle>
          <a:p>
            <a:pPr algn="r" defTabSz="815567"/>
            <a:endParaRPr lang="en-US" sz="16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Videos for E-Manual</a:t>
            </a:r>
          </a:p>
        </p:txBody>
      </p:sp>
      <p:sp>
        <p:nvSpPr>
          <p:cNvPr id="14" name="Rectangle 35"/>
          <p:cNvSpPr/>
          <p:nvPr/>
        </p:nvSpPr>
        <p:spPr bwMode="auto">
          <a:xfrm>
            <a:off x="138586" y="482647"/>
            <a:ext cx="4539438" cy="4866990"/>
          </a:xfrm>
          <a:prstGeom prst="rect">
            <a:avLst/>
          </a:prstGeom>
          <a:noFill/>
          <a:ln w="15875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square" lIns="0" tIns="0" rIns="0" bIns="0" rtlCol="0" anchor="t" anchorCtr="0">
            <a:noAutofit/>
          </a:bodyPr>
          <a:lstStyle/>
          <a:p>
            <a:pPr marL="11747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7475"/>
            <a:r>
              <a:rPr lang="en-US" sz="1050" b="1" u="sng" dirty="0">
                <a:latin typeface="Arial" pitchFamily="34" charset="0"/>
                <a:cs typeface="Arial" pitchFamily="34" charset="0"/>
              </a:rPr>
              <a:t>Requirement Description: </a:t>
            </a:r>
            <a:endParaRPr lang="en-US" sz="1050" b="1" u="sng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8925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Videos introduce </a:t>
            </a:r>
            <a:r>
              <a:rPr lang="en-US" altLang="zh-CN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IVI main</a:t>
            </a:r>
            <a:r>
              <a:rPr lang="zh-CN" alt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features,</a:t>
            </a:r>
            <a:r>
              <a:rPr lang="zh-CN" alt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including</a:t>
            </a:r>
            <a:r>
              <a:rPr lang="zh-CN" alt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operation</a:t>
            </a:r>
            <a:r>
              <a:rPr lang="zh-CN" alt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zh-CN" alt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guidance</a:t>
            </a:r>
          </a:p>
          <a:p>
            <a:pPr marL="288925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 videos within five minutes to maintain customers’ patience </a:t>
            </a:r>
          </a:p>
          <a:p>
            <a:pPr marL="288925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Cover IVI top features</a:t>
            </a:r>
          </a:p>
          <a:p>
            <a:pPr marL="288925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Videos need to have professional dubbing </a:t>
            </a:r>
            <a:endParaRPr lang="en-U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17475"/>
            <a:endParaRPr lang="en-US" sz="1050" b="1" u="sng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17475"/>
            <a:r>
              <a:rPr lang="en-US" sz="105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 Case Examples:</a:t>
            </a:r>
            <a:endParaRPr lang="en-US" sz="1050" i="1" dirty="0">
              <a:solidFill>
                <a:srgbClr val="FFFFFF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288925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When customers want to know the 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detailed information of new features, they can directly click the “Videos” in E-manual</a:t>
            </a:r>
          </a:p>
          <a:p>
            <a:pPr marL="288925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When customers want to know the 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detailed information of new features, they can  trigger “VR” and say “Video Manual”</a:t>
            </a:r>
          </a:p>
          <a:p>
            <a:pPr marL="117475"/>
            <a:r>
              <a:rPr lang="en-US" sz="105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Customer Discernable Benefit:</a:t>
            </a:r>
          </a:p>
          <a:p>
            <a:pPr marL="288925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Convenient to learn all features of the vehicle</a:t>
            </a:r>
          </a:p>
          <a:p>
            <a:pPr marL="288925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Easy to compare with other brand vehicles</a:t>
            </a:r>
          </a:p>
          <a:p>
            <a:pPr marL="288925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Improve customers’ experience </a:t>
            </a:r>
            <a:endParaRPr lang="en-US" sz="1100" b="1" u="sng" dirty="0">
              <a:solidFill>
                <a:srgbClr val="000000"/>
              </a:solidFill>
              <a:latin typeface="Arial" charset="0"/>
            </a:endParaRPr>
          </a:p>
          <a:p>
            <a:pPr marL="117475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Enterprise Value: </a:t>
            </a:r>
          </a:p>
          <a:p>
            <a:pPr marL="288925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Improve the user reputation</a:t>
            </a:r>
          </a:p>
          <a:p>
            <a:pPr marL="288925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Save the cost of paper user manual</a:t>
            </a:r>
          </a:p>
          <a:p>
            <a:pPr marL="288925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Platforming to cover more vehicle programs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17475"/>
            <a:r>
              <a:rPr lang="en-US" sz="105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 Enablers / Potential Partners:</a:t>
            </a:r>
          </a:p>
          <a:p>
            <a:pPr marL="288925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Voice Recognition: Baidu</a:t>
            </a:r>
          </a:p>
          <a:p>
            <a:pPr marL="288925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Cloud Provider: </a:t>
            </a:r>
            <a:endParaRPr lang="en-US" sz="1100" b="1" u="sng" dirty="0">
              <a:solidFill>
                <a:srgbClr val="000000"/>
              </a:solidFill>
              <a:latin typeface="Arial" charset="0"/>
            </a:endParaRPr>
          </a:p>
          <a:p>
            <a:pPr marL="117475"/>
            <a:r>
              <a:rPr lang="en-US" sz="105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Target Markets:</a:t>
            </a:r>
          </a:p>
          <a:p>
            <a:pPr marL="117475" lvl="0" defTabSz="914400">
              <a:defRPr/>
            </a:pPr>
            <a:r>
              <a:rPr 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China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6"/>
          <p:cNvSpPr/>
          <p:nvPr/>
        </p:nvSpPr>
        <p:spPr bwMode="auto">
          <a:xfrm>
            <a:off x="138586" y="5397708"/>
            <a:ext cx="4539438" cy="1015663"/>
          </a:xfrm>
          <a:prstGeom prst="rect">
            <a:avLst/>
          </a:prstGeom>
          <a:noFill/>
          <a:ln w="15875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11747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39770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7475"/>
            <a:r>
              <a:rPr lang="en-US" sz="1000" b="1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Business Owner: </a:t>
            </a:r>
            <a:r>
              <a: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117475"/>
            <a:r>
              <a:rPr lang="en-US" sz="1000" b="1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Feature Champion:</a:t>
            </a:r>
            <a:r>
              <a: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117475"/>
            <a:r>
              <a:rPr lang="en-US" sz="1000" b="1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Feature Owner:</a:t>
            </a:r>
            <a:r>
              <a: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Geng Dekang</a:t>
            </a: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17475"/>
            <a:r>
              <a:rPr lang="en-US" sz="100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 stream Source:</a:t>
            </a:r>
            <a:endParaRPr lang="en-US" sz="1000" dirty="0">
              <a:solidFill>
                <a:srgbClr val="FFFFFF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7475"/>
            <a:r>
              <a:rPr lang="en-US" sz="100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Feature Funding Source:</a:t>
            </a:r>
          </a:p>
          <a:p>
            <a:pPr marL="117475"/>
            <a:r>
              <a:rPr lang="en-US" sz="100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Proposed Implementation Timing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000" dirty="0">
                <a:solidFill>
                  <a:srgbClr val="FFFFFF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SYNC+ </a:t>
            </a:r>
            <a:r>
              <a:rPr lang="en-US" sz="100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Phase4</a:t>
            </a:r>
            <a:endParaRPr lang="en-US" sz="1000" dirty="0">
              <a:solidFill>
                <a:srgbClr val="FFFFFF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678025" y="469070"/>
            <a:ext cx="4313572" cy="4919724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45720" bIns="0" rtlCol="0" anchor="t" anchorCtr="0">
            <a:noAutofit/>
          </a:bodyPr>
          <a:lstStyle/>
          <a:p>
            <a:pPr marL="117475"/>
            <a:r>
              <a:rPr lang="en-US" sz="1400" b="1" u="sng" dirty="0">
                <a:latin typeface="Arial" pitchFamily="34" charset="0"/>
                <a:cs typeface="Arial" pitchFamily="34" charset="0"/>
              </a:rPr>
              <a:t>Sketch/Picture: </a:t>
            </a:r>
            <a:endParaRPr lang="en-US" sz="1400" b="1" u="sng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8925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17475" fontAlgn="auto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36"/>
          <p:cNvSpPr/>
          <p:nvPr/>
        </p:nvSpPr>
        <p:spPr bwMode="auto">
          <a:xfrm>
            <a:off x="4678025" y="5418804"/>
            <a:ext cx="4313572" cy="994567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117475" algn="ctr">
              <a:defRPr/>
            </a:pPr>
            <a:r>
              <a:rPr lang="en-US" sz="9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ONETIZATION</a:t>
            </a:r>
          </a:p>
          <a:p>
            <a:pPr marL="117475">
              <a:defRPr/>
            </a:pPr>
            <a:r>
              <a:rPr lang="en-US" sz="100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Vehicle / Out of Vehicle Experience?</a:t>
            </a:r>
            <a:r>
              <a:rPr lang="en-US" sz="1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□  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</a:t>
            </a:r>
            <a:r>
              <a:rPr lang="en-U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□ 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Both</a:t>
            </a:r>
          </a:p>
          <a:p>
            <a:pPr marL="117475">
              <a:defRPr/>
            </a:pPr>
            <a:endParaRPr lang="en-US" sz="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17475">
              <a:defRPr/>
            </a:pPr>
            <a:r>
              <a:rPr lang="en-US" sz="1000" b="1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Projected Monetization:</a:t>
            </a:r>
            <a:endParaRPr lang="en-US" sz="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8925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Revenue at Point of Sale (of vehicle/service)__________________</a:t>
            </a:r>
          </a:p>
          <a:p>
            <a:pPr marL="288925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Subscription / Pay Per Use Model  _____ x __________________</a:t>
            </a:r>
          </a:p>
          <a:p>
            <a:pPr marL="288925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B2B Model (e.g. from data sets) ___________________________</a:t>
            </a:r>
          </a:p>
          <a:p>
            <a:pPr marL="288925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Other 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_______________________________________________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1E208-7CF3-4565-9B59-42DCFA1194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42" y="3331252"/>
            <a:ext cx="3266458" cy="206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D03976-8CB8-4603-822E-5FD758AE30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30" y="512144"/>
            <a:ext cx="2401570" cy="2693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4279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GPPS UX_Connectivity Template v4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Ford CE Light"/>
        <a:ea typeface=""/>
        <a:cs typeface=""/>
      </a:majorFont>
      <a:minorFont>
        <a:latin typeface="Ford C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CC"/>
        </a:solidFill>
        <a:ln w="9525" algn="ctr">
          <a:solidFill>
            <a:srgbClr val="0000CC"/>
          </a:solidFill>
          <a:round/>
          <a:headEnd/>
          <a:tailEnd/>
        </a:ln>
      </a:spPr>
      <a:bodyPr wrap="square" lIns="0" tIns="0" rIns="0" bIns="0" anchor="ctr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1200" b="1" dirty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sp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PP&amp;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ACA8C055B7554DBDBF471EF69AFCA1" ma:contentTypeVersion="0" ma:contentTypeDescription="Create a new document." ma:contentTypeScope="" ma:versionID="62eac3a657616b79b9aadd4cf9a20e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97F7FB-4798-4AC4-8422-44480B19527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00F2AD-9BA3-4E00-BD15-F8426D7438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363E83-DF30-4D78-827C-B404899311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230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Helvetica Light</vt:lpstr>
      <vt:lpstr>Arial</vt:lpstr>
      <vt:lpstr>Calibri</vt:lpstr>
      <vt:lpstr>Ford CE Light</vt:lpstr>
      <vt:lpstr>Times New Roman</vt:lpstr>
      <vt:lpstr>Wingdings</vt:lpstr>
      <vt:lpstr>2_GPPS UX_Connectivity Template v4</vt:lpstr>
      <vt:lpstr>3_GPP&amp;S_template</vt:lpstr>
      <vt:lpstr>Videos for E-Manual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Kuhn, Emmett (E.)</dc:creator>
  <cp:lastModifiedBy>Geng, Dekang (D.)</cp:lastModifiedBy>
  <cp:revision>376</cp:revision>
  <dcterms:created xsi:type="dcterms:W3CDTF">2017-10-04T18:58:27Z</dcterms:created>
  <dcterms:modified xsi:type="dcterms:W3CDTF">2019-12-03T07:34:44Z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0x01010031ACA8C055B7554DBDBF471EF69AFCA1</vt:lpwstr>
  </property>
</Properties>
</file>