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  <p:sldMasterId id="2147483696" r:id="rId4"/>
  </p:sldMasterIdLst>
  <p:notesMasterIdLst>
    <p:notesMasterId r:id="rId7"/>
  </p:notesMasterIdLst>
  <p:sldIdLst>
    <p:sldId id="272" r:id="rId5"/>
    <p:sldId id="274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ao, Frank (F.)" initials="YF(" lastIdx="2" clrIdx="0">
    <p:extLst>
      <p:ext uri="{19B8F6BF-5375-455C-9EA6-DF929625EA0E}">
        <p15:presenceInfo xmlns:p15="http://schemas.microsoft.com/office/powerpoint/2012/main" userId="S::FYAO2@ford.com::1f27ff5d-f8a3-482c-99df-00a490066b6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015" autoAdjust="0"/>
    <p:restoredTop sz="91241" autoAdjust="0"/>
  </p:normalViewPr>
  <p:slideViewPr>
    <p:cSldViewPr snapToGrid="0">
      <p:cViewPr>
        <p:scale>
          <a:sx n="66" d="100"/>
          <a:sy n="66" d="100"/>
        </p:scale>
        <p:origin x="1266" y="828"/>
      </p:cViewPr>
      <p:guideLst/>
    </p:cSldViewPr>
  </p:slid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272869-C9A2-49F5-8D26-2B8762389F73}" type="datetimeFigureOut">
              <a:rPr lang="zh-CN" altLang="en-US" smtClean="0"/>
              <a:t>2020/10/12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E934F3-B954-4E5E-A5A2-F22C767D7B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52056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E934F3-B954-4E5E-A5A2-F22C767D7B1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85528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E934F3-B954-4E5E-A5A2-F22C767D7B1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72206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ctr"/>
          <a:lstStyle>
            <a:lvl1pPr algn="ctr">
              <a:defRPr sz="6000">
                <a:latin typeface="Ford Bold" panose="02000505020000020004" pitchFamily="2" charset="0"/>
              </a:defRPr>
            </a:lvl1pPr>
          </a:lstStyle>
          <a:p>
            <a:r>
              <a:rPr lang="en-US" altLang="zh-CN"/>
              <a:t>Click to edit Master title style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>
                <a:latin typeface="Ford CE Bold" panose="02000505020000020004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724400" y="6446836"/>
            <a:ext cx="2743200" cy="365125"/>
          </a:xfrm>
          <a:prstGeom prst="rect">
            <a:avLst/>
          </a:prstGeom>
        </p:spPr>
        <p:txBody>
          <a:bodyPr/>
          <a:lstStyle/>
          <a:p>
            <a:fld id="{67B337BF-0480-4D58-B098-EDC73FC20472}" type="datetimeFigureOut">
              <a:rPr lang="zh-CN" altLang="en-US" smtClean="0"/>
              <a:t>2020/10/12</a:t>
            </a:fld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263697" y="644683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3D9E9-CC76-4945-9E9E-BCC4C541B4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2990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724400" y="6446836"/>
            <a:ext cx="2743200" cy="365125"/>
          </a:xfrm>
          <a:prstGeom prst="rect">
            <a:avLst/>
          </a:prstGeom>
        </p:spPr>
        <p:txBody>
          <a:bodyPr/>
          <a:lstStyle/>
          <a:p>
            <a:fld id="{67B337BF-0480-4D58-B098-EDC73FC20472}" type="datetimeFigureOut">
              <a:rPr lang="zh-CN" altLang="en-US" smtClean="0"/>
              <a:t>2020/10/12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9263697" y="6446836"/>
            <a:ext cx="2743200" cy="365125"/>
          </a:xfrm>
          <a:prstGeom prst="rect">
            <a:avLst/>
          </a:prstGeom>
        </p:spPr>
        <p:txBody>
          <a:bodyPr/>
          <a:lstStyle/>
          <a:p>
            <a:fld id="{B8D3D9E9-CC76-4945-9E9E-BCC4C541B46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2095499" y="0"/>
            <a:ext cx="8915937" cy="736599"/>
          </a:xfrm>
          <a:prstGeom prst="rect">
            <a:avLst/>
          </a:prstGeom>
        </p:spPr>
        <p:txBody>
          <a:bodyPr anchor="ctr"/>
          <a:lstStyle>
            <a:lvl1pPr algn="ctr">
              <a:defRPr sz="3200">
                <a:latin typeface="Ford CE Bold" panose="02000505020000020004" pitchFamily="2" charset="0"/>
              </a:defRPr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5049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939799"/>
            <a:ext cx="2628900" cy="5237164"/>
          </a:xfrm>
          <a:prstGeom prst="rect">
            <a:avLst/>
          </a:prstGeo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939799"/>
            <a:ext cx="7734300" cy="52371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724400" y="6446836"/>
            <a:ext cx="2743200" cy="365125"/>
          </a:xfrm>
          <a:prstGeom prst="rect">
            <a:avLst/>
          </a:prstGeom>
        </p:spPr>
        <p:txBody>
          <a:bodyPr/>
          <a:lstStyle/>
          <a:p>
            <a:fld id="{67B337BF-0480-4D58-B098-EDC73FC20472}" type="datetimeFigureOut">
              <a:rPr lang="zh-CN" altLang="en-US" smtClean="0"/>
              <a:t>2020/10/12</a:t>
            </a:fld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263697" y="644683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3D9E9-CC76-4945-9E9E-BCC4C541B4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90030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C6E1C-367E-4ABA-9B4D-4F52D8D16DB0}" type="datetime1">
              <a:rPr lang="zh-CN" altLang="en-US" smtClean="0"/>
              <a:t>2020/10/12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960F8-4937-424D-BE4E-58F7855351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29665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71117-650F-4547-BD0B-F1E68A0A98E7}" type="datetime1">
              <a:rPr lang="zh-CN" altLang="en-US" smtClean="0"/>
              <a:t>2020/10/12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960F8-4937-424D-BE4E-58F7855351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94657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F7BB1-FD0C-4B2C-8A0B-C04A772C3AB3}" type="datetime1">
              <a:rPr lang="zh-CN" altLang="en-US" smtClean="0"/>
              <a:t>2020/10/12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960F8-4937-424D-BE4E-58F7855351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95259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3309-F2D6-432A-BEB4-AECCDA815540}" type="datetime1">
              <a:rPr lang="zh-CN" altLang="en-US" smtClean="0"/>
              <a:t>2020/10/12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960F8-4937-424D-BE4E-58F7855351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58706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CCB43-5412-4321-8934-62B4EF950A65}" type="datetime1">
              <a:rPr lang="zh-CN" altLang="en-US" smtClean="0"/>
              <a:t>2020/10/12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960F8-4937-424D-BE4E-58F7855351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73879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24D30-1ABB-45BE-A5AF-ACC4CA784873}" type="datetime1">
              <a:rPr lang="zh-CN" altLang="en-US" smtClean="0"/>
              <a:t>2020/10/12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960F8-4937-424D-BE4E-58F7855351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49702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F7817-0511-456D-8F83-7E52875008C3}" type="datetime1">
              <a:rPr lang="zh-CN" altLang="en-US" smtClean="0"/>
              <a:t>2020/10/12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960F8-4937-424D-BE4E-58F7855351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00623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DD663-460F-4851-82A0-550F4C9B5242}" type="datetime1">
              <a:rPr lang="zh-CN" altLang="en-US" smtClean="0"/>
              <a:t>2020/10/12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960F8-4937-424D-BE4E-58F7855351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160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22398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724400" y="6446836"/>
            <a:ext cx="2743200" cy="365125"/>
          </a:xfrm>
          <a:prstGeom prst="rect">
            <a:avLst/>
          </a:prstGeom>
        </p:spPr>
        <p:txBody>
          <a:bodyPr/>
          <a:lstStyle/>
          <a:p>
            <a:fld id="{67B337BF-0480-4D58-B098-EDC73FC20472}" type="datetimeFigureOut">
              <a:rPr lang="zh-CN" altLang="en-US" smtClean="0"/>
              <a:t>2020/10/12</a:t>
            </a:fld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263697" y="644683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3D9E9-CC76-4945-9E9E-BCC4C541B46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2095499" y="0"/>
            <a:ext cx="8915937" cy="736599"/>
          </a:xfrm>
          <a:prstGeom prst="rect">
            <a:avLst/>
          </a:prstGeom>
        </p:spPr>
        <p:txBody>
          <a:bodyPr anchor="ctr"/>
          <a:lstStyle>
            <a:lvl1pPr algn="ctr">
              <a:defRPr sz="3200">
                <a:latin typeface="Ford CE Bold" panose="02000505020000020004" pitchFamily="2" charset="0"/>
              </a:defRPr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114386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F6C0E-BFBE-42EC-A614-6F0373EEE98D}" type="datetime1">
              <a:rPr lang="zh-CN" altLang="en-US" smtClean="0"/>
              <a:t>2020/10/12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960F8-4937-424D-BE4E-58F7855351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865300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6DA21-3EFE-45F6-AE86-8AAFB6976898}" type="datetime1">
              <a:rPr lang="zh-CN" altLang="en-US" smtClean="0"/>
              <a:t>2020/10/12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960F8-4937-424D-BE4E-58F7855351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608493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AE898-91D9-4F22-8337-C37EF217FEF7}" type="datetime1">
              <a:rPr lang="zh-CN" altLang="en-US" smtClean="0"/>
              <a:t>2020/10/12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960F8-4937-424D-BE4E-58F7855351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264159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CFFCA-5EC7-45F2-BA01-0CA8EC4CFBDD}" type="datetime1">
              <a:rPr lang="zh-CN" altLang="en-US" smtClean="0"/>
              <a:t>2020/10/12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8FE9C-32C1-4CA0-8362-0C127E5069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847235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DEDE-A761-4D1C-A8E8-31286F06E3C5}" type="datetime1">
              <a:rPr lang="zh-CN" altLang="en-US" smtClean="0"/>
              <a:t>2020/10/12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8FE9C-32C1-4CA0-8362-0C127E5069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607068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A4F9B-5331-43EB-9CC4-6F34AC6DC035}" type="datetime1">
              <a:rPr lang="zh-CN" altLang="en-US" smtClean="0"/>
              <a:t>2020/10/12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8FE9C-32C1-4CA0-8362-0C127E5069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1994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01ACB-8079-4048-8FC6-8AD5B86E8FD2}" type="datetime1">
              <a:rPr lang="zh-CN" altLang="en-US" smtClean="0"/>
              <a:t>2020/10/12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8FE9C-32C1-4CA0-8362-0C127E5069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138959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1A689-0DB9-4295-873C-0545D2C61CA1}" type="datetime1">
              <a:rPr lang="zh-CN" altLang="en-US" smtClean="0"/>
              <a:t>2020/10/12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8FE9C-32C1-4CA0-8362-0C127E5069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772089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6B3EE-9C09-490B-A3B8-A4590EB751E7}" type="datetime1">
              <a:rPr lang="zh-CN" altLang="en-US" smtClean="0"/>
              <a:t>2020/10/12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8FE9C-32C1-4CA0-8362-0C127E5069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647020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4EFCB-AD99-47AE-86FB-4FA0E28B7A59}" type="datetime1">
              <a:rPr lang="zh-CN" altLang="en-US" smtClean="0"/>
              <a:t>2020/10/12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8FE9C-32C1-4CA0-8362-0C127E5069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0474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379540"/>
            <a:ext cx="10515600" cy="2852737"/>
          </a:xfrm>
          <a:prstGeom prst="rect">
            <a:avLst/>
          </a:prstGeom>
        </p:spPr>
        <p:txBody>
          <a:bodyPr anchor="ctr"/>
          <a:lstStyle>
            <a:lvl1pPr algn="ctr">
              <a:defRPr sz="4000">
                <a:latin typeface="Ford CE Bold" panose="02000505020000020004" pitchFamily="2" charset="0"/>
              </a:defRPr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  <a:latin typeface="Ford CE Bold" panose="02000505020000020004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724400" y="6446836"/>
            <a:ext cx="2743200" cy="365125"/>
          </a:xfrm>
          <a:prstGeom prst="rect">
            <a:avLst/>
          </a:prstGeom>
        </p:spPr>
        <p:txBody>
          <a:bodyPr/>
          <a:lstStyle/>
          <a:p>
            <a:fld id="{67B337BF-0480-4D58-B098-EDC73FC20472}" type="datetimeFigureOut">
              <a:rPr lang="zh-CN" altLang="en-US" smtClean="0"/>
              <a:t>2020/10/12</a:t>
            </a:fld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263697" y="644683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3D9E9-CC76-4945-9E9E-BCC4C541B4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143480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E1B77-3C03-450C-ACEB-F88F20D58962}" type="datetime1">
              <a:rPr lang="zh-CN" altLang="en-US" smtClean="0"/>
              <a:t>2020/10/12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8FE9C-32C1-4CA0-8362-0C127E5069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58075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9DDF5-F4C8-42C9-845B-822D257719FA}" type="datetime1">
              <a:rPr lang="zh-CN" altLang="en-US" smtClean="0"/>
              <a:t>2020/10/12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8FE9C-32C1-4CA0-8362-0C127E5069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958204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70514-EE45-49C1-998C-6F1B60D5CF46}" type="datetime1">
              <a:rPr lang="zh-CN" altLang="en-US" smtClean="0"/>
              <a:t>2020/10/12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8FE9C-32C1-4CA0-8362-0C127E5069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962651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34258-4B89-4956-8F2C-4B3565EAA7FF}" type="datetime1">
              <a:rPr lang="zh-CN" altLang="en-US" smtClean="0"/>
              <a:t>2020/10/12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8FE9C-32C1-4CA0-8362-0C127E5069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607065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D7077-A4CD-4180-9953-BBB2D34374A8}" type="datetime1">
              <a:rPr lang="zh-CN" altLang="en-US" smtClean="0"/>
              <a:t>2020/10/12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960F8-4937-424D-BE4E-58F7855351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221372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76AD9-D9FB-41E1-8775-73EFB1502D05}" type="datetime1">
              <a:rPr lang="zh-CN" altLang="en-US" smtClean="0"/>
              <a:t>2020/10/12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960F8-4937-424D-BE4E-58F7855351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180732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6018D-9753-4E9D-8E93-96FD58C83C13}" type="datetime1">
              <a:rPr lang="zh-CN" altLang="en-US" smtClean="0"/>
              <a:t>2020/10/12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960F8-4937-424D-BE4E-58F7855351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106629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8E135-4AF5-4F39-8D49-34E9E499D7A6}" type="datetime1">
              <a:rPr lang="zh-CN" altLang="en-US" smtClean="0"/>
              <a:t>2020/10/12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960F8-4937-424D-BE4E-58F7855351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762733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BA972-1980-4AF7-9E19-2CACC5FF867C}" type="datetime1">
              <a:rPr lang="zh-CN" altLang="en-US" smtClean="0"/>
              <a:t>2020/10/12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960F8-4937-424D-BE4E-58F7855351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924757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A9100-2CA6-4C54-B439-241B1576ED05}" type="datetime1">
              <a:rPr lang="zh-CN" altLang="en-US" smtClean="0"/>
              <a:t>2020/10/12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960F8-4937-424D-BE4E-58F7855351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5696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724400" y="6446836"/>
            <a:ext cx="2743200" cy="365125"/>
          </a:xfrm>
          <a:prstGeom prst="rect">
            <a:avLst/>
          </a:prstGeom>
        </p:spPr>
        <p:txBody>
          <a:bodyPr/>
          <a:lstStyle/>
          <a:p>
            <a:fld id="{67B337BF-0480-4D58-B098-EDC73FC20472}" type="datetimeFigureOut">
              <a:rPr lang="zh-CN" altLang="en-US" smtClean="0"/>
              <a:t>2020/10/12</a:t>
            </a:fld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263697" y="644683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3D9E9-CC76-4945-9E9E-BCC4C541B46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2095499" y="0"/>
            <a:ext cx="8915937" cy="736599"/>
          </a:xfrm>
          <a:prstGeom prst="rect">
            <a:avLst/>
          </a:prstGeom>
        </p:spPr>
        <p:txBody>
          <a:bodyPr anchor="ctr"/>
          <a:lstStyle>
            <a:lvl1pPr algn="ctr">
              <a:defRPr sz="3200">
                <a:latin typeface="Ford CE Bold" panose="02000505020000020004" pitchFamily="2" charset="0"/>
              </a:defRPr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71514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F59B2-DC33-459B-946F-D11F5ED606B3}" type="datetime1">
              <a:rPr lang="zh-CN" altLang="en-US" smtClean="0"/>
              <a:t>2020/10/12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960F8-4937-424D-BE4E-58F7855351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428391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40E49-9A78-4F50-A478-C49A7A2ADEC1}" type="datetime1">
              <a:rPr lang="zh-CN" altLang="en-US" smtClean="0"/>
              <a:t>2020/10/12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960F8-4937-424D-BE4E-58F7855351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374953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84BC7-AB75-40AA-8D0E-F2830FFC5FCA}" type="datetime1">
              <a:rPr lang="zh-CN" altLang="en-US" smtClean="0"/>
              <a:t>2020/10/12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960F8-4937-424D-BE4E-58F7855351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809430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E3FE3-83ED-4BCD-B559-52CDA3BD1066}" type="datetime1">
              <a:rPr lang="zh-CN" altLang="en-US" smtClean="0"/>
              <a:t>2020/10/12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960F8-4937-424D-BE4E-58F7855351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316407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C63D6-C8D8-41C1-B708-9045561028F0}" type="datetime1">
              <a:rPr lang="zh-CN" altLang="en-US" smtClean="0"/>
              <a:t>2020/10/12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960F8-4937-424D-BE4E-58F7855351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7826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724400" y="6446836"/>
            <a:ext cx="2743200" cy="365125"/>
          </a:xfrm>
          <a:prstGeom prst="rect">
            <a:avLst/>
          </a:prstGeom>
        </p:spPr>
        <p:txBody>
          <a:bodyPr/>
          <a:lstStyle/>
          <a:p>
            <a:fld id="{67B337BF-0480-4D58-B098-EDC73FC20472}" type="datetimeFigureOut">
              <a:rPr lang="zh-CN" altLang="en-US" smtClean="0"/>
              <a:t>2020/10/12</a:t>
            </a:fld>
            <a:endParaRPr lang="zh-CN" altLang="en-US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9263697" y="644683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3D9E9-CC76-4945-9E9E-BCC4C541B46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2095499" y="0"/>
            <a:ext cx="8915937" cy="736599"/>
          </a:xfrm>
          <a:prstGeom prst="rect">
            <a:avLst/>
          </a:prstGeom>
        </p:spPr>
        <p:txBody>
          <a:bodyPr anchor="ctr"/>
          <a:lstStyle>
            <a:lvl1pPr algn="ctr">
              <a:defRPr sz="3200">
                <a:latin typeface="Ford CE Bold" panose="02000505020000020004" pitchFamily="2" charset="0"/>
              </a:defRPr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7403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724400" y="6446836"/>
            <a:ext cx="2743200" cy="365125"/>
          </a:xfrm>
          <a:prstGeom prst="rect">
            <a:avLst/>
          </a:prstGeom>
        </p:spPr>
        <p:txBody>
          <a:bodyPr/>
          <a:lstStyle/>
          <a:p>
            <a:fld id="{67B337BF-0480-4D58-B098-EDC73FC20472}" type="datetimeFigureOut">
              <a:rPr lang="zh-CN" altLang="en-US" smtClean="0"/>
              <a:t>2020/10/12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263697" y="644683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3D9E9-CC76-4945-9E9E-BCC4C541B46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2095499" y="0"/>
            <a:ext cx="8915937" cy="736599"/>
          </a:xfrm>
          <a:prstGeom prst="rect">
            <a:avLst/>
          </a:prstGeom>
        </p:spPr>
        <p:txBody>
          <a:bodyPr anchor="ctr"/>
          <a:lstStyle>
            <a:lvl1pPr algn="ctr">
              <a:defRPr sz="3200">
                <a:latin typeface="Ford CE Bold" panose="02000505020000020004" pitchFamily="2" charset="0"/>
              </a:defRPr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214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724400" y="6446836"/>
            <a:ext cx="2743200" cy="365125"/>
          </a:xfrm>
          <a:prstGeom prst="rect">
            <a:avLst/>
          </a:prstGeom>
        </p:spPr>
        <p:txBody>
          <a:bodyPr/>
          <a:lstStyle/>
          <a:p>
            <a:fld id="{67B337BF-0480-4D58-B098-EDC73FC20472}" type="datetimeFigureOut">
              <a:rPr lang="zh-CN" altLang="en-US" smtClean="0"/>
              <a:t>2020/10/12</a:t>
            </a:fld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263697" y="644683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3D9E9-CC76-4945-9E9E-BCC4C541B46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2095499" y="0"/>
            <a:ext cx="8915937" cy="736599"/>
          </a:xfrm>
          <a:prstGeom prst="rect">
            <a:avLst/>
          </a:prstGeom>
        </p:spPr>
        <p:txBody>
          <a:bodyPr anchor="ctr"/>
          <a:lstStyle>
            <a:lvl1pPr algn="ctr">
              <a:defRPr sz="3200">
                <a:latin typeface="Ford CE Bold" panose="02000505020000020004" pitchFamily="2" charset="0"/>
              </a:defRPr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189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724400" y="6446836"/>
            <a:ext cx="2743200" cy="365125"/>
          </a:xfrm>
          <a:prstGeom prst="rect">
            <a:avLst/>
          </a:prstGeom>
        </p:spPr>
        <p:txBody>
          <a:bodyPr/>
          <a:lstStyle/>
          <a:p>
            <a:fld id="{67B337BF-0480-4D58-B098-EDC73FC20472}" type="datetimeFigureOut">
              <a:rPr lang="zh-CN" altLang="en-US" smtClean="0"/>
              <a:t>2020/10/12</a:t>
            </a:fld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263697" y="644683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3D9E9-CC76-4945-9E9E-BCC4C541B4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9682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724400" y="6446836"/>
            <a:ext cx="2743200" cy="365125"/>
          </a:xfrm>
          <a:prstGeom prst="rect">
            <a:avLst/>
          </a:prstGeom>
        </p:spPr>
        <p:txBody>
          <a:bodyPr/>
          <a:lstStyle/>
          <a:p>
            <a:fld id="{67B337BF-0480-4D58-B098-EDC73FC20472}" type="datetimeFigureOut">
              <a:rPr lang="zh-CN" altLang="en-US" smtClean="0"/>
              <a:t>2020/10/12</a:t>
            </a:fld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263697" y="644683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3D9E9-CC76-4945-9E9E-BCC4C541B46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2095499" y="0"/>
            <a:ext cx="8915937" cy="736599"/>
          </a:xfrm>
          <a:prstGeom prst="rect">
            <a:avLst/>
          </a:prstGeom>
        </p:spPr>
        <p:txBody>
          <a:bodyPr anchor="ctr"/>
          <a:lstStyle>
            <a:lvl1pPr algn="ctr">
              <a:defRPr sz="3200">
                <a:latin typeface="Ford CE Bold" panose="02000505020000020004" pitchFamily="2" charset="0"/>
              </a:defRPr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2511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3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Line 8"/>
          <p:cNvSpPr>
            <a:spLocks noChangeShapeType="1"/>
          </p:cNvSpPr>
          <p:nvPr/>
        </p:nvSpPr>
        <p:spPr bwMode="auto">
          <a:xfrm flipV="1">
            <a:off x="0" y="784390"/>
            <a:ext cx="12192000" cy="0"/>
          </a:xfrm>
          <a:prstGeom prst="line">
            <a:avLst/>
          </a:prstGeom>
          <a:noFill/>
          <a:ln w="82550"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83000">
                  <a:srgbClr val="92D050"/>
                </a:gs>
                <a:gs pos="92000">
                  <a:schemeClr val="bg1"/>
                </a:gs>
                <a:gs pos="100000">
                  <a:schemeClr val="accent1">
                    <a:lumMod val="75000"/>
                  </a:schemeClr>
                </a:gs>
              </a:gsLst>
              <a:lin ang="0" scaled="0"/>
              <a:tileRect/>
            </a:gra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grpSp>
        <p:nvGrpSpPr>
          <p:cNvPr id="3" name="Group 2"/>
          <p:cNvGrpSpPr/>
          <p:nvPr/>
        </p:nvGrpSpPr>
        <p:grpSpPr>
          <a:xfrm>
            <a:off x="0" y="41550"/>
            <a:ext cx="1222273" cy="697597"/>
            <a:chOff x="10784624" y="50285"/>
            <a:chExt cx="1222273" cy="697597"/>
          </a:xfrm>
        </p:grpSpPr>
        <p:sp>
          <p:nvSpPr>
            <p:cNvPr id="12" name="TextBox 1"/>
            <p:cNvSpPr txBox="1">
              <a:spLocks noChangeArrowheads="1"/>
            </p:cNvSpPr>
            <p:nvPr/>
          </p:nvSpPr>
          <p:spPr bwMode="auto">
            <a:xfrm>
              <a:off x="10839421" y="501661"/>
              <a:ext cx="1112678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r>
                <a:rPr lang="en-AU" altLang="zh-CN" sz="1000" dirty="0">
                  <a:latin typeface="Ford Bold" panose="02000505020000020004" pitchFamily="2" charset="0"/>
                </a:rPr>
                <a:t>Confidential</a:t>
              </a:r>
            </a:p>
          </p:txBody>
        </p: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10784624" y="50285"/>
              <a:ext cx="1222273" cy="51665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87795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F1DFE8-6E7A-44EC-A40D-4AA3E97146A3}" type="datetime1">
              <a:rPr lang="zh-CN" altLang="en-US" smtClean="0"/>
              <a:t>2020/10/12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C960F8-4937-424D-BE4E-58F7855351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6521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724400" y="644683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22E269-1569-4418-9B24-5D9CCB13D436}" type="datetime1">
              <a:rPr lang="zh-CN" altLang="en-US" smtClean="0"/>
              <a:t>2020/10/12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448799" y="644683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8FE9C-32C1-4CA0-8362-0C127E5069C5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Picture 5" descr="FO_RGB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7493" y="185736"/>
            <a:ext cx="1312458" cy="55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Line 8"/>
          <p:cNvSpPr>
            <a:spLocks noChangeShapeType="1"/>
          </p:cNvSpPr>
          <p:nvPr/>
        </p:nvSpPr>
        <p:spPr bwMode="auto">
          <a:xfrm flipV="1">
            <a:off x="0" y="889000"/>
            <a:ext cx="12192000" cy="0"/>
          </a:xfrm>
          <a:prstGeom prst="line">
            <a:avLst/>
          </a:prstGeom>
          <a:noFill/>
          <a:ln w="82550"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83000">
                  <a:srgbClr val="92D050"/>
                </a:gs>
                <a:gs pos="92000">
                  <a:schemeClr val="bg1"/>
                </a:gs>
                <a:gs pos="100000">
                  <a:schemeClr val="accent1">
                    <a:lumMod val="75000"/>
                  </a:schemeClr>
                </a:gs>
              </a:gsLst>
              <a:lin ang="0" scaled="0"/>
              <a:tileRect/>
            </a:gra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>
            <a:off x="0" y="6410327"/>
            <a:ext cx="12192000" cy="0"/>
          </a:xfrm>
          <a:prstGeom prst="line">
            <a:avLst/>
          </a:prstGeom>
          <a:noFill/>
          <a:ln w="22225">
            <a:gradFill>
              <a:gsLst>
                <a:gs pos="0">
                  <a:schemeClr val="tx1"/>
                </a:gs>
                <a:gs pos="85000">
                  <a:schemeClr val="tx1">
                    <a:lumMod val="75000"/>
                    <a:lumOff val="25000"/>
                  </a:schemeClr>
                </a:gs>
                <a:gs pos="93000">
                  <a:schemeClr val="tx1"/>
                </a:gs>
                <a:gs pos="36000">
                  <a:schemeClr val="bg1">
                    <a:lumMod val="65000"/>
                  </a:schemeClr>
                </a:gs>
              </a:gsLst>
              <a:lin ang="10800000" scaled="0"/>
            </a:gra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0" y="6468878"/>
            <a:ext cx="330987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sz="1200" b="1" dirty="0"/>
              <a:t>FAP </a:t>
            </a:r>
            <a:r>
              <a:rPr lang="en-US" altLang="zh-CN" sz="1200" b="1" dirty="0"/>
              <a:t>Vehicle Integration </a:t>
            </a:r>
            <a:r>
              <a:rPr lang="en-US" sz="1200" b="1" dirty="0"/>
              <a:t>Team</a:t>
            </a:r>
          </a:p>
        </p:txBody>
      </p:sp>
      <p:pic>
        <p:nvPicPr>
          <p:cNvPr id="11" name="Picture 12" descr="The%20VI%20Logo%20-%20small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546" y="162092"/>
            <a:ext cx="1918951" cy="602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"/>
          <p:cNvSpPr txBox="1">
            <a:spLocks noChangeArrowheads="1"/>
          </p:cNvSpPr>
          <p:nvPr/>
        </p:nvSpPr>
        <p:spPr bwMode="auto">
          <a:xfrm>
            <a:off x="11101588" y="6556080"/>
            <a:ext cx="868363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eaLnBrk="1" hangingPunct="1">
              <a:defRPr/>
            </a:pPr>
            <a:r>
              <a:rPr lang="en-AU" altLang="zh-CN" sz="900" dirty="0"/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2469795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EA89B0-A6E6-415C-AA4A-5F28E16F4BA8}" type="datetime1">
              <a:rPr lang="zh-CN" altLang="en-US" smtClean="0"/>
              <a:t>2020/10/12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C960F8-4937-424D-BE4E-58F7855351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2457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emf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emf"/><Relationship Id="rId5" Type="http://schemas.openxmlformats.org/officeDocument/2006/relationships/image" Target="../media/image8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0ECF9F4-9B03-470C-A2E7-62ADC4A4CC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085" y="1270373"/>
            <a:ext cx="3272807" cy="1989780"/>
          </a:xfrm>
          <a:prstGeom prst="rect">
            <a:avLst/>
          </a:prstGeom>
        </p:spPr>
      </p:pic>
      <p:sp>
        <p:nvSpPr>
          <p:cNvPr id="35" name="Subtitle 2">
            <a:extLst>
              <a:ext uri="{FF2B5EF4-FFF2-40B4-BE49-F238E27FC236}">
                <a16:creationId xmlns:a16="http://schemas.microsoft.com/office/drawing/2014/main" id="{E2BF691E-7757-48D8-A9FE-D5EE9FC2E887}"/>
              </a:ext>
            </a:extLst>
          </p:cNvPr>
          <p:cNvSpPr txBox="1">
            <a:spLocks/>
          </p:cNvSpPr>
          <p:nvPr/>
        </p:nvSpPr>
        <p:spPr>
          <a:xfrm>
            <a:off x="1547187" y="284169"/>
            <a:ext cx="4013136" cy="4857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b="1" dirty="0">
                <a:solidFill>
                  <a:schemeClr val="tx1"/>
                </a:solidFill>
              </a:rPr>
              <a:t>CD764 Mini ICP Design Requirement</a:t>
            </a:r>
            <a:endParaRPr lang="en-US" altLang="zh-CN" sz="2000" b="1" dirty="0">
              <a:solidFill>
                <a:schemeClr val="tx1"/>
              </a:solidFill>
            </a:endParaRPr>
          </a:p>
          <a:p>
            <a:pPr algn="l"/>
            <a:r>
              <a:rPr lang="en-US" sz="2000" dirty="0">
                <a:solidFill>
                  <a:schemeClr val="tx1"/>
                </a:solidFill>
              </a:rPr>
              <a:t>    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8F59282-AD26-4768-9BF2-77CDCA5F5430}"/>
              </a:ext>
            </a:extLst>
          </p:cNvPr>
          <p:cNvSpPr/>
          <p:nvPr/>
        </p:nvSpPr>
        <p:spPr>
          <a:xfrm>
            <a:off x="5620127" y="4153694"/>
            <a:ext cx="6819496" cy="16312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2). Mini ICP </a:t>
            </a:r>
            <a:r>
              <a:rPr lang="en-US" sz="1000" b="1" dirty="0">
                <a:solidFill>
                  <a:srgbClr val="1F3864"/>
                </a:solidFill>
                <a:highlight>
                  <a:srgbClr val="FFFF00"/>
                </a:highlight>
                <a:latin typeface="Calibri" panose="020F0502020204030204" pitchFamily="34" charset="0"/>
                <a:ea typeface="DengXian" panose="02010600030101010101" pitchFamily="2" charset="-122"/>
              </a:rPr>
              <a:t>LIN</a:t>
            </a:r>
            <a:r>
              <a:rPr lang="en-US" sz="10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 to </a:t>
            </a:r>
            <a:r>
              <a:rPr lang="en-US" sz="1000" dirty="0">
                <a:solidFill>
                  <a:srgbClr val="1F3864"/>
                </a:solidFill>
                <a:highlight>
                  <a:srgbClr val="FF00FF"/>
                </a:highlight>
                <a:latin typeface="Calibri" panose="020F0502020204030204" pitchFamily="34" charset="0"/>
                <a:ea typeface="DengXian" panose="02010600030101010101" pitchFamily="2" charset="-122"/>
              </a:rPr>
              <a:t>AUX</a:t>
            </a:r>
            <a:r>
              <a:rPr lang="en-US" sz="10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  for below buttons signal Transmit &amp; Receive.</a:t>
            </a:r>
          </a:p>
          <a:p>
            <a:r>
              <a:rPr lang="en-US" sz="10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     #2 </a:t>
            </a:r>
            <a:r>
              <a:rPr lang="en-US" sz="1000" b="1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HVAC Power</a:t>
            </a:r>
            <a:r>
              <a:rPr lang="en-US" sz="10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---Touch button for HVAC on/off, AUX transfer LIN to  </a:t>
            </a:r>
            <a:r>
              <a:rPr lang="en-US" sz="1000" b="1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P</a:t>
            </a:r>
            <a:r>
              <a:rPr lang="en-US" altLang="zh-CN" sz="1000" b="1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rivate </a:t>
            </a:r>
            <a:r>
              <a:rPr lang="en-US" sz="1000" b="1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CAN </a:t>
            </a:r>
            <a:r>
              <a:rPr lang="en-US" sz="10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signal to IVI,  w/ indicator from IVI.</a:t>
            </a:r>
          </a:p>
          <a:p>
            <a:r>
              <a:rPr lang="en-US" sz="10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     #4 </a:t>
            </a:r>
            <a:r>
              <a:rPr lang="en-US" sz="1000" b="1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DAT Hot key</a:t>
            </a:r>
            <a:r>
              <a:rPr lang="en-US" sz="10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---Touch button Hot key for TCS &amp; Auto Hold , AUX transfer LIN to </a:t>
            </a:r>
            <a:r>
              <a:rPr lang="en-US" sz="1000" b="1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P</a:t>
            </a:r>
            <a:r>
              <a:rPr lang="en-US" altLang="zh-CN" sz="1000" b="1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rivate </a:t>
            </a:r>
            <a:r>
              <a:rPr lang="en-US" sz="1000" b="1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CAN</a:t>
            </a:r>
            <a:r>
              <a:rPr lang="en-US" sz="10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 </a:t>
            </a:r>
            <a:r>
              <a:rPr lang="en-US" altLang="zh-CN" sz="10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send</a:t>
            </a:r>
            <a:r>
              <a:rPr lang="en-US" sz="10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 to IVI ,  w/</a:t>
            </a:r>
            <a:r>
              <a:rPr lang="en-US" altLang="zh-CN" sz="10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o</a:t>
            </a:r>
            <a:r>
              <a:rPr lang="en-US" sz="10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 indicator.</a:t>
            </a:r>
          </a:p>
          <a:p>
            <a:r>
              <a:rPr lang="en-US" sz="10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     #5 </a:t>
            </a:r>
            <a:r>
              <a:rPr lang="en-US" sz="1000" b="1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Temp Driver</a:t>
            </a:r>
            <a:r>
              <a:rPr lang="en-US" sz="10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--- Hard button for Driver side temp adjusting +/-, w/</a:t>
            </a:r>
            <a:r>
              <a:rPr lang="en-US" altLang="zh-CN" sz="10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o</a:t>
            </a:r>
            <a:r>
              <a:rPr lang="en-US" sz="10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 indicator from IVI.</a:t>
            </a:r>
          </a:p>
          <a:p>
            <a:r>
              <a:rPr lang="en-US" sz="10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     </a:t>
            </a:r>
            <a:r>
              <a:rPr lang="en-US" altLang="zh-CN" sz="10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#6 </a:t>
            </a:r>
            <a:r>
              <a:rPr lang="en-US" sz="10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 </a:t>
            </a:r>
            <a:r>
              <a:rPr lang="en-US" sz="1000" b="1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Blower Speed</a:t>
            </a:r>
            <a:r>
              <a:rPr lang="en-US" sz="10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--- Hard button for blower speed adjusting +/-, w/</a:t>
            </a:r>
            <a:r>
              <a:rPr lang="en-US" altLang="zh-CN" sz="10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o</a:t>
            </a:r>
            <a:r>
              <a:rPr lang="en-US" sz="10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 indicator from IVI.</a:t>
            </a:r>
          </a:p>
          <a:p>
            <a:r>
              <a:rPr lang="en-US" sz="10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     #7 </a:t>
            </a:r>
            <a:r>
              <a:rPr lang="en-US" sz="1000" b="1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SDM</a:t>
            </a:r>
            <a:r>
              <a:rPr lang="en-US" sz="10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---Hard button for SDM +/-, LIN transfer to  </a:t>
            </a:r>
            <a:r>
              <a:rPr lang="en-US" sz="1000" b="1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Publish CAN </a:t>
            </a:r>
            <a:r>
              <a:rPr lang="en-US" sz="10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signal to ABS,  w/o indicator from ABS.</a:t>
            </a:r>
          </a:p>
          <a:p>
            <a:r>
              <a:rPr lang="en-US" sz="10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     #8 </a:t>
            </a:r>
            <a:r>
              <a:rPr lang="en-US" sz="1000" b="1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A/C</a:t>
            </a:r>
            <a:r>
              <a:rPr lang="en-US" sz="10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---Hard button for Compressor on/off, AUX transfer LIN to </a:t>
            </a:r>
            <a:r>
              <a:rPr lang="en-US" sz="1000" b="1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P</a:t>
            </a:r>
            <a:r>
              <a:rPr lang="en-US" altLang="zh-CN" sz="1000" b="1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rivate </a:t>
            </a:r>
            <a:r>
              <a:rPr lang="en-US" sz="1000" b="1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CAN</a:t>
            </a:r>
            <a:r>
              <a:rPr lang="en-US" sz="10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 </a:t>
            </a:r>
            <a:r>
              <a:rPr lang="en-US" altLang="zh-CN" sz="10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send</a:t>
            </a:r>
            <a:r>
              <a:rPr lang="en-US" sz="10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 to IVI , w/ indicator from IVI.</a:t>
            </a:r>
          </a:p>
          <a:p>
            <a:r>
              <a:rPr lang="en-US" sz="10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     #9 </a:t>
            </a:r>
            <a:r>
              <a:rPr lang="en-US" sz="1000" b="1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Temp Passenger</a:t>
            </a:r>
            <a:r>
              <a:rPr lang="en-US" sz="10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--- Hard button for Passenger side temp adjusting +/-, w/</a:t>
            </a:r>
            <a:r>
              <a:rPr lang="en-US" altLang="zh-CN" sz="10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o</a:t>
            </a:r>
            <a:r>
              <a:rPr lang="en-US" sz="10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 indicator from IVI.</a:t>
            </a:r>
            <a:endParaRPr lang="en-US" sz="1000" dirty="0">
              <a:solidFill>
                <a:srgbClr val="1F3864"/>
              </a:solidFill>
              <a:highlight>
                <a:srgbClr val="FFFF00"/>
              </a:highlight>
              <a:latin typeface="Calibri" panose="020F0502020204030204" pitchFamily="34" charset="0"/>
              <a:ea typeface="DengXian" panose="02010600030101010101" pitchFamily="2" charset="-122"/>
            </a:endParaRPr>
          </a:p>
          <a:p>
            <a:endParaRPr lang="en-US" sz="1000" dirty="0">
              <a:solidFill>
                <a:srgbClr val="1F3864"/>
              </a:solidFill>
              <a:latin typeface="Calibri" panose="020F0502020204030204" pitchFamily="34" charset="0"/>
              <a:ea typeface="DengXian" panose="02010600030101010101" pitchFamily="2" charset="-122"/>
            </a:endParaRPr>
          </a:p>
          <a:p>
            <a:endParaRPr lang="en-US" sz="1000" dirty="0">
              <a:latin typeface="Calibri" panose="020F0502020204030204" pitchFamily="34" charset="0"/>
              <a:ea typeface="DengXian" panose="02010600030101010101" pitchFamily="2" charset="-122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E6289782-FB14-4F55-94EE-DEE7CC632625}"/>
              </a:ext>
            </a:extLst>
          </p:cNvPr>
          <p:cNvSpPr/>
          <p:nvPr/>
        </p:nvSpPr>
        <p:spPr>
          <a:xfrm>
            <a:off x="5620127" y="3521091"/>
            <a:ext cx="4759636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1). Mini ICP </a:t>
            </a:r>
            <a:r>
              <a:rPr lang="en-US" sz="1000" dirty="0">
                <a:solidFill>
                  <a:srgbClr val="0000FF"/>
                </a:solidFill>
                <a:highlight>
                  <a:srgbClr val="00FFFF"/>
                </a:highlight>
                <a:latin typeface="Calibri" panose="020F0502020204030204" pitchFamily="34" charset="0"/>
                <a:ea typeface="DengXian" panose="02010600030101010101" pitchFamily="2" charset="-122"/>
              </a:rPr>
              <a:t>Hardwire</a:t>
            </a:r>
            <a:r>
              <a:rPr lang="en-US" sz="10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 connected for below Buttons.</a:t>
            </a:r>
          </a:p>
          <a:p>
            <a:r>
              <a:rPr lang="en-US" sz="10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     #1 </a:t>
            </a:r>
            <a:r>
              <a:rPr lang="en-US" sz="1000" b="1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Max Defrost</a:t>
            </a:r>
            <a:r>
              <a:rPr lang="en-US" sz="10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, T</a:t>
            </a:r>
            <a:r>
              <a:rPr lang="en-US" altLang="zh-CN" sz="10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ouch button </a:t>
            </a:r>
            <a:r>
              <a:rPr lang="en-US" sz="10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to RCCM  and w/ indicator from RCCM feedback.</a:t>
            </a:r>
            <a:endParaRPr lang="en-US" altLang="zh-CN" sz="1000" dirty="0">
              <a:solidFill>
                <a:srgbClr val="1F3864"/>
              </a:solidFill>
              <a:latin typeface="Calibri" panose="020F0502020204030204" pitchFamily="34" charset="0"/>
              <a:ea typeface="DengXian" panose="02010600030101010101" pitchFamily="2" charset="-122"/>
            </a:endParaRPr>
          </a:p>
          <a:p>
            <a:r>
              <a:rPr lang="en-US" sz="10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     #3 </a:t>
            </a:r>
            <a:r>
              <a:rPr lang="en-US" sz="1000" b="1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E</a:t>
            </a:r>
            <a:r>
              <a:rPr lang="en-US" altLang="zh-CN" sz="1000" b="1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ngine Start Stop</a:t>
            </a:r>
            <a:r>
              <a:rPr lang="en-US" sz="10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, Touch button to RCCM  and w/ indicator from RCCM feedback. 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BD32F76-9BD5-4D7A-929C-A2FBEAE28E08}"/>
              </a:ext>
            </a:extLst>
          </p:cNvPr>
          <p:cNvGrpSpPr/>
          <p:nvPr/>
        </p:nvGrpSpPr>
        <p:grpSpPr>
          <a:xfrm>
            <a:off x="531750" y="975227"/>
            <a:ext cx="2338450" cy="1640109"/>
            <a:chOff x="9157245" y="857662"/>
            <a:chExt cx="2338450" cy="1640109"/>
          </a:xfrm>
        </p:grpSpPr>
        <p:sp>
          <p:nvSpPr>
            <p:cNvPr id="31" name="Subtitle 2">
              <a:extLst>
                <a:ext uri="{FF2B5EF4-FFF2-40B4-BE49-F238E27FC236}">
                  <a16:creationId xmlns:a16="http://schemas.microsoft.com/office/drawing/2014/main" id="{DD214F72-2198-44CD-AEE7-BABDBE176992}"/>
                </a:ext>
              </a:extLst>
            </p:cNvPr>
            <p:cNvSpPr txBox="1">
              <a:spLocks/>
            </p:cNvSpPr>
            <p:nvPr/>
          </p:nvSpPr>
          <p:spPr>
            <a:xfrm>
              <a:off x="9157245" y="857662"/>
              <a:ext cx="2338450" cy="304649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1200" b="1" dirty="0">
                  <a:solidFill>
                    <a:schemeClr val="tx1"/>
                  </a:solidFill>
                  <a:highlight>
                    <a:srgbClr val="00FFFF"/>
                  </a:highlight>
                </a:rPr>
                <a:t>CD764  Post AA Console Surface</a:t>
              </a:r>
              <a:endParaRPr lang="en-US" sz="1200" dirty="0">
                <a:solidFill>
                  <a:schemeClr val="tx1"/>
                </a:solidFill>
                <a:highlight>
                  <a:srgbClr val="00FFFF"/>
                </a:highlight>
              </a:endParaRPr>
            </a:p>
          </p:txBody>
        </p:sp>
        <p:sp>
          <p:nvSpPr>
            <p:cNvPr id="63" name="Rectangle: Rounded Corners 62">
              <a:extLst>
                <a:ext uri="{FF2B5EF4-FFF2-40B4-BE49-F238E27FC236}">
                  <a16:creationId xmlns:a16="http://schemas.microsoft.com/office/drawing/2014/main" id="{6B72E5FA-A1B7-473D-AFFA-EB41B43B81F3}"/>
                </a:ext>
              </a:extLst>
            </p:cNvPr>
            <p:cNvSpPr/>
            <p:nvPr/>
          </p:nvSpPr>
          <p:spPr>
            <a:xfrm rot="1575092">
              <a:off x="9409092" y="1936770"/>
              <a:ext cx="1304453" cy="561001"/>
            </a:xfrm>
            <a:prstGeom prst="roundRect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F18E9A39-3E74-400D-87EF-DFA509716C47}"/>
              </a:ext>
            </a:extLst>
          </p:cNvPr>
          <p:cNvGrpSpPr/>
          <p:nvPr/>
        </p:nvGrpSpPr>
        <p:grpSpPr>
          <a:xfrm>
            <a:off x="6617601" y="844191"/>
            <a:ext cx="5505014" cy="2555725"/>
            <a:chOff x="6617601" y="844191"/>
            <a:chExt cx="5505014" cy="2555725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6A9EFDC3-81EE-4F8F-AC2E-FC32A70AEB6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17601" y="1113529"/>
              <a:ext cx="4064688" cy="2286387"/>
            </a:xfrm>
            <a:prstGeom prst="rect">
              <a:avLst/>
            </a:prstGeom>
          </p:spPr>
        </p:pic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06CB0CB1-0590-471C-805B-E30ABF106972}"/>
                </a:ext>
              </a:extLst>
            </p:cNvPr>
            <p:cNvGrpSpPr/>
            <p:nvPr/>
          </p:nvGrpSpPr>
          <p:grpSpPr>
            <a:xfrm>
              <a:off x="7450884" y="1574730"/>
              <a:ext cx="4671731" cy="1537485"/>
              <a:chOff x="1214647" y="1888870"/>
              <a:chExt cx="4112254" cy="1355810"/>
            </a:xfrm>
          </p:grpSpPr>
          <p:sp>
            <p:nvSpPr>
              <p:cNvPr id="39" name="Rectangle: Rounded Corners 38">
                <a:extLst>
                  <a:ext uri="{FF2B5EF4-FFF2-40B4-BE49-F238E27FC236}">
                    <a16:creationId xmlns:a16="http://schemas.microsoft.com/office/drawing/2014/main" id="{D7BB018E-5855-470B-9A4A-267E454BA2E4}"/>
                  </a:ext>
                </a:extLst>
              </p:cNvPr>
              <p:cNvSpPr/>
              <p:nvPr/>
            </p:nvSpPr>
            <p:spPr>
              <a:xfrm>
                <a:off x="1637380" y="2095291"/>
                <a:ext cx="425682" cy="293831"/>
              </a:xfrm>
              <a:prstGeom prst="roundRect">
                <a:avLst/>
              </a:prstGeom>
              <a:noFill/>
              <a:ln w="25400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: Rounded Corners 41">
                <a:extLst>
                  <a:ext uri="{FF2B5EF4-FFF2-40B4-BE49-F238E27FC236}">
                    <a16:creationId xmlns:a16="http://schemas.microsoft.com/office/drawing/2014/main" id="{D6BF977D-6B42-4135-A97B-A707402EBBEF}"/>
                  </a:ext>
                </a:extLst>
              </p:cNvPr>
              <p:cNvSpPr/>
              <p:nvPr/>
            </p:nvSpPr>
            <p:spPr>
              <a:xfrm>
                <a:off x="3006575" y="2109865"/>
                <a:ext cx="368492" cy="293831"/>
              </a:xfrm>
              <a:prstGeom prst="roundRect">
                <a:avLst/>
              </a:prstGeom>
              <a:noFill/>
              <a:ln w="25400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28" name="Arrow: Left-Right 3">
                <a:extLst>
                  <a:ext uri="{FF2B5EF4-FFF2-40B4-BE49-F238E27FC236}">
                    <a16:creationId xmlns:a16="http://schemas.microsoft.com/office/drawing/2014/main" id="{3D52865F-0780-4C00-BB59-05A437458459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15861" y="2520521"/>
                <a:ext cx="484509" cy="1428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0" name="Picture 6" descr="LIN">
                <a:extLst>
                  <a:ext uri="{FF2B5EF4-FFF2-40B4-BE49-F238E27FC236}">
                    <a16:creationId xmlns:a16="http://schemas.microsoft.com/office/drawing/2014/main" id="{62141EF9-661F-44C8-BD06-2374152DFA8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84968" y="2303444"/>
                <a:ext cx="381000" cy="2476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29EFBEA4-CD28-4186-B8BA-94CE31A939F3}"/>
                  </a:ext>
                </a:extLst>
              </p:cNvPr>
              <p:cNvGrpSpPr/>
              <p:nvPr/>
            </p:nvGrpSpPr>
            <p:grpSpPr>
              <a:xfrm>
                <a:off x="4622051" y="2111205"/>
                <a:ext cx="704850" cy="1133475"/>
                <a:chOff x="5029637" y="2159092"/>
                <a:chExt cx="704850" cy="1133475"/>
              </a:xfrm>
            </p:grpSpPr>
            <p:pic>
              <p:nvPicPr>
                <p:cNvPr id="1029" name="Rectangle: Rounded Corners 4">
                  <a:extLst>
                    <a:ext uri="{FF2B5EF4-FFF2-40B4-BE49-F238E27FC236}">
                      <a16:creationId xmlns:a16="http://schemas.microsoft.com/office/drawing/2014/main" id="{2CD387E0-25EB-47E8-9DBB-D953EC3B310C}"/>
                    </a:ext>
                  </a:extLst>
                </p:cNvPr>
                <p:cNvPicPr>
                  <a:picLocks noChangeArrowheads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029637" y="2159092"/>
                  <a:ext cx="704850" cy="113347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2129AEC7-1D2C-4D9D-B475-8BEBFD426ACD}"/>
                    </a:ext>
                  </a:extLst>
                </p:cNvPr>
                <p:cNvSpPr txBox="1"/>
                <p:nvPr/>
              </p:nvSpPr>
              <p:spPr>
                <a:xfrm>
                  <a:off x="5170646" y="2587330"/>
                  <a:ext cx="46096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b="1" dirty="0">
                      <a:solidFill>
                        <a:schemeClr val="accent5">
                          <a:lumMod val="50000"/>
                        </a:schemeClr>
                      </a:solidFill>
                    </a:rPr>
                    <a:t>AUX</a:t>
                  </a:r>
                </a:p>
              </p:txBody>
            </p:sp>
          </p:grp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1CDBB7F-C066-41C3-846E-64A3D85DF071}"/>
                  </a:ext>
                </a:extLst>
              </p:cNvPr>
              <p:cNvSpPr txBox="1"/>
              <p:nvPr/>
            </p:nvSpPr>
            <p:spPr>
              <a:xfrm>
                <a:off x="1214647" y="1888870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b="1" dirty="0">
                    <a:solidFill>
                      <a:schemeClr val="bg1"/>
                    </a:solidFill>
                    <a:highlight>
                      <a:srgbClr val="0000FF"/>
                    </a:highlight>
                  </a:rPr>
                  <a:t>1</a:t>
                </a: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4BABA7B1-024C-4748-AA5D-6886DE2D76ED}"/>
                  </a:ext>
                </a:extLst>
              </p:cNvPr>
              <p:cNvSpPr txBox="1"/>
              <p:nvPr/>
            </p:nvSpPr>
            <p:spPr>
              <a:xfrm>
                <a:off x="1768895" y="1894328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b="1" dirty="0">
                    <a:solidFill>
                      <a:srgbClr val="FFFF00"/>
                    </a:solidFill>
                  </a:rPr>
                  <a:t>2</a:t>
                </a:r>
              </a:p>
            </p:txBody>
          </p:sp>
          <p:sp>
            <p:nvSpPr>
              <p:cNvPr id="67" name="TextBox 29">
                <a:extLst>
                  <a:ext uri="{FF2B5EF4-FFF2-40B4-BE49-F238E27FC236}">
                    <a16:creationId xmlns:a16="http://schemas.microsoft.com/office/drawing/2014/main" id="{D46ED21D-55C7-4D54-A7E4-425F1654F3A4}"/>
                  </a:ext>
                </a:extLst>
              </p:cNvPr>
              <p:cNvSpPr txBox="1"/>
              <p:nvPr/>
            </p:nvSpPr>
            <p:spPr>
              <a:xfrm>
                <a:off x="3080758" y="1904245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000" b="1" dirty="0">
                    <a:solidFill>
                      <a:srgbClr val="FFFF00"/>
                    </a:solidFill>
                  </a:rPr>
                  <a:t>4</a:t>
                </a:r>
              </a:p>
            </p:txBody>
          </p:sp>
          <p:sp>
            <p:nvSpPr>
              <p:cNvPr id="50" name="Rectangle: Rounded Corners 49">
                <a:extLst>
                  <a:ext uri="{FF2B5EF4-FFF2-40B4-BE49-F238E27FC236}">
                    <a16:creationId xmlns:a16="http://schemas.microsoft.com/office/drawing/2014/main" id="{864FC467-4A2E-4BBB-B0E4-A4246CFCF0A7}"/>
                  </a:ext>
                </a:extLst>
              </p:cNvPr>
              <p:cNvSpPr/>
              <p:nvPr/>
            </p:nvSpPr>
            <p:spPr>
              <a:xfrm>
                <a:off x="2130182" y="2631873"/>
                <a:ext cx="293039" cy="293831"/>
              </a:xfrm>
              <a:prstGeom prst="roundRect">
                <a:avLst/>
              </a:prstGeom>
              <a:noFill/>
              <a:ln w="25400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3102DD64-0DB8-4532-87AD-2FA1922AD478}"/>
                  </a:ext>
                </a:extLst>
              </p:cNvPr>
              <p:cNvSpPr txBox="1"/>
              <p:nvPr/>
            </p:nvSpPr>
            <p:spPr>
              <a:xfrm>
                <a:off x="2582270" y="1897856"/>
                <a:ext cx="220404" cy="2171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b="1" dirty="0">
                    <a:solidFill>
                      <a:schemeClr val="bg1"/>
                    </a:solidFill>
                    <a:highlight>
                      <a:srgbClr val="0000FF"/>
                    </a:highlight>
                  </a:rPr>
                  <a:t>3</a:t>
                </a:r>
              </a:p>
            </p:txBody>
          </p:sp>
          <p:sp>
            <p:nvSpPr>
              <p:cNvPr id="56" name="TextBox 29">
                <a:extLst>
                  <a:ext uri="{FF2B5EF4-FFF2-40B4-BE49-F238E27FC236}">
                    <a16:creationId xmlns:a16="http://schemas.microsoft.com/office/drawing/2014/main" id="{E5025630-D711-4EAD-9A0F-60552C22DE1C}"/>
                  </a:ext>
                </a:extLst>
              </p:cNvPr>
              <p:cNvSpPr txBox="1"/>
              <p:nvPr/>
            </p:nvSpPr>
            <p:spPr>
              <a:xfrm>
                <a:off x="3225447" y="2452128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000" b="1" dirty="0">
                    <a:solidFill>
                      <a:srgbClr val="FFFF00"/>
                    </a:solidFill>
                  </a:rPr>
                  <a:t>9</a:t>
                </a:r>
              </a:p>
            </p:txBody>
          </p:sp>
          <p:sp>
            <p:nvSpPr>
              <p:cNvPr id="57" name="TextBox 29">
                <a:extLst>
                  <a:ext uri="{FF2B5EF4-FFF2-40B4-BE49-F238E27FC236}">
                    <a16:creationId xmlns:a16="http://schemas.microsoft.com/office/drawing/2014/main" id="{D724F4FC-F4CD-4DA0-A1CB-7188B8A3BA05}"/>
                  </a:ext>
                </a:extLst>
              </p:cNvPr>
              <p:cNvSpPr txBox="1"/>
              <p:nvPr/>
            </p:nvSpPr>
            <p:spPr>
              <a:xfrm>
                <a:off x="2159648" y="2447799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000" b="1" dirty="0">
                    <a:solidFill>
                      <a:srgbClr val="FFFF00"/>
                    </a:solidFill>
                  </a:rPr>
                  <a:t>7</a:t>
                </a:r>
              </a:p>
            </p:txBody>
          </p:sp>
        </p:grpSp>
        <p:sp>
          <p:nvSpPr>
            <p:cNvPr id="59" name="Rectangle: Rounded Corners 58">
              <a:extLst>
                <a:ext uri="{FF2B5EF4-FFF2-40B4-BE49-F238E27FC236}">
                  <a16:creationId xmlns:a16="http://schemas.microsoft.com/office/drawing/2014/main" id="{3C22E354-2110-4EF2-A65C-8ECF45E1B806}"/>
                </a:ext>
              </a:extLst>
            </p:cNvPr>
            <p:cNvSpPr/>
            <p:nvPr/>
          </p:nvSpPr>
          <p:spPr>
            <a:xfrm>
              <a:off x="7312151" y="1808810"/>
              <a:ext cx="523731" cy="333203"/>
            </a:xfrm>
            <a:prstGeom prst="roundRect">
              <a:avLst/>
            </a:prstGeom>
            <a:noFill/>
            <a:ln w="254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6" name="Subtitle 2">
              <a:extLst>
                <a:ext uri="{FF2B5EF4-FFF2-40B4-BE49-F238E27FC236}">
                  <a16:creationId xmlns:a16="http://schemas.microsoft.com/office/drawing/2014/main" id="{569DBB3E-6F09-4B04-B571-163D0809EE4F}"/>
                </a:ext>
              </a:extLst>
            </p:cNvPr>
            <p:cNvSpPr txBox="1">
              <a:spLocks/>
            </p:cNvSpPr>
            <p:nvPr/>
          </p:nvSpPr>
          <p:spPr>
            <a:xfrm>
              <a:off x="8295836" y="844191"/>
              <a:ext cx="1190770" cy="304649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1200" dirty="0">
                  <a:solidFill>
                    <a:schemeClr val="tx1"/>
                  </a:solidFill>
                  <a:highlight>
                    <a:srgbClr val="00FF00"/>
                  </a:highlight>
                </a:rPr>
                <a:t> Mini ICP</a:t>
              </a:r>
            </a:p>
          </p:txBody>
        </p:sp>
      </p:grpSp>
      <p:sp>
        <p:nvSpPr>
          <p:cNvPr id="51" name="Arrow: Down 50">
            <a:extLst>
              <a:ext uri="{FF2B5EF4-FFF2-40B4-BE49-F238E27FC236}">
                <a16:creationId xmlns:a16="http://schemas.microsoft.com/office/drawing/2014/main" id="{341267B7-CC1F-4E75-8697-584E7CA463D9}"/>
              </a:ext>
            </a:extLst>
          </p:cNvPr>
          <p:cNvSpPr/>
          <p:nvPr/>
        </p:nvSpPr>
        <p:spPr>
          <a:xfrm rot="16200000">
            <a:off x="4522364" y="1448037"/>
            <a:ext cx="485778" cy="1617370"/>
          </a:xfrm>
          <a:prstGeom prst="downArrow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00FF00"/>
              </a:highlight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DB1B9A5-480E-4489-AF1E-FA497B07254D}"/>
              </a:ext>
            </a:extLst>
          </p:cNvPr>
          <p:cNvGrpSpPr/>
          <p:nvPr/>
        </p:nvGrpSpPr>
        <p:grpSpPr>
          <a:xfrm>
            <a:off x="7267253" y="1844121"/>
            <a:ext cx="2865799" cy="930836"/>
            <a:chOff x="7267253" y="1844121"/>
            <a:chExt cx="2865799" cy="930836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F74D2BE-56A9-4D29-B272-76E12337A270}"/>
                </a:ext>
              </a:extLst>
            </p:cNvPr>
            <p:cNvSpPr txBox="1"/>
            <p:nvPr/>
          </p:nvSpPr>
          <p:spPr>
            <a:xfrm>
              <a:off x="7290048" y="2464590"/>
              <a:ext cx="384429" cy="276999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b="1" dirty="0">
                  <a:solidFill>
                    <a:srgbClr val="0000FF"/>
                  </a:solidFill>
                </a:rPr>
                <a:t>T</a:t>
              </a:r>
              <a:r>
                <a:rPr lang="en-US" altLang="zh-CN" sz="600" b="1" dirty="0">
                  <a:solidFill>
                    <a:srgbClr val="0000FF"/>
                  </a:solidFill>
                </a:rPr>
                <a:t>emp Driver</a:t>
              </a:r>
              <a:endParaRPr lang="en-US" sz="600" b="1" dirty="0">
                <a:solidFill>
                  <a:srgbClr val="0000FF"/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1DA11F8-CD0C-4B32-8D19-E9A82E7F6A32}"/>
                </a:ext>
              </a:extLst>
            </p:cNvPr>
            <p:cNvSpPr txBox="1"/>
            <p:nvPr/>
          </p:nvSpPr>
          <p:spPr>
            <a:xfrm>
              <a:off x="7758557" y="2462231"/>
              <a:ext cx="412483" cy="276999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b="1" dirty="0">
                  <a:solidFill>
                    <a:srgbClr val="0000FF"/>
                  </a:solidFill>
                </a:rPr>
                <a:t>Blower Speed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7A89EF2-E91E-4DDC-8108-76A56E8D4BA8}"/>
                </a:ext>
              </a:extLst>
            </p:cNvPr>
            <p:cNvSpPr txBox="1"/>
            <p:nvPr/>
          </p:nvSpPr>
          <p:spPr>
            <a:xfrm>
              <a:off x="9182927" y="2513424"/>
              <a:ext cx="412483" cy="184666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b="1" dirty="0">
                  <a:solidFill>
                    <a:srgbClr val="0000FF"/>
                  </a:solidFill>
                </a:rPr>
                <a:t>A/C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054D7B5C-D125-4A04-BEB0-1C47D6959ED6}"/>
                </a:ext>
              </a:extLst>
            </p:cNvPr>
            <p:cNvSpPr txBox="1"/>
            <p:nvPr/>
          </p:nvSpPr>
          <p:spPr>
            <a:xfrm>
              <a:off x="9721978" y="2453039"/>
              <a:ext cx="384429" cy="276999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b="1" dirty="0">
                  <a:solidFill>
                    <a:srgbClr val="0000FF"/>
                  </a:solidFill>
                </a:rPr>
                <a:t>T</a:t>
              </a:r>
              <a:r>
                <a:rPr lang="en-US" altLang="zh-CN" sz="600" b="1" dirty="0">
                  <a:solidFill>
                    <a:srgbClr val="0000FF"/>
                  </a:solidFill>
                </a:rPr>
                <a:t>emp Pass</a:t>
              </a:r>
              <a:endParaRPr lang="en-US" sz="600" b="1" dirty="0">
                <a:solidFill>
                  <a:srgbClr val="0000FF"/>
                </a:solidFill>
              </a:endParaRPr>
            </a:p>
          </p:txBody>
        </p:sp>
        <p:sp>
          <p:nvSpPr>
            <p:cNvPr id="58" name="Rectangle: Rounded Corners 57">
              <a:extLst>
                <a:ext uri="{FF2B5EF4-FFF2-40B4-BE49-F238E27FC236}">
                  <a16:creationId xmlns:a16="http://schemas.microsoft.com/office/drawing/2014/main" id="{3AFF20BF-4D78-4B9F-B975-45F79784412B}"/>
                </a:ext>
              </a:extLst>
            </p:cNvPr>
            <p:cNvSpPr/>
            <p:nvPr/>
          </p:nvSpPr>
          <p:spPr>
            <a:xfrm>
              <a:off x="9687094" y="2410616"/>
              <a:ext cx="445958" cy="350021"/>
            </a:xfrm>
            <a:prstGeom prst="roundRect">
              <a:avLst/>
            </a:prstGeom>
            <a:noFill/>
            <a:ln w="254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D6BF977D-6B42-4135-A97B-A707402EBBEF}"/>
                </a:ext>
              </a:extLst>
            </p:cNvPr>
            <p:cNvSpPr/>
            <p:nvPr/>
          </p:nvSpPr>
          <p:spPr>
            <a:xfrm>
              <a:off x="9151590" y="2424936"/>
              <a:ext cx="477326" cy="333203"/>
            </a:xfrm>
            <a:prstGeom prst="roundRect">
              <a:avLst/>
            </a:prstGeom>
            <a:noFill/>
            <a:ln w="254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2" name="Rectangle: Rounded Corners 61">
              <a:extLst>
                <a:ext uri="{FF2B5EF4-FFF2-40B4-BE49-F238E27FC236}">
                  <a16:creationId xmlns:a16="http://schemas.microsoft.com/office/drawing/2014/main" id="{D6BF977D-6B42-4135-A97B-A707402EBBEF}"/>
                </a:ext>
              </a:extLst>
            </p:cNvPr>
            <p:cNvSpPr/>
            <p:nvPr/>
          </p:nvSpPr>
          <p:spPr>
            <a:xfrm>
              <a:off x="7267253" y="2424936"/>
              <a:ext cx="424931" cy="350021"/>
            </a:xfrm>
            <a:prstGeom prst="roundRect">
              <a:avLst/>
            </a:prstGeom>
            <a:noFill/>
            <a:ln w="254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4" name="Rectangle: Rounded Corners 63">
              <a:extLst>
                <a:ext uri="{FF2B5EF4-FFF2-40B4-BE49-F238E27FC236}">
                  <a16:creationId xmlns:a16="http://schemas.microsoft.com/office/drawing/2014/main" id="{D6BF977D-6B42-4135-A97B-A707402EBBEF}"/>
                </a:ext>
              </a:extLst>
            </p:cNvPr>
            <p:cNvSpPr/>
            <p:nvPr/>
          </p:nvSpPr>
          <p:spPr>
            <a:xfrm>
              <a:off x="7732662" y="2417292"/>
              <a:ext cx="469745" cy="350021"/>
            </a:xfrm>
            <a:prstGeom prst="roundRect">
              <a:avLst/>
            </a:prstGeom>
            <a:noFill/>
            <a:ln w="254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80B7499-77FC-48AA-8286-F27358F55ED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004056" y="1844121"/>
              <a:ext cx="348953" cy="2757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54F88AC-FE7A-4385-934B-595E7DC73CC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990005" y="1915088"/>
              <a:ext cx="353622" cy="175713"/>
            </a:xfrm>
            <a:prstGeom prst="rect">
              <a:avLst/>
            </a:prstGeom>
          </p:spPr>
        </p:pic>
      </p:grp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01088E87-1CB9-44BA-9169-4691207F691F}"/>
              </a:ext>
            </a:extLst>
          </p:cNvPr>
          <p:cNvSpPr/>
          <p:nvPr/>
        </p:nvSpPr>
        <p:spPr>
          <a:xfrm>
            <a:off x="8857920" y="1825337"/>
            <a:ext cx="523731" cy="333203"/>
          </a:xfrm>
          <a:prstGeom prst="roundRect">
            <a:avLst/>
          </a:prstGeom>
          <a:noFill/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3395685A-6EF2-443E-B5A8-B75C59DCFCEA}"/>
              </a:ext>
            </a:extLst>
          </p:cNvPr>
          <p:cNvSpPr/>
          <p:nvPr/>
        </p:nvSpPr>
        <p:spPr>
          <a:xfrm>
            <a:off x="13479" y="5143862"/>
            <a:ext cx="546976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solidFill>
                  <a:srgbClr val="0000FF"/>
                </a:solidFill>
              </a:rPr>
              <a:t>If continuous pressed  </a:t>
            </a:r>
            <a:r>
              <a:rPr lang="en-US" sz="1000" b="1" dirty="0">
                <a:solidFill>
                  <a:srgbClr val="0000FF"/>
                </a:solidFill>
              </a:rPr>
              <a:t>#5 or #9 </a:t>
            </a:r>
            <a:r>
              <a:rPr lang="en-US" sz="1000" dirty="0">
                <a:solidFill>
                  <a:srgbClr val="0000FF"/>
                </a:solidFill>
              </a:rPr>
              <a:t>toggle up/down, IVI sent several events to RCCM </a:t>
            </a:r>
          </a:p>
          <a:p>
            <a:r>
              <a:rPr lang="en-US" sz="1000" dirty="0">
                <a:solidFill>
                  <a:srgbClr val="0000FF"/>
                </a:solidFill>
              </a:rPr>
              <a:t>HMI pop up Driver Temp  +/-  change rate as </a:t>
            </a:r>
            <a:r>
              <a:rPr lang="en-US" sz="1000" dirty="0">
                <a:solidFill>
                  <a:srgbClr val="0000FF"/>
                </a:solidFill>
                <a:highlight>
                  <a:srgbClr val="FFFF00"/>
                </a:highlight>
              </a:rPr>
              <a:t>10 steps </a:t>
            </a:r>
            <a:r>
              <a:rPr lang="en-US" sz="1000" dirty="0">
                <a:solidFill>
                  <a:srgbClr val="0000FF"/>
                </a:solidFill>
              </a:rPr>
              <a:t>per 1 second, Control mirror time pop out is 2S.</a:t>
            </a:r>
          </a:p>
          <a:p>
            <a:r>
              <a:rPr lang="en-US" sz="1000" i="1" u="sng" dirty="0"/>
              <a:t>Example:  If continuous pressed  Temp + , HMI change from 23.5C to 28.5C in 1 second, 0.5C per step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31F342CF-7A6C-4B62-A768-ACA97574E3B6}"/>
              </a:ext>
            </a:extLst>
          </p:cNvPr>
          <p:cNvSpPr/>
          <p:nvPr/>
        </p:nvSpPr>
        <p:spPr>
          <a:xfrm>
            <a:off x="66821" y="3404820"/>
            <a:ext cx="4908716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>
                <a:solidFill>
                  <a:srgbClr val="0000FF"/>
                </a:solidFill>
              </a:rPr>
              <a:t>If continuous pressed </a:t>
            </a:r>
            <a:r>
              <a:rPr lang="en-US" sz="900" b="1" dirty="0">
                <a:solidFill>
                  <a:srgbClr val="0000FF"/>
                </a:solidFill>
              </a:rPr>
              <a:t>#6</a:t>
            </a:r>
            <a:r>
              <a:rPr lang="en-US" sz="900" dirty="0">
                <a:solidFill>
                  <a:srgbClr val="0000FF"/>
                </a:solidFill>
              </a:rPr>
              <a:t> toggle up/down, IVI sent several events to RCCM </a:t>
            </a:r>
          </a:p>
          <a:p>
            <a:r>
              <a:rPr lang="en-US" sz="900" dirty="0">
                <a:solidFill>
                  <a:srgbClr val="0000FF"/>
                </a:solidFill>
              </a:rPr>
              <a:t>HMI pop up blower speed  +/-  change rate as </a:t>
            </a:r>
            <a:r>
              <a:rPr lang="en-US" sz="900" dirty="0">
                <a:solidFill>
                  <a:srgbClr val="0000FF"/>
                </a:solidFill>
                <a:highlight>
                  <a:srgbClr val="FFFF00"/>
                </a:highlight>
              </a:rPr>
              <a:t>5 steps </a:t>
            </a:r>
            <a:r>
              <a:rPr lang="en-US" sz="900" dirty="0">
                <a:solidFill>
                  <a:srgbClr val="0000FF"/>
                </a:solidFill>
              </a:rPr>
              <a:t>per 1 second, Control mirror time pop out is 2S.</a:t>
            </a:r>
          </a:p>
          <a:p>
            <a:r>
              <a:rPr lang="en-US" sz="900" i="1" u="sng" dirty="0"/>
              <a:t>Example:  If continuous pressed Temp + , HMI change from 1 bar to 6 bar in 1 second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B2B5EAC-2A8A-4D58-9C8D-93E28F68AA18}"/>
              </a:ext>
            </a:extLst>
          </p:cNvPr>
          <p:cNvGrpSpPr/>
          <p:nvPr/>
        </p:nvGrpSpPr>
        <p:grpSpPr>
          <a:xfrm>
            <a:off x="1313175" y="3957918"/>
            <a:ext cx="2045567" cy="896773"/>
            <a:chOff x="1413384" y="3985607"/>
            <a:chExt cx="2045567" cy="896773"/>
          </a:xfrm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40E6C3A8-BA5D-459E-9696-09315B033F7A}"/>
                </a:ext>
              </a:extLst>
            </p:cNvPr>
            <p:cNvSpPr/>
            <p:nvPr/>
          </p:nvSpPr>
          <p:spPr>
            <a:xfrm>
              <a:off x="1413384" y="3985607"/>
              <a:ext cx="122180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/>
                <a:t>Blower Speed </a:t>
              </a:r>
              <a:r>
                <a:rPr lang="en-US" altLang="zh-CN" sz="900" dirty="0" err="1"/>
                <a:t>PoP</a:t>
              </a:r>
              <a:r>
                <a:rPr lang="en-US" altLang="zh-CN" sz="900" dirty="0"/>
                <a:t> out</a:t>
              </a:r>
            </a:p>
            <a:p>
              <a:endParaRPr lang="en-US" sz="900" dirty="0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9FC6AD05-FA86-46A2-8ABE-D492DFAF8FF6}"/>
                </a:ext>
              </a:extLst>
            </p:cNvPr>
            <p:cNvSpPr/>
            <p:nvPr/>
          </p:nvSpPr>
          <p:spPr>
            <a:xfrm>
              <a:off x="2604230" y="4513048"/>
              <a:ext cx="85472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/>
                <a:t>SYNC+  Screen</a:t>
              </a:r>
            </a:p>
            <a:p>
              <a:endParaRPr lang="en-US" sz="900" dirty="0"/>
            </a:p>
          </p:txBody>
        </p:sp>
      </p:grpSp>
      <p:sp>
        <p:nvSpPr>
          <p:cNvPr id="80" name="Rectangle 79">
            <a:extLst>
              <a:ext uri="{FF2B5EF4-FFF2-40B4-BE49-F238E27FC236}">
                <a16:creationId xmlns:a16="http://schemas.microsoft.com/office/drawing/2014/main" id="{9607E062-F8A2-493F-B5C2-CB900DD59FE8}"/>
              </a:ext>
            </a:extLst>
          </p:cNvPr>
          <p:cNvSpPr/>
          <p:nvPr/>
        </p:nvSpPr>
        <p:spPr>
          <a:xfrm>
            <a:off x="1279201" y="5747892"/>
            <a:ext cx="8435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900" dirty="0"/>
              <a:t>Temp </a:t>
            </a:r>
            <a:r>
              <a:rPr lang="en-US" altLang="zh-CN" sz="900" dirty="0" err="1"/>
              <a:t>PoP</a:t>
            </a:r>
            <a:r>
              <a:rPr lang="en-US" altLang="zh-CN" sz="900" dirty="0"/>
              <a:t> out</a:t>
            </a:r>
          </a:p>
          <a:p>
            <a:endParaRPr lang="en-US" sz="900" dirty="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679E8E1-EA35-4699-9ED2-E741D3D6A9FF}"/>
              </a:ext>
            </a:extLst>
          </p:cNvPr>
          <p:cNvSpPr/>
          <p:nvPr/>
        </p:nvSpPr>
        <p:spPr>
          <a:xfrm>
            <a:off x="2647841" y="6372236"/>
            <a:ext cx="8547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900" dirty="0"/>
              <a:t>SYNC+  Screen</a:t>
            </a:r>
          </a:p>
          <a:p>
            <a:endParaRPr lang="en-US" sz="9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1A47F83-5584-4423-BDFB-039771BC27D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1750" y="5950809"/>
            <a:ext cx="1032321" cy="90719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A874F65-9CFD-4809-BEFE-37E14FD3F89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593077" y="5957524"/>
            <a:ext cx="1025758" cy="90047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889031E-0B78-4CD6-A770-219BAB9A8BB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412581" y="4167600"/>
            <a:ext cx="1022999" cy="904960"/>
          </a:xfrm>
          <a:prstGeom prst="rect">
            <a:avLst/>
          </a:prstGeom>
        </p:spPr>
      </p:pic>
      <p:sp>
        <p:nvSpPr>
          <p:cNvPr id="83" name="TextBox 29">
            <a:extLst>
              <a:ext uri="{FF2B5EF4-FFF2-40B4-BE49-F238E27FC236}">
                <a16:creationId xmlns:a16="http://schemas.microsoft.com/office/drawing/2014/main" id="{CBD880B5-76A4-4AF4-B744-0D322B506D00}"/>
              </a:ext>
            </a:extLst>
          </p:cNvPr>
          <p:cNvSpPr txBox="1"/>
          <p:nvPr/>
        </p:nvSpPr>
        <p:spPr>
          <a:xfrm>
            <a:off x="7361184" y="2195228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b="1" dirty="0">
                <a:solidFill>
                  <a:srgbClr val="FFFF00"/>
                </a:solidFill>
              </a:rPr>
              <a:t>5</a:t>
            </a:r>
          </a:p>
        </p:txBody>
      </p:sp>
      <p:sp>
        <p:nvSpPr>
          <p:cNvPr id="84" name="TextBox 29">
            <a:extLst>
              <a:ext uri="{FF2B5EF4-FFF2-40B4-BE49-F238E27FC236}">
                <a16:creationId xmlns:a16="http://schemas.microsoft.com/office/drawing/2014/main" id="{E5025630-D711-4EAD-9A0F-60552C22DE1C}"/>
              </a:ext>
            </a:extLst>
          </p:cNvPr>
          <p:cNvSpPr txBox="1"/>
          <p:nvPr/>
        </p:nvSpPr>
        <p:spPr>
          <a:xfrm>
            <a:off x="7850021" y="2195228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b="1" dirty="0">
                <a:solidFill>
                  <a:srgbClr val="FFFF00"/>
                </a:solidFill>
              </a:rPr>
              <a:t>6</a:t>
            </a:r>
          </a:p>
        </p:txBody>
      </p:sp>
      <p:sp>
        <p:nvSpPr>
          <p:cNvPr id="85" name="TextBox 29">
            <a:extLst>
              <a:ext uri="{FF2B5EF4-FFF2-40B4-BE49-F238E27FC236}">
                <a16:creationId xmlns:a16="http://schemas.microsoft.com/office/drawing/2014/main" id="{E5025630-D711-4EAD-9A0F-60552C22DE1C}"/>
              </a:ext>
            </a:extLst>
          </p:cNvPr>
          <p:cNvSpPr txBox="1"/>
          <p:nvPr/>
        </p:nvSpPr>
        <p:spPr>
          <a:xfrm>
            <a:off x="9265646" y="2219526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b="1" dirty="0">
                <a:solidFill>
                  <a:srgbClr val="FFFF00"/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463641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6B64F262-31C7-4A37-B8F4-8CB1D793AB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5752" y="1245144"/>
            <a:ext cx="2997209" cy="2215494"/>
          </a:xfrm>
          <a:prstGeom prst="rect">
            <a:avLst/>
          </a:prstGeom>
        </p:spPr>
      </p:pic>
      <p:sp>
        <p:nvSpPr>
          <p:cNvPr id="48" name="Subtitle 2">
            <a:extLst>
              <a:ext uri="{FF2B5EF4-FFF2-40B4-BE49-F238E27FC236}">
                <a16:creationId xmlns:a16="http://schemas.microsoft.com/office/drawing/2014/main" id="{AD7F41B5-73A2-459F-A51F-CD1929CD5F03}"/>
              </a:ext>
            </a:extLst>
          </p:cNvPr>
          <p:cNvSpPr txBox="1">
            <a:spLocks/>
          </p:cNvSpPr>
          <p:nvPr/>
        </p:nvSpPr>
        <p:spPr>
          <a:xfrm>
            <a:off x="1617746" y="257741"/>
            <a:ext cx="4013136" cy="4857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b="1" dirty="0">
                <a:solidFill>
                  <a:schemeClr val="tx1"/>
                </a:solidFill>
              </a:rPr>
              <a:t>CD764 MFK Design Requirement</a:t>
            </a:r>
            <a:endParaRPr lang="en-US" altLang="zh-CN" sz="2000" b="1" dirty="0">
              <a:solidFill>
                <a:schemeClr val="tx1"/>
              </a:solidFill>
            </a:endParaRPr>
          </a:p>
          <a:p>
            <a:pPr algn="l"/>
            <a:r>
              <a:rPr lang="en-US" sz="2000" dirty="0">
                <a:solidFill>
                  <a:schemeClr val="tx1"/>
                </a:solidFill>
              </a:rPr>
              <a:t>     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734CDC1-86C5-46F3-A5F7-A7101C1DDF9A}"/>
              </a:ext>
            </a:extLst>
          </p:cNvPr>
          <p:cNvGrpSpPr/>
          <p:nvPr/>
        </p:nvGrpSpPr>
        <p:grpSpPr>
          <a:xfrm>
            <a:off x="294042" y="847944"/>
            <a:ext cx="9411933" cy="3255846"/>
            <a:chOff x="516130" y="976428"/>
            <a:chExt cx="9411933" cy="3255846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F7771BC2-6CE8-427F-9E8C-B4DDEA48AAE4}"/>
                </a:ext>
              </a:extLst>
            </p:cNvPr>
            <p:cNvGrpSpPr/>
            <p:nvPr/>
          </p:nvGrpSpPr>
          <p:grpSpPr>
            <a:xfrm>
              <a:off x="3006605" y="1324881"/>
              <a:ext cx="1469190" cy="1419830"/>
              <a:chOff x="8281703" y="5035790"/>
              <a:chExt cx="1143338" cy="1133475"/>
            </a:xfrm>
          </p:grpSpPr>
          <p:pic>
            <p:nvPicPr>
              <p:cNvPr id="1032" name="Arrow: Left-Right 15">
                <a:extLst>
                  <a:ext uri="{FF2B5EF4-FFF2-40B4-BE49-F238E27FC236}">
                    <a16:creationId xmlns:a16="http://schemas.microsoft.com/office/drawing/2014/main" id="{0B54F3A0-D520-40B1-A6B0-A7DE83D7E655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281703" y="5591355"/>
                <a:ext cx="523531" cy="152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3" name="Rectangle: Rounded Corners 16">
                <a:extLst>
                  <a:ext uri="{FF2B5EF4-FFF2-40B4-BE49-F238E27FC236}">
                    <a16:creationId xmlns:a16="http://schemas.microsoft.com/office/drawing/2014/main" id="{3F49E8F3-83E9-4E40-8894-C4E000B91CBB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836366" y="5035790"/>
                <a:ext cx="588675" cy="11334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4" name="Picture 10" descr="LIN">
                <a:extLst>
                  <a:ext uri="{FF2B5EF4-FFF2-40B4-BE49-F238E27FC236}">
                    <a16:creationId xmlns:a16="http://schemas.microsoft.com/office/drawing/2014/main" id="{901D67C2-9FCF-4A57-BF1B-9BF348D0415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69323" y="5337935"/>
                <a:ext cx="381000" cy="2476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CAEA6AD4-043C-4F75-81CB-CFD0D6816280}"/>
                </a:ext>
              </a:extLst>
            </p:cNvPr>
            <p:cNvSpPr/>
            <p:nvPr/>
          </p:nvSpPr>
          <p:spPr>
            <a:xfrm>
              <a:off x="568493" y="3401277"/>
              <a:ext cx="9359570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R="0" lvl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solidFill>
                    <a:srgbClr val="FF0000"/>
                  </a:solidFill>
                  <a:latin typeface="Calibri" panose="020F0502020204030204" pitchFamily="34" charset="0"/>
                  <a:ea typeface="Times New Roman" panose="02020603050405020304" pitchFamily="18" charset="0"/>
                </a:rPr>
                <a:t>Function: </a:t>
              </a:r>
            </a:p>
            <a:p>
              <a:pPr marL="171450" marR="0" lvl="0" indent="-171450">
                <a:spcBef>
                  <a:spcPts val="0"/>
                </a:spcBef>
                <a:spcAft>
                  <a:spcPts val="0"/>
                </a:spcAft>
                <a:buFontTx/>
                <a:buChar char="-"/>
              </a:pPr>
              <a:r>
                <a:rPr lang="en-US" sz="1200" dirty="0">
                  <a:solidFill>
                    <a:srgbClr val="00B0F0"/>
                  </a:solidFill>
                  <a:latin typeface="Calibri" panose="020F0502020204030204" pitchFamily="34" charset="0"/>
                  <a:ea typeface="Times New Roman" panose="02020603050405020304" pitchFamily="18" charset="0"/>
                </a:rPr>
                <a:t>Hazard --- </a:t>
              </a:r>
              <a:r>
                <a:rPr lang="en-US" sz="1200" dirty="0">
                  <a:solidFill>
                    <a:srgbClr val="1F3864"/>
                  </a:solidFill>
                  <a:latin typeface="Calibri" panose="020F0502020204030204" pitchFamily="34" charset="0"/>
                  <a:ea typeface="DengXian" panose="02010600030101010101" pitchFamily="2" charset="-122"/>
                </a:rPr>
                <a:t>Hard wire connect to BCM, and w/o indicator from BCM feedback </a:t>
              </a:r>
              <a:r>
                <a:rPr lang="zh-CN" altLang="en-US" sz="1200" dirty="0">
                  <a:solidFill>
                    <a:srgbClr val="00B0F0"/>
                  </a:solidFill>
                  <a:latin typeface="Calibri" panose="020F0502020204030204" pitchFamily="34" charset="0"/>
                  <a:ea typeface="Times New Roman" panose="02020603050405020304" pitchFamily="18" charset="0"/>
                </a:rPr>
                <a:t>；</a:t>
              </a:r>
              <a:r>
                <a:rPr lang="en-US" sz="1200" dirty="0">
                  <a:solidFill>
                    <a:srgbClr val="00B0F0"/>
                  </a:solidFill>
                  <a:latin typeface="Calibri" panose="020F0502020204030204" pitchFamily="34" charset="0"/>
                  <a:ea typeface="Times New Roman" panose="02020603050405020304" pitchFamily="18" charset="0"/>
                </a:rPr>
                <a:t>  </a:t>
              </a:r>
            </a:p>
            <a:p>
              <a:pPr marL="171450" marR="0" lvl="0" indent="-171450">
                <a:spcBef>
                  <a:spcPts val="0"/>
                </a:spcBef>
                <a:spcAft>
                  <a:spcPts val="0"/>
                </a:spcAft>
                <a:buFontTx/>
                <a:buChar char="-"/>
              </a:pPr>
              <a:r>
                <a:rPr lang="en-US" altLang="zh-CN" sz="1200" dirty="0">
                  <a:solidFill>
                    <a:srgbClr val="00B0F0"/>
                  </a:solidFill>
                  <a:latin typeface="Calibri" panose="020F0502020204030204" pitchFamily="34" charset="0"/>
                  <a:ea typeface="Times New Roman" panose="02020603050405020304" pitchFamily="18" charset="0"/>
                </a:rPr>
                <a:t>Parking Menu --- </a:t>
              </a:r>
              <a:r>
                <a:rPr lang="en-US" sz="1200" dirty="0">
                  <a:solidFill>
                    <a:srgbClr val="1F3864"/>
                  </a:solidFill>
                  <a:latin typeface="Calibri" panose="020F0502020204030204" pitchFamily="34" charset="0"/>
                  <a:ea typeface="DengXian" panose="02010600030101010101" pitchFamily="2" charset="-122"/>
                </a:rPr>
                <a:t>Hard wire connect to ADAS/PAAM  and w/o indicator from ADAS/PAAM</a:t>
              </a:r>
              <a:r>
                <a:rPr lang="en-US" altLang="zh-CN" sz="1200" dirty="0">
                  <a:solidFill>
                    <a:srgbClr val="00B0F0"/>
                  </a:solidFill>
                  <a:latin typeface="Calibri" panose="020F0502020204030204" pitchFamily="34" charset="0"/>
                  <a:ea typeface="Times New Roman" panose="02020603050405020304" pitchFamily="18" charset="0"/>
                </a:rPr>
                <a:t> ;</a:t>
              </a:r>
              <a:r>
                <a:rPr lang="zh-CN" altLang="en-US" sz="1200" dirty="0">
                  <a:solidFill>
                    <a:srgbClr val="00B0F0"/>
                  </a:solidFill>
                  <a:latin typeface="Calibri" panose="020F0502020204030204" pitchFamily="34" charset="0"/>
                  <a:ea typeface="Times New Roman" panose="02020603050405020304" pitchFamily="18" charset="0"/>
                </a:rPr>
                <a:t>   </a:t>
              </a:r>
              <a:endParaRPr lang="en-US" altLang="zh-CN" sz="1200" dirty="0">
                <a:solidFill>
                  <a:srgbClr val="00B0F0"/>
                </a:solidFill>
                <a:latin typeface="Calibri" panose="020F0502020204030204" pitchFamily="34" charset="0"/>
                <a:ea typeface="Times New Roman" panose="02020603050405020304" pitchFamily="18" charset="0"/>
              </a:endParaRPr>
            </a:p>
            <a:p>
              <a:pPr marL="171450" marR="0" lvl="0" indent="-171450">
                <a:spcBef>
                  <a:spcPts val="0"/>
                </a:spcBef>
                <a:spcAft>
                  <a:spcPts val="0"/>
                </a:spcAft>
                <a:buFontTx/>
                <a:buChar char="-"/>
              </a:pPr>
              <a:r>
                <a:rPr lang="en-US" altLang="zh-CN" sz="1200" dirty="0">
                  <a:solidFill>
                    <a:schemeClr val="accent2">
                      <a:lumMod val="75000"/>
                    </a:schemeClr>
                  </a:solidFill>
                  <a:latin typeface="Calibri" panose="020F0502020204030204" pitchFamily="34" charset="0"/>
                  <a:ea typeface="Times New Roman" panose="02020603050405020304" pitchFamily="18" charset="0"/>
                </a:rPr>
                <a:t>Vol +/-, Audio Power on/off--- </a:t>
              </a:r>
              <a:r>
                <a:rPr lang="en-US" altLang="zh-CN" sz="1200" b="1" dirty="0">
                  <a:solidFill>
                    <a:srgbClr val="1F3864"/>
                  </a:solidFill>
                  <a:latin typeface="Calibri" panose="020F0502020204030204" pitchFamily="34" charset="0"/>
                  <a:ea typeface="DengXian" panose="02010600030101010101" pitchFamily="2" charset="-122"/>
                </a:rPr>
                <a:t>LIN</a:t>
              </a:r>
              <a:r>
                <a:rPr lang="en-US" altLang="zh-CN" sz="1200" dirty="0">
                  <a:solidFill>
                    <a:srgbClr val="1F3864"/>
                  </a:solidFill>
                  <a:latin typeface="Calibri" panose="020F0502020204030204" pitchFamily="34" charset="0"/>
                  <a:ea typeface="DengXian" panose="02010600030101010101" pitchFamily="2" charset="-122"/>
                </a:rPr>
                <a:t> to AUX, </a:t>
              </a:r>
              <a:r>
                <a:rPr lang="en-US" sz="1200" dirty="0">
                  <a:solidFill>
                    <a:srgbClr val="1F3864"/>
                  </a:solidFill>
                  <a:latin typeface="Calibri" panose="020F0502020204030204" pitchFamily="34" charset="0"/>
                  <a:ea typeface="DengXian" panose="02010600030101010101" pitchFamily="2" charset="-122"/>
                </a:rPr>
                <a:t>AUX transfer LIN to </a:t>
              </a:r>
              <a:r>
                <a:rPr lang="en-US" sz="1200" b="1" dirty="0">
                  <a:solidFill>
                    <a:srgbClr val="1F3864"/>
                  </a:solidFill>
                  <a:latin typeface="Calibri" panose="020F0502020204030204" pitchFamily="34" charset="0"/>
                  <a:ea typeface="DengXian" panose="02010600030101010101" pitchFamily="2" charset="-122"/>
                </a:rPr>
                <a:t>P</a:t>
              </a:r>
              <a:r>
                <a:rPr lang="en-US" altLang="zh-CN" sz="1200" b="1" dirty="0">
                  <a:solidFill>
                    <a:srgbClr val="1F3864"/>
                  </a:solidFill>
                  <a:latin typeface="Calibri" panose="020F0502020204030204" pitchFamily="34" charset="0"/>
                  <a:ea typeface="DengXian" panose="02010600030101010101" pitchFamily="2" charset="-122"/>
                </a:rPr>
                <a:t>rivate </a:t>
              </a:r>
              <a:r>
                <a:rPr lang="en-US" sz="1200" b="1" dirty="0">
                  <a:solidFill>
                    <a:srgbClr val="1F3864"/>
                  </a:solidFill>
                  <a:latin typeface="Calibri" panose="020F0502020204030204" pitchFamily="34" charset="0"/>
                  <a:ea typeface="DengXian" panose="02010600030101010101" pitchFamily="2" charset="-122"/>
                </a:rPr>
                <a:t>CAN</a:t>
              </a:r>
              <a:r>
                <a:rPr lang="en-US" sz="1200" dirty="0">
                  <a:solidFill>
                    <a:srgbClr val="1F3864"/>
                  </a:solidFill>
                  <a:latin typeface="Calibri" panose="020F0502020204030204" pitchFamily="34" charset="0"/>
                  <a:ea typeface="DengXian" panose="02010600030101010101" pitchFamily="2" charset="-122"/>
                </a:rPr>
                <a:t> </a:t>
              </a:r>
              <a:r>
                <a:rPr lang="en-US" altLang="zh-CN" sz="1200" dirty="0">
                  <a:solidFill>
                    <a:srgbClr val="1F3864"/>
                  </a:solidFill>
                  <a:latin typeface="Calibri" panose="020F0502020204030204" pitchFamily="34" charset="0"/>
                  <a:ea typeface="DengXian" panose="02010600030101010101" pitchFamily="2" charset="-122"/>
                </a:rPr>
                <a:t>send</a:t>
              </a:r>
              <a:r>
                <a:rPr lang="en-US" sz="1200" dirty="0">
                  <a:solidFill>
                    <a:srgbClr val="1F3864"/>
                  </a:solidFill>
                  <a:latin typeface="Calibri" panose="020F0502020204030204" pitchFamily="34" charset="0"/>
                  <a:ea typeface="DengXian" panose="02010600030101010101" pitchFamily="2" charset="-122"/>
                </a:rPr>
                <a:t> to IVI , be pressed for audio power on/off,  w/o  indicator</a:t>
              </a:r>
              <a:r>
                <a:rPr lang="en-US" altLang="zh-CN" sz="1200" dirty="0">
                  <a:solidFill>
                    <a:schemeClr val="accent2">
                      <a:lumMod val="75000"/>
                    </a:schemeClr>
                  </a:solidFill>
                  <a:latin typeface="Calibri" panose="020F0502020204030204" pitchFamily="34" charset="0"/>
                  <a:ea typeface="Times New Roman" panose="02020603050405020304" pitchFamily="18" charset="0"/>
                </a:rPr>
                <a:t>. </a:t>
              </a:r>
              <a:endParaRPr lang="en-US" sz="120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ea typeface="Times New Roman" panose="02020603050405020304" pitchFamily="18" charset="0"/>
              </a:endParaRP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0EE8F022-A994-48B9-AE11-B9C294F51675}"/>
                </a:ext>
              </a:extLst>
            </p:cNvPr>
            <p:cNvGrpSpPr/>
            <p:nvPr/>
          </p:nvGrpSpPr>
          <p:grpSpPr>
            <a:xfrm>
              <a:off x="1298148" y="1376118"/>
              <a:ext cx="864447" cy="792320"/>
              <a:chOff x="1389231" y="2031968"/>
              <a:chExt cx="864447" cy="792320"/>
            </a:xfrm>
          </p:grpSpPr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72D0B967-4525-41B2-AE93-8A73F4475CCB}"/>
                  </a:ext>
                </a:extLst>
              </p:cNvPr>
              <p:cNvSpPr txBox="1"/>
              <p:nvPr/>
            </p:nvSpPr>
            <p:spPr>
              <a:xfrm>
                <a:off x="1418518" y="2031968"/>
                <a:ext cx="83516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solidFill>
                      <a:schemeClr val="bg1"/>
                    </a:solidFill>
                  </a:rPr>
                  <a:t>VOL</a:t>
                </a:r>
                <a:endParaRPr lang="zh-CN" altLang="en-US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08F93C7C-CEF4-419C-84EF-37D4B5180224}"/>
                  </a:ext>
                </a:extLst>
              </p:cNvPr>
              <p:cNvSpPr txBox="1"/>
              <p:nvPr/>
            </p:nvSpPr>
            <p:spPr>
              <a:xfrm>
                <a:off x="1389231" y="2547289"/>
                <a:ext cx="83516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solidFill>
                      <a:schemeClr val="bg1"/>
                    </a:solidFill>
                  </a:rPr>
                  <a:t>TEMP</a:t>
                </a:r>
                <a:endParaRPr lang="zh-CN" altLang="en-US" sz="12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A538DA26-55A2-4FF4-B130-9A9B6A5575FA}"/>
                </a:ext>
              </a:extLst>
            </p:cNvPr>
            <p:cNvSpPr/>
            <p:nvPr/>
          </p:nvSpPr>
          <p:spPr>
            <a:xfrm>
              <a:off x="516130" y="2960677"/>
              <a:ext cx="6257331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>
                  <a:solidFill>
                    <a:srgbClr val="1F3864"/>
                  </a:solidFill>
                  <a:latin typeface="Calibri" panose="020F0502020204030204" pitchFamily="34" charset="0"/>
                  <a:ea typeface="DengXian" panose="02010600030101010101" pitchFamily="2" charset="-122"/>
                </a:rPr>
                <a:t>1). MFK </a:t>
              </a:r>
              <a:r>
                <a:rPr lang="en-US" sz="1200" dirty="0">
                  <a:solidFill>
                    <a:srgbClr val="1F3864"/>
                  </a:solidFill>
                  <a:highlight>
                    <a:srgbClr val="FFFF00"/>
                  </a:highlight>
                  <a:latin typeface="Calibri" panose="020F0502020204030204" pitchFamily="34" charset="0"/>
                  <a:ea typeface="DengXian" panose="02010600030101010101" pitchFamily="2" charset="-122"/>
                </a:rPr>
                <a:t>LIN</a:t>
              </a:r>
              <a:r>
                <a:rPr lang="en-US" sz="1200" dirty="0">
                  <a:solidFill>
                    <a:srgbClr val="1F3864"/>
                  </a:solidFill>
                  <a:latin typeface="Calibri" panose="020F0502020204030204" pitchFamily="34" charset="0"/>
                  <a:ea typeface="DengXian" panose="02010600030101010101" pitchFamily="2" charset="-122"/>
                </a:rPr>
                <a:t> to </a:t>
              </a:r>
              <a:r>
                <a:rPr lang="en-US" sz="1200" dirty="0">
                  <a:solidFill>
                    <a:srgbClr val="1F3864"/>
                  </a:solidFill>
                  <a:highlight>
                    <a:srgbClr val="FF00FF"/>
                  </a:highlight>
                  <a:latin typeface="Calibri" panose="020F0502020204030204" pitchFamily="34" charset="0"/>
                  <a:ea typeface="DengXian" panose="02010600030101010101" pitchFamily="2" charset="-122"/>
                </a:rPr>
                <a:t>AUX</a:t>
              </a:r>
              <a:r>
                <a:rPr lang="en-US" sz="1200" dirty="0">
                  <a:solidFill>
                    <a:srgbClr val="1F3864"/>
                  </a:solidFill>
                  <a:latin typeface="Calibri" panose="020F0502020204030204" pitchFamily="34" charset="0"/>
                  <a:ea typeface="DengXian" panose="02010600030101010101" pitchFamily="2" charset="-122"/>
                </a:rPr>
                <a:t> , AUX transfer LIN to </a:t>
              </a:r>
              <a:r>
                <a:rPr lang="en-US" sz="1200" b="1" dirty="0">
                  <a:solidFill>
                    <a:srgbClr val="1F3864"/>
                  </a:solidFill>
                  <a:latin typeface="Calibri" panose="020F0502020204030204" pitchFamily="34" charset="0"/>
                  <a:ea typeface="DengXian" panose="02010600030101010101" pitchFamily="2" charset="-122"/>
                </a:rPr>
                <a:t>P</a:t>
              </a:r>
              <a:r>
                <a:rPr lang="en-US" altLang="zh-CN" sz="1200" b="1" dirty="0">
                  <a:solidFill>
                    <a:srgbClr val="1F3864"/>
                  </a:solidFill>
                  <a:latin typeface="Calibri" panose="020F0502020204030204" pitchFamily="34" charset="0"/>
                  <a:ea typeface="DengXian" panose="02010600030101010101" pitchFamily="2" charset="-122"/>
                </a:rPr>
                <a:t>rivate </a:t>
              </a:r>
              <a:r>
                <a:rPr lang="en-US" sz="1200" b="1" dirty="0">
                  <a:solidFill>
                    <a:srgbClr val="1F3864"/>
                  </a:solidFill>
                  <a:latin typeface="Calibri" panose="020F0502020204030204" pitchFamily="34" charset="0"/>
                  <a:ea typeface="DengXian" panose="02010600030101010101" pitchFamily="2" charset="-122"/>
                </a:rPr>
                <a:t>CAN.</a:t>
              </a:r>
              <a:endParaRPr lang="en-US" sz="12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endParaRPr>
            </a:p>
          </p:txBody>
        </p:sp>
        <p:sp>
          <p:nvSpPr>
            <p:cNvPr id="39" name="Subtitle 2">
              <a:extLst>
                <a:ext uri="{FF2B5EF4-FFF2-40B4-BE49-F238E27FC236}">
                  <a16:creationId xmlns:a16="http://schemas.microsoft.com/office/drawing/2014/main" id="{CCF8BD6F-D0AB-4D9F-A7FF-6F03A99800BB}"/>
                </a:ext>
              </a:extLst>
            </p:cNvPr>
            <p:cNvSpPr txBox="1">
              <a:spLocks/>
            </p:cNvSpPr>
            <p:nvPr/>
          </p:nvSpPr>
          <p:spPr>
            <a:xfrm>
              <a:off x="760647" y="976428"/>
              <a:ext cx="3480152" cy="277001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1200" b="1" dirty="0">
                  <a:solidFill>
                    <a:schemeClr val="tx1"/>
                  </a:solidFill>
                  <a:highlight>
                    <a:srgbClr val="00FFFF"/>
                  </a:highlight>
                </a:rPr>
                <a:t>CD764 Post AA Console MFK Design Assumption</a:t>
              </a:r>
              <a:endParaRPr lang="en-US" sz="1200" dirty="0">
                <a:solidFill>
                  <a:schemeClr val="tx1"/>
                </a:solidFill>
                <a:highlight>
                  <a:srgbClr val="00FFFF"/>
                </a:highlight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D5B6D243-18B5-4EDE-984C-8F91D9533745}"/>
              </a:ext>
            </a:extLst>
          </p:cNvPr>
          <p:cNvGrpSpPr/>
          <p:nvPr/>
        </p:nvGrpSpPr>
        <p:grpSpPr>
          <a:xfrm>
            <a:off x="8861971" y="947262"/>
            <a:ext cx="3139027" cy="1656172"/>
            <a:chOff x="8861971" y="947262"/>
            <a:chExt cx="3139027" cy="1656172"/>
          </a:xfrm>
        </p:grpSpPr>
        <p:sp>
          <p:nvSpPr>
            <p:cNvPr id="47" name="Subtitle 2">
              <a:extLst>
                <a:ext uri="{FF2B5EF4-FFF2-40B4-BE49-F238E27FC236}">
                  <a16:creationId xmlns:a16="http://schemas.microsoft.com/office/drawing/2014/main" id="{8169ED51-204C-4D1D-A654-FA49C37BE618}"/>
                </a:ext>
              </a:extLst>
            </p:cNvPr>
            <p:cNvSpPr txBox="1">
              <a:spLocks/>
            </p:cNvSpPr>
            <p:nvPr/>
          </p:nvSpPr>
          <p:spPr>
            <a:xfrm>
              <a:off x="9003789" y="947262"/>
              <a:ext cx="2997209" cy="300723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1200" b="1" dirty="0">
                  <a:solidFill>
                    <a:schemeClr val="tx1"/>
                  </a:solidFill>
                  <a:highlight>
                    <a:srgbClr val="00FFFF"/>
                  </a:highlight>
                </a:rPr>
                <a:t>MFK</a:t>
              </a:r>
              <a:endParaRPr lang="en-US" sz="1200" dirty="0">
                <a:solidFill>
                  <a:schemeClr val="tx1"/>
                </a:solidFill>
                <a:highlight>
                  <a:srgbClr val="00FFFF"/>
                </a:highlight>
              </a:endParaRPr>
            </a:p>
          </p:txBody>
        </p:sp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7BE2BB2C-F666-413A-A5E2-28597E7AA6C7}"/>
                </a:ext>
              </a:extLst>
            </p:cNvPr>
            <p:cNvSpPr/>
            <p:nvPr/>
          </p:nvSpPr>
          <p:spPr>
            <a:xfrm rot="19727024">
              <a:off x="8861971" y="1942530"/>
              <a:ext cx="555815" cy="660904"/>
            </a:xfrm>
            <a:prstGeom prst="roundRect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20371402-CEE0-44D9-814B-5CD468F5D45B}"/>
              </a:ext>
            </a:extLst>
          </p:cNvPr>
          <p:cNvSpPr txBox="1"/>
          <p:nvPr/>
        </p:nvSpPr>
        <p:spPr>
          <a:xfrm>
            <a:off x="3652590" y="1787785"/>
            <a:ext cx="523674" cy="3141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5">
                    <a:lumMod val="50000"/>
                  </a:schemeClr>
                </a:solidFill>
              </a:rPr>
              <a:t>AUX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BD1E75E-BEC7-4340-A3A7-B263AFCE94D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1002" y="1202798"/>
            <a:ext cx="2471495" cy="147102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6F6E5F1-9B09-4EA8-80DE-FE0D352453B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3466" y="4289757"/>
            <a:ext cx="8576412" cy="2560123"/>
          </a:xfrm>
          <a:prstGeom prst="rect">
            <a:avLst/>
          </a:prstGeom>
        </p:spPr>
      </p:pic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D9BF1080-8631-4586-9043-B650612ADED6}"/>
              </a:ext>
            </a:extLst>
          </p:cNvPr>
          <p:cNvSpPr/>
          <p:nvPr/>
        </p:nvSpPr>
        <p:spPr>
          <a:xfrm>
            <a:off x="423354" y="1273976"/>
            <a:ext cx="376458" cy="572366"/>
          </a:xfrm>
          <a:prstGeom prst="round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5192920A-3E42-4D83-A495-AB2831E85004}"/>
              </a:ext>
            </a:extLst>
          </p:cNvPr>
          <p:cNvSpPr/>
          <p:nvPr/>
        </p:nvSpPr>
        <p:spPr>
          <a:xfrm>
            <a:off x="231208" y="1930168"/>
            <a:ext cx="722832" cy="665147"/>
          </a:xfrm>
          <a:prstGeom prst="round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894118"/>
      </p:ext>
    </p:extLst>
  </p:cSld>
  <p:clrMapOvr>
    <a:masterClrMapping/>
  </p:clrMapOvr>
</p:sld>
</file>

<file path=ppt/theme/theme1.xml><?xml version="1.0" encoding="utf-8"?>
<a:theme xmlns:a="http://schemas.openxmlformats.org/drawingml/2006/main" name="REC VI 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C VI Template" id="{C0D91ABB-515D-4DEC-B42C-CCAB48F0BDD5}" vid="{4E261BE1-A55E-43AE-A060-F8D2214DB956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主题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" id="{4D7E9104-5EAF-4342-83F6-936B87C3099C}" vid="{24F60AFF-E917-49C6-8A9F-545983031ECA}"/>
    </a:ext>
  </a:extLst>
</a:theme>
</file>

<file path=ppt/theme/theme4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REC VI Template</Template>
  <TotalTime>9460</TotalTime>
  <Words>517</Words>
  <Application>Microsoft Office PowerPoint</Application>
  <PresentationFormat>Widescreen</PresentationFormat>
  <Paragraphs>53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</vt:i4>
      </vt:variant>
    </vt:vector>
  </HeadingPairs>
  <TitlesOfParts>
    <vt:vector size="12" baseType="lpstr">
      <vt:lpstr>等线</vt:lpstr>
      <vt:lpstr>Arial</vt:lpstr>
      <vt:lpstr>Calibri</vt:lpstr>
      <vt:lpstr>Calibri Light</vt:lpstr>
      <vt:lpstr>Ford Bold</vt:lpstr>
      <vt:lpstr>Ford CE Bold</vt:lpstr>
      <vt:lpstr>REC VI Template</vt:lpstr>
      <vt:lpstr>自定义设计方案</vt:lpstr>
      <vt:lpstr>1_主题1</vt:lpstr>
      <vt:lpstr>1_自定义设计方案</vt:lpstr>
      <vt:lpstr>PowerPoint Presentation</vt:lpstr>
      <vt:lpstr>PowerPoint Presentation</vt:lpstr>
    </vt:vector>
  </TitlesOfParts>
  <Company>Ford Motor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D568 MEA OAT Abnormal display</dc:title>
  <dc:creator>Xia, Yvan (Y.)</dc:creator>
  <cp:lastModifiedBy>Yao, Frank (F.)</cp:lastModifiedBy>
  <cp:revision>272</cp:revision>
  <dcterms:created xsi:type="dcterms:W3CDTF">2019-05-29T13:05:00Z</dcterms:created>
  <dcterms:modified xsi:type="dcterms:W3CDTF">2020-10-12T05:35:51Z</dcterms:modified>
</cp:coreProperties>
</file>