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Lst>
  <p:notesMasterIdLst>
    <p:notesMasterId r:id="rId13"/>
  </p:notesMasterIdLst>
  <p:sldIdLst>
    <p:sldId id="976" r:id="rId6"/>
    <p:sldId id="977" r:id="rId7"/>
    <p:sldId id="979" r:id="rId8"/>
    <p:sldId id="978" r:id="rId9"/>
    <p:sldId id="981" r:id="rId10"/>
    <p:sldId id="980" r:id="rId11"/>
    <p:sldId id="9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Qi (Q.)" initials="LQ(" lastIdx="0" clrIdx="0">
    <p:extLst>
      <p:ext uri="{19B8F6BF-5375-455C-9EA6-DF929625EA0E}">
        <p15:presenceInfo xmlns:p15="http://schemas.microsoft.com/office/powerpoint/2012/main" userId="S::QLUO14@ford.com::4249d70b-085b-45e2-82ee-8222b89e05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2" autoAdjust="0"/>
    <p:restoredTop sz="94354" autoAdjust="0"/>
  </p:normalViewPr>
  <p:slideViewPr>
    <p:cSldViewPr snapToGrid="0">
      <p:cViewPr varScale="1">
        <p:scale>
          <a:sx n="64" d="100"/>
          <a:sy n="64" d="100"/>
        </p:scale>
        <p:origin x="10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9E5F0-7F83-4315-B5AB-F4D708C8B434}" type="datetimeFigureOut">
              <a:rPr lang="en-US" smtClean="0"/>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06759-C016-4EF6-AECA-ABB3C725E44A}" type="slidenum">
              <a:rPr lang="en-US" smtClean="0"/>
              <a:t>‹#›</a:t>
            </a:fld>
            <a:endParaRPr lang="en-US"/>
          </a:p>
        </p:txBody>
      </p:sp>
    </p:spTree>
    <p:extLst>
      <p:ext uri="{BB962C8B-B14F-4D97-AF65-F5344CB8AC3E}">
        <p14:creationId xmlns:p14="http://schemas.microsoft.com/office/powerpoint/2010/main" val="82962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a:t>
            </a:r>
            <a:r>
              <a:rPr lang="en-US" altLang="zh-CN"/>
              <a:t>/lane change</a:t>
            </a:r>
            <a:endParaRPr lang="en-US"/>
          </a:p>
        </p:txBody>
      </p:sp>
      <p:sp>
        <p:nvSpPr>
          <p:cNvPr id="4" name="Slide Number Placeholder 3"/>
          <p:cNvSpPr>
            <a:spLocks noGrp="1"/>
          </p:cNvSpPr>
          <p:nvPr>
            <p:ph type="sldNum" sz="quarter" idx="5"/>
          </p:nvPr>
        </p:nvSpPr>
        <p:spPr/>
        <p:txBody>
          <a:bodyPr/>
          <a:lstStyle/>
          <a:p>
            <a:fld id="{96506759-C016-4EF6-AECA-ABB3C725E44A}" type="slidenum">
              <a:rPr lang="en-US" smtClean="0"/>
              <a:t>1</a:t>
            </a:fld>
            <a:endParaRPr lang="en-US"/>
          </a:p>
        </p:txBody>
      </p:sp>
    </p:spTree>
    <p:extLst>
      <p:ext uri="{BB962C8B-B14F-4D97-AF65-F5344CB8AC3E}">
        <p14:creationId xmlns:p14="http://schemas.microsoft.com/office/powerpoint/2010/main" val="127220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a:t>
            </a:r>
            <a:r>
              <a:rPr lang="en-US" altLang="zh-CN"/>
              <a:t>/lane change</a:t>
            </a:r>
            <a:endParaRPr lang="en-US"/>
          </a:p>
        </p:txBody>
      </p:sp>
      <p:sp>
        <p:nvSpPr>
          <p:cNvPr id="4" name="Slide Number Placeholder 3"/>
          <p:cNvSpPr>
            <a:spLocks noGrp="1"/>
          </p:cNvSpPr>
          <p:nvPr>
            <p:ph type="sldNum" sz="quarter" idx="5"/>
          </p:nvPr>
        </p:nvSpPr>
        <p:spPr/>
        <p:txBody>
          <a:bodyPr/>
          <a:lstStyle/>
          <a:p>
            <a:fld id="{96506759-C016-4EF6-AECA-ABB3C725E44A}" type="slidenum">
              <a:rPr lang="en-US" smtClean="0"/>
              <a:t>2</a:t>
            </a:fld>
            <a:endParaRPr lang="en-US"/>
          </a:p>
        </p:txBody>
      </p:sp>
    </p:spTree>
    <p:extLst>
      <p:ext uri="{BB962C8B-B14F-4D97-AF65-F5344CB8AC3E}">
        <p14:creationId xmlns:p14="http://schemas.microsoft.com/office/powerpoint/2010/main" val="40222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a:t>
            </a:r>
            <a:r>
              <a:rPr lang="en-US" altLang="zh-CN"/>
              <a:t>/lane change</a:t>
            </a:r>
            <a:endParaRPr lang="en-US"/>
          </a:p>
        </p:txBody>
      </p:sp>
      <p:sp>
        <p:nvSpPr>
          <p:cNvPr id="4" name="Slide Number Placeholder 3"/>
          <p:cNvSpPr>
            <a:spLocks noGrp="1"/>
          </p:cNvSpPr>
          <p:nvPr>
            <p:ph type="sldNum" sz="quarter" idx="5"/>
          </p:nvPr>
        </p:nvSpPr>
        <p:spPr/>
        <p:txBody>
          <a:bodyPr/>
          <a:lstStyle/>
          <a:p>
            <a:fld id="{96506759-C016-4EF6-AECA-ABB3C725E44A}" type="slidenum">
              <a:rPr lang="en-US" smtClean="0"/>
              <a:t>3</a:t>
            </a:fld>
            <a:endParaRPr lang="en-US"/>
          </a:p>
        </p:txBody>
      </p:sp>
    </p:spTree>
    <p:extLst>
      <p:ext uri="{BB962C8B-B14F-4D97-AF65-F5344CB8AC3E}">
        <p14:creationId xmlns:p14="http://schemas.microsoft.com/office/powerpoint/2010/main" val="190650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a:t>
            </a:r>
            <a:r>
              <a:rPr lang="en-US" altLang="zh-CN"/>
              <a:t>/lane change</a:t>
            </a:r>
            <a:endParaRPr lang="en-US"/>
          </a:p>
        </p:txBody>
      </p:sp>
      <p:sp>
        <p:nvSpPr>
          <p:cNvPr id="4" name="Slide Number Placeholder 3"/>
          <p:cNvSpPr>
            <a:spLocks noGrp="1"/>
          </p:cNvSpPr>
          <p:nvPr>
            <p:ph type="sldNum" sz="quarter" idx="5"/>
          </p:nvPr>
        </p:nvSpPr>
        <p:spPr/>
        <p:txBody>
          <a:bodyPr/>
          <a:lstStyle/>
          <a:p>
            <a:fld id="{96506759-C016-4EF6-AECA-ABB3C725E44A}" type="slidenum">
              <a:rPr lang="en-US" smtClean="0"/>
              <a:t>4</a:t>
            </a:fld>
            <a:endParaRPr lang="en-US"/>
          </a:p>
        </p:txBody>
      </p:sp>
    </p:spTree>
    <p:extLst>
      <p:ext uri="{BB962C8B-B14F-4D97-AF65-F5344CB8AC3E}">
        <p14:creationId xmlns:p14="http://schemas.microsoft.com/office/powerpoint/2010/main" val="165268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a:t>
            </a:r>
            <a:r>
              <a:rPr lang="en-US" altLang="zh-CN"/>
              <a:t>/lane change</a:t>
            </a:r>
            <a:endParaRPr lang="en-US"/>
          </a:p>
        </p:txBody>
      </p:sp>
      <p:sp>
        <p:nvSpPr>
          <p:cNvPr id="4" name="Slide Number Placeholder 3"/>
          <p:cNvSpPr>
            <a:spLocks noGrp="1"/>
          </p:cNvSpPr>
          <p:nvPr>
            <p:ph type="sldNum" sz="quarter" idx="5"/>
          </p:nvPr>
        </p:nvSpPr>
        <p:spPr/>
        <p:txBody>
          <a:bodyPr/>
          <a:lstStyle/>
          <a:p>
            <a:fld id="{96506759-C016-4EF6-AECA-ABB3C725E44A}" type="slidenum">
              <a:rPr lang="en-US" smtClean="0"/>
              <a:t>5</a:t>
            </a:fld>
            <a:endParaRPr lang="en-US"/>
          </a:p>
        </p:txBody>
      </p:sp>
    </p:spTree>
    <p:extLst>
      <p:ext uri="{BB962C8B-B14F-4D97-AF65-F5344CB8AC3E}">
        <p14:creationId xmlns:p14="http://schemas.microsoft.com/office/powerpoint/2010/main" val="2388797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cut-in/lane change</a:t>
            </a:r>
            <a:endParaRPr lang="en-US" dirty="0"/>
          </a:p>
        </p:txBody>
      </p:sp>
      <p:sp>
        <p:nvSpPr>
          <p:cNvPr id="4" name="Slide Number Placeholder 3"/>
          <p:cNvSpPr>
            <a:spLocks noGrp="1"/>
          </p:cNvSpPr>
          <p:nvPr>
            <p:ph type="sldNum" sz="quarter" idx="5"/>
          </p:nvPr>
        </p:nvSpPr>
        <p:spPr/>
        <p:txBody>
          <a:bodyPr/>
          <a:lstStyle/>
          <a:p>
            <a:fld id="{96506759-C016-4EF6-AECA-ABB3C725E44A}" type="slidenum">
              <a:rPr lang="en-US" smtClean="0"/>
              <a:t>6</a:t>
            </a:fld>
            <a:endParaRPr lang="en-US"/>
          </a:p>
        </p:txBody>
      </p:sp>
    </p:spTree>
    <p:extLst>
      <p:ext uri="{BB962C8B-B14F-4D97-AF65-F5344CB8AC3E}">
        <p14:creationId xmlns:p14="http://schemas.microsoft.com/office/powerpoint/2010/main" val="394035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需要包含：自车主动</a:t>
            </a:r>
            <a:r>
              <a:rPr lang="en-US" altLang="zh-CN" dirty="0"/>
              <a:t>cut-in/lane change</a:t>
            </a:r>
            <a:endParaRPr lang="en-US" dirty="0"/>
          </a:p>
        </p:txBody>
      </p:sp>
      <p:sp>
        <p:nvSpPr>
          <p:cNvPr id="4" name="Slide Number Placeholder 3"/>
          <p:cNvSpPr>
            <a:spLocks noGrp="1"/>
          </p:cNvSpPr>
          <p:nvPr>
            <p:ph type="sldNum" sz="quarter" idx="5"/>
          </p:nvPr>
        </p:nvSpPr>
        <p:spPr/>
        <p:txBody>
          <a:bodyPr/>
          <a:lstStyle/>
          <a:p>
            <a:fld id="{96506759-C016-4EF6-AECA-ABB3C725E44A}" type="slidenum">
              <a:rPr lang="en-US" smtClean="0"/>
              <a:t>7</a:t>
            </a:fld>
            <a:endParaRPr lang="en-US"/>
          </a:p>
        </p:txBody>
      </p:sp>
    </p:spTree>
    <p:extLst>
      <p:ext uri="{BB962C8B-B14F-4D97-AF65-F5344CB8AC3E}">
        <p14:creationId xmlns:p14="http://schemas.microsoft.com/office/powerpoint/2010/main" val="1439834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Rectangle 7"/>
          <p:cNvSpPr/>
          <p:nvPr userDrawn="1"/>
        </p:nvSpPr>
        <p:spPr>
          <a:xfrm>
            <a:off x="1704392" y="19050"/>
            <a:ext cx="10420933" cy="569579"/>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19050"/>
            <a:ext cx="2050051" cy="6771873"/>
          </a:xfrm>
          <a:prstGeom prst="rect">
            <a:avLst/>
          </a:prstGeom>
          <a:solidFill>
            <a:schemeClr val="accent1">
              <a:lumMod val="75000"/>
            </a:schemeClr>
          </a:solidFill>
          <a:ln>
            <a:solidFill>
              <a:schemeClr val="accent5">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00000"/>
              </a:lnSpc>
              <a:spcBef>
                <a:spcPts val="0"/>
              </a:spcBef>
              <a:spcAft>
                <a:spcPts val="600"/>
              </a:spcAft>
            </a:pPr>
            <a:endParaRPr lang="en-US" sz="1800" b="0" u="none" baseline="0" dirty="0">
              <a:solidFill>
                <a:schemeClr val="bg1"/>
              </a:solidFill>
            </a:endParaRPr>
          </a:p>
        </p:txBody>
      </p:sp>
      <p:sp>
        <p:nvSpPr>
          <p:cNvPr id="10" name="Title 1"/>
          <p:cNvSpPr>
            <a:spLocks noGrp="1"/>
          </p:cNvSpPr>
          <p:nvPr>
            <p:ph type="title" hasCustomPrompt="1"/>
          </p:nvPr>
        </p:nvSpPr>
        <p:spPr>
          <a:xfrm>
            <a:off x="10084986" y="104707"/>
            <a:ext cx="1943883" cy="449085"/>
          </a:xfrm>
        </p:spPr>
        <p:txBody>
          <a:bodyPr>
            <a:normAutofit/>
          </a:bodyPr>
          <a:lstStyle>
            <a:lvl1pPr algn="l">
              <a:defRPr sz="1400" i="1" baseline="0">
                <a:solidFill>
                  <a:srgbClr val="002060"/>
                </a:solidFill>
                <a:latin typeface="+mn-lt"/>
              </a:defRPr>
            </a:lvl1pPr>
          </a:lstStyle>
          <a:p>
            <a:r>
              <a:rPr lang="en-US"/>
              <a:t>Name</a:t>
            </a:r>
            <a:br>
              <a:rPr lang="en-US"/>
            </a:br>
            <a:r>
              <a:rPr lang="en-US"/>
              <a:t>Department</a:t>
            </a:r>
            <a:endParaRPr lang="en-US" dirty="0"/>
          </a:p>
        </p:txBody>
      </p:sp>
      <p:sp>
        <p:nvSpPr>
          <p:cNvPr id="12" name="TextBox 11"/>
          <p:cNvSpPr txBox="1"/>
          <p:nvPr userDrawn="1"/>
        </p:nvSpPr>
        <p:spPr>
          <a:xfrm>
            <a:off x="419" y="761380"/>
            <a:ext cx="2053375" cy="261610"/>
          </a:xfrm>
          <a:prstGeom prst="rect">
            <a:avLst/>
          </a:prstGeom>
          <a:solidFill>
            <a:schemeClr val="accent1">
              <a:lumMod val="50000"/>
            </a:schemeClr>
          </a:solidFill>
        </p:spPr>
        <p:txBody>
          <a:bodyPr wrap="square" lIns="0" tIns="0" rIns="0" rtlCol="0">
            <a:spAutoFit/>
          </a:bodyPr>
          <a:lstStyle/>
          <a:p>
            <a:r>
              <a:rPr lang="en-US" sz="1400" b="1" i="1" u="none" dirty="0">
                <a:solidFill>
                  <a:schemeClr val="bg1">
                    <a:lumMod val="65000"/>
                  </a:schemeClr>
                </a:solidFill>
              </a:rPr>
              <a:t> </a:t>
            </a:r>
            <a:r>
              <a:rPr lang="en-US" sz="1400" b="1" i="1" u="sng" dirty="0">
                <a:solidFill>
                  <a:schemeClr val="bg1">
                    <a:lumMod val="65000"/>
                  </a:schemeClr>
                </a:solidFill>
              </a:rPr>
              <a:t>Product Suite Stakeholders</a:t>
            </a:r>
            <a:endParaRPr lang="en-US" sz="1400" b="1" i="1" u="sng" baseline="0" dirty="0">
              <a:solidFill>
                <a:schemeClr val="bg1">
                  <a:lumMod val="65000"/>
                </a:schemeClr>
              </a:solidFill>
            </a:endParaRPr>
          </a:p>
        </p:txBody>
      </p:sp>
      <p:sp>
        <p:nvSpPr>
          <p:cNvPr id="13" name="TextBox 12"/>
          <p:cNvSpPr txBox="1"/>
          <p:nvPr userDrawn="1"/>
        </p:nvSpPr>
        <p:spPr>
          <a:xfrm>
            <a:off x="-2286" y="3119401"/>
            <a:ext cx="2062094" cy="261610"/>
          </a:xfrm>
          <a:prstGeom prst="rect">
            <a:avLst/>
          </a:prstGeom>
          <a:solidFill>
            <a:schemeClr val="accent1">
              <a:lumMod val="50000"/>
            </a:schemeClr>
          </a:solidFill>
        </p:spPr>
        <p:txBody>
          <a:bodyPr wrap="square" lIns="0" tIns="0" rIns="0" rtlCol="0">
            <a:spAutoFit/>
          </a:bodyPr>
          <a:lstStyle/>
          <a:p>
            <a:r>
              <a:rPr lang="en-US" sz="1400" b="1" i="1" u="none" dirty="0">
                <a:solidFill>
                  <a:schemeClr val="bg1">
                    <a:lumMod val="65000"/>
                  </a:schemeClr>
                </a:solidFill>
              </a:rPr>
              <a:t>  </a:t>
            </a:r>
            <a:r>
              <a:rPr lang="en-US" sz="1400" b="1" i="1" u="sng" dirty="0">
                <a:solidFill>
                  <a:schemeClr val="bg1">
                    <a:lumMod val="65000"/>
                  </a:schemeClr>
                </a:solidFill>
              </a:rPr>
              <a:t>Current Status:</a:t>
            </a:r>
            <a:endParaRPr lang="en-US" sz="1400" b="1" i="1" u="sng" baseline="0" dirty="0">
              <a:solidFill>
                <a:schemeClr val="bg1">
                  <a:lumMod val="65000"/>
                </a:schemeClr>
              </a:solidFill>
            </a:endParaRPr>
          </a:p>
        </p:txBody>
      </p:sp>
      <p:sp>
        <p:nvSpPr>
          <p:cNvPr id="14" name="TextBox 13"/>
          <p:cNvSpPr txBox="1"/>
          <p:nvPr userDrawn="1"/>
        </p:nvSpPr>
        <p:spPr>
          <a:xfrm>
            <a:off x="3122" y="6089528"/>
            <a:ext cx="2062094" cy="261610"/>
          </a:xfrm>
          <a:prstGeom prst="rect">
            <a:avLst/>
          </a:prstGeom>
          <a:solidFill>
            <a:schemeClr val="accent1">
              <a:lumMod val="50000"/>
            </a:schemeClr>
          </a:solidFill>
        </p:spPr>
        <p:txBody>
          <a:bodyPr wrap="square" lIns="0" tIns="0" rIns="0" rtlCol="0">
            <a:spAutoFit/>
          </a:bodyPr>
          <a:lstStyle/>
          <a:p>
            <a:r>
              <a:rPr lang="en-US" sz="1400" b="1" i="1" u="sng" dirty="0">
                <a:solidFill>
                  <a:schemeClr val="bg1">
                    <a:lumMod val="65000"/>
                  </a:schemeClr>
                </a:solidFill>
              </a:rPr>
              <a:t> Linked Documents:  </a:t>
            </a:r>
            <a:endParaRPr lang="en-US" sz="1400" b="1" i="1" u="sng" baseline="0" dirty="0">
              <a:solidFill>
                <a:schemeClr val="bg1">
                  <a:lumMod val="65000"/>
                </a:schemeClr>
              </a:solidFill>
            </a:endParaRPr>
          </a:p>
        </p:txBody>
      </p:sp>
      <p:sp>
        <p:nvSpPr>
          <p:cNvPr id="15" name="TextBox 14"/>
          <p:cNvSpPr txBox="1"/>
          <p:nvPr userDrawn="1"/>
        </p:nvSpPr>
        <p:spPr>
          <a:xfrm>
            <a:off x="-12043" y="4736304"/>
            <a:ext cx="2062094" cy="261610"/>
          </a:xfrm>
          <a:prstGeom prst="rect">
            <a:avLst/>
          </a:prstGeom>
          <a:solidFill>
            <a:schemeClr val="accent1">
              <a:lumMod val="50000"/>
            </a:schemeClr>
          </a:solidFill>
        </p:spPr>
        <p:txBody>
          <a:bodyPr wrap="square" lIns="0" tIns="0" rIns="0" rtlCol="0">
            <a:spAutoFit/>
          </a:bodyPr>
          <a:lstStyle/>
          <a:p>
            <a:r>
              <a:rPr lang="en-US" sz="1400" b="1" i="1" u="sng" dirty="0">
                <a:solidFill>
                  <a:schemeClr val="bg1">
                    <a:lumMod val="65000"/>
                  </a:schemeClr>
                </a:solidFill>
              </a:rPr>
              <a:t> Funding:</a:t>
            </a:r>
            <a:endParaRPr lang="en-US" sz="1400" b="1" i="1" u="sng" baseline="0" dirty="0">
              <a:solidFill>
                <a:schemeClr val="bg1">
                  <a:lumMod val="65000"/>
                </a:schemeClr>
              </a:solidFill>
            </a:endParaRPr>
          </a:p>
        </p:txBody>
      </p:sp>
      <p:sp>
        <p:nvSpPr>
          <p:cNvPr id="19" name="Content Placeholder 18"/>
          <p:cNvSpPr>
            <a:spLocks noGrp="1"/>
          </p:cNvSpPr>
          <p:nvPr>
            <p:ph sz="quarter" idx="11" hasCustomPrompt="1"/>
          </p:nvPr>
        </p:nvSpPr>
        <p:spPr>
          <a:xfrm>
            <a:off x="7014757" y="844222"/>
            <a:ext cx="5014111" cy="3869225"/>
          </a:xfrm>
        </p:spPr>
        <p:txBody>
          <a:bodyPr>
            <a:normAutofit/>
          </a:bodyPr>
          <a:lstStyle>
            <a:lvl1pPr>
              <a:defRPr sz="1100" i="1">
                <a:solidFill>
                  <a:schemeClr val="bg1">
                    <a:lumMod val="65000"/>
                  </a:schemeClr>
                </a:solidFill>
              </a:defRPr>
            </a:lvl1pPr>
          </a:lstStyle>
          <a:p>
            <a:pPr lvl="0"/>
            <a:r>
              <a:rPr lang="en-US" dirty="0"/>
              <a:t>Use story telling to describe the need w/ sketches and pictures as required. If desired, consider adding a “Looks Like/Feels Like” description </a:t>
            </a:r>
            <a:endParaRPr lang="en-CA" dirty="0"/>
          </a:p>
        </p:txBody>
      </p:sp>
      <p:sp>
        <p:nvSpPr>
          <p:cNvPr id="20" name="TextBox 19"/>
          <p:cNvSpPr txBox="1"/>
          <p:nvPr userDrawn="1"/>
        </p:nvSpPr>
        <p:spPr>
          <a:xfrm>
            <a:off x="7066641" y="664906"/>
            <a:ext cx="2050878" cy="230832"/>
          </a:xfrm>
          <a:prstGeom prst="rect">
            <a:avLst/>
          </a:prstGeom>
          <a:noFill/>
        </p:spPr>
        <p:txBody>
          <a:bodyPr wrap="square" lIns="0" tIns="0" rIns="0" rtlCol="0">
            <a:spAutoFit/>
          </a:bodyPr>
          <a:lstStyle/>
          <a:p>
            <a:r>
              <a:rPr lang="en-US" sz="1200" b="1" u="sng" dirty="0">
                <a:solidFill>
                  <a:srgbClr val="002060"/>
                </a:solidFill>
              </a:rPr>
              <a:t>Story/Sketch/Picture</a:t>
            </a:r>
            <a:endParaRPr lang="en-CA" sz="1600" b="1" u="sng" dirty="0">
              <a:solidFill>
                <a:srgbClr val="002060"/>
              </a:solidFill>
            </a:endParaRPr>
          </a:p>
        </p:txBody>
      </p:sp>
      <p:sp>
        <p:nvSpPr>
          <p:cNvPr id="21" name="Rectangle 20"/>
          <p:cNvSpPr/>
          <p:nvPr userDrawn="1"/>
        </p:nvSpPr>
        <p:spPr>
          <a:xfrm>
            <a:off x="7014758" y="641458"/>
            <a:ext cx="5110567" cy="407198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Text Placeholder 23"/>
          <p:cNvSpPr>
            <a:spLocks noGrp="1"/>
          </p:cNvSpPr>
          <p:nvPr>
            <p:ph type="body" sz="quarter" idx="12" hasCustomPrompt="1"/>
          </p:nvPr>
        </p:nvSpPr>
        <p:spPr>
          <a:xfrm>
            <a:off x="2072890" y="111751"/>
            <a:ext cx="3090862" cy="384175"/>
          </a:xfrm>
        </p:spPr>
        <p:txBody>
          <a:bodyPr>
            <a:noAutofit/>
          </a:bodyPr>
          <a:lstStyle>
            <a:lvl1pPr marL="0" indent="0">
              <a:buNone/>
              <a:defRPr sz="2400" baseline="0">
                <a:solidFill>
                  <a:srgbClr val="002060"/>
                </a:solidFill>
              </a:defRPr>
            </a:lvl1pPr>
            <a:lvl5pPr>
              <a:defRPr/>
            </a:lvl5pPr>
          </a:lstStyle>
          <a:p>
            <a:pPr lvl="0"/>
            <a:r>
              <a:rPr lang="en-US" dirty="0"/>
              <a:t>Enter Idea Name Here:</a:t>
            </a:r>
          </a:p>
        </p:txBody>
      </p:sp>
      <p:sp>
        <p:nvSpPr>
          <p:cNvPr id="25" name="Rectangle 24"/>
          <p:cNvSpPr/>
          <p:nvPr userDrawn="1"/>
        </p:nvSpPr>
        <p:spPr>
          <a:xfrm>
            <a:off x="2074768" y="641459"/>
            <a:ext cx="4909203" cy="61494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6" name="Picture 25">
            <a:extLst>
              <a:ext uri="{FF2B5EF4-FFF2-40B4-BE49-F238E27FC236}">
                <a16:creationId xmlns:a16="http://schemas.microsoft.com/office/drawing/2014/main" id="{C75F7453-7F62-D54E-9A28-832D4D566B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5745" y="5058742"/>
            <a:ext cx="132283" cy="192024"/>
          </a:xfrm>
          <a:prstGeom prst="rect">
            <a:avLst/>
          </a:prstGeom>
        </p:spPr>
      </p:pic>
      <p:pic>
        <p:nvPicPr>
          <p:cNvPr id="27" name="Picture 26">
            <a:extLst>
              <a:ext uri="{FF2B5EF4-FFF2-40B4-BE49-F238E27FC236}">
                <a16:creationId xmlns:a16="http://schemas.microsoft.com/office/drawing/2014/main" id="{74F79365-292A-9B4B-89AE-60D6D956EC9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92652" y="5070685"/>
            <a:ext cx="132283" cy="192024"/>
          </a:xfrm>
          <a:prstGeom prst="rect">
            <a:avLst/>
          </a:prstGeom>
        </p:spPr>
      </p:pic>
      <p:pic>
        <p:nvPicPr>
          <p:cNvPr id="28" name="Picture 27">
            <a:extLst>
              <a:ext uri="{FF2B5EF4-FFF2-40B4-BE49-F238E27FC236}">
                <a16:creationId xmlns:a16="http://schemas.microsoft.com/office/drawing/2014/main" id="{CFC63234-3022-9E4B-BD67-E1E2F31673E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21153" y="5070516"/>
            <a:ext cx="132283" cy="192024"/>
          </a:xfrm>
          <a:prstGeom prst="rect">
            <a:avLst/>
          </a:prstGeom>
        </p:spPr>
      </p:pic>
      <p:sp>
        <p:nvSpPr>
          <p:cNvPr id="29" name="TextBox 28">
            <a:extLst>
              <a:ext uri="{FF2B5EF4-FFF2-40B4-BE49-F238E27FC236}">
                <a16:creationId xmlns:a16="http://schemas.microsoft.com/office/drawing/2014/main" id="{0D1745DC-C061-A84E-ABEB-4D5C42148C6C}"/>
              </a:ext>
            </a:extLst>
          </p:cNvPr>
          <p:cNvSpPr txBox="1"/>
          <p:nvPr userDrawn="1"/>
        </p:nvSpPr>
        <p:spPr>
          <a:xfrm>
            <a:off x="8155643" y="5254157"/>
            <a:ext cx="44595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China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pic>
        <p:nvPicPr>
          <p:cNvPr id="30" name="Picture 29">
            <a:extLst>
              <a:ext uri="{FF2B5EF4-FFF2-40B4-BE49-F238E27FC236}">
                <a16:creationId xmlns:a16="http://schemas.microsoft.com/office/drawing/2014/main" id="{A1B3C6B6-0479-184D-AF15-B29AD27E350D}"/>
              </a:ext>
            </a:extLst>
          </p:cNvPr>
          <p:cNvPicPr>
            <a:picLocks noChangeAspect="1"/>
          </p:cNvPicPr>
          <p:nvPr userDrawn="1"/>
        </p:nvPicPr>
        <p:blipFill>
          <a:blip r:embed="rId5" cstate="print">
            <a:alphaModFix/>
            <a:extLst>
              <a:ext uri="{28A0092B-C50C-407E-A947-70E740481C1C}">
                <a14:useLocalDpi xmlns:a14="http://schemas.microsoft.com/office/drawing/2010/main" val="0"/>
              </a:ext>
            </a:extLst>
          </a:blip>
          <a:stretch>
            <a:fillRect/>
          </a:stretch>
        </p:blipFill>
        <p:spPr>
          <a:xfrm>
            <a:off x="8315349" y="5059277"/>
            <a:ext cx="132283" cy="192024"/>
          </a:xfrm>
          <a:prstGeom prst="rect">
            <a:avLst/>
          </a:prstGeom>
        </p:spPr>
      </p:pic>
      <p:pic>
        <p:nvPicPr>
          <p:cNvPr id="31" name="Picture 30">
            <a:extLst>
              <a:ext uri="{FF2B5EF4-FFF2-40B4-BE49-F238E27FC236}">
                <a16:creationId xmlns:a16="http://schemas.microsoft.com/office/drawing/2014/main" id="{3F5BD43C-B6D9-624B-BD54-17C2FD261F05}"/>
              </a:ext>
            </a:extLst>
          </p:cNvPr>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7974387" y="5070685"/>
            <a:ext cx="132283" cy="192024"/>
          </a:xfrm>
          <a:prstGeom prst="rect">
            <a:avLst/>
          </a:prstGeom>
        </p:spPr>
      </p:pic>
      <p:sp>
        <p:nvSpPr>
          <p:cNvPr id="32" name="TextBox 31">
            <a:extLst>
              <a:ext uri="{FF2B5EF4-FFF2-40B4-BE49-F238E27FC236}">
                <a16:creationId xmlns:a16="http://schemas.microsoft.com/office/drawing/2014/main" id="{C2723BFF-DA78-3949-AEB0-8416015902F2}"/>
              </a:ext>
            </a:extLst>
          </p:cNvPr>
          <p:cNvSpPr txBox="1"/>
          <p:nvPr userDrawn="1"/>
        </p:nvSpPr>
        <p:spPr>
          <a:xfrm>
            <a:off x="6951591" y="5428926"/>
            <a:ext cx="27621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noProof="0" dirty="0">
                <a:solidFill>
                  <a:srgbClr val="0070C0"/>
                </a:solidFill>
                <a:latin typeface="Calibri" panose="020F0502020204030204" pitchFamily="34" charset="0"/>
                <a:cs typeface="Calibri" panose="020F0502020204030204" pitchFamily="34" charset="0"/>
              </a:rPr>
              <a:t>Platform Dependencies</a:t>
            </a:r>
            <a:r>
              <a:rPr kumimoji="0" lang="en-US" sz="1400" b="1"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rPr>
              <a:t>:</a:t>
            </a:r>
          </a:p>
        </p:txBody>
      </p:sp>
      <p:sp>
        <p:nvSpPr>
          <p:cNvPr id="33" name="TextBox 32">
            <a:extLst>
              <a:ext uri="{FF2B5EF4-FFF2-40B4-BE49-F238E27FC236}">
                <a16:creationId xmlns:a16="http://schemas.microsoft.com/office/drawing/2014/main" id="{A8881704-6AD8-7F48-AF75-56B4961AD3E7}"/>
              </a:ext>
            </a:extLst>
          </p:cNvPr>
          <p:cNvSpPr txBox="1"/>
          <p:nvPr userDrawn="1"/>
        </p:nvSpPr>
        <p:spPr>
          <a:xfrm>
            <a:off x="7839699" y="5256470"/>
            <a:ext cx="40107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MEA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4" name="Rectangle 33"/>
          <p:cNvSpPr/>
          <p:nvPr userDrawn="1"/>
        </p:nvSpPr>
        <p:spPr>
          <a:xfrm>
            <a:off x="7014758" y="4762360"/>
            <a:ext cx="5110567" cy="202856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TextBox 34">
            <a:extLst>
              <a:ext uri="{FF2B5EF4-FFF2-40B4-BE49-F238E27FC236}">
                <a16:creationId xmlns:a16="http://schemas.microsoft.com/office/drawing/2014/main" id="{8588B4EB-C7DE-4D4A-A9CE-6171D238169B}"/>
              </a:ext>
            </a:extLst>
          </p:cNvPr>
          <p:cNvSpPr txBox="1"/>
          <p:nvPr userDrawn="1"/>
        </p:nvSpPr>
        <p:spPr>
          <a:xfrm>
            <a:off x="7069391" y="5243632"/>
            <a:ext cx="32412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NA</a:t>
            </a:r>
          </a:p>
        </p:txBody>
      </p:sp>
      <p:sp>
        <p:nvSpPr>
          <p:cNvPr id="36" name="TextBox 35">
            <a:extLst>
              <a:ext uri="{FF2B5EF4-FFF2-40B4-BE49-F238E27FC236}">
                <a16:creationId xmlns:a16="http://schemas.microsoft.com/office/drawing/2014/main" id="{125EDEA3-A461-B24C-8C8B-0EC8D7989EF9}"/>
              </a:ext>
            </a:extLst>
          </p:cNvPr>
          <p:cNvSpPr txBox="1"/>
          <p:nvPr userDrawn="1"/>
        </p:nvSpPr>
        <p:spPr>
          <a:xfrm>
            <a:off x="7319003" y="5241355"/>
            <a:ext cx="31451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EU</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7" name="TextBox 36">
            <a:extLst>
              <a:ext uri="{FF2B5EF4-FFF2-40B4-BE49-F238E27FC236}">
                <a16:creationId xmlns:a16="http://schemas.microsoft.com/office/drawing/2014/main" id="{DDC6159B-8A82-9248-B941-B4AE972A9833}"/>
              </a:ext>
            </a:extLst>
          </p:cNvPr>
          <p:cNvSpPr txBox="1"/>
          <p:nvPr userDrawn="1"/>
        </p:nvSpPr>
        <p:spPr>
          <a:xfrm>
            <a:off x="7607392" y="5251419"/>
            <a:ext cx="3032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SA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8" name="Rectangle 37"/>
          <p:cNvSpPr/>
          <p:nvPr userDrawn="1"/>
        </p:nvSpPr>
        <p:spPr>
          <a:xfrm>
            <a:off x="7066641" y="4973881"/>
            <a:ext cx="1492511" cy="513324"/>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A8881704-6AD8-7F48-AF75-56B4961AD3E7}"/>
              </a:ext>
            </a:extLst>
          </p:cNvPr>
          <p:cNvSpPr txBox="1"/>
          <p:nvPr userDrawn="1"/>
        </p:nvSpPr>
        <p:spPr>
          <a:xfrm>
            <a:off x="10397282" y="5256373"/>
            <a:ext cx="455574"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Other</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0" name="TextBox 39">
            <a:extLst>
              <a:ext uri="{FF2B5EF4-FFF2-40B4-BE49-F238E27FC236}">
                <a16:creationId xmlns:a16="http://schemas.microsoft.com/office/drawing/2014/main" id="{A8881704-6AD8-7F48-AF75-56B4961AD3E7}"/>
              </a:ext>
            </a:extLst>
          </p:cNvPr>
          <p:cNvSpPr txBox="1"/>
          <p:nvPr userDrawn="1"/>
        </p:nvSpPr>
        <p:spPr>
          <a:xfrm>
            <a:off x="9216228" y="5259722"/>
            <a:ext cx="39466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Ford</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1" name="TextBox 40">
            <a:extLst>
              <a:ext uri="{FF2B5EF4-FFF2-40B4-BE49-F238E27FC236}">
                <a16:creationId xmlns:a16="http://schemas.microsoft.com/office/drawing/2014/main" id="{A8881704-6AD8-7F48-AF75-56B4961AD3E7}"/>
              </a:ext>
            </a:extLst>
          </p:cNvPr>
          <p:cNvSpPr txBox="1"/>
          <p:nvPr userDrawn="1"/>
        </p:nvSpPr>
        <p:spPr>
          <a:xfrm>
            <a:off x="8650528" y="5252152"/>
            <a:ext cx="51007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Lincoln</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2" name="TextBox 41">
            <a:extLst>
              <a:ext uri="{FF2B5EF4-FFF2-40B4-BE49-F238E27FC236}">
                <a16:creationId xmlns:a16="http://schemas.microsoft.com/office/drawing/2014/main" id="{A8881704-6AD8-7F48-AF75-56B4961AD3E7}"/>
              </a:ext>
            </a:extLst>
          </p:cNvPr>
          <p:cNvSpPr txBox="1"/>
          <p:nvPr userDrawn="1"/>
        </p:nvSpPr>
        <p:spPr>
          <a:xfrm>
            <a:off x="9642236" y="5247584"/>
            <a:ext cx="44275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Retail</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3" name="TextBox 42">
            <a:extLst>
              <a:ext uri="{FF2B5EF4-FFF2-40B4-BE49-F238E27FC236}">
                <a16:creationId xmlns:a16="http://schemas.microsoft.com/office/drawing/2014/main" id="{A8881704-6AD8-7F48-AF75-56B4961AD3E7}"/>
              </a:ext>
            </a:extLst>
          </p:cNvPr>
          <p:cNvSpPr txBox="1"/>
          <p:nvPr userDrawn="1"/>
        </p:nvSpPr>
        <p:spPr>
          <a:xfrm>
            <a:off x="10055742" y="5256986"/>
            <a:ext cx="41229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Fleet</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pic>
        <p:nvPicPr>
          <p:cNvPr id="44" name="Picture 43">
            <a:extLst>
              <a:ext uri="{FF2B5EF4-FFF2-40B4-BE49-F238E27FC236}">
                <a16:creationId xmlns:a16="http://schemas.microsoft.com/office/drawing/2014/main" id="{CFC63234-3022-9E4B-BD67-E1E2F31673E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39424" y="5064155"/>
            <a:ext cx="132283" cy="192024"/>
          </a:xfrm>
          <a:prstGeom prst="rect">
            <a:avLst/>
          </a:prstGeom>
        </p:spPr>
      </p:pic>
      <p:pic>
        <p:nvPicPr>
          <p:cNvPr id="45" name="Picture 44">
            <a:extLst>
              <a:ext uri="{FF2B5EF4-FFF2-40B4-BE49-F238E27FC236}">
                <a16:creationId xmlns:a16="http://schemas.microsoft.com/office/drawing/2014/main" id="{74F79365-292A-9B4B-89AE-60D6D956EC9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47471" y="5065662"/>
            <a:ext cx="132283" cy="192024"/>
          </a:xfrm>
          <a:prstGeom prst="rect">
            <a:avLst/>
          </a:prstGeom>
        </p:spPr>
      </p:pic>
      <p:pic>
        <p:nvPicPr>
          <p:cNvPr id="46" name="Picture 45">
            <a:extLst>
              <a:ext uri="{FF2B5EF4-FFF2-40B4-BE49-F238E27FC236}">
                <a16:creationId xmlns:a16="http://schemas.microsoft.com/office/drawing/2014/main" id="{A1B3C6B6-0479-184D-AF15-B29AD27E350D}"/>
              </a:ext>
            </a:extLst>
          </p:cNvPr>
          <p:cNvPicPr>
            <a:picLocks noChangeAspect="1"/>
          </p:cNvPicPr>
          <p:nvPr userDrawn="1"/>
        </p:nvPicPr>
        <p:blipFill>
          <a:blip r:embed="rId5" cstate="print">
            <a:alphaModFix/>
            <a:extLst>
              <a:ext uri="{28A0092B-C50C-407E-A947-70E740481C1C}">
                <a14:useLocalDpi xmlns:a14="http://schemas.microsoft.com/office/drawing/2010/main" val="0"/>
              </a:ext>
            </a:extLst>
          </a:blip>
          <a:stretch>
            <a:fillRect/>
          </a:stretch>
        </p:blipFill>
        <p:spPr>
          <a:xfrm>
            <a:off x="10191586" y="5059277"/>
            <a:ext cx="132283" cy="192024"/>
          </a:xfrm>
          <a:prstGeom prst="rect">
            <a:avLst/>
          </a:prstGeom>
        </p:spPr>
      </p:pic>
      <p:pic>
        <p:nvPicPr>
          <p:cNvPr id="47" name="Picture 46">
            <a:extLst>
              <a:ext uri="{FF2B5EF4-FFF2-40B4-BE49-F238E27FC236}">
                <a16:creationId xmlns:a16="http://schemas.microsoft.com/office/drawing/2014/main" id="{3F5BD43C-B6D9-624B-BD54-17C2FD261F05}"/>
              </a:ext>
            </a:extLst>
          </p:cNvPr>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9797282" y="5055248"/>
            <a:ext cx="132283" cy="192024"/>
          </a:xfrm>
          <a:prstGeom prst="rect">
            <a:avLst/>
          </a:prstGeom>
        </p:spPr>
      </p:pic>
      <p:pic>
        <p:nvPicPr>
          <p:cNvPr id="48" name="Picture 47">
            <a:extLst>
              <a:ext uri="{FF2B5EF4-FFF2-40B4-BE49-F238E27FC236}">
                <a16:creationId xmlns:a16="http://schemas.microsoft.com/office/drawing/2014/main" id="{2A112144-C230-FD45-9887-88A7BFAD4812}"/>
              </a:ext>
            </a:extLst>
          </p:cNvPr>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10552927" y="5064349"/>
            <a:ext cx="132283" cy="192024"/>
          </a:xfrm>
          <a:prstGeom prst="rect">
            <a:avLst/>
          </a:prstGeom>
        </p:spPr>
      </p:pic>
      <p:sp>
        <p:nvSpPr>
          <p:cNvPr id="49" name="Rectangle 48"/>
          <p:cNvSpPr/>
          <p:nvPr userDrawn="1"/>
        </p:nvSpPr>
        <p:spPr>
          <a:xfrm>
            <a:off x="7066641" y="4973881"/>
            <a:ext cx="1492511" cy="513324"/>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userDrawn="1"/>
        </p:nvSpPr>
        <p:spPr>
          <a:xfrm>
            <a:off x="8628173" y="4973881"/>
            <a:ext cx="1013346" cy="525043"/>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47CFCD48-224B-CC46-B907-DAF23BFC2A31}"/>
              </a:ext>
            </a:extLst>
          </p:cNvPr>
          <p:cNvSpPr txBox="1"/>
          <p:nvPr userDrawn="1"/>
        </p:nvSpPr>
        <p:spPr>
          <a:xfrm>
            <a:off x="10749654" y="4741959"/>
            <a:ext cx="172787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Key Markets:</a:t>
            </a:r>
          </a:p>
        </p:txBody>
      </p:sp>
      <p:sp>
        <p:nvSpPr>
          <p:cNvPr id="52" name="TextBox 51">
            <a:extLst>
              <a:ext uri="{FF2B5EF4-FFF2-40B4-BE49-F238E27FC236}">
                <a16:creationId xmlns:a16="http://schemas.microsoft.com/office/drawing/2014/main" id="{47CFCD48-224B-CC46-B907-DAF23BFC2A31}"/>
              </a:ext>
            </a:extLst>
          </p:cNvPr>
          <p:cNvSpPr txBox="1"/>
          <p:nvPr userDrawn="1"/>
        </p:nvSpPr>
        <p:spPr>
          <a:xfrm>
            <a:off x="7001801" y="4702200"/>
            <a:ext cx="210457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Circle the Regions:</a:t>
            </a:r>
          </a:p>
        </p:txBody>
      </p:sp>
      <p:sp>
        <p:nvSpPr>
          <p:cNvPr id="54" name="TextBox 53">
            <a:extLst>
              <a:ext uri="{FF2B5EF4-FFF2-40B4-BE49-F238E27FC236}">
                <a16:creationId xmlns:a16="http://schemas.microsoft.com/office/drawing/2014/main" id="{C2723BFF-DA78-3949-AEB0-8416015902F2}"/>
              </a:ext>
            </a:extLst>
          </p:cNvPr>
          <p:cNvSpPr txBox="1"/>
          <p:nvPr userDrawn="1"/>
        </p:nvSpPr>
        <p:spPr>
          <a:xfrm>
            <a:off x="6954091" y="5621991"/>
            <a:ext cx="12015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lumMod val="65000"/>
                    <a:lumOff val="35000"/>
                  </a:schemeClr>
                </a:solidFill>
                <a:latin typeface="+mn-lt"/>
              </a:rPr>
              <a:t>Ford</a:t>
            </a:r>
            <a:r>
              <a:rPr lang="en-US" sz="1200" b="1" baseline="0" noProof="0" dirty="0">
                <a:solidFill>
                  <a:schemeClr val="tx1">
                    <a:lumMod val="65000"/>
                    <a:lumOff val="35000"/>
                  </a:schemeClr>
                </a:solidFill>
                <a:latin typeface="+mn-lt"/>
              </a:rPr>
              <a:t> Mobility:</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55" name="TextBox 54">
            <a:extLst>
              <a:ext uri="{FF2B5EF4-FFF2-40B4-BE49-F238E27FC236}">
                <a16:creationId xmlns:a16="http://schemas.microsoft.com/office/drawing/2014/main" id="{C2723BFF-DA78-3949-AEB0-8416015902F2}"/>
              </a:ext>
            </a:extLst>
          </p:cNvPr>
          <p:cNvSpPr txBox="1"/>
          <p:nvPr userDrawn="1"/>
        </p:nvSpPr>
        <p:spPr>
          <a:xfrm>
            <a:off x="9422594" y="5483491"/>
            <a:ext cx="10483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PD:</a:t>
            </a:r>
          </a:p>
        </p:txBody>
      </p:sp>
      <p:sp>
        <p:nvSpPr>
          <p:cNvPr id="56" name="TextBox 55">
            <a:extLst>
              <a:ext uri="{FF2B5EF4-FFF2-40B4-BE49-F238E27FC236}">
                <a16:creationId xmlns:a16="http://schemas.microsoft.com/office/drawing/2014/main" id="{C2723BFF-DA78-3949-AEB0-8416015902F2}"/>
              </a:ext>
            </a:extLst>
          </p:cNvPr>
          <p:cNvSpPr txBox="1"/>
          <p:nvPr userDrawn="1"/>
        </p:nvSpPr>
        <p:spPr>
          <a:xfrm>
            <a:off x="10684114" y="5454813"/>
            <a:ext cx="10483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lumMod val="65000"/>
                    <a:lumOff val="35000"/>
                  </a:schemeClr>
                </a:solidFill>
                <a:latin typeface="+mn-lt"/>
              </a:rPr>
              <a:t>Other:</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57" name="Rectangle 56"/>
          <p:cNvSpPr/>
          <p:nvPr userDrawn="1"/>
        </p:nvSpPr>
        <p:spPr>
          <a:xfrm>
            <a:off x="9696177" y="4973880"/>
            <a:ext cx="1103865" cy="525043"/>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userDrawn="1"/>
        </p:nvSpPr>
        <p:spPr>
          <a:xfrm>
            <a:off x="2112976" y="704454"/>
            <a:ext cx="2050878" cy="261610"/>
          </a:xfrm>
          <a:prstGeom prst="rect">
            <a:avLst/>
          </a:prstGeom>
          <a:noFill/>
        </p:spPr>
        <p:txBody>
          <a:bodyPr wrap="square" lIns="0" tIns="0" rIns="0" rtlCol="0">
            <a:spAutoFit/>
          </a:bodyPr>
          <a:lstStyle/>
          <a:p>
            <a:r>
              <a:rPr lang="en-US" sz="1400" b="1" u="sng" dirty="0">
                <a:solidFill>
                  <a:srgbClr val="002060"/>
                </a:solidFill>
              </a:rPr>
              <a:t>Insight</a:t>
            </a:r>
            <a:r>
              <a:rPr lang="en-US" sz="1400" b="1" u="sng" baseline="0" dirty="0">
                <a:solidFill>
                  <a:srgbClr val="002060"/>
                </a:solidFill>
              </a:rPr>
              <a:t> &amp; User Goals:</a:t>
            </a:r>
            <a:endParaRPr lang="en-CA" sz="1800" b="1" u="sng" dirty="0">
              <a:solidFill>
                <a:srgbClr val="002060"/>
              </a:solidFill>
            </a:endParaRPr>
          </a:p>
        </p:txBody>
      </p:sp>
      <p:sp>
        <p:nvSpPr>
          <p:cNvPr id="60" name="TextBox 59"/>
          <p:cNvSpPr txBox="1"/>
          <p:nvPr userDrawn="1"/>
        </p:nvSpPr>
        <p:spPr>
          <a:xfrm>
            <a:off x="2112976" y="1692598"/>
            <a:ext cx="4472804" cy="230832"/>
          </a:xfrm>
          <a:prstGeom prst="rect">
            <a:avLst/>
          </a:prstGeom>
          <a:noFill/>
        </p:spPr>
        <p:txBody>
          <a:bodyPr wrap="square" lIns="0" tIns="0" rIns="0" rtlCol="0">
            <a:spAutoFit/>
          </a:bodyPr>
          <a:lstStyle/>
          <a:p>
            <a:r>
              <a:rPr lang="en-US" sz="1200" b="1" i="1" u="none" dirty="0">
                <a:solidFill>
                  <a:srgbClr val="002060"/>
                </a:solidFill>
              </a:rPr>
              <a:t>Pain</a:t>
            </a:r>
            <a:r>
              <a:rPr lang="en-US" sz="1200" b="1" i="1" u="none" baseline="0" dirty="0">
                <a:solidFill>
                  <a:srgbClr val="002060"/>
                </a:solidFill>
              </a:rPr>
              <a:t> Points/Passion Point/Jobs to be Done/Problems to be solved</a:t>
            </a:r>
            <a:r>
              <a:rPr lang="en-US" sz="1200" b="1" i="1" u="none" dirty="0">
                <a:solidFill>
                  <a:srgbClr val="002060"/>
                </a:solidFill>
              </a:rPr>
              <a:t>:</a:t>
            </a:r>
            <a:endParaRPr lang="en-CA" sz="1200" b="1" i="1" u="none" dirty="0">
              <a:solidFill>
                <a:srgbClr val="002060"/>
              </a:solidFill>
            </a:endParaRPr>
          </a:p>
        </p:txBody>
      </p:sp>
      <p:sp>
        <p:nvSpPr>
          <p:cNvPr id="61" name="TextBox 60"/>
          <p:cNvSpPr txBox="1"/>
          <p:nvPr userDrawn="1"/>
        </p:nvSpPr>
        <p:spPr>
          <a:xfrm>
            <a:off x="2129367" y="2282349"/>
            <a:ext cx="782816" cy="230832"/>
          </a:xfrm>
          <a:prstGeom prst="rect">
            <a:avLst/>
          </a:prstGeom>
          <a:noFill/>
        </p:spPr>
        <p:txBody>
          <a:bodyPr wrap="square" lIns="0" tIns="0" rIns="0" rtlCol="0">
            <a:spAutoFit/>
          </a:bodyPr>
          <a:lstStyle/>
          <a:p>
            <a:r>
              <a:rPr lang="en-US" sz="1200" b="1" i="1" u="none" dirty="0">
                <a:solidFill>
                  <a:srgbClr val="002060"/>
                </a:solidFill>
              </a:rPr>
              <a:t>Benefits:</a:t>
            </a:r>
            <a:endParaRPr lang="en-CA" sz="1200" b="1" i="1" u="none" dirty="0">
              <a:solidFill>
                <a:srgbClr val="002060"/>
              </a:solidFill>
            </a:endParaRPr>
          </a:p>
        </p:txBody>
      </p:sp>
      <p:sp>
        <p:nvSpPr>
          <p:cNvPr id="62" name="TextBox 61"/>
          <p:cNvSpPr txBox="1"/>
          <p:nvPr userDrawn="1"/>
        </p:nvSpPr>
        <p:spPr>
          <a:xfrm>
            <a:off x="2115219" y="4635154"/>
            <a:ext cx="1774999" cy="261610"/>
          </a:xfrm>
          <a:prstGeom prst="rect">
            <a:avLst/>
          </a:prstGeom>
          <a:noFill/>
        </p:spPr>
        <p:txBody>
          <a:bodyPr wrap="square" lIns="0" tIns="0" rIns="0" rtlCol="0">
            <a:spAutoFit/>
          </a:bodyPr>
          <a:lstStyle/>
          <a:p>
            <a:r>
              <a:rPr lang="en-US" sz="1400" b="1" u="sng" dirty="0">
                <a:solidFill>
                  <a:srgbClr val="002060"/>
                </a:solidFill>
              </a:rPr>
              <a:t>Business</a:t>
            </a:r>
            <a:r>
              <a:rPr lang="en-US" sz="1400" b="1" u="sng" baseline="0" dirty="0">
                <a:solidFill>
                  <a:srgbClr val="002060"/>
                </a:solidFill>
              </a:rPr>
              <a:t> Opportunity</a:t>
            </a:r>
            <a:r>
              <a:rPr lang="en-US" sz="1400" b="1" u="sng" dirty="0">
                <a:solidFill>
                  <a:srgbClr val="002060"/>
                </a:solidFill>
              </a:rPr>
              <a:t>(s)</a:t>
            </a:r>
            <a:endParaRPr lang="en-CA" sz="1800" b="1" u="sng" dirty="0">
              <a:solidFill>
                <a:srgbClr val="002060"/>
              </a:solidFill>
            </a:endParaRPr>
          </a:p>
        </p:txBody>
      </p:sp>
      <p:sp>
        <p:nvSpPr>
          <p:cNvPr id="63" name="TextBox 62"/>
          <p:cNvSpPr txBox="1"/>
          <p:nvPr userDrawn="1"/>
        </p:nvSpPr>
        <p:spPr>
          <a:xfrm>
            <a:off x="2093817" y="5589265"/>
            <a:ext cx="3420575" cy="261610"/>
          </a:xfrm>
          <a:prstGeom prst="rect">
            <a:avLst/>
          </a:prstGeom>
          <a:noFill/>
        </p:spPr>
        <p:txBody>
          <a:bodyPr wrap="square" lIns="0" tIns="0" rIns="0" rtlCol="0">
            <a:spAutoFit/>
          </a:bodyPr>
          <a:lstStyle/>
          <a:p>
            <a:r>
              <a:rPr lang="en-US" sz="1400" b="1" u="sng" dirty="0">
                <a:solidFill>
                  <a:srgbClr val="002060"/>
                </a:solidFill>
              </a:rPr>
              <a:t>Linked</a:t>
            </a:r>
            <a:r>
              <a:rPr lang="en-US" sz="1400" b="1" u="sng" baseline="0" dirty="0">
                <a:solidFill>
                  <a:srgbClr val="002060"/>
                </a:solidFill>
              </a:rPr>
              <a:t> Experiences/Features/Learn More</a:t>
            </a:r>
            <a:endParaRPr lang="en-CA" sz="1400" b="1" u="sng" dirty="0">
              <a:solidFill>
                <a:srgbClr val="002060"/>
              </a:solidFill>
            </a:endParaRPr>
          </a:p>
        </p:txBody>
      </p:sp>
      <p:sp>
        <p:nvSpPr>
          <p:cNvPr id="64" name="TextBox 63"/>
          <p:cNvSpPr txBox="1"/>
          <p:nvPr userDrawn="1"/>
        </p:nvSpPr>
        <p:spPr>
          <a:xfrm>
            <a:off x="2123528" y="954517"/>
            <a:ext cx="1482557" cy="230832"/>
          </a:xfrm>
          <a:prstGeom prst="rect">
            <a:avLst/>
          </a:prstGeom>
          <a:noFill/>
        </p:spPr>
        <p:txBody>
          <a:bodyPr wrap="square" lIns="0" tIns="0" rIns="0" rtlCol="0">
            <a:spAutoFit/>
          </a:bodyPr>
          <a:lstStyle/>
          <a:p>
            <a:r>
              <a:rPr lang="en-US" sz="1200" b="1" i="1" u="none" dirty="0">
                <a:solidFill>
                  <a:srgbClr val="002060"/>
                </a:solidFill>
              </a:rPr>
              <a:t>Customer Description:</a:t>
            </a:r>
            <a:r>
              <a:rPr lang="en-US" sz="1200" b="1" i="1" u="none" baseline="0" dirty="0">
                <a:solidFill>
                  <a:srgbClr val="002060"/>
                </a:solidFill>
              </a:rPr>
              <a:t> </a:t>
            </a:r>
            <a:endParaRPr lang="en-CA" sz="1200" i="1" u="none" dirty="0">
              <a:solidFill>
                <a:srgbClr val="002060"/>
              </a:solidFill>
            </a:endParaRPr>
          </a:p>
        </p:txBody>
      </p:sp>
      <p:sp>
        <p:nvSpPr>
          <p:cNvPr id="65" name="TextBox 64"/>
          <p:cNvSpPr txBox="1"/>
          <p:nvPr userDrawn="1"/>
        </p:nvSpPr>
        <p:spPr>
          <a:xfrm>
            <a:off x="2112976" y="3228162"/>
            <a:ext cx="2050878" cy="261610"/>
          </a:xfrm>
          <a:prstGeom prst="rect">
            <a:avLst/>
          </a:prstGeom>
          <a:noFill/>
        </p:spPr>
        <p:txBody>
          <a:bodyPr wrap="square" lIns="0" tIns="0" rIns="0" rtlCol="0">
            <a:spAutoFit/>
          </a:bodyPr>
          <a:lstStyle/>
          <a:p>
            <a:r>
              <a:rPr lang="en-US" sz="1400" b="1" u="sng" dirty="0">
                <a:solidFill>
                  <a:srgbClr val="002060"/>
                </a:solidFill>
              </a:rPr>
              <a:t>Idea</a:t>
            </a:r>
            <a:r>
              <a:rPr lang="en-US" sz="1400" b="1" u="sng" baseline="0" dirty="0">
                <a:solidFill>
                  <a:srgbClr val="002060"/>
                </a:solidFill>
              </a:rPr>
              <a:t> Description:</a:t>
            </a:r>
            <a:endParaRPr lang="en-CA" sz="1800" b="1" u="sng" dirty="0">
              <a:solidFill>
                <a:srgbClr val="002060"/>
              </a:solidFill>
            </a:endParaRPr>
          </a:p>
        </p:txBody>
      </p:sp>
      <p:sp>
        <p:nvSpPr>
          <p:cNvPr id="67" name="Text Placeholder 66"/>
          <p:cNvSpPr>
            <a:spLocks noGrp="1"/>
          </p:cNvSpPr>
          <p:nvPr>
            <p:ph type="body" sz="quarter" idx="33" hasCustomPrompt="1"/>
          </p:nvPr>
        </p:nvSpPr>
        <p:spPr>
          <a:xfrm>
            <a:off x="2111098" y="1897183"/>
            <a:ext cx="4807202" cy="385165"/>
          </a:xfrm>
          <a:ln>
            <a:solidFill>
              <a:schemeClr val="bg1"/>
            </a:solidFill>
          </a:ln>
        </p:spPr>
        <p:txBody>
          <a:bodyPr>
            <a:normAutofit/>
          </a:bodyPr>
          <a:lstStyle>
            <a:lvl1pPr marL="0" indent="0">
              <a:buNone/>
              <a:defRPr sz="11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Insights derived from customer use cases. </a:t>
            </a:r>
          </a:p>
        </p:txBody>
      </p:sp>
      <p:sp>
        <p:nvSpPr>
          <p:cNvPr id="71" name="Text Placeholder 70"/>
          <p:cNvSpPr>
            <a:spLocks noGrp="1"/>
          </p:cNvSpPr>
          <p:nvPr>
            <p:ph type="body" sz="quarter" idx="34" hasCustomPrompt="1"/>
          </p:nvPr>
        </p:nvSpPr>
        <p:spPr>
          <a:xfrm>
            <a:off x="2111098" y="2486933"/>
            <a:ext cx="4807202" cy="741229"/>
          </a:xfrm>
          <a:ln>
            <a:solidFill>
              <a:schemeClr val="bg1"/>
            </a:solid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What are the emotional benefits and value added to the customer if this need is fulfilled. What is provided to the customer, non monetary based.</a:t>
            </a:r>
            <a:endParaRPr lang="en-CA" dirty="0"/>
          </a:p>
          <a:p>
            <a:pPr lvl="0"/>
            <a:endParaRPr lang="en-US" dirty="0"/>
          </a:p>
        </p:txBody>
      </p:sp>
      <p:sp>
        <p:nvSpPr>
          <p:cNvPr id="73" name="Text Placeholder 72"/>
          <p:cNvSpPr>
            <a:spLocks noGrp="1"/>
          </p:cNvSpPr>
          <p:nvPr>
            <p:ph type="body" sz="quarter" idx="35" hasCustomPrompt="1"/>
          </p:nvPr>
        </p:nvSpPr>
        <p:spPr>
          <a:xfrm>
            <a:off x="2124075" y="3489324"/>
            <a:ext cx="4794250" cy="1123349"/>
          </a:xfrm>
          <a:ln>
            <a:solidFill>
              <a:schemeClr val="bg1"/>
            </a:solidFill>
          </a:ln>
        </p:spPr>
        <p:txBody>
          <a:bodyPr>
            <a:noAutofit/>
          </a:bodyPr>
          <a:lstStyle>
            <a:lvl1pPr marL="0" indent="0">
              <a:spcBef>
                <a:spcPts val="600"/>
              </a:spcBef>
              <a:buNone/>
              <a:defRPr sz="1100" i="1"/>
            </a:lvl1pPr>
          </a:lstStyle>
          <a:p>
            <a:pPr lvl="0"/>
            <a:r>
              <a:rPr lang="en-US" dirty="0"/>
              <a:t>Given our understanding of user goals and activities, Ford could provide our customers the ability to.. </a:t>
            </a:r>
          </a:p>
          <a:p>
            <a:pPr lvl="0"/>
            <a:r>
              <a:rPr lang="en-US" dirty="0"/>
              <a:t>Include description of what the system should be and how it should work. </a:t>
            </a:r>
          </a:p>
          <a:p>
            <a:pPr lvl="0"/>
            <a:endParaRPr lang="en-US" dirty="0"/>
          </a:p>
        </p:txBody>
      </p:sp>
      <p:sp>
        <p:nvSpPr>
          <p:cNvPr id="75" name="Text Placeholder 74"/>
          <p:cNvSpPr>
            <a:spLocks noGrp="1"/>
          </p:cNvSpPr>
          <p:nvPr>
            <p:ph type="body" sz="quarter" idx="36" hasCustomPrompt="1"/>
          </p:nvPr>
        </p:nvSpPr>
        <p:spPr>
          <a:xfrm>
            <a:off x="2120637" y="4868799"/>
            <a:ext cx="4819543" cy="667636"/>
          </a:xfrm>
          <a:ln>
            <a:solidFill>
              <a:schemeClr val="bg1"/>
            </a:solidFill>
          </a:ln>
        </p:spPr>
        <p:txBody>
          <a:bodyPr>
            <a:normAutofit/>
          </a:bodyPr>
          <a:lstStyle>
            <a:lvl1pPr marL="0" indent="0">
              <a:buNone/>
              <a:defRPr sz="1100" i="1" baseline="0"/>
            </a:lvl1pPr>
          </a:lstStyle>
          <a:p>
            <a:pPr lvl="0"/>
            <a:r>
              <a:rPr lang="en-US" dirty="0"/>
              <a:t>Describe how meeting the customer needs supports a desired business outcome, profit improvement, customer satisfaction increase, enhancement in value proposition, or thwart competitive actions.</a:t>
            </a:r>
          </a:p>
        </p:txBody>
      </p:sp>
      <p:sp>
        <p:nvSpPr>
          <p:cNvPr id="79" name="Text Placeholder 78"/>
          <p:cNvSpPr>
            <a:spLocks noGrp="1"/>
          </p:cNvSpPr>
          <p:nvPr>
            <p:ph type="body" sz="quarter" idx="37" hasCustomPrompt="1"/>
          </p:nvPr>
        </p:nvSpPr>
        <p:spPr>
          <a:xfrm>
            <a:off x="2129367" y="5850876"/>
            <a:ext cx="4788933" cy="846788"/>
          </a:xfrm>
          <a:ln>
            <a:solidFill>
              <a:schemeClr val="bg1"/>
            </a:solid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Describe related customer needs or features that amplify the subject need. Describe related customer trends or mindsets. Include link to vehicle family if applicable. </a:t>
            </a:r>
          </a:p>
          <a:p>
            <a:pPr lvl="0"/>
            <a:endParaRPr lang="en-US" dirty="0"/>
          </a:p>
        </p:txBody>
      </p:sp>
      <p:sp>
        <p:nvSpPr>
          <p:cNvPr id="80" name="TextBox 79"/>
          <p:cNvSpPr txBox="1"/>
          <p:nvPr userDrawn="1"/>
        </p:nvSpPr>
        <p:spPr>
          <a:xfrm>
            <a:off x="57524" y="1044019"/>
            <a:ext cx="1239713" cy="2236510"/>
          </a:xfrm>
          <a:prstGeom prst="rect">
            <a:avLst/>
          </a:prstGeom>
          <a:noFill/>
        </p:spPr>
        <p:txBody>
          <a:bodyPr wrap="square" lIns="0" tIns="0" rIns="0" rtlCol="0">
            <a:spAutoFit/>
          </a:bodyPr>
          <a:lstStyle/>
          <a:p>
            <a:pPr>
              <a:lnSpc>
                <a:spcPct val="100000"/>
              </a:lnSpc>
              <a:spcBef>
                <a:spcPts val="600"/>
              </a:spcBef>
              <a:spcAft>
                <a:spcPts val="600"/>
              </a:spcAft>
            </a:pPr>
            <a:r>
              <a:rPr lang="en-US" sz="1200" b="0" u="none" baseline="0" dirty="0">
                <a:solidFill>
                  <a:schemeClr val="bg1"/>
                </a:solidFill>
              </a:rPr>
              <a:t>Unique ID:</a:t>
            </a:r>
          </a:p>
          <a:p>
            <a:pPr>
              <a:lnSpc>
                <a:spcPct val="100000"/>
              </a:lnSpc>
              <a:spcBef>
                <a:spcPts val="1100"/>
              </a:spcBef>
              <a:spcAft>
                <a:spcPts val="0"/>
              </a:spcAft>
            </a:pPr>
            <a:r>
              <a:rPr lang="en-US" sz="1200" b="0" u="none" baseline="0" dirty="0">
                <a:solidFill>
                  <a:schemeClr val="bg1"/>
                </a:solidFill>
              </a:rPr>
              <a:t>Product Suite:</a:t>
            </a:r>
          </a:p>
          <a:p>
            <a:pPr>
              <a:lnSpc>
                <a:spcPct val="100000"/>
              </a:lnSpc>
              <a:spcBef>
                <a:spcPts val="1100"/>
              </a:spcBef>
              <a:spcAft>
                <a:spcPts val="0"/>
              </a:spcAft>
            </a:pPr>
            <a:endParaRPr lang="en-US" sz="1200" b="0" u="none" baseline="0" dirty="0">
              <a:solidFill>
                <a:schemeClr val="bg1"/>
              </a:solidFill>
            </a:endParaRPr>
          </a:p>
          <a:p>
            <a:pPr>
              <a:lnSpc>
                <a:spcPct val="100000"/>
              </a:lnSpc>
              <a:spcBef>
                <a:spcPts val="500"/>
              </a:spcBef>
              <a:spcAft>
                <a:spcPts val="700"/>
              </a:spcAft>
            </a:pPr>
            <a:r>
              <a:rPr lang="en-US" sz="1200" b="0" u="none" baseline="0" dirty="0">
                <a:solidFill>
                  <a:schemeClr val="bg1"/>
                </a:solidFill>
              </a:rPr>
              <a:t>Product Owner:</a:t>
            </a:r>
          </a:p>
          <a:p>
            <a:pPr>
              <a:lnSpc>
                <a:spcPct val="100000"/>
              </a:lnSpc>
              <a:spcBef>
                <a:spcPts val="600"/>
              </a:spcBef>
              <a:spcAft>
                <a:spcPts val="700"/>
              </a:spcAft>
            </a:pPr>
            <a:r>
              <a:rPr lang="en-US" sz="1200" b="0" u="none" baseline="0" dirty="0">
                <a:solidFill>
                  <a:schemeClr val="bg1"/>
                </a:solidFill>
              </a:rPr>
              <a:t>Technical Lead:</a:t>
            </a:r>
          </a:p>
          <a:p>
            <a:pPr>
              <a:lnSpc>
                <a:spcPct val="100000"/>
              </a:lnSpc>
              <a:spcBef>
                <a:spcPts val="600"/>
              </a:spcBef>
              <a:spcAft>
                <a:spcPts val="700"/>
              </a:spcAft>
            </a:pPr>
            <a:r>
              <a:rPr lang="en-US" sz="1200" b="0" u="none" baseline="0" dirty="0">
                <a:solidFill>
                  <a:schemeClr val="bg1"/>
                </a:solidFill>
              </a:rPr>
              <a:t>Experience Lead</a:t>
            </a:r>
            <a:r>
              <a:rPr lang="en-US" sz="1200" b="1" u="none" baseline="0" dirty="0">
                <a:solidFill>
                  <a:schemeClr val="bg1"/>
                </a:solidFill>
              </a:rPr>
              <a:t>:</a:t>
            </a:r>
          </a:p>
          <a:p>
            <a:pPr>
              <a:lnSpc>
                <a:spcPct val="100000"/>
              </a:lnSpc>
              <a:spcBef>
                <a:spcPts val="400"/>
              </a:spcBef>
            </a:pPr>
            <a:endParaRPr lang="en-US" sz="1200" b="1" u="none" baseline="0" dirty="0">
              <a:solidFill>
                <a:schemeClr val="bg1"/>
              </a:solidFill>
            </a:endParaRPr>
          </a:p>
        </p:txBody>
      </p:sp>
      <p:sp>
        <p:nvSpPr>
          <p:cNvPr id="81" name="TextBox 80"/>
          <p:cNvSpPr txBox="1"/>
          <p:nvPr userDrawn="1"/>
        </p:nvSpPr>
        <p:spPr>
          <a:xfrm>
            <a:off x="16874" y="5028254"/>
            <a:ext cx="1926883" cy="1400383"/>
          </a:xfrm>
          <a:prstGeom prst="rect">
            <a:avLst/>
          </a:prstGeom>
          <a:noFill/>
        </p:spPr>
        <p:txBody>
          <a:bodyPr wrap="square" lIns="0" tIns="0" rIns="0" rtlCol="0">
            <a:spAutoFit/>
          </a:bodyPr>
          <a:lstStyle/>
          <a:p>
            <a:pPr>
              <a:lnSpc>
                <a:spcPct val="150000"/>
              </a:lnSpc>
            </a:pPr>
            <a:r>
              <a:rPr lang="en-US" sz="1200" b="0" u="none" baseline="0" dirty="0">
                <a:solidFill>
                  <a:schemeClr val="bg1"/>
                </a:solidFill>
              </a:rPr>
              <a:t>Idea Funding Source:</a:t>
            </a:r>
          </a:p>
          <a:p>
            <a:pPr>
              <a:lnSpc>
                <a:spcPct val="150000"/>
              </a:lnSpc>
            </a:pPr>
            <a:endParaRPr lang="en-US" sz="1200" b="0" u="none" baseline="0" dirty="0">
              <a:solidFill>
                <a:schemeClr val="bg1"/>
              </a:solidFill>
            </a:endParaRPr>
          </a:p>
          <a:p>
            <a:pPr>
              <a:lnSpc>
                <a:spcPct val="100000"/>
              </a:lnSpc>
            </a:pPr>
            <a:r>
              <a:rPr lang="en-US" sz="1200" b="0" u="none" baseline="0" dirty="0">
                <a:solidFill>
                  <a:schemeClr val="bg1"/>
                </a:solidFill>
              </a:rPr>
              <a:t>Proposed Implementation </a:t>
            </a:r>
          </a:p>
          <a:p>
            <a:pPr>
              <a:lnSpc>
                <a:spcPct val="100000"/>
              </a:lnSpc>
            </a:pPr>
            <a:r>
              <a:rPr lang="en-US" sz="1200" b="0" u="none" baseline="0" dirty="0">
                <a:solidFill>
                  <a:schemeClr val="bg1"/>
                </a:solidFill>
              </a:rPr>
              <a:t>Timing:</a:t>
            </a:r>
          </a:p>
          <a:p>
            <a:pPr>
              <a:lnSpc>
                <a:spcPct val="100000"/>
              </a:lnSpc>
            </a:pPr>
            <a:endParaRPr lang="en-US" sz="1200" b="0" u="none" baseline="0" dirty="0">
              <a:solidFill>
                <a:schemeClr val="bg1"/>
              </a:solidFill>
            </a:endParaRPr>
          </a:p>
          <a:p>
            <a:pPr>
              <a:lnSpc>
                <a:spcPct val="100000"/>
              </a:lnSpc>
            </a:pPr>
            <a:endParaRPr lang="en-CA" sz="1600" b="0" u="none" dirty="0">
              <a:solidFill>
                <a:schemeClr val="bg1"/>
              </a:solidFill>
            </a:endParaRPr>
          </a:p>
        </p:txBody>
      </p:sp>
      <p:sp>
        <p:nvSpPr>
          <p:cNvPr id="85" name="Text Placeholder 84"/>
          <p:cNvSpPr>
            <a:spLocks noGrp="1"/>
          </p:cNvSpPr>
          <p:nvPr>
            <p:ph type="body" sz="quarter" idx="38" hasCustomPrompt="1"/>
          </p:nvPr>
        </p:nvSpPr>
        <p:spPr>
          <a:xfrm>
            <a:off x="731296" y="1020778"/>
            <a:ext cx="1197701" cy="287310"/>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87" name="Text Placeholder 84"/>
          <p:cNvSpPr>
            <a:spLocks noGrp="1"/>
          </p:cNvSpPr>
          <p:nvPr>
            <p:ph type="body" sz="quarter" idx="40" hasCustomPrompt="1"/>
          </p:nvPr>
        </p:nvSpPr>
        <p:spPr>
          <a:xfrm>
            <a:off x="33261" y="1596994"/>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Type Product Suite Here</a:t>
            </a:r>
          </a:p>
        </p:txBody>
      </p:sp>
      <p:sp>
        <p:nvSpPr>
          <p:cNvPr id="90" name="Text Placeholder 84"/>
          <p:cNvSpPr>
            <a:spLocks noGrp="1"/>
          </p:cNvSpPr>
          <p:nvPr>
            <p:ph type="body" sz="quarter" idx="43" hasCustomPrompt="1"/>
          </p:nvPr>
        </p:nvSpPr>
        <p:spPr>
          <a:xfrm>
            <a:off x="39043" y="2870596"/>
            <a:ext cx="2011008" cy="216371"/>
          </a:xfrm>
          <a:ln>
            <a:solidFill>
              <a:schemeClr val="accent1">
                <a:lumMod val="75000"/>
              </a:schemeClr>
            </a:solidFill>
          </a:ln>
        </p:spPr>
        <p:txBody>
          <a:bodyPr>
            <a:normAutofit/>
          </a:bodyPr>
          <a:lstStyle>
            <a:lvl1pPr marL="0" indent="0">
              <a:buNone/>
              <a:defRPr sz="1100" i="1" baseline="0">
                <a:solidFill>
                  <a:schemeClr val="bg1"/>
                </a:solidFill>
              </a:defRPr>
            </a:lvl1pPr>
          </a:lstStyle>
          <a:p>
            <a:pPr lvl="0"/>
            <a:r>
              <a:rPr lang="en-US" dirty="0"/>
              <a:t>Experience Lead Name</a:t>
            </a:r>
          </a:p>
        </p:txBody>
      </p:sp>
      <p:sp>
        <p:nvSpPr>
          <p:cNvPr id="91" name="Text Placeholder 84"/>
          <p:cNvSpPr>
            <a:spLocks noGrp="1"/>
          </p:cNvSpPr>
          <p:nvPr>
            <p:ph type="body" sz="quarter" idx="44" hasCustomPrompt="1"/>
          </p:nvPr>
        </p:nvSpPr>
        <p:spPr>
          <a:xfrm>
            <a:off x="33193" y="2147780"/>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Product Owner Name</a:t>
            </a:r>
          </a:p>
        </p:txBody>
      </p:sp>
      <p:sp>
        <p:nvSpPr>
          <p:cNvPr id="92" name="Text Placeholder 84"/>
          <p:cNvSpPr>
            <a:spLocks noGrp="1"/>
          </p:cNvSpPr>
          <p:nvPr>
            <p:ph type="body" sz="quarter" idx="45" hasCustomPrompt="1"/>
          </p:nvPr>
        </p:nvSpPr>
        <p:spPr>
          <a:xfrm>
            <a:off x="2218" y="2502478"/>
            <a:ext cx="2011008" cy="216371"/>
          </a:xfrm>
          <a:ln>
            <a:solidFill>
              <a:schemeClr val="accent1">
                <a:lumMod val="75000"/>
              </a:schemeClr>
            </a:solidFill>
          </a:ln>
        </p:spPr>
        <p:txBody>
          <a:bodyPr>
            <a:normAutofit/>
          </a:bodyPr>
          <a:lstStyle>
            <a:lvl1pPr marL="0" indent="0">
              <a:buNone/>
              <a:defRPr sz="1100" i="1" baseline="0">
                <a:solidFill>
                  <a:schemeClr val="bg1"/>
                </a:solidFill>
              </a:defRPr>
            </a:lvl1pPr>
          </a:lstStyle>
          <a:p>
            <a:pPr lvl="0"/>
            <a:r>
              <a:rPr lang="en-US" dirty="0"/>
              <a:t>Technical Lead Name</a:t>
            </a:r>
          </a:p>
        </p:txBody>
      </p:sp>
      <p:sp>
        <p:nvSpPr>
          <p:cNvPr id="93" name="Text Placeholder 84"/>
          <p:cNvSpPr>
            <a:spLocks noGrp="1"/>
          </p:cNvSpPr>
          <p:nvPr>
            <p:ph type="body" sz="quarter" idx="46" hasCustomPrompt="1"/>
          </p:nvPr>
        </p:nvSpPr>
        <p:spPr>
          <a:xfrm>
            <a:off x="19969" y="5309902"/>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Funding Source Here</a:t>
            </a:r>
          </a:p>
        </p:txBody>
      </p:sp>
      <p:sp>
        <p:nvSpPr>
          <p:cNvPr id="94" name="Text Placeholder 84"/>
          <p:cNvSpPr>
            <a:spLocks noGrp="1"/>
          </p:cNvSpPr>
          <p:nvPr>
            <p:ph type="body" sz="quarter" idx="47" hasCustomPrompt="1"/>
          </p:nvPr>
        </p:nvSpPr>
        <p:spPr>
          <a:xfrm>
            <a:off x="547260" y="5761039"/>
            <a:ext cx="812451" cy="257544"/>
          </a:xfrm>
          <a:ln>
            <a:solidFill>
              <a:schemeClr val="accent1">
                <a:lumMod val="75000"/>
              </a:schemeClr>
            </a:solidFill>
          </a:ln>
        </p:spPr>
        <p:txBody>
          <a:bodyPr>
            <a:noAutofit/>
          </a:bodyPr>
          <a:lstStyle>
            <a:lvl1pPr marL="0" indent="0">
              <a:buNone/>
              <a:defRPr sz="1200" baseline="0">
                <a:solidFill>
                  <a:schemeClr val="bg1"/>
                </a:solidFill>
              </a:defRPr>
            </a:lvl1pPr>
          </a:lstStyle>
          <a:p>
            <a:pPr lvl="0"/>
            <a:r>
              <a:rPr lang="en-US" dirty="0"/>
              <a:t>XX / XXXX</a:t>
            </a:r>
          </a:p>
        </p:txBody>
      </p:sp>
      <p:sp>
        <p:nvSpPr>
          <p:cNvPr id="95" name="TextBox 94"/>
          <p:cNvSpPr txBox="1"/>
          <p:nvPr userDrawn="1"/>
        </p:nvSpPr>
        <p:spPr>
          <a:xfrm>
            <a:off x="7977880" y="96759"/>
            <a:ext cx="2050878" cy="477054"/>
          </a:xfrm>
          <a:prstGeom prst="rect">
            <a:avLst/>
          </a:prstGeom>
          <a:noFill/>
        </p:spPr>
        <p:txBody>
          <a:bodyPr wrap="square" lIns="0" tIns="0" rIns="0" rtlCol="0">
            <a:spAutoFit/>
          </a:bodyPr>
          <a:lstStyle/>
          <a:p>
            <a:pPr algn="r"/>
            <a:r>
              <a:rPr lang="en-US" sz="1400" b="1" u="none" dirty="0">
                <a:solidFill>
                  <a:srgbClr val="002060"/>
                </a:solidFill>
              </a:rPr>
              <a:t>Requestor Name:</a:t>
            </a:r>
            <a:r>
              <a:rPr lang="en-US" sz="1400" b="1" u="none" baseline="0" dirty="0">
                <a:solidFill>
                  <a:srgbClr val="002060"/>
                </a:solidFill>
              </a:rPr>
              <a:t> </a:t>
            </a:r>
          </a:p>
          <a:p>
            <a:pPr algn="r"/>
            <a:r>
              <a:rPr lang="en-US" sz="1400" b="1" u="none" baseline="0" dirty="0">
                <a:solidFill>
                  <a:srgbClr val="002060"/>
                </a:solidFill>
              </a:rPr>
              <a:t>Requestor Department: </a:t>
            </a:r>
            <a:endParaRPr lang="en-CA" sz="1800" b="1" u="none" dirty="0">
              <a:solidFill>
                <a:srgbClr val="002060"/>
              </a:solidFill>
            </a:endParaRPr>
          </a:p>
        </p:txBody>
      </p:sp>
      <p:sp>
        <p:nvSpPr>
          <p:cNvPr id="96" name="TextBox 95"/>
          <p:cNvSpPr txBox="1"/>
          <p:nvPr userDrawn="1"/>
        </p:nvSpPr>
        <p:spPr>
          <a:xfrm>
            <a:off x="30902" y="6396317"/>
            <a:ext cx="1259947" cy="415498"/>
          </a:xfrm>
          <a:prstGeom prst="rect">
            <a:avLst/>
          </a:prstGeom>
          <a:noFill/>
        </p:spPr>
        <p:txBody>
          <a:bodyPr wrap="square" lIns="0" tIns="0" rIns="0" rtlCol="0">
            <a:spAutoFit/>
          </a:bodyPr>
          <a:lstStyle/>
          <a:p>
            <a:r>
              <a:rPr lang="en-US" sz="1200" b="0" i="0" u="none" baseline="0" dirty="0">
                <a:solidFill>
                  <a:schemeClr val="bg1"/>
                </a:solidFill>
              </a:rPr>
              <a:t>Scope ID: </a:t>
            </a:r>
          </a:p>
          <a:p>
            <a:r>
              <a:rPr lang="en-US" sz="1200" b="0" i="0" u="none" baseline="0" dirty="0">
                <a:solidFill>
                  <a:schemeClr val="bg1"/>
                </a:solidFill>
              </a:rPr>
              <a:t>Feature Roadmap:</a:t>
            </a:r>
          </a:p>
        </p:txBody>
      </p:sp>
      <p:sp>
        <p:nvSpPr>
          <p:cNvPr id="97" name="Text Placeholder 84"/>
          <p:cNvSpPr>
            <a:spLocks noGrp="1"/>
          </p:cNvSpPr>
          <p:nvPr>
            <p:ph type="body" sz="quarter" idx="48" hasCustomPrompt="1"/>
          </p:nvPr>
        </p:nvSpPr>
        <p:spPr>
          <a:xfrm>
            <a:off x="616401" y="6367947"/>
            <a:ext cx="1197701" cy="208902"/>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98" name="Text Placeholder 84"/>
          <p:cNvSpPr>
            <a:spLocks noGrp="1"/>
          </p:cNvSpPr>
          <p:nvPr>
            <p:ph type="body" sz="quarter" idx="49" hasCustomPrompt="1"/>
          </p:nvPr>
        </p:nvSpPr>
        <p:spPr>
          <a:xfrm>
            <a:off x="1163518" y="6576538"/>
            <a:ext cx="765440" cy="192465"/>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102" name="Text Placeholder 101"/>
          <p:cNvSpPr>
            <a:spLocks noGrp="1"/>
          </p:cNvSpPr>
          <p:nvPr>
            <p:ph type="body" sz="quarter" idx="50" hasCustomPrompt="1"/>
          </p:nvPr>
        </p:nvSpPr>
        <p:spPr>
          <a:xfrm>
            <a:off x="3606085" y="966064"/>
            <a:ext cx="3312215" cy="726534"/>
          </a:xfrm>
          <a:ln>
            <a:solidFill>
              <a:schemeClr val="bg1"/>
            </a:solid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baseline="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i="1" dirty="0"/>
              <a:t>Use storytelling to describe the key needs and values of our customers. Include </a:t>
            </a:r>
            <a:r>
              <a:rPr lang="en-US" dirty="0"/>
              <a:t>Customer Profile (if applicable), UX Persona (if applicable) Captures ethnographic, archetype or desktop research.</a:t>
            </a:r>
            <a:endParaRPr lang="en-CA" dirty="0"/>
          </a:p>
        </p:txBody>
      </p:sp>
      <p:sp>
        <p:nvSpPr>
          <p:cNvPr id="2" name="TextBox 1"/>
          <p:cNvSpPr txBox="1"/>
          <p:nvPr userDrawn="1"/>
        </p:nvSpPr>
        <p:spPr>
          <a:xfrm>
            <a:off x="282142" y="3401623"/>
            <a:ext cx="1733302" cy="1323439"/>
          </a:xfrm>
          <a:prstGeom prst="rect">
            <a:avLst/>
          </a:prstGeom>
          <a:noFill/>
        </p:spPr>
        <p:txBody>
          <a:bodyPr wrap="square" rtlCol="0">
            <a:spAutoFit/>
          </a:bodyPr>
          <a:lstStyle/>
          <a:p>
            <a:pPr>
              <a:spcBef>
                <a:spcPts val="600"/>
              </a:spcBef>
              <a:spcAft>
                <a:spcPts val="0"/>
              </a:spcAft>
            </a:pPr>
            <a:r>
              <a:rPr lang="en-US" sz="1200" dirty="0">
                <a:solidFill>
                  <a:schemeClr val="bg1"/>
                </a:solidFill>
              </a:rPr>
              <a:t>Submitted</a:t>
            </a:r>
          </a:p>
          <a:p>
            <a:pPr>
              <a:spcBef>
                <a:spcPts val="600"/>
              </a:spcBef>
              <a:spcAft>
                <a:spcPts val="0"/>
              </a:spcAft>
            </a:pPr>
            <a:r>
              <a:rPr lang="en-US" sz="1200" dirty="0">
                <a:solidFill>
                  <a:schemeClr val="bg1"/>
                </a:solidFill>
              </a:rPr>
              <a:t>Reviewed</a:t>
            </a:r>
          </a:p>
          <a:p>
            <a:pPr>
              <a:spcBef>
                <a:spcPts val="600"/>
              </a:spcBef>
              <a:spcAft>
                <a:spcPts val="0"/>
              </a:spcAft>
            </a:pPr>
            <a:r>
              <a:rPr lang="en-US" sz="1200" dirty="0">
                <a:solidFill>
                  <a:schemeClr val="bg1"/>
                </a:solidFill>
              </a:rPr>
              <a:t>Dispositioned</a:t>
            </a:r>
          </a:p>
          <a:p>
            <a:pPr>
              <a:spcBef>
                <a:spcPts val="600"/>
              </a:spcBef>
              <a:spcAft>
                <a:spcPts val="0"/>
              </a:spcAft>
            </a:pPr>
            <a:r>
              <a:rPr lang="en-US" sz="1200" dirty="0">
                <a:solidFill>
                  <a:schemeClr val="bg1"/>
                </a:solidFill>
              </a:rPr>
              <a:t>Accepted</a:t>
            </a:r>
            <a:r>
              <a:rPr lang="en-US" sz="1200" baseline="0" dirty="0">
                <a:solidFill>
                  <a:schemeClr val="bg1"/>
                </a:solidFill>
              </a:rPr>
              <a:t> as Project</a:t>
            </a:r>
          </a:p>
          <a:p>
            <a:pPr>
              <a:spcBef>
                <a:spcPts val="600"/>
              </a:spcBef>
              <a:spcAft>
                <a:spcPts val="0"/>
              </a:spcAft>
            </a:pPr>
            <a:r>
              <a:rPr lang="en-US" sz="1200" baseline="0" dirty="0">
                <a:solidFill>
                  <a:schemeClr val="bg1"/>
                </a:solidFill>
              </a:rPr>
              <a:t>Scoped</a:t>
            </a:r>
            <a:endParaRPr lang="en-US" sz="1200" dirty="0">
              <a:solidFill>
                <a:schemeClr val="bg1"/>
              </a:solidFill>
            </a:endParaRPr>
          </a:p>
        </p:txBody>
      </p:sp>
      <p:sp>
        <p:nvSpPr>
          <p:cNvPr id="4" name="Text Placeholder 3"/>
          <p:cNvSpPr>
            <a:spLocks noGrp="1"/>
          </p:cNvSpPr>
          <p:nvPr>
            <p:ph type="body" sz="quarter" idx="51" hasCustomPrompt="1"/>
          </p:nvPr>
        </p:nvSpPr>
        <p:spPr>
          <a:xfrm>
            <a:off x="57524" y="3431146"/>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2" name="Text Placeholder 3"/>
          <p:cNvSpPr>
            <a:spLocks noGrp="1"/>
          </p:cNvSpPr>
          <p:nvPr>
            <p:ph type="body" sz="quarter" idx="52" hasCustomPrompt="1"/>
          </p:nvPr>
        </p:nvSpPr>
        <p:spPr>
          <a:xfrm>
            <a:off x="55289" y="3699963"/>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3" name="Text Placeholder 3"/>
          <p:cNvSpPr>
            <a:spLocks noGrp="1"/>
          </p:cNvSpPr>
          <p:nvPr>
            <p:ph type="body" sz="quarter" idx="53" hasCustomPrompt="1"/>
          </p:nvPr>
        </p:nvSpPr>
        <p:spPr>
          <a:xfrm>
            <a:off x="55289" y="3968581"/>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4" name="Text Placeholder 3"/>
          <p:cNvSpPr>
            <a:spLocks noGrp="1"/>
          </p:cNvSpPr>
          <p:nvPr>
            <p:ph type="body" sz="quarter" idx="54" hasCustomPrompt="1"/>
          </p:nvPr>
        </p:nvSpPr>
        <p:spPr>
          <a:xfrm>
            <a:off x="55289" y="4225495"/>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6" name="Text Placeholder 3"/>
          <p:cNvSpPr>
            <a:spLocks noGrp="1"/>
          </p:cNvSpPr>
          <p:nvPr>
            <p:ph type="body" sz="quarter" idx="55" hasCustomPrompt="1"/>
          </p:nvPr>
        </p:nvSpPr>
        <p:spPr>
          <a:xfrm>
            <a:off x="55289" y="4492474"/>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8" name="TextBox 87"/>
          <p:cNvSpPr txBox="1"/>
          <p:nvPr userDrawn="1"/>
        </p:nvSpPr>
        <p:spPr>
          <a:xfrm>
            <a:off x="7138420" y="5772598"/>
            <a:ext cx="968207" cy="1079783"/>
          </a:xfrm>
          <a:prstGeom prst="rect">
            <a:avLst/>
          </a:prstGeom>
          <a:noFill/>
        </p:spPr>
        <p:txBody>
          <a:bodyPr wrap="square" rtlCol="0">
            <a:spAutoFit/>
          </a:bodyPr>
          <a:lstStyle/>
          <a:p>
            <a:pPr>
              <a:spcBef>
                <a:spcPts val="100"/>
              </a:spcBef>
              <a:spcAft>
                <a:spcPts val="0"/>
              </a:spcAft>
            </a:pPr>
            <a:r>
              <a:rPr lang="en-US" sz="1000" dirty="0">
                <a:solidFill>
                  <a:schemeClr val="tx1"/>
                </a:solidFill>
              </a:rPr>
              <a:t>CVP&amp;P- Core</a:t>
            </a:r>
          </a:p>
          <a:p>
            <a:pPr>
              <a:spcBef>
                <a:spcPts val="100"/>
              </a:spcBef>
              <a:spcAft>
                <a:spcPts val="0"/>
              </a:spcAft>
            </a:pPr>
            <a:r>
              <a:rPr lang="en-US" sz="1000" dirty="0">
                <a:solidFill>
                  <a:schemeClr val="tx1"/>
                </a:solidFill>
              </a:rPr>
              <a:t>CVP&amp;P</a:t>
            </a:r>
            <a:r>
              <a:rPr lang="en-US" sz="1000" baseline="0" dirty="0">
                <a:solidFill>
                  <a:schemeClr val="tx1"/>
                </a:solidFill>
              </a:rPr>
              <a:t> – IT</a:t>
            </a:r>
          </a:p>
          <a:p>
            <a:pPr>
              <a:spcBef>
                <a:spcPts val="100"/>
              </a:spcBef>
              <a:spcAft>
                <a:spcPts val="0"/>
              </a:spcAft>
            </a:pPr>
            <a:r>
              <a:rPr lang="en-US" sz="1000" baseline="0" dirty="0">
                <a:solidFill>
                  <a:schemeClr val="tx1"/>
                </a:solidFill>
              </a:rPr>
              <a:t>FordPass</a:t>
            </a:r>
          </a:p>
          <a:p>
            <a:pPr>
              <a:spcBef>
                <a:spcPts val="100"/>
              </a:spcBef>
              <a:spcAft>
                <a:spcPts val="0"/>
              </a:spcAft>
            </a:pPr>
            <a:r>
              <a:rPr lang="en-US" sz="1000" baseline="0" dirty="0">
                <a:solidFill>
                  <a:schemeClr val="tx1"/>
                </a:solidFill>
              </a:rPr>
              <a:t>GDIA</a:t>
            </a:r>
          </a:p>
          <a:p>
            <a:pPr>
              <a:spcBef>
                <a:spcPts val="100"/>
              </a:spcBef>
              <a:spcAft>
                <a:spcPts val="0"/>
              </a:spcAft>
            </a:pPr>
            <a:r>
              <a:rPr lang="en-US" sz="1000" baseline="0" dirty="0">
                <a:solidFill>
                  <a:schemeClr val="tx1"/>
                </a:solidFill>
              </a:rPr>
              <a:t>Guides</a:t>
            </a:r>
          </a:p>
          <a:p>
            <a:pPr>
              <a:spcBef>
                <a:spcPts val="100"/>
              </a:spcBef>
              <a:spcAft>
                <a:spcPts val="0"/>
              </a:spcAft>
            </a:pPr>
            <a:r>
              <a:rPr lang="en-US" sz="1000" baseline="0" dirty="0">
                <a:solidFill>
                  <a:schemeClr val="tx1"/>
                </a:solidFill>
              </a:rPr>
              <a:t>Messaging</a:t>
            </a:r>
          </a:p>
        </p:txBody>
      </p:sp>
      <p:sp>
        <p:nvSpPr>
          <p:cNvPr id="89" name="TextBox 88"/>
          <p:cNvSpPr txBox="1"/>
          <p:nvPr userDrawn="1"/>
        </p:nvSpPr>
        <p:spPr>
          <a:xfrm>
            <a:off x="8081579" y="5752530"/>
            <a:ext cx="1734534" cy="746358"/>
          </a:xfrm>
          <a:prstGeom prst="rect">
            <a:avLst/>
          </a:prstGeom>
          <a:noFill/>
        </p:spPr>
        <p:txBody>
          <a:bodyPr wrap="square" rtlCol="0">
            <a:spAutoFit/>
          </a:bodyPr>
          <a:lstStyle/>
          <a:p>
            <a:pPr>
              <a:spcBef>
                <a:spcPts val="100"/>
              </a:spcBef>
              <a:spcAft>
                <a:spcPts val="0"/>
              </a:spcAft>
            </a:pPr>
            <a:r>
              <a:rPr lang="en-US" sz="1000" dirty="0">
                <a:solidFill>
                  <a:schemeClr val="tx1"/>
                </a:solidFill>
              </a:rPr>
              <a:t>Appreciation/Loyalty</a:t>
            </a:r>
            <a:endParaRPr lang="en-US" sz="1000" baseline="0" dirty="0">
              <a:solidFill>
                <a:schemeClr val="tx1"/>
              </a:solidFill>
            </a:endParaRPr>
          </a:p>
          <a:p>
            <a:pPr>
              <a:spcBef>
                <a:spcPts val="100"/>
              </a:spcBef>
              <a:spcAft>
                <a:spcPts val="0"/>
              </a:spcAft>
            </a:pPr>
            <a:r>
              <a:rPr lang="en-US" sz="1000" baseline="0" dirty="0">
                <a:solidFill>
                  <a:schemeClr val="tx1"/>
                </a:solidFill>
              </a:rPr>
              <a:t>Monetization/Subscription</a:t>
            </a:r>
          </a:p>
          <a:p>
            <a:pPr>
              <a:spcBef>
                <a:spcPts val="100"/>
              </a:spcBef>
              <a:spcAft>
                <a:spcPts val="0"/>
              </a:spcAft>
            </a:pPr>
            <a:r>
              <a:rPr lang="en-US" sz="1000" baseline="0" dirty="0">
                <a:solidFill>
                  <a:schemeClr val="tx1"/>
                </a:solidFill>
              </a:rPr>
              <a:t>CSL/MSL</a:t>
            </a:r>
          </a:p>
          <a:p>
            <a:pPr>
              <a:spcBef>
                <a:spcPts val="100"/>
              </a:spcBef>
              <a:spcAft>
                <a:spcPts val="0"/>
              </a:spcAft>
            </a:pPr>
            <a:r>
              <a:rPr lang="en-US" sz="1000" baseline="0" dirty="0">
                <a:solidFill>
                  <a:schemeClr val="tx1"/>
                </a:solidFill>
              </a:rPr>
              <a:t>SDN/TMC</a:t>
            </a:r>
          </a:p>
        </p:txBody>
      </p:sp>
      <p:sp>
        <p:nvSpPr>
          <p:cNvPr id="99" name="TextBox 98"/>
          <p:cNvSpPr txBox="1"/>
          <p:nvPr userDrawn="1"/>
        </p:nvSpPr>
        <p:spPr>
          <a:xfrm>
            <a:off x="9687620" y="5614752"/>
            <a:ext cx="1734534" cy="1233671"/>
          </a:xfrm>
          <a:prstGeom prst="rect">
            <a:avLst/>
          </a:prstGeom>
          <a:noFill/>
        </p:spPr>
        <p:txBody>
          <a:bodyPr wrap="square" rtlCol="0">
            <a:spAutoFit/>
          </a:bodyPr>
          <a:lstStyle/>
          <a:p>
            <a:pPr>
              <a:spcBef>
                <a:spcPts val="100"/>
              </a:spcBef>
              <a:spcAft>
                <a:spcPts val="0"/>
              </a:spcAft>
            </a:pPr>
            <a:r>
              <a:rPr lang="en-US" sz="1000" dirty="0">
                <a:solidFill>
                  <a:schemeClr val="tx1"/>
                </a:solidFill>
              </a:rPr>
              <a:t>EESE</a:t>
            </a:r>
            <a:r>
              <a:rPr lang="en-US" sz="1000" baseline="0" dirty="0">
                <a:solidFill>
                  <a:schemeClr val="tx1"/>
                </a:solidFill>
              </a:rPr>
              <a:t> – IVI/TCU/ECG</a:t>
            </a:r>
            <a:br>
              <a:rPr lang="en-US" sz="1000" baseline="0" dirty="0">
                <a:solidFill>
                  <a:schemeClr val="tx1"/>
                </a:solidFill>
              </a:rPr>
            </a:br>
            <a:r>
              <a:rPr lang="en-US" sz="1000" baseline="0" dirty="0">
                <a:solidFill>
                  <a:schemeClr val="tx1"/>
                </a:solidFill>
              </a:rPr>
              <a:t>Digital Innovation</a:t>
            </a:r>
          </a:p>
          <a:p>
            <a:pPr>
              <a:spcBef>
                <a:spcPts val="100"/>
              </a:spcBef>
              <a:spcAft>
                <a:spcPts val="0"/>
              </a:spcAft>
            </a:pPr>
            <a:r>
              <a:rPr lang="en-US" sz="1000" baseline="0" dirty="0">
                <a:solidFill>
                  <a:schemeClr val="tx1"/>
                </a:solidFill>
              </a:rPr>
              <a:t>Chassis</a:t>
            </a:r>
          </a:p>
          <a:p>
            <a:pPr>
              <a:spcBef>
                <a:spcPts val="100"/>
              </a:spcBef>
              <a:spcAft>
                <a:spcPts val="0"/>
              </a:spcAft>
            </a:pPr>
            <a:r>
              <a:rPr lang="en-US" sz="1000" baseline="0" dirty="0">
                <a:solidFill>
                  <a:schemeClr val="tx1"/>
                </a:solidFill>
              </a:rPr>
              <a:t>EESE – Systems</a:t>
            </a:r>
          </a:p>
          <a:p>
            <a:pPr>
              <a:spcBef>
                <a:spcPts val="100"/>
              </a:spcBef>
              <a:spcAft>
                <a:spcPts val="0"/>
              </a:spcAft>
            </a:pPr>
            <a:r>
              <a:rPr lang="en-US" sz="1000" baseline="0" dirty="0">
                <a:solidFill>
                  <a:schemeClr val="tx1"/>
                </a:solidFill>
              </a:rPr>
              <a:t>EESE – Modules</a:t>
            </a:r>
          </a:p>
          <a:p>
            <a:pPr>
              <a:spcBef>
                <a:spcPts val="100"/>
              </a:spcBef>
              <a:spcAft>
                <a:spcPts val="0"/>
              </a:spcAft>
            </a:pPr>
            <a:r>
              <a:rPr lang="en-US" sz="1000" baseline="0" dirty="0">
                <a:solidFill>
                  <a:schemeClr val="tx1"/>
                </a:solidFill>
              </a:rPr>
              <a:t>VE</a:t>
            </a:r>
          </a:p>
          <a:p>
            <a:pPr>
              <a:spcBef>
                <a:spcPts val="100"/>
              </a:spcBef>
              <a:spcAft>
                <a:spcPts val="0"/>
              </a:spcAft>
            </a:pPr>
            <a:r>
              <a:rPr lang="en-US" sz="1000" baseline="0" dirty="0">
                <a:solidFill>
                  <a:schemeClr val="tx1"/>
                </a:solidFill>
              </a:rPr>
              <a:t>Corporate Design</a:t>
            </a:r>
            <a:endParaRPr lang="en-US" sz="1000" dirty="0">
              <a:solidFill>
                <a:schemeClr val="tx1"/>
              </a:solidFill>
            </a:endParaRPr>
          </a:p>
        </p:txBody>
      </p:sp>
      <p:sp>
        <p:nvSpPr>
          <p:cNvPr id="101" name="TextBox 100"/>
          <p:cNvSpPr txBox="1"/>
          <p:nvPr userDrawn="1"/>
        </p:nvSpPr>
        <p:spPr>
          <a:xfrm>
            <a:off x="10988942" y="5621589"/>
            <a:ext cx="1188265" cy="746358"/>
          </a:xfrm>
          <a:prstGeom prst="rect">
            <a:avLst/>
          </a:prstGeom>
          <a:noFill/>
        </p:spPr>
        <p:txBody>
          <a:bodyPr wrap="square" rtlCol="0">
            <a:spAutoFit/>
          </a:bodyPr>
          <a:lstStyle/>
          <a:p>
            <a:pPr>
              <a:spcBef>
                <a:spcPts val="100"/>
              </a:spcBef>
              <a:spcAft>
                <a:spcPts val="0"/>
              </a:spcAft>
            </a:pPr>
            <a:r>
              <a:rPr lang="en-US" sz="1000" dirty="0">
                <a:solidFill>
                  <a:schemeClr val="tx1"/>
                </a:solidFill>
              </a:rPr>
              <a:t>FCSD</a:t>
            </a:r>
          </a:p>
          <a:p>
            <a:pPr>
              <a:spcBef>
                <a:spcPts val="100"/>
              </a:spcBef>
              <a:spcAft>
                <a:spcPts val="0"/>
              </a:spcAft>
            </a:pPr>
            <a:r>
              <a:rPr lang="en-US" sz="1000" baseline="0" dirty="0">
                <a:solidFill>
                  <a:schemeClr val="tx1"/>
                </a:solidFill>
              </a:rPr>
              <a:t>FCSD – IT</a:t>
            </a:r>
          </a:p>
          <a:p>
            <a:pPr>
              <a:spcBef>
                <a:spcPts val="100"/>
              </a:spcBef>
              <a:spcAft>
                <a:spcPts val="0"/>
              </a:spcAft>
            </a:pPr>
            <a:r>
              <a:rPr lang="en-US" sz="1000" baseline="0" dirty="0">
                <a:solidFill>
                  <a:schemeClr val="tx1"/>
                </a:solidFill>
              </a:rPr>
              <a:t>FCS</a:t>
            </a:r>
          </a:p>
          <a:p>
            <a:pPr>
              <a:spcBef>
                <a:spcPts val="100"/>
              </a:spcBef>
              <a:spcAft>
                <a:spcPts val="0"/>
              </a:spcAft>
            </a:pPr>
            <a:r>
              <a:rPr lang="en-US" sz="1000" baseline="0" dirty="0">
                <a:solidFill>
                  <a:schemeClr val="tx1"/>
                </a:solidFill>
              </a:rPr>
              <a:t>Data Management</a:t>
            </a:r>
          </a:p>
        </p:txBody>
      </p:sp>
      <p:sp>
        <p:nvSpPr>
          <p:cNvPr id="103" name="Text Placeholder 3"/>
          <p:cNvSpPr>
            <a:spLocks noGrp="1"/>
          </p:cNvSpPr>
          <p:nvPr>
            <p:ph type="body" sz="quarter" idx="56" hasCustomPrompt="1"/>
          </p:nvPr>
        </p:nvSpPr>
        <p:spPr>
          <a:xfrm>
            <a:off x="7066641" y="5835505"/>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09" name="Text Placeholder 3"/>
          <p:cNvSpPr>
            <a:spLocks noGrp="1"/>
          </p:cNvSpPr>
          <p:nvPr>
            <p:ph type="body" sz="quarter" idx="57" hasCustomPrompt="1"/>
          </p:nvPr>
        </p:nvSpPr>
        <p:spPr>
          <a:xfrm>
            <a:off x="7064009" y="601418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0" name="Text Placeholder 3"/>
          <p:cNvSpPr>
            <a:spLocks noGrp="1"/>
          </p:cNvSpPr>
          <p:nvPr>
            <p:ph type="body" sz="quarter" idx="58" hasCustomPrompt="1"/>
          </p:nvPr>
        </p:nvSpPr>
        <p:spPr>
          <a:xfrm>
            <a:off x="7059660" y="6178738"/>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1" name="Text Placeholder 3"/>
          <p:cNvSpPr>
            <a:spLocks noGrp="1"/>
          </p:cNvSpPr>
          <p:nvPr>
            <p:ph type="body" sz="quarter" idx="59" hasCustomPrompt="1"/>
          </p:nvPr>
        </p:nvSpPr>
        <p:spPr>
          <a:xfrm>
            <a:off x="7057896" y="634274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2" name="Text Placeholder 3"/>
          <p:cNvSpPr>
            <a:spLocks noGrp="1"/>
          </p:cNvSpPr>
          <p:nvPr>
            <p:ph type="body" sz="quarter" idx="60" hasCustomPrompt="1"/>
          </p:nvPr>
        </p:nvSpPr>
        <p:spPr>
          <a:xfrm>
            <a:off x="7059662" y="6509671"/>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3" name="Text Placeholder 3"/>
          <p:cNvSpPr>
            <a:spLocks noGrp="1"/>
          </p:cNvSpPr>
          <p:nvPr>
            <p:ph type="body" sz="quarter" idx="61" hasCustomPrompt="1"/>
          </p:nvPr>
        </p:nvSpPr>
        <p:spPr>
          <a:xfrm>
            <a:off x="7058382" y="666836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4" name="Text Placeholder 3"/>
          <p:cNvSpPr>
            <a:spLocks noGrp="1"/>
          </p:cNvSpPr>
          <p:nvPr>
            <p:ph type="body" sz="quarter" idx="62" hasCustomPrompt="1"/>
          </p:nvPr>
        </p:nvSpPr>
        <p:spPr>
          <a:xfrm>
            <a:off x="7991221" y="5837849"/>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5" name="Text Placeholder 3"/>
          <p:cNvSpPr>
            <a:spLocks noGrp="1"/>
          </p:cNvSpPr>
          <p:nvPr>
            <p:ph type="body" sz="quarter" idx="63" hasCustomPrompt="1"/>
          </p:nvPr>
        </p:nvSpPr>
        <p:spPr>
          <a:xfrm>
            <a:off x="7989055" y="6017635"/>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6" name="Text Placeholder 3"/>
          <p:cNvSpPr>
            <a:spLocks noGrp="1"/>
          </p:cNvSpPr>
          <p:nvPr>
            <p:ph type="body" sz="quarter" idx="64" hasCustomPrompt="1"/>
          </p:nvPr>
        </p:nvSpPr>
        <p:spPr>
          <a:xfrm>
            <a:off x="7987666" y="6181308"/>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7" name="Text Placeholder 3"/>
          <p:cNvSpPr>
            <a:spLocks noGrp="1"/>
          </p:cNvSpPr>
          <p:nvPr>
            <p:ph type="body" sz="quarter" idx="65" hasCustomPrompt="1"/>
          </p:nvPr>
        </p:nvSpPr>
        <p:spPr>
          <a:xfrm>
            <a:off x="7991220" y="633834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8" name="Text Placeholder 3"/>
          <p:cNvSpPr>
            <a:spLocks noGrp="1"/>
          </p:cNvSpPr>
          <p:nvPr>
            <p:ph type="body" sz="quarter" idx="66" hasCustomPrompt="1"/>
          </p:nvPr>
        </p:nvSpPr>
        <p:spPr>
          <a:xfrm>
            <a:off x="9619490" y="569882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9" name="Text Placeholder 3"/>
          <p:cNvSpPr>
            <a:spLocks noGrp="1"/>
          </p:cNvSpPr>
          <p:nvPr>
            <p:ph type="body" sz="quarter" idx="67" hasCustomPrompt="1"/>
          </p:nvPr>
        </p:nvSpPr>
        <p:spPr>
          <a:xfrm>
            <a:off x="9619527" y="5837961"/>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0" name="Text Placeholder 3"/>
          <p:cNvSpPr>
            <a:spLocks noGrp="1"/>
          </p:cNvSpPr>
          <p:nvPr>
            <p:ph type="body" sz="quarter" idx="68" hasCustomPrompt="1"/>
          </p:nvPr>
        </p:nvSpPr>
        <p:spPr>
          <a:xfrm>
            <a:off x="9618925" y="6016337"/>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1" name="Text Placeholder 3"/>
          <p:cNvSpPr>
            <a:spLocks noGrp="1"/>
          </p:cNvSpPr>
          <p:nvPr>
            <p:ph type="body" sz="quarter" idx="69" hasCustomPrompt="1"/>
          </p:nvPr>
        </p:nvSpPr>
        <p:spPr>
          <a:xfrm>
            <a:off x="9618926" y="617934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2" name="Text Placeholder 3"/>
          <p:cNvSpPr>
            <a:spLocks noGrp="1"/>
          </p:cNvSpPr>
          <p:nvPr>
            <p:ph type="body" sz="quarter" idx="70" hasCustomPrompt="1"/>
          </p:nvPr>
        </p:nvSpPr>
        <p:spPr>
          <a:xfrm>
            <a:off x="9618926" y="6332743"/>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3" name="Text Placeholder 3"/>
          <p:cNvSpPr>
            <a:spLocks noGrp="1"/>
          </p:cNvSpPr>
          <p:nvPr>
            <p:ph type="body" sz="quarter" idx="71" hasCustomPrompt="1"/>
          </p:nvPr>
        </p:nvSpPr>
        <p:spPr>
          <a:xfrm>
            <a:off x="9618925" y="650248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4" name="Text Placeholder 3"/>
          <p:cNvSpPr>
            <a:spLocks noGrp="1"/>
          </p:cNvSpPr>
          <p:nvPr>
            <p:ph type="body" sz="quarter" idx="72" hasCustomPrompt="1"/>
          </p:nvPr>
        </p:nvSpPr>
        <p:spPr>
          <a:xfrm>
            <a:off x="9618925" y="6663403"/>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5" name="Text Placeholder 3"/>
          <p:cNvSpPr>
            <a:spLocks noGrp="1"/>
          </p:cNvSpPr>
          <p:nvPr>
            <p:ph type="body" sz="quarter" idx="73" hasCustomPrompt="1"/>
          </p:nvPr>
        </p:nvSpPr>
        <p:spPr>
          <a:xfrm>
            <a:off x="10923325" y="569882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6" name="Text Placeholder 3"/>
          <p:cNvSpPr>
            <a:spLocks noGrp="1"/>
          </p:cNvSpPr>
          <p:nvPr>
            <p:ph type="body" sz="quarter" idx="74" hasCustomPrompt="1"/>
          </p:nvPr>
        </p:nvSpPr>
        <p:spPr>
          <a:xfrm>
            <a:off x="10923324" y="5837849"/>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7" name="Text Placeholder 3"/>
          <p:cNvSpPr>
            <a:spLocks noGrp="1"/>
          </p:cNvSpPr>
          <p:nvPr>
            <p:ph type="body" sz="quarter" idx="75" hasCustomPrompt="1"/>
          </p:nvPr>
        </p:nvSpPr>
        <p:spPr>
          <a:xfrm>
            <a:off x="10923323" y="601758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8" name="Text Placeholder 3"/>
          <p:cNvSpPr>
            <a:spLocks noGrp="1"/>
          </p:cNvSpPr>
          <p:nvPr>
            <p:ph type="body" sz="quarter" idx="76" hasCustomPrompt="1"/>
          </p:nvPr>
        </p:nvSpPr>
        <p:spPr>
          <a:xfrm>
            <a:off x="10923323" y="617934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 name="Text Placeholder 10"/>
          <p:cNvSpPr>
            <a:spLocks noGrp="1"/>
          </p:cNvSpPr>
          <p:nvPr>
            <p:ph type="body" sz="quarter" idx="77" hasCustomPrompt="1"/>
          </p:nvPr>
        </p:nvSpPr>
        <p:spPr>
          <a:xfrm>
            <a:off x="10839790" y="4975278"/>
            <a:ext cx="1209565" cy="506973"/>
          </a:xfrm>
        </p:spPr>
        <p:txBody>
          <a:bodyPr>
            <a:normAutofit/>
          </a:bodyPr>
          <a:lstStyle>
            <a:lvl1pPr marL="0" indent="0">
              <a:buNone/>
              <a:defRPr sz="1000" i="1" baseline="0">
                <a:solidFill>
                  <a:srgbClr val="002060"/>
                </a:solidFill>
              </a:defRPr>
            </a:lvl1pPr>
          </a:lstStyle>
          <a:p>
            <a:pPr lvl="0"/>
            <a:r>
              <a:rPr lang="en-US" dirty="0"/>
              <a:t>Type Markets Here.</a:t>
            </a:r>
          </a:p>
        </p:txBody>
      </p:sp>
      <p:sp>
        <p:nvSpPr>
          <p:cNvPr id="3" name="Rectangle 2"/>
          <p:cNvSpPr/>
          <p:nvPr userDrawn="1"/>
        </p:nvSpPr>
        <p:spPr>
          <a:xfrm>
            <a:off x="0" y="11953"/>
            <a:ext cx="2050470" cy="749427"/>
          </a:xfrm>
          <a:prstGeom prst="rect">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uLnTx/>
                <a:uFillTx/>
                <a:latin typeface="+mn-lt"/>
                <a:ea typeface="+mn-ea"/>
                <a:cs typeface="+mn-cs"/>
              </a:rPr>
              <a:t>Do Not Complete This Column.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prstClr val="white"/>
                </a:solidFill>
                <a:effectLst/>
                <a:uLnTx/>
                <a:uFillTx/>
                <a:latin typeface="+mn-lt"/>
                <a:ea typeface="+mn-ea"/>
                <a:cs typeface="+mn-cs"/>
              </a:rPr>
              <a:t>Information to be filled in by the Dispositioning Team.</a:t>
            </a:r>
            <a:endParaRPr kumimoji="0" lang="en-US" sz="1050" b="1" i="1" u="sng"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161337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55109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257223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20143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7191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96256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664625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407278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8300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913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54184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Rectangle 7"/>
          <p:cNvSpPr/>
          <p:nvPr userDrawn="1"/>
        </p:nvSpPr>
        <p:spPr>
          <a:xfrm>
            <a:off x="1704392" y="19050"/>
            <a:ext cx="10420933" cy="569579"/>
          </a:xfrm>
          <a:prstGeom prst="rect">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19050"/>
            <a:ext cx="2050051" cy="6771873"/>
          </a:xfrm>
          <a:prstGeom prst="rect">
            <a:avLst/>
          </a:prstGeom>
          <a:solidFill>
            <a:schemeClr val="accent1">
              <a:lumMod val="75000"/>
            </a:schemeClr>
          </a:solidFill>
          <a:ln>
            <a:solidFill>
              <a:schemeClr val="accent5">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00000"/>
              </a:lnSpc>
              <a:spcBef>
                <a:spcPts val="0"/>
              </a:spcBef>
              <a:spcAft>
                <a:spcPts val="600"/>
              </a:spcAft>
            </a:pPr>
            <a:endParaRPr lang="en-US" sz="1800" b="0" u="none" baseline="0" dirty="0">
              <a:solidFill>
                <a:schemeClr val="bg1"/>
              </a:solidFill>
            </a:endParaRPr>
          </a:p>
        </p:txBody>
      </p:sp>
      <p:sp>
        <p:nvSpPr>
          <p:cNvPr id="10" name="Title 1"/>
          <p:cNvSpPr>
            <a:spLocks noGrp="1"/>
          </p:cNvSpPr>
          <p:nvPr>
            <p:ph type="title" hasCustomPrompt="1"/>
          </p:nvPr>
        </p:nvSpPr>
        <p:spPr>
          <a:xfrm>
            <a:off x="10084986" y="104707"/>
            <a:ext cx="1943883" cy="449085"/>
          </a:xfrm>
        </p:spPr>
        <p:txBody>
          <a:bodyPr>
            <a:normAutofit/>
          </a:bodyPr>
          <a:lstStyle>
            <a:lvl1pPr algn="l">
              <a:defRPr sz="1400" i="1" baseline="0">
                <a:solidFill>
                  <a:srgbClr val="002060"/>
                </a:solidFill>
                <a:latin typeface="+mn-lt"/>
              </a:defRPr>
            </a:lvl1pPr>
          </a:lstStyle>
          <a:p>
            <a:r>
              <a:rPr lang="en-US"/>
              <a:t>Name</a:t>
            </a:r>
            <a:br>
              <a:rPr lang="en-US"/>
            </a:br>
            <a:r>
              <a:rPr lang="en-US"/>
              <a:t>Department</a:t>
            </a:r>
            <a:endParaRPr lang="en-US" dirty="0"/>
          </a:p>
        </p:txBody>
      </p:sp>
      <p:sp>
        <p:nvSpPr>
          <p:cNvPr id="12" name="TextBox 11"/>
          <p:cNvSpPr txBox="1"/>
          <p:nvPr userDrawn="1"/>
        </p:nvSpPr>
        <p:spPr>
          <a:xfrm>
            <a:off x="419" y="761380"/>
            <a:ext cx="2053375" cy="261610"/>
          </a:xfrm>
          <a:prstGeom prst="rect">
            <a:avLst/>
          </a:prstGeom>
          <a:solidFill>
            <a:schemeClr val="accent1">
              <a:lumMod val="50000"/>
            </a:schemeClr>
          </a:solidFill>
        </p:spPr>
        <p:txBody>
          <a:bodyPr wrap="square" lIns="0" tIns="0" rIns="0" rtlCol="0">
            <a:spAutoFit/>
          </a:bodyPr>
          <a:lstStyle/>
          <a:p>
            <a:r>
              <a:rPr lang="en-US" sz="1400" b="1" i="1" u="none" dirty="0">
                <a:solidFill>
                  <a:schemeClr val="bg1">
                    <a:lumMod val="65000"/>
                  </a:schemeClr>
                </a:solidFill>
              </a:rPr>
              <a:t> </a:t>
            </a:r>
            <a:r>
              <a:rPr lang="en-US" sz="1400" b="1" i="1" u="sng" dirty="0">
                <a:solidFill>
                  <a:schemeClr val="bg1">
                    <a:lumMod val="65000"/>
                  </a:schemeClr>
                </a:solidFill>
              </a:rPr>
              <a:t>Product Suite Stakeholders</a:t>
            </a:r>
            <a:endParaRPr lang="en-US" sz="1400" b="1" i="1" u="sng" baseline="0" dirty="0">
              <a:solidFill>
                <a:schemeClr val="bg1">
                  <a:lumMod val="65000"/>
                </a:schemeClr>
              </a:solidFill>
            </a:endParaRPr>
          </a:p>
        </p:txBody>
      </p:sp>
      <p:sp>
        <p:nvSpPr>
          <p:cNvPr id="13" name="TextBox 12"/>
          <p:cNvSpPr txBox="1"/>
          <p:nvPr userDrawn="1"/>
        </p:nvSpPr>
        <p:spPr>
          <a:xfrm>
            <a:off x="-2286" y="3119401"/>
            <a:ext cx="2062094" cy="261610"/>
          </a:xfrm>
          <a:prstGeom prst="rect">
            <a:avLst/>
          </a:prstGeom>
          <a:solidFill>
            <a:schemeClr val="accent1">
              <a:lumMod val="50000"/>
            </a:schemeClr>
          </a:solidFill>
        </p:spPr>
        <p:txBody>
          <a:bodyPr wrap="square" lIns="0" tIns="0" rIns="0" rtlCol="0">
            <a:spAutoFit/>
          </a:bodyPr>
          <a:lstStyle/>
          <a:p>
            <a:r>
              <a:rPr lang="en-US" sz="1400" b="1" i="1" u="none" dirty="0">
                <a:solidFill>
                  <a:schemeClr val="bg1">
                    <a:lumMod val="65000"/>
                  </a:schemeClr>
                </a:solidFill>
              </a:rPr>
              <a:t>  </a:t>
            </a:r>
            <a:r>
              <a:rPr lang="en-US" sz="1400" b="1" i="1" u="sng" dirty="0">
                <a:solidFill>
                  <a:schemeClr val="bg1">
                    <a:lumMod val="65000"/>
                  </a:schemeClr>
                </a:solidFill>
              </a:rPr>
              <a:t>Current Status:</a:t>
            </a:r>
            <a:endParaRPr lang="en-US" sz="1400" b="1" i="1" u="sng" baseline="0" dirty="0">
              <a:solidFill>
                <a:schemeClr val="bg1">
                  <a:lumMod val="65000"/>
                </a:schemeClr>
              </a:solidFill>
            </a:endParaRPr>
          </a:p>
        </p:txBody>
      </p:sp>
      <p:sp>
        <p:nvSpPr>
          <p:cNvPr id="14" name="TextBox 13"/>
          <p:cNvSpPr txBox="1"/>
          <p:nvPr userDrawn="1"/>
        </p:nvSpPr>
        <p:spPr>
          <a:xfrm>
            <a:off x="3122" y="6089528"/>
            <a:ext cx="2062094" cy="261610"/>
          </a:xfrm>
          <a:prstGeom prst="rect">
            <a:avLst/>
          </a:prstGeom>
          <a:solidFill>
            <a:schemeClr val="accent1">
              <a:lumMod val="50000"/>
            </a:schemeClr>
          </a:solidFill>
        </p:spPr>
        <p:txBody>
          <a:bodyPr wrap="square" lIns="0" tIns="0" rIns="0" rtlCol="0">
            <a:spAutoFit/>
          </a:bodyPr>
          <a:lstStyle/>
          <a:p>
            <a:r>
              <a:rPr lang="en-US" sz="1400" b="1" i="1" u="sng" dirty="0">
                <a:solidFill>
                  <a:schemeClr val="bg1">
                    <a:lumMod val="65000"/>
                  </a:schemeClr>
                </a:solidFill>
              </a:rPr>
              <a:t> Linked Documents:  </a:t>
            </a:r>
            <a:endParaRPr lang="en-US" sz="1400" b="1" i="1" u="sng" baseline="0" dirty="0">
              <a:solidFill>
                <a:schemeClr val="bg1">
                  <a:lumMod val="65000"/>
                </a:schemeClr>
              </a:solidFill>
            </a:endParaRPr>
          </a:p>
        </p:txBody>
      </p:sp>
      <p:sp>
        <p:nvSpPr>
          <p:cNvPr id="15" name="TextBox 14"/>
          <p:cNvSpPr txBox="1"/>
          <p:nvPr userDrawn="1"/>
        </p:nvSpPr>
        <p:spPr>
          <a:xfrm>
            <a:off x="-12043" y="4736304"/>
            <a:ext cx="2062094" cy="261610"/>
          </a:xfrm>
          <a:prstGeom prst="rect">
            <a:avLst/>
          </a:prstGeom>
          <a:solidFill>
            <a:schemeClr val="accent1">
              <a:lumMod val="50000"/>
            </a:schemeClr>
          </a:solidFill>
        </p:spPr>
        <p:txBody>
          <a:bodyPr wrap="square" lIns="0" tIns="0" rIns="0" rtlCol="0">
            <a:spAutoFit/>
          </a:bodyPr>
          <a:lstStyle/>
          <a:p>
            <a:r>
              <a:rPr lang="en-US" sz="1400" b="1" i="1" u="sng" dirty="0">
                <a:solidFill>
                  <a:schemeClr val="bg1">
                    <a:lumMod val="65000"/>
                  </a:schemeClr>
                </a:solidFill>
              </a:rPr>
              <a:t> Funding:</a:t>
            </a:r>
            <a:endParaRPr lang="en-US" sz="1400" b="1" i="1" u="sng" baseline="0" dirty="0">
              <a:solidFill>
                <a:schemeClr val="bg1">
                  <a:lumMod val="65000"/>
                </a:schemeClr>
              </a:solidFill>
            </a:endParaRPr>
          </a:p>
        </p:txBody>
      </p:sp>
      <p:sp>
        <p:nvSpPr>
          <p:cNvPr id="19" name="Content Placeholder 18"/>
          <p:cNvSpPr>
            <a:spLocks noGrp="1"/>
          </p:cNvSpPr>
          <p:nvPr>
            <p:ph sz="quarter" idx="11" hasCustomPrompt="1"/>
          </p:nvPr>
        </p:nvSpPr>
        <p:spPr>
          <a:xfrm>
            <a:off x="7014757" y="844222"/>
            <a:ext cx="5014111" cy="3869225"/>
          </a:xfrm>
        </p:spPr>
        <p:txBody>
          <a:bodyPr>
            <a:normAutofit/>
          </a:bodyPr>
          <a:lstStyle>
            <a:lvl1pPr>
              <a:defRPr sz="1100" i="1">
                <a:solidFill>
                  <a:schemeClr val="bg1">
                    <a:lumMod val="65000"/>
                  </a:schemeClr>
                </a:solidFill>
              </a:defRPr>
            </a:lvl1pPr>
          </a:lstStyle>
          <a:p>
            <a:pPr lvl="0"/>
            <a:r>
              <a:rPr lang="en-US" dirty="0"/>
              <a:t>Use story telling to describe the need w/ sketches and pictures as required. If desired, consider adding a “Looks Like/Feels Like” description </a:t>
            </a:r>
            <a:endParaRPr lang="en-CA" dirty="0"/>
          </a:p>
        </p:txBody>
      </p:sp>
      <p:sp>
        <p:nvSpPr>
          <p:cNvPr id="20" name="TextBox 19"/>
          <p:cNvSpPr txBox="1"/>
          <p:nvPr userDrawn="1"/>
        </p:nvSpPr>
        <p:spPr>
          <a:xfrm>
            <a:off x="7066641" y="664906"/>
            <a:ext cx="2050878" cy="230832"/>
          </a:xfrm>
          <a:prstGeom prst="rect">
            <a:avLst/>
          </a:prstGeom>
          <a:noFill/>
        </p:spPr>
        <p:txBody>
          <a:bodyPr wrap="square" lIns="0" tIns="0" rIns="0" rtlCol="0">
            <a:spAutoFit/>
          </a:bodyPr>
          <a:lstStyle/>
          <a:p>
            <a:r>
              <a:rPr lang="en-US" sz="1200" b="1" u="sng" dirty="0">
                <a:solidFill>
                  <a:srgbClr val="002060"/>
                </a:solidFill>
              </a:rPr>
              <a:t>Story/Sketch/Picture</a:t>
            </a:r>
            <a:endParaRPr lang="en-CA" sz="1600" b="1" u="sng" dirty="0">
              <a:solidFill>
                <a:srgbClr val="002060"/>
              </a:solidFill>
            </a:endParaRPr>
          </a:p>
        </p:txBody>
      </p:sp>
      <p:sp>
        <p:nvSpPr>
          <p:cNvPr id="21" name="Rectangle 20"/>
          <p:cNvSpPr/>
          <p:nvPr userDrawn="1"/>
        </p:nvSpPr>
        <p:spPr>
          <a:xfrm>
            <a:off x="7014758" y="641458"/>
            <a:ext cx="5110567" cy="4071989"/>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 Placeholder 23"/>
          <p:cNvSpPr>
            <a:spLocks noGrp="1"/>
          </p:cNvSpPr>
          <p:nvPr>
            <p:ph type="body" sz="quarter" idx="12" hasCustomPrompt="1"/>
          </p:nvPr>
        </p:nvSpPr>
        <p:spPr>
          <a:xfrm>
            <a:off x="2072890" y="111751"/>
            <a:ext cx="3090862" cy="384175"/>
          </a:xfrm>
        </p:spPr>
        <p:txBody>
          <a:bodyPr>
            <a:noAutofit/>
          </a:bodyPr>
          <a:lstStyle>
            <a:lvl1pPr marL="0" indent="0">
              <a:buNone/>
              <a:defRPr sz="2400" baseline="0">
                <a:solidFill>
                  <a:srgbClr val="002060"/>
                </a:solidFill>
              </a:defRPr>
            </a:lvl1pPr>
            <a:lvl5pPr>
              <a:defRPr/>
            </a:lvl5pPr>
          </a:lstStyle>
          <a:p>
            <a:pPr lvl="0"/>
            <a:r>
              <a:rPr lang="en-US" dirty="0"/>
              <a:t>Enter Idea Name Here:</a:t>
            </a:r>
          </a:p>
        </p:txBody>
      </p:sp>
      <p:sp>
        <p:nvSpPr>
          <p:cNvPr id="25" name="Rectangle 24"/>
          <p:cNvSpPr/>
          <p:nvPr userDrawn="1"/>
        </p:nvSpPr>
        <p:spPr>
          <a:xfrm>
            <a:off x="2074768" y="641459"/>
            <a:ext cx="4909203" cy="614946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Picture 25">
            <a:extLst>
              <a:ext uri="{FF2B5EF4-FFF2-40B4-BE49-F238E27FC236}">
                <a16:creationId xmlns:a16="http://schemas.microsoft.com/office/drawing/2014/main" id="{C75F7453-7F62-D54E-9A28-832D4D566B72}"/>
              </a:ext>
            </a:extLst>
          </p:cNvPr>
          <p:cNvPicPr>
            <a:picLocks noChangeAspect="1"/>
          </p:cNvPicPr>
          <p:nvPr userDrawn="1"/>
        </p:nvPicPr>
        <p:blipFill>
          <a:blip r:embed="rId2"/>
          <a:stretch>
            <a:fillRect/>
          </a:stretch>
        </p:blipFill>
        <p:spPr>
          <a:xfrm>
            <a:off x="7155745" y="5058742"/>
            <a:ext cx="132283" cy="192024"/>
          </a:xfrm>
          <a:prstGeom prst="rect">
            <a:avLst/>
          </a:prstGeom>
        </p:spPr>
      </p:pic>
      <p:pic>
        <p:nvPicPr>
          <p:cNvPr id="27" name="Picture 26">
            <a:extLst>
              <a:ext uri="{FF2B5EF4-FFF2-40B4-BE49-F238E27FC236}">
                <a16:creationId xmlns:a16="http://schemas.microsoft.com/office/drawing/2014/main" id="{74F79365-292A-9B4B-89AE-60D6D956EC93}"/>
              </a:ext>
            </a:extLst>
          </p:cNvPr>
          <p:cNvPicPr>
            <a:picLocks noChangeAspect="1"/>
          </p:cNvPicPr>
          <p:nvPr userDrawn="1"/>
        </p:nvPicPr>
        <p:blipFill>
          <a:blip r:embed="rId3"/>
          <a:stretch>
            <a:fillRect/>
          </a:stretch>
        </p:blipFill>
        <p:spPr>
          <a:xfrm>
            <a:off x="7692652" y="5070685"/>
            <a:ext cx="132283" cy="192024"/>
          </a:xfrm>
          <a:prstGeom prst="rect">
            <a:avLst/>
          </a:prstGeom>
        </p:spPr>
      </p:pic>
      <p:pic>
        <p:nvPicPr>
          <p:cNvPr id="28" name="Picture 27">
            <a:extLst>
              <a:ext uri="{FF2B5EF4-FFF2-40B4-BE49-F238E27FC236}">
                <a16:creationId xmlns:a16="http://schemas.microsoft.com/office/drawing/2014/main" id="{CFC63234-3022-9E4B-BD67-E1E2F31673E8}"/>
              </a:ext>
            </a:extLst>
          </p:cNvPr>
          <p:cNvPicPr>
            <a:picLocks noChangeAspect="1"/>
          </p:cNvPicPr>
          <p:nvPr userDrawn="1"/>
        </p:nvPicPr>
        <p:blipFill>
          <a:blip r:embed="rId4"/>
          <a:stretch>
            <a:fillRect/>
          </a:stretch>
        </p:blipFill>
        <p:spPr>
          <a:xfrm>
            <a:off x="7421153" y="5070516"/>
            <a:ext cx="132283" cy="192024"/>
          </a:xfrm>
          <a:prstGeom prst="rect">
            <a:avLst/>
          </a:prstGeom>
        </p:spPr>
      </p:pic>
      <p:sp>
        <p:nvSpPr>
          <p:cNvPr id="29" name="TextBox 28">
            <a:extLst>
              <a:ext uri="{FF2B5EF4-FFF2-40B4-BE49-F238E27FC236}">
                <a16:creationId xmlns:a16="http://schemas.microsoft.com/office/drawing/2014/main" id="{0D1745DC-C061-A84E-ABEB-4D5C42148C6C}"/>
              </a:ext>
            </a:extLst>
          </p:cNvPr>
          <p:cNvSpPr txBox="1"/>
          <p:nvPr userDrawn="1"/>
        </p:nvSpPr>
        <p:spPr>
          <a:xfrm>
            <a:off x="8155643" y="5254157"/>
            <a:ext cx="44595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China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pic>
        <p:nvPicPr>
          <p:cNvPr id="30" name="Picture 29">
            <a:extLst>
              <a:ext uri="{FF2B5EF4-FFF2-40B4-BE49-F238E27FC236}">
                <a16:creationId xmlns:a16="http://schemas.microsoft.com/office/drawing/2014/main" id="{A1B3C6B6-0479-184D-AF15-B29AD27E350D}"/>
              </a:ext>
            </a:extLst>
          </p:cNvPr>
          <p:cNvPicPr>
            <a:picLocks noChangeAspect="1"/>
          </p:cNvPicPr>
          <p:nvPr userDrawn="1"/>
        </p:nvPicPr>
        <p:blipFill>
          <a:blip r:embed="rId5">
            <a:alphaModFix/>
          </a:blip>
          <a:stretch>
            <a:fillRect/>
          </a:stretch>
        </p:blipFill>
        <p:spPr>
          <a:xfrm>
            <a:off x="8315349" y="5059277"/>
            <a:ext cx="132283" cy="192024"/>
          </a:xfrm>
          <a:prstGeom prst="rect">
            <a:avLst/>
          </a:prstGeom>
        </p:spPr>
      </p:pic>
      <p:pic>
        <p:nvPicPr>
          <p:cNvPr id="31" name="Picture 30">
            <a:extLst>
              <a:ext uri="{FF2B5EF4-FFF2-40B4-BE49-F238E27FC236}">
                <a16:creationId xmlns:a16="http://schemas.microsoft.com/office/drawing/2014/main" id="{3F5BD43C-B6D9-624B-BD54-17C2FD261F05}"/>
              </a:ext>
            </a:extLst>
          </p:cNvPr>
          <p:cNvPicPr>
            <a:picLocks noChangeAspect="1"/>
          </p:cNvPicPr>
          <p:nvPr userDrawn="1"/>
        </p:nvPicPr>
        <p:blipFill>
          <a:blip r:embed="rId6">
            <a:alphaModFix/>
          </a:blip>
          <a:stretch>
            <a:fillRect/>
          </a:stretch>
        </p:blipFill>
        <p:spPr>
          <a:xfrm>
            <a:off x="7974387" y="5070685"/>
            <a:ext cx="132283" cy="192024"/>
          </a:xfrm>
          <a:prstGeom prst="rect">
            <a:avLst/>
          </a:prstGeom>
        </p:spPr>
      </p:pic>
      <p:sp>
        <p:nvSpPr>
          <p:cNvPr id="32" name="TextBox 31">
            <a:extLst>
              <a:ext uri="{FF2B5EF4-FFF2-40B4-BE49-F238E27FC236}">
                <a16:creationId xmlns:a16="http://schemas.microsoft.com/office/drawing/2014/main" id="{C2723BFF-DA78-3949-AEB0-8416015902F2}"/>
              </a:ext>
            </a:extLst>
          </p:cNvPr>
          <p:cNvSpPr txBox="1"/>
          <p:nvPr userDrawn="1"/>
        </p:nvSpPr>
        <p:spPr>
          <a:xfrm>
            <a:off x="6951591" y="5428926"/>
            <a:ext cx="276214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noProof="0" dirty="0">
                <a:solidFill>
                  <a:srgbClr val="0070C0"/>
                </a:solidFill>
                <a:latin typeface="Calibri" panose="020F0502020204030204" pitchFamily="34" charset="0"/>
                <a:cs typeface="Calibri" panose="020F0502020204030204" pitchFamily="34" charset="0"/>
              </a:rPr>
              <a:t>Platform Dependencies</a:t>
            </a:r>
            <a:r>
              <a:rPr kumimoji="0" lang="en-US" sz="1400" b="1"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rPr>
              <a:t>:</a:t>
            </a:r>
          </a:p>
        </p:txBody>
      </p:sp>
      <p:sp>
        <p:nvSpPr>
          <p:cNvPr id="33" name="TextBox 32">
            <a:extLst>
              <a:ext uri="{FF2B5EF4-FFF2-40B4-BE49-F238E27FC236}">
                <a16:creationId xmlns:a16="http://schemas.microsoft.com/office/drawing/2014/main" id="{A8881704-6AD8-7F48-AF75-56B4961AD3E7}"/>
              </a:ext>
            </a:extLst>
          </p:cNvPr>
          <p:cNvSpPr txBox="1"/>
          <p:nvPr userDrawn="1"/>
        </p:nvSpPr>
        <p:spPr>
          <a:xfrm>
            <a:off x="7839699" y="5256470"/>
            <a:ext cx="40107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MEA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4" name="Rectangle 33"/>
          <p:cNvSpPr/>
          <p:nvPr userDrawn="1"/>
        </p:nvSpPr>
        <p:spPr>
          <a:xfrm>
            <a:off x="7014758" y="4762360"/>
            <a:ext cx="5110567" cy="2028563"/>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8588B4EB-C7DE-4D4A-A9CE-6171D238169B}"/>
              </a:ext>
            </a:extLst>
          </p:cNvPr>
          <p:cNvSpPr txBox="1"/>
          <p:nvPr userDrawn="1"/>
        </p:nvSpPr>
        <p:spPr>
          <a:xfrm>
            <a:off x="7069391" y="5243632"/>
            <a:ext cx="32412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NA</a:t>
            </a:r>
          </a:p>
        </p:txBody>
      </p:sp>
      <p:sp>
        <p:nvSpPr>
          <p:cNvPr id="36" name="TextBox 35">
            <a:extLst>
              <a:ext uri="{FF2B5EF4-FFF2-40B4-BE49-F238E27FC236}">
                <a16:creationId xmlns:a16="http://schemas.microsoft.com/office/drawing/2014/main" id="{125EDEA3-A461-B24C-8C8B-0EC8D7989EF9}"/>
              </a:ext>
            </a:extLst>
          </p:cNvPr>
          <p:cNvSpPr txBox="1"/>
          <p:nvPr userDrawn="1"/>
        </p:nvSpPr>
        <p:spPr>
          <a:xfrm>
            <a:off x="7319003" y="5241355"/>
            <a:ext cx="31451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EU</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7" name="TextBox 36">
            <a:extLst>
              <a:ext uri="{FF2B5EF4-FFF2-40B4-BE49-F238E27FC236}">
                <a16:creationId xmlns:a16="http://schemas.microsoft.com/office/drawing/2014/main" id="{DDC6159B-8A82-9248-B941-B4AE972A9833}"/>
              </a:ext>
            </a:extLst>
          </p:cNvPr>
          <p:cNvSpPr txBox="1"/>
          <p:nvPr userDrawn="1"/>
        </p:nvSpPr>
        <p:spPr>
          <a:xfrm>
            <a:off x="7607392" y="5251419"/>
            <a:ext cx="3032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SA</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38" name="Rectangle 37"/>
          <p:cNvSpPr/>
          <p:nvPr userDrawn="1"/>
        </p:nvSpPr>
        <p:spPr>
          <a:xfrm>
            <a:off x="7066641" y="4973881"/>
            <a:ext cx="1492511" cy="513324"/>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8881704-6AD8-7F48-AF75-56B4961AD3E7}"/>
              </a:ext>
            </a:extLst>
          </p:cNvPr>
          <p:cNvSpPr txBox="1"/>
          <p:nvPr userDrawn="1"/>
        </p:nvSpPr>
        <p:spPr>
          <a:xfrm>
            <a:off x="10397282" y="5256373"/>
            <a:ext cx="455574"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Other</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0" name="TextBox 39">
            <a:extLst>
              <a:ext uri="{FF2B5EF4-FFF2-40B4-BE49-F238E27FC236}">
                <a16:creationId xmlns:a16="http://schemas.microsoft.com/office/drawing/2014/main" id="{A8881704-6AD8-7F48-AF75-56B4961AD3E7}"/>
              </a:ext>
            </a:extLst>
          </p:cNvPr>
          <p:cNvSpPr txBox="1"/>
          <p:nvPr userDrawn="1"/>
        </p:nvSpPr>
        <p:spPr>
          <a:xfrm>
            <a:off x="9216228" y="5259722"/>
            <a:ext cx="39466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Ford</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1" name="TextBox 40">
            <a:extLst>
              <a:ext uri="{FF2B5EF4-FFF2-40B4-BE49-F238E27FC236}">
                <a16:creationId xmlns:a16="http://schemas.microsoft.com/office/drawing/2014/main" id="{A8881704-6AD8-7F48-AF75-56B4961AD3E7}"/>
              </a:ext>
            </a:extLst>
          </p:cNvPr>
          <p:cNvSpPr txBox="1"/>
          <p:nvPr userDrawn="1"/>
        </p:nvSpPr>
        <p:spPr>
          <a:xfrm>
            <a:off x="8650528" y="5252152"/>
            <a:ext cx="51007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Lincoln</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2" name="TextBox 41">
            <a:extLst>
              <a:ext uri="{FF2B5EF4-FFF2-40B4-BE49-F238E27FC236}">
                <a16:creationId xmlns:a16="http://schemas.microsoft.com/office/drawing/2014/main" id="{A8881704-6AD8-7F48-AF75-56B4961AD3E7}"/>
              </a:ext>
            </a:extLst>
          </p:cNvPr>
          <p:cNvSpPr txBox="1"/>
          <p:nvPr userDrawn="1"/>
        </p:nvSpPr>
        <p:spPr>
          <a:xfrm>
            <a:off x="9642236" y="5247584"/>
            <a:ext cx="44275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Retail</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sp>
        <p:nvSpPr>
          <p:cNvPr id="43" name="TextBox 42">
            <a:extLst>
              <a:ext uri="{FF2B5EF4-FFF2-40B4-BE49-F238E27FC236}">
                <a16:creationId xmlns:a16="http://schemas.microsoft.com/office/drawing/2014/main" id="{A8881704-6AD8-7F48-AF75-56B4961AD3E7}"/>
              </a:ext>
            </a:extLst>
          </p:cNvPr>
          <p:cNvSpPr txBox="1"/>
          <p:nvPr userDrawn="1"/>
        </p:nvSpPr>
        <p:spPr>
          <a:xfrm>
            <a:off x="10055742" y="5256986"/>
            <a:ext cx="41229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5E5E5E"/>
                </a:solidFill>
                <a:effectLst/>
                <a:uLnTx/>
                <a:uFillTx/>
                <a:latin typeface="Calibri Light" panose="020F0302020204030204"/>
                <a:ea typeface="+mn-ea"/>
                <a:cs typeface="+mn-cs"/>
              </a:rPr>
              <a:t>Fleet</a:t>
            </a:r>
            <a:endParaRPr kumimoji="0" lang="en-US" sz="800" b="1" i="0" u="none" strike="noStrike" kern="1200" cap="none" spc="0" normalizeH="0" baseline="0" noProof="0" dirty="0">
              <a:ln>
                <a:noFill/>
              </a:ln>
              <a:solidFill>
                <a:srgbClr val="5E5E5E"/>
              </a:solidFill>
              <a:effectLst/>
              <a:uLnTx/>
              <a:uFillTx/>
              <a:latin typeface="Calibri Light" panose="020F0302020204030204"/>
              <a:ea typeface="+mn-ea"/>
              <a:cs typeface="+mn-cs"/>
            </a:endParaRPr>
          </a:p>
        </p:txBody>
      </p:sp>
      <p:pic>
        <p:nvPicPr>
          <p:cNvPr id="44" name="Picture 43">
            <a:extLst>
              <a:ext uri="{FF2B5EF4-FFF2-40B4-BE49-F238E27FC236}">
                <a16:creationId xmlns:a16="http://schemas.microsoft.com/office/drawing/2014/main" id="{CFC63234-3022-9E4B-BD67-E1E2F31673E8}"/>
              </a:ext>
            </a:extLst>
          </p:cNvPr>
          <p:cNvPicPr>
            <a:picLocks noChangeAspect="1"/>
          </p:cNvPicPr>
          <p:nvPr userDrawn="1"/>
        </p:nvPicPr>
        <p:blipFill>
          <a:blip r:embed="rId4"/>
          <a:stretch>
            <a:fillRect/>
          </a:stretch>
        </p:blipFill>
        <p:spPr>
          <a:xfrm>
            <a:off x="8839424" y="5064155"/>
            <a:ext cx="132283" cy="192024"/>
          </a:xfrm>
          <a:prstGeom prst="rect">
            <a:avLst/>
          </a:prstGeom>
        </p:spPr>
      </p:pic>
      <p:pic>
        <p:nvPicPr>
          <p:cNvPr id="45" name="Picture 44">
            <a:extLst>
              <a:ext uri="{FF2B5EF4-FFF2-40B4-BE49-F238E27FC236}">
                <a16:creationId xmlns:a16="http://schemas.microsoft.com/office/drawing/2014/main" id="{74F79365-292A-9B4B-89AE-60D6D956EC93}"/>
              </a:ext>
            </a:extLst>
          </p:cNvPr>
          <p:cNvPicPr>
            <a:picLocks noChangeAspect="1"/>
          </p:cNvPicPr>
          <p:nvPr userDrawn="1"/>
        </p:nvPicPr>
        <p:blipFill>
          <a:blip r:embed="rId3"/>
          <a:stretch>
            <a:fillRect/>
          </a:stretch>
        </p:blipFill>
        <p:spPr>
          <a:xfrm>
            <a:off x="9347471" y="5065662"/>
            <a:ext cx="132283" cy="192024"/>
          </a:xfrm>
          <a:prstGeom prst="rect">
            <a:avLst/>
          </a:prstGeom>
        </p:spPr>
      </p:pic>
      <p:pic>
        <p:nvPicPr>
          <p:cNvPr id="46" name="Picture 45">
            <a:extLst>
              <a:ext uri="{FF2B5EF4-FFF2-40B4-BE49-F238E27FC236}">
                <a16:creationId xmlns:a16="http://schemas.microsoft.com/office/drawing/2014/main" id="{A1B3C6B6-0479-184D-AF15-B29AD27E350D}"/>
              </a:ext>
            </a:extLst>
          </p:cNvPr>
          <p:cNvPicPr>
            <a:picLocks noChangeAspect="1"/>
          </p:cNvPicPr>
          <p:nvPr userDrawn="1"/>
        </p:nvPicPr>
        <p:blipFill>
          <a:blip r:embed="rId5">
            <a:alphaModFix/>
          </a:blip>
          <a:stretch>
            <a:fillRect/>
          </a:stretch>
        </p:blipFill>
        <p:spPr>
          <a:xfrm>
            <a:off x="10191586" y="5059277"/>
            <a:ext cx="132283" cy="192024"/>
          </a:xfrm>
          <a:prstGeom prst="rect">
            <a:avLst/>
          </a:prstGeom>
        </p:spPr>
      </p:pic>
      <p:pic>
        <p:nvPicPr>
          <p:cNvPr id="47" name="Picture 46">
            <a:extLst>
              <a:ext uri="{FF2B5EF4-FFF2-40B4-BE49-F238E27FC236}">
                <a16:creationId xmlns:a16="http://schemas.microsoft.com/office/drawing/2014/main" id="{3F5BD43C-B6D9-624B-BD54-17C2FD261F05}"/>
              </a:ext>
            </a:extLst>
          </p:cNvPr>
          <p:cNvPicPr>
            <a:picLocks noChangeAspect="1"/>
          </p:cNvPicPr>
          <p:nvPr userDrawn="1"/>
        </p:nvPicPr>
        <p:blipFill>
          <a:blip r:embed="rId6">
            <a:alphaModFix/>
          </a:blip>
          <a:stretch>
            <a:fillRect/>
          </a:stretch>
        </p:blipFill>
        <p:spPr>
          <a:xfrm>
            <a:off x="9797282" y="5055248"/>
            <a:ext cx="132283" cy="192024"/>
          </a:xfrm>
          <a:prstGeom prst="rect">
            <a:avLst/>
          </a:prstGeom>
        </p:spPr>
      </p:pic>
      <p:pic>
        <p:nvPicPr>
          <p:cNvPr id="48" name="Picture 47">
            <a:extLst>
              <a:ext uri="{FF2B5EF4-FFF2-40B4-BE49-F238E27FC236}">
                <a16:creationId xmlns:a16="http://schemas.microsoft.com/office/drawing/2014/main" id="{2A112144-C230-FD45-9887-88A7BFAD4812}"/>
              </a:ext>
            </a:extLst>
          </p:cNvPr>
          <p:cNvPicPr>
            <a:picLocks noChangeAspect="1"/>
          </p:cNvPicPr>
          <p:nvPr userDrawn="1"/>
        </p:nvPicPr>
        <p:blipFill>
          <a:blip r:embed="rId7">
            <a:alphaModFix/>
          </a:blip>
          <a:stretch>
            <a:fillRect/>
          </a:stretch>
        </p:blipFill>
        <p:spPr>
          <a:xfrm>
            <a:off x="10552927" y="5064349"/>
            <a:ext cx="132283" cy="192024"/>
          </a:xfrm>
          <a:prstGeom prst="rect">
            <a:avLst/>
          </a:prstGeom>
        </p:spPr>
      </p:pic>
      <p:sp>
        <p:nvSpPr>
          <p:cNvPr id="49" name="Rectangle 48"/>
          <p:cNvSpPr/>
          <p:nvPr userDrawn="1"/>
        </p:nvSpPr>
        <p:spPr>
          <a:xfrm>
            <a:off x="7066641" y="4973881"/>
            <a:ext cx="1492511" cy="513324"/>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userDrawn="1"/>
        </p:nvSpPr>
        <p:spPr>
          <a:xfrm>
            <a:off x="8628173" y="4973881"/>
            <a:ext cx="1013346" cy="525043"/>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7CFCD48-224B-CC46-B907-DAF23BFC2A31}"/>
              </a:ext>
            </a:extLst>
          </p:cNvPr>
          <p:cNvSpPr txBox="1"/>
          <p:nvPr userDrawn="1"/>
        </p:nvSpPr>
        <p:spPr>
          <a:xfrm>
            <a:off x="10749654" y="4741959"/>
            <a:ext cx="172787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Key Markets:</a:t>
            </a:r>
          </a:p>
        </p:txBody>
      </p:sp>
      <p:sp>
        <p:nvSpPr>
          <p:cNvPr id="52" name="TextBox 51">
            <a:extLst>
              <a:ext uri="{FF2B5EF4-FFF2-40B4-BE49-F238E27FC236}">
                <a16:creationId xmlns:a16="http://schemas.microsoft.com/office/drawing/2014/main" id="{47CFCD48-224B-CC46-B907-DAF23BFC2A31}"/>
              </a:ext>
            </a:extLst>
          </p:cNvPr>
          <p:cNvSpPr txBox="1"/>
          <p:nvPr userDrawn="1"/>
        </p:nvSpPr>
        <p:spPr>
          <a:xfrm>
            <a:off x="7001801" y="4702200"/>
            <a:ext cx="210457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Circle the Regions:</a:t>
            </a:r>
          </a:p>
        </p:txBody>
      </p:sp>
      <p:sp>
        <p:nvSpPr>
          <p:cNvPr id="54" name="TextBox 53">
            <a:extLst>
              <a:ext uri="{FF2B5EF4-FFF2-40B4-BE49-F238E27FC236}">
                <a16:creationId xmlns:a16="http://schemas.microsoft.com/office/drawing/2014/main" id="{C2723BFF-DA78-3949-AEB0-8416015902F2}"/>
              </a:ext>
            </a:extLst>
          </p:cNvPr>
          <p:cNvSpPr txBox="1"/>
          <p:nvPr userDrawn="1"/>
        </p:nvSpPr>
        <p:spPr>
          <a:xfrm>
            <a:off x="6954091" y="5621991"/>
            <a:ext cx="120155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lumMod val="65000"/>
                    <a:lumOff val="35000"/>
                  </a:schemeClr>
                </a:solidFill>
                <a:latin typeface="+mn-lt"/>
              </a:rPr>
              <a:t>Ford</a:t>
            </a:r>
            <a:r>
              <a:rPr lang="en-US" sz="1200" b="1" baseline="0" noProof="0" dirty="0">
                <a:solidFill>
                  <a:schemeClr val="tx1">
                    <a:lumMod val="65000"/>
                    <a:lumOff val="35000"/>
                  </a:schemeClr>
                </a:solidFill>
                <a:latin typeface="+mn-lt"/>
              </a:rPr>
              <a:t> Mobility:</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55" name="TextBox 54">
            <a:extLst>
              <a:ext uri="{FF2B5EF4-FFF2-40B4-BE49-F238E27FC236}">
                <a16:creationId xmlns:a16="http://schemas.microsoft.com/office/drawing/2014/main" id="{C2723BFF-DA78-3949-AEB0-8416015902F2}"/>
              </a:ext>
            </a:extLst>
          </p:cNvPr>
          <p:cNvSpPr txBox="1"/>
          <p:nvPr userDrawn="1"/>
        </p:nvSpPr>
        <p:spPr>
          <a:xfrm>
            <a:off x="9422594" y="5483491"/>
            <a:ext cx="10483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PD:</a:t>
            </a:r>
          </a:p>
        </p:txBody>
      </p:sp>
      <p:sp>
        <p:nvSpPr>
          <p:cNvPr id="56" name="TextBox 55">
            <a:extLst>
              <a:ext uri="{FF2B5EF4-FFF2-40B4-BE49-F238E27FC236}">
                <a16:creationId xmlns:a16="http://schemas.microsoft.com/office/drawing/2014/main" id="{C2723BFF-DA78-3949-AEB0-8416015902F2}"/>
              </a:ext>
            </a:extLst>
          </p:cNvPr>
          <p:cNvSpPr txBox="1"/>
          <p:nvPr userDrawn="1"/>
        </p:nvSpPr>
        <p:spPr>
          <a:xfrm>
            <a:off x="10684114" y="5454813"/>
            <a:ext cx="104837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lumMod val="65000"/>
                    <a:lumOff val="35000"/>
                  </a:schemeClr>
                </a:solidFill>
                <a:latin typeface="+mn-lt"/>
              </a:rPr>
              <a:t>Other:</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57" name="Rectangle 56"/>
          <p:cNvSpPr/>
          <p:nvPr userDrawn="1"/>
        </p:nvSpPr>
        <p:spPr>
          <a:xfrm>
            <a:off x="9696177" y="4973880"/>
            <a:ext cx="1103865" cy="525043"/>
          </a:xfrm>
          <a:prstGeom prst="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userDrawn="1"/>
        </p:nvSpPr>
        <p:spPr>
          <a:xfrm>
            <a:off x="2112976" y="704454"/>
            <a:ext cx="2050878" cy="261610"/>
          </a:xfrm>
          <a:prstGeom prst="rect">
            <a:avLst/>
          </a:prstGeom>
          <a:noFill/>
        </p:spPr>
        <p:txBody>
          <a:bodyPr wrap="square" lIns="0" tIns="0" rIns="0" rtlCol="0">
            <a:spAutoFit/>
          </a:bodyPr>
          <a:lstStyle/>
          <a:p>
            <a:r>
              <a:rPr lang="en-US" sz="1400" b="1" u="sng" dirty="0">
                <a:solidFill>
                  <a:srgbClr val="002060"/>
                </a:solidFill>
              </a:rPr>
              <a:t>Insight</a:t>
            </a:r>
            <a:r>
              <a:rPr lang="en-US" sz="1400" b="1" u="sng" baseline="0" dirty="0">
                <a:solidFill>
                  <a:srgbClr val="002060"/>
                </a:solidFill>
              </a:rPr>
              <a:t> &amp; User Goals:</a:t>
            </a:r>
            <a:endParaRPr lang="en-CA" sz="1800" b="1" u="sng" dirty="0">
              <a:solidFill>
                <a:srgbClr val="002060"/>
              </a:solidFill>
            </a:endParaRPr>
          </a:p>
        </p:txBody>
      </p:sp>
      <p:sp>
        <p:nvSpPr>
          <p:cNvPr id="60" name="TextBox 59"/>
          <p:cNvSpPr txBox="1"/>
          <p:nvPr userDrawn="1"/>
        </p:nvSpPr>
        <p:spPr>
          <a:xfrm>
            <a:off x="2112976" y="1692598"/>
            <a:ext cx="4472804" cy="230832"/>
          </a:xfrm>
          <a:prstGeom prst="rect">
            <a:avLst/>
          </a:prstGeom>
          <a:noFill/>
        </p:spPr>
        <p:txBody>
          <a:bodyPr wrap="square" lIns="0" tIns="0" rIns="0" rtlCol="0">
            <a:spAutoFit/>
          </a:bodyPr>
          <a:lstStyle/>
          <a:p>
            <a:r>
              <a:rPr lang="en-US" sz="1200" b="1" i="1" u="none" dirty="0">
                <a:solidFill>
                  <a:srgbClr val="002060"/>
                </a:solidFill>
              </a:rPr>
              <a:t>Pain</a:t>
            </a:r>
            <a:r>
              <a:rPr lang="en-US" sz="1200" b="1" i="1" u="none" baseline="0" dirty="0">
                <a:solidFill>
                  <a:srgbClr val="002060"/>
                </a:solidFill>
              </a:rPr>
              <a:t> Points/Passion Point/Jobs to be Done/Problems to be solved</a:t>
            </a:r>
            <a:r>
              <a:rPr lang="en-US" sz="1200" b="1" i="1" u="none" dirty="0">
                <a:solidFill>
                  <a:srgbClr val="002060"/>
                </a:solidFill>
              </a:rPr>
              <a:t>:</a:t>
            </a:r>
            <a:endParaRPr lang="en-CA" sz="1200" b="1" i="1" u="none" dirty="0">
              <a:solidFill>
                <a:srgbClr val="002060"/>
              </a:solidFill>
            </a:endParaRPr>
          </a:p>
        </p:txBody>
      </p:sp>
      <p:sp>
        <p:nvSpPr>
          <p:cNvPr id="61" name="TextBox 60"/>
          <p:cNvSpPr txBox="1"/>
          <p:nvPr userDrawn="1"/>
        </p:nvSpPr>
        <p:spPr>
          <a:xfrm>
            <a:off x="2129367" y="2282349"/>
            <a:ext cx="782816" cy="230832"/>
          </a:xfrm>
          <a:prstGeom prst="rect">
            <a:avLst/>
          </a:prstGeom>
          <a:noFill/>
        </p:spPr>
        <p:txBody>
          <a:bodyPr wrap="square" lIns="0" tIns="0" rIns="0" rtlCol="0">
            <a:spAutoFit/>
          </a:bodyPr>
          <a:lstStyle/>
          <a:p>
            <a:r>
              <a:rPr lang="en-US" sz="1200" b="1" i="1" u="none" dirty="0">
                <a:solidFill>
                  <a:srgbClr val="002060"/>
                </a:solidFill>
              </a:rPr>
              <a:t>Benefits:</a:t>
            </a:r>
            <a:endParaRPr lang="en-CA" sz="1200" b="1" i="1" u="none" dirty="0">
              <a:solidFill>
                <a:srgbClr val="002060"/>
              </a:solidFill>
            </a:endParaRPr>
          </a:p>
        </p:txBody>
      </p:sp>
      <p:sp>
        <p:nvSpPr>
          <p:cNvPr id="62" name="TextBox 61"/>
          <p:cNvSpPr txBox="1"/>
          <p:nvPr userDrawn="1"/>
        </p:nvSpPr>
        <p:spPr>
          <a:xfrm>
            <a:off x="2115219" y="4635154"/>
            <a:ext cx="1774999" cy="261610"/>
          </a:xfrm>
          <a:prstGeom prst="rect">
            <a:avLst/>
          </a:prstGeom>
          <a:noFill/>
        </p:spPr>
        <p:txBody>
          <a:bodyPr wrap="square" lIns="0" tIns="0" rIns="0" rtlCol="0">
            <a:spAutoFit/>
          </a:bodyPr>
          <a:lstStyle/>
          <a:p>
            <a:r>
              <a:rPr lang="en-US" sz="1400" b="1" u="sng" dirty="0">
                <a:solidFill>
                  <a:srgbClr val="002060"/>
                </a:solidFill>
              </a:rPr>
              <a:t>Business</a:t>
            </a:r>
            <a:r>
              <a:rPr lang="en-US" sz="1400" b="1" u="sng" baseline="0" dirty="0">
                <a:solidFill>
                  <a:srgbClr val="002060"/>
                </a:solidFill>
              </a:rPr>
              <a:t> Opportunity</a:t>
            </a:r>
            <a:r>
              <a:rPr lang="en-US" sz="1400" b="1" u="sng" dirty="0">
                <a:solidFill>
                  <a:srgbClr val="002060"/>
                </a:solidFill>
              </a:rPr>
              <a:t>(s)</a:t>
            </a:r>
            <a:endParaRPr lang="en-CA" sz="1800" b="1" u="sng" dirty="0">
              <a:solidFill>
                <a:srgbClr val="002060"/>
              </a:solidFill>
            </a:endParaRPr>
          </a:p>
        </p:txBody>
      </p:sp>
      <p:sp>
        <p:nvSpPr>
          <p:cNvPr id="63" name="TextBox 62"/>
          <p:cNvSpPr txBox="1"/>
          <p:nvPr userDrawn="1"/>
        </p:nvSpPr>
        <p:spPr>
          <a:xfrm>
            <a:off x="2093817" y="5589265"/>
            <a:ext cx="3420575" cy="261610"/>
          </a:xfrm>
          <a:prstGeom prst="rect">
            <a:avLst/>
          </a:prstGeom>
          <a:noFill/>
        </p:spPr>
        <p:txBody>
          <a:bodyPr wrap="square" lIns="0" tIns="0" rIns="0" rtlCol="0">
            <a:spAutoFit/>
          </a:bodyPr>
          <a:lstStyle/>
          <a:p>
            <a:r>
              <a:rPr lang="en-US" sz="1400" b="1" u="sng" dirty="0">
                <a:solidFill>
                  <a:srgbClr val="002060"/>
                </a:solidFill>
              </a:rPr>
              <a:t>Linked</a:t>
            </a:r>
            <a:r>
              <a:rPr lang="en-US" sz="1400" b="1" u="sng" baseline="0" dirty="0">
                <a:solidFill>
                  <a:srgbClr val="002060"/>
                </a:solidFill>
              </a:rPr>
              <a:t> Experiences/Features/Learn More</a:t>
            </a:r>
            <a:endParaRPr lang="en-CA" sz="1400" b="1" u="sng" dirty="0">
              <a:solidFill>
                <a:srgbClr val="002060"/>
              </a:solidFill>
            </a:endParaRPr>
          </a:p>
        </p:txBody>
      </p:sp>
      <p:sp>
        <p:nvSpPr>
          <p:cNvPr id="64" name="TextBox 63"/>
          <p:cNvSpPr txBox="1"/>
          <p:nvPr userDrawn="1"/>
        </p:nvSpPr>
        <p:spPr>
          <a:xfrm>
            <a:off x="2123528" y="954517"/>
            <a:ext cx="1482557" cy="230832"/>
          </a:xfrm>
          <a:prstGeom prst="rect">
            <a:avLst/>
          </a:prstGeom>
          <a:noFill/>
        </p:spPr>
        <p:txBody>
          <a:bodyPr wrap="square" lIns="0" tIns="0" rIns="0" rtlCol="0">
            <a:spAutoFit/>
          </a:bodyPr>
          <a:lstStyle/>
          <a:p>
            <a:r>
              <a:rPr lang="en-US" sz="1200" b="1" i="1" u="none" dirty="0">
                <a:solidFill>
                  <a:srgbClr val="002060"/>
                </a:solidFill>
              </a:rPr>
              <a:t>Customer Description:</a:t>
            </a:r>
            <a:r>
              <a:rPr lang="en-US" sz="1200" b="1" i="1" u="none" baseline="0" dirty="0">
                <a:solidFill>
                  <a:srgbClr val="002060"/>
                </a:solidFill>
              </a:rPr>
              <a:t> </a:t>
            </a:r>
            <a:endParaRPr lang="en-CA" sz="1200" i="1" u="none" dirty="0">
              <a:solidFill>
                <a:srgbClr val="002060"/>
              </a:solidFill>
            </a:endParaRPr>
          </a:p>
        </p:txBody>
      </p:sp>
      <p:sp>
        <p:nvSpPr>
          <p:cNvPr id="65" name="TextBox 64"/>
          <p:cNvSpPr txBox="1"/>
          <p:nvPr userDrawn="1"/>
        </p:nvSpPr>
        <p:spPr>
          <a:xfrm>
            <a:off x="2112976" y="3228162"/>
            <a:ext cx="2050878" cy="261610"/>
          </a:xfrm>
          <a:prstGeom prst="rect">
            <a:avLst/>
          </a:prstGeom>
          <a:noFill/>
        </p:spPr>
        <p:txBody>
          <a:bodyPr wrap="square" lIns="0" tIns="0" rIns="0" rtlCol="0">
            <a:spAutoFit/>
          </a:bodyPr>
          <a:lstStyle/>
          <a:p>
            <a:r>
              <a:rPr lang="en-US" sz="1400" b="1" u="sng" dirty="0">
                <a:solidFill>
                  <a:srgbClr val="002060"/>
                </a:solidFill>
              </a:rPr>
              <a:t>Idea</a:t>
            </a:r>
            <a:r>
              <a:rPr lang="en-US" sz="1400" b="1" u="sng" baseline="0" dirty="0">
                <a:solidFill>
                  <a:srgbClr val="002060"/>
                </a:solidFill>
              </a:rPr>
              <a:t> Description:</a:t>
            </a:r>
            <a:endParaRPr lang="en-CA" sz="1800" b="1" u="sng" dirty="0">
              <a:solidFill>
                <a:srgbClr val="002060"/>
              </a:solidFill>
            </a:endParaRPr>
          </a:p>
        </p:txBody>
      </p:sp>
      <p:sp>
        <p:nvSpPr>
          <p:cNvPr id="67" name="Text Placeholder 66"/>
          <p:cNvSpPr>
            <a:spLocks noGrp="1"/>
          </p:cNvSpPr>
          <p:nvPr>
            <p:ph type="body" sz="quarter" idx="33" hasCustomPrompt="1"/>
          </p:nvPr>
        </p:nvSpPr>
        <p:spPr>
          <a:xfrm>
            <a:off x="2111098" y="1897183"/>
            <a:ext cx="4807202" cy="385165"/>
          </a:xfrm>
          <a:ln>
            <a:solidFill>
              <a:schemeClr val="bg1"/>
            </a:solidFill>
          </a:ln>
        </p:spPr>
        <p:txBody>
          <a:bodyPr>
            <a:normAutofit/>
          </a:bodyPr>
          <a:lstStyle>
            <a:lvl1pPr marL="0" indent="0">
              <a:buNone/>
              <a:defRPr sz="1100" i="1"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Insights derived from customer use cases. </a:t>
            </a:r>
          </a:p>
        </p:txBody>
      </p:sp>
      <p:sp>
        <p:nvSpPr>
          <p:cNvPr id="71" name="Text Placeholder 70"/>
          <p:cNvSpPr>
            <a:spLocks noGrp="1"/>
          </p:cNvSpPr>
          <p:nvPr>
            <p:ph type="body" sz="quarter" idx="34" hasCustomPrompt="1"/>
          </p:nvPr>
        </p:nvSpPr>
        <p:spPr>
          <a:xfrm>
            <a:off x="2111098" y="2486933"/>
            <a:ext cx="4807202" cy="741229"/>
          </a:xfrm>
          <a:ln>
            <a:solidFill>
              <a:schemeClr val="bg1"/>
            </a:solid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What are the emotional benefits and value added to the customer if this need is fulfilled. What is provided to the customer, non monetary based.</a:t>
            </a:r>
            <a:endParaRPr lang="en-CA" dirty="0"/>
          </a:p>
          <a:p>
            <a:pPr lvl="0"/>
            <a:endParaRPr lang="en-US" dirty="0"/>
          </a:p>
        </p:txBody>
      </p:sp>
      <p:sp>
        <p:nvSpPr>
          <p:cNvPr id="73" name="Text Placeholder 72"/>
          <p:cNvSpPr>
            <a:spLocks noGrp="1"/>
          </p:cNvSpPr>
          <p:nvPr>
            <p:ph type="body" sz="quarter" idx="35" hasCustomPrompt="1"/>
          </p:nvPr>
        </p:nvSpPr>
        <p:spPr>
          <a:xfrm>
            <a:off x="2124075" y="3489324"/>
            <a:ext cx="4794250" cy="1123349"/>
          </a:xfrm>
          <a:ln>
            <a:solidFill>
              <a:schemeClr val="bg1"/>
            </a:solidFill>
          </a:ln>
        </p:spPr>
        <p:txBody>
          <a:bodyPr>
            <a:noAutofit/>
          </a:bodyPr>
          <a:lstStyle>
            <a:lvl1pPr marL="0" indent="0">
              <a:spcBef>
                <a:spcPts val="600"/>
              </a:spcBef>
              <a:buNone/>
              <a:defRPr sz="1100" i="1"/>
            </a:lvl1pPr>
          </a:lstStyle>
          <a:p>
            <a:pPr lvl="0"/>
            <a:r>
              <a:rPr lang="en-US" dirty="0"/>
              <a:t>Given our understanding of user goals and activities, Ford could provide our customers the ability to.. </a:t>
            </a:r>
          </a:p>
          <a:p>
            <a:pPr lvl="0"/>
            <a:r>
              <a:rPr lang="en-US" dirty="0"/>
              <a:t>Include description of what the system should be and how it should work. </a:t>
            </a:r>
          </a:p>
          <a:p>
            <a:pPr lvl="0"/>
            <a:endParaRPr lang="en-US" dirty="0"/>
          </a:p>
        </p:txBody>
      </p:sp>
      <p:sp>
        <p:nvSpPr>
          <p:cNvPr id="75" name="Text Placeholder 74"/>
          <p:cNvSpPr>
            <a:spLocks noGrp="1"/>
          </p:cNvSpPr>
          <p:nvPr>
            <p:ph type="body" sz="quarter" idx="36" hasCustomPrompt="1"/>
          </p:nvPr>
        </p:nvSpPr>
        <p:spPr>
          <a:xfrm>
            <a:off x="2120637" y="4868799"/>
            <a:ext cx="4819543" cy="667636"/>
          </a:xfrm>
          <a:ln>
            <a:solidFill>
              <a:schemeClr val="bg1"/>
            </a:solidFill>
          </a:ln>
        </p:spPr>
        <p:txBody>
          <a:bodyPr>
            <a:normAutofit/>
          </a:bodyPr>
          <a:lstStyle>
            <a:lvl1pPr marL="0" indent="0">
              <a:buNone/>
              <a:defRPr sz="1100" i="1" baseline="0"/>
            </a:lvl1pPr>
          </a:lstStyle>
          <a:p>
            <a:pPr lvl="0"/>
            <a:r>
              <a:rPr lang="en-US" dirty="0"/>
              <a:t>Describe how meeting the customer needs supports a desired business outcome, profit improvement, customer satisfaction increase, enhancement in value proposition, or thwart competitive actions.</a:t>
            </a:r>
          </a:p>
        </p:txBody>
      </p:sp>
      <p:sp>
        <p:nvSpPr>
          <p:cNvPr id="79" name="Text Placeholder 78"/>
          <p:cNvSpPr>
            <a:spLocks noGrp="1"/>
          </p:cNvSpPr>
          <p:nvPr>
            <p:ph type="body" sz="quarter" idx="37" hasCustomPrompt="1"/>
          </p:nvPr>
        </p:nvSpPr>
        <p:spPr>
          <a:xfrm>
            <a:off x="2129367" y="5850876"/>
            <a:ext cx="4788933" cy="846788"/>
          </a:xfrm>
          <a:ln>
            <a:solidFill>
              <a:schemeClr val="bg1"/>
            </a:solid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Describe related customer needs or features that amplify the subject need. Describe related customer trends or mindsets. Include link to vehicle family if applicable. </a:t>
            </a:r>
          </a:p>
          <a:p>
            <a:pPr lvl="0"/>
            <a:endParaRPr lang="en-US" dirty="0"/>
          </a:p>
        </p:txBody>
      </p:sp>
      <p:sp>
        <p:nvSpPr>
          <p:cNvPr id="80" name="TextBox 79"/>
          <p:cNvSpPr txBox="1"/>
          <p:nvPr userDrawn="1"/>
        </p:nvSpPr>
        <p:spPr>
          <a:xfrm>
            <a:off x="57524" y="1044019"/>
            <a:ext cx="1239713" cy="2236510"/>
          </a:xfrm>
          <a:prstGeom prst="rect">
            <a:avLst/>
          </a:prstGeom>
          <a:noFill/>
        </p:spPr>
        <p:txBody>
          <a:bodyPr wrap="square" lIns="0" tIns="0" rIns="0" rtlCol="0">
            <a:spAutoFit/>
          </a:bodyPr>
          <a:lstStyle/>
          <a:p>
            <a:pPr>
              <a:lnSpc>
                <a:spcPct val="100000"/>
              </a:lnSpc>
              <a:spcBef>
                <a:spcPts val="600"/>
              </a:spcBef>
              <a:spcAft>
                <a:spcPts val="600"/>
              </a:spcAft>
            </a:pPr>
            <a:r>
              <a:rPr lang="en-US" sz="1200" b="0" u="none" baseline="0" dirty="0">
                <a:solidFill>
                  <a:schemeClr val="bg1"/>
                </a:solidFill>
              </a:rPr>
              <a:t>Unique ID:</a:t>
            </a:r>
          </a:p>
          <a:p>
            <a:pPr>
              <a:lnSpc>
                <a:spcPct val="100000"/>
              </a:lnSpc>
              <a:spcBef>
                <a:spcPts val="1100"/>
              </a:spcBef>
              <a:spcAft>
                <a:spcPts val="0"/>
              </a:spcAft>
            </a:pPr>
            <a:r>
              <a:rPr lang="en-US" sz="1200" b="0" u="none" baseline="0" dirty="0">
                <a:solidFill>
                  <a:schemeClr val="bg1"/>
                </a:solidFill>
              </a:rPr>
              <a:t>Product Suite:</a:t>
            </a:r>
          </a:p>
          <a:p>
            <a:pPr>
              <a:lnSpc>
                <a:spcPct val="100000"/>
              </a:lnSpc>
              <a:spcBef>
                <a:spcPts val="1100"/>
              </a:spcBef>
              <a:spcAft>
                <a:spcPts val="0"/>
              </a:spcAft>
            </a:pPr>
            <a:endParaRPr lang="en-US" sz="1200" b="0" u="none" baseline="0" dirty="0">
              <a:solidFill>
                <a:schemeClr val="bg1"/>
              </a:solidFill>
            </a:endParaRPr>
          </a:p>
          <a:p>
            <a:pPr>
              <a:lnSpc>
                <a:spcPct val="100000"/>
              </a:lnSpc>
              <a:spcBef>
                <a:spcPts val="500"/>
              </a:spcBef>
              <a:spcAft>
                <a:spcPts val="700"/>
              </a:spcAft>
            </a:pPr>
            <a:r>
              <a:rPr lang="en-US" sz="1200" b="0" u="none" baseline="0" dirty="0">
                <a:solidFill>
                  <a:schemeClr val="bg1"/>
                </a:solidFill>
              </a:rPr>
              <a:t>Product Owner:</a:t>
            </a:r>
          </a:p>
          <a:p>
            <a:pPr>
              <a:lnSpc>
                <a:spcPct val="100000"/>
              </a:lnSpc>
              <a:spcBef>
                <a:spcPts val="600"/>
              </a:spcBef>
              <a:spcAft>
                <a:spcPts val="700"/>
              </a:spcAft>
            </a:pPr>
            <a:r>
              <a:rPr lang="en-US" sz="1200" b="0" u="none" baseline="0" dirty="0">
                <a:solidFill>
                  <a:schemeClr val="bg1"/>
                </a:solidFill>
              </a:rPr>
              <a:t>Technical Lead:</a:t>
            </a:r>
          </a:p>
          <a:p>
            <a:pPr>
              <a:lnSpc>
                <a:spcPct val="100000"/>
              </a:lnSpc>
              <a:spcBef>
                <a:spcPts val="600"/>
              </a:spcBef>
              <a:spcAft>
                <a:spcPts val="700"/>
              </a:spcAft>
            </a:pPr>
            <a:r>
              <a:rPr lang="en-US" sz="1200" b="0" u="none" baseline="0" dirty="0">
                <a:solidFill>
                  <a:schemeClr val="bg1"/>
                </a:solidFill>
              </a:rPr>
              <a:t>Experience Lead</a:t>
            </a:r>
            <a:r>
              <a:rPr lang="en-US" sz="1200" b="1" u="none" baseline="0" dirty="0">
                <a:solidFill>
                  <a:schemeClr val="bg1"/>
                </a:solidFill>
              </a:rPr>
              <a:t>:</a:t>
            </a:r>
          </a:p>
          <a:p>
            <a:pPr>
              <a:lnSpc>
                <a:spcPct val="100000"/>
              </a:lnSpc>
              <a:spcBef>
                <a:spcPts val="400"/>
              </a:spcBef>
            </a:pPr>
            <a:endParaRPr lang="en-US" sz="1200" b="1" u="none" baseline="0" dirty="0">
              <a:solidFill>
                <a:schemeClr val="bg1"/>
              </a:solidFill>
            </a:endParaRPr>
          </a:p>
        </p:txBody>
      </p:sp>
      <p:sp>
        <p:nvSpPr>
          <p:cNvPr id="81" name="TextBox 80"/>
          <p:cNvSpPr txBox="1"/>
          <p:nvPr userDrawn="1"/>
        </p:nvSpPr>
        <p:spPr>
          <a:xfrm>
            <a:off x="16874" y="5028254"/>
            <a:ext cx="1926883" cy="1400383"/>
          </a:xfrm>
          <a:prstGeom prst="rect">
            <a:avLst/>
          </a:prstGeom>
          <a:noFill/>
        </p:spPr>
        <p:txBody>
          <a:bodyPr wrap="square" lIns="0" tIns="0" rIns="0" rtlCol="0">
            <a:spAutoFit/>
          </a:bodyPr>
          <a:lstStyle/>
          <a:p>
            <a:pPr>
              <a:lnSpc>
                <a:spcPct val="150000"/>
              </a:lnSpc>
            </a:pPr>
            <a:r>
              <a:rPr lang="en-US" sz="1200" b="0" u="none" baseline="0" dirty="0">
                <a:solidFill>
                  <a:schemeClr val="bg1"/>
                </a:solidFill>
              </a:rPr>
              <a:t>Idea Funding Source:</a:t>
            </a:r>
          </a:p>
          <a:p>
            <a:pPr>
              <a:lnSpc>
                <a:spcPct val="150000"/>
              </a:lnSpc>
            </a:pPr>
            <a:endParaRPr lang="en-US" sz="1200" b="0" u="none" baseline="0" dirty="0">
              <a:solidFill>
                <a:schemeClr val="bg1"/>
              </a:solidFill>
            </a:endParaRPr>
          </a:p>
          <a:p>
            <a:pPr>
              <a:lnSpc>
                <a:spcPct val="100000"/>
              </a:lnSpc>
            </a:pPr>
            <a:r>
              <a:rPr lang="en-US" sz="1200" b="0" u="none" baseline="0" dirty="0">
                <a:solidFill>
                  <a:schemeClr val="bg1"/>
                </a:solidFill>
              </a:rPr>
              <a:t>Proposed Implementation </a:t>
            </a:r>
          </a:p>
          <a:p>
            <a:pPr>
              <a:lnSpc>
                <a:spcPct val="100000"/>
              </a:lnSpc>
            </a:pPr>
            <a:r>
              <a:rPr lang="en-US" sz="1200" b="0" u="none" baseline="0" dirty="0">
                <a:solidFill>
                  <a:schemeClr val="bg1"/>
                </a:solidFill>
              </a:rPr>
              <a:t>Timing:</a:t>
            </a:r>
          </a:p>
          <a:p>
            <a:pPr>
              <a:lnSpc>
                <a:spcPct val="100000"/>
              </a:lnSpc>
            </a:pPr>
            <a:endParaRPr lang="en-US" sz="1200" b="0" u="none" baseline="0" dirty="0">
              <a:solidFill>
                <a:schemeClr val="bg1"/>
              </a:solidFill>
            </a:endParaRPr>
          </a:p>
          <a:p>
            <a:pPr>
              <a:lnSpc>
                <a:spcPct val="100000"/>
              </a:lnSpc>
            </a:pPr>
            <a:endParaRPr lang="en-CA" sz="1600" b="0" u="none" dirty="0">
              <a:solidFill>
                <a:schemeClr val="bg1"/>
              </a:solidFill>
            </a:endParaRPr>
          </a:p>
        </p:txBody>
      </p:sp>
      <p:sp>
        <p:nvSpPr>
          <p:cNvPr id="85" name="Text Placeholder 84"/>
          <p:cNvSpPr>
            <a:spLocks noGrp="1"/>
          </p:cNvSpPr>
          <p:nvPr>
            <p:ph type="body" sz="quarter" idx="38" hasCustomPrompt="1"/>
          </p:nvPr>
        </p:nvSpPr>
        <p:spPr>
          <a:xfrm>
            <a:off x="731296" y="1020778"/>
            <a:ext cx="1197701" cy="287310"/>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87" name="Text Placeholder 84"/>
          <p:cNvSpPr>
            <a:spLocks noGrp="1"/>
          </p:cNvSpPr>
          <p:nvPr>
            <p:ph type="body" sz="quarter" idx="40" hasCustomPrompt="1"/>
          </p:nvPr>
        </p:nvSpPr>
        <p:spPr>
          <a:xfrm>
            <a:off x="33261" y="1596994"/>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Type Product Suite Here</a:t>
            </a:r>
          </a:p>
        </p:txBody>
      </p:sp>
      <p:sp>
        <p:nvSpPr>
          <p:cNvPr id="90" name="Text Placeholder 84"/>
          <p:cNvSpPr>
            <a:spLocks noGrp="1"/>
          </p:cNvSpPr>
          <p:nvPr>
            <p:ph type="body" sz="quarter" idx="43" hasCustomPrompt="1"/>
          </p:nvPr>
        </p:nvSpPr>
        <p:spPr>
          <a:xfrm>
            <a:off x="39043" y="2870596"/>
            <a:ext cx="2011008" cy="216371"/>
          </a:xfrm>
          <a:ln>
            <a:solidFill>
              <a:schemeClr val="accent1">
                <a:lumMod val="75000"/>
              </a:schemeClr>
            </a:solidFill>
          </a:ln>
        </p:spPr>
        <p:txBody>
          <a:bodyPr>
            <a:normAutofit/>
          </a:bodyPr>
          <a:lstStyle>
            <a:lvl1pPr marL="0" indent="0">
              <a:buNone/>
              <a:defRPr sz="1100" i="1" baseline="0">
                <a:solidFill>
                  <a:schemeClr val="bg1"/>
                </a:solidFill>
              </a:defRPr>
            </a:lvl1pPr>
          </a:lstStyle>
          <a:p>
            <a:pPr lvl="0"/>
            <a:r>
              <a:rPr lang="en-US" dirty="0"/>
              <a:t>Experience Lead Name</a:t>
            </a:r>
          </a:p>
        </p:txBody>
      </p:sp>
      <p:sp>
        <p:nvSpPr>
          <p:cNvPr id="91" name="Text Placeholder 84"/>
          <p:cNvSpPr>
            <a:spLocks noGrp="1"/>
          </p:cNvSpPr>
          <p:nvPr>
            <p:ph type="body" sz="quarter" idx="44" hasCustomPrompt="1"/>
          </p:nvPr>
        </p:nvSpPr>
        <p:spPr>
          <a:xfrm>
            <a:off x="33193" y="2147780"/>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Product Owner Name</a:t>
            </a:r>
          </a:p>
        </p:txBody>
      </p:sp>
      <p:sp>
        <p:nvSpPr>
          <p:cNvPr id="92" name="Text Placeholder 84"/>
          <p:cNvSpPr>
            <a:spLocks noGrp="1"/>
          </p:cNvSpPr>
          <p:nvPr>
            <p:ph type="body" sz="quarter" idx="45" hasCustomPrompt="1"/>
          </p:nvPr>
        </p:nvSpPr>
        <p:spPr>
          <a:xfrm>
            <a:off x="2218" y="2502478"/>
            <a:ext cx="2011008" cy="216371"/>
          </a:xfrm>
          <a:ln>
            <a:solidFill>
              <a:schemeClr val="accent1">
                <a:lumMod val="75000"/>
              </a:schemeClr>
            </a:solidFill>
          </a:ln>
        </p:spPr>
        <p:txBody>
          <a:bodyPr>
            <a:normAutofit/>
          </a:bodyPr>
          <a:lstStyle>
            <a:lvl1pPr marL="0" indent="0">
              <a:buNone/>
              <a:defRPr sz="1100" i="1" baseline="0">
                <a:solidFill>
                  <a:schemeClr val="bg1"/>
                </a:solidFill>
              </a:defRPr>
            </a:lvl1pPr>
          </a:lstStyle>
          <a:p>
            <a:pPr lvl="0"/>
            <a:r>
              <a:rPr lang="en-US" dirty="0"/>
              <a:t>Technical Lead Name</a:t>
            </a:r>
          </a:p>
        </p:txBody>
      </p:sp>
      <p:sp>
        <p:nvSpPr>
          <p:cNvPr id="93" name="Text Placeholder 84"/>
          <p:cNvSpPr>
            <a:spLocks noGrp="1"/>
          </p:cNvSpPr>
          <p:nvPr>
            <p:ph type="body" sz="quarter" idx="46" hasCustomPrompt="1"/>
          </p:nvPr>
        </p:nvSpPr>
        <p:spPr>
          <a:xfrm>
            <a:off x="19969" y="5309902"/>
            <a:ext cx="2011008" cy="216371"/>
          </a:xfrm>
          <a:ln>
            <a:solidFill>
              <a:schemeClr val="accent1">
                <a:lumMod val="75000"/>
              </a:schemeClr>
            </a:solidFill>
          </a:ln>
        </p:spPr>
        <p:txBody>
          <a:bodyPr>
            <a:normAutofit/>
          </a:bodyPr>
          <a:lstStyle>
            <a:lvl1pPr marL="0" indent="0">
              <a:buNone/>
              <a:defRPr sz="1100" i="1">
                <a:solidFill>
                  <a:schemeClr val="bg1"/>
                </a:solidFill>
              </a:defRPr>
            </a:lvl1pPr>
          </a:lstStyle>
          <a:p>
            <a:pPr lvl="0"/>
            <a:r>
              <a:rPr lang="en-US" dirty="0"/>
              <a:t>Funding Source Here</a:t>
            </a:r>
          </a:p>
        </p:txBody>
      </p:sp>
      <p:sp>
        <p:nvSpPr>
          <p:cNvPr id="94" name="Text Placeholder 84"/>
          <p:cNvSpPr>
            <a:spLocks noGrp="1"/>
          </p:cNvSpPr>
          <p:nvPr>
            <p:ph type="body" sz="quarter" idx="47" hasCustomPrompt="1"/>
          </p:nvPr>
        </p:nvSpPr>
        <p:spPr>
          <a:xfrm>
            <a:off x="547260" y="5761039"/>
            <a:ext cx="812451" cy="257544"/>
          </a:xfrm>
          <a:ln>
            <a:solidFill>
              <a:schemeClr val="accent1">
                <a:lumMod val="75000"/>
              </a:schemeClr>
            </a:solidFill>
          </a:ln>
        </p:spPr>
        <p:txBody>
          <a:bodyPr>
            <a:noAutofit/>
          </a:bodyPr>
          <a:lstStyle>
            <a:lvl1pPr marL="0" indent="0">
              <a:buNone/>
              <a:defRPr sz="1200" baseline="0">
                <a:solidFill>
                  <a:schemeClr val="bg1"/>
                </a:solidFill>
              </a:defRPr>
            </a:lvl1pPr>
          </a:lstStyle>
          <a:p>
            <a:pPr lvl="0"/>
            <a:r>
              <a:rPr lang="en-US" dirty="0"/>
              <a:t>XX / XXXX</a:t>
            </a:r>
          </a:p>
        </p:txBody>
      </p:sp>
      <p:sp>
        <p:nvSpPr>
          <p:cNvPr id="95" name="TextBox 94"/>
          <p:cNvSpPr txBox="1"/>
          <p:nvPr userDrawn="1"/>
        </p:nvSpPr>
        <p:spPr>
          <a:xfrm>
            <a:off x="7977880" y="96759"/>
            <a:ext cx="2050878" cy="477054"/>
          </a:xfrm>
          <a:prstGeom prst="rect">
            <a:avLst/>
          </a:prstGeom>
          <a:noFill/>
        </p:spPr>
        <p:txBody>
          <a:bodyPr wrap="square" lIns="0" tIns="0" rIns="0" rtlCol="0">
            <a:spAutoFit/>
          </a:bodyPr>
          <a:lstStyle/>
          <a:p>
            <a:pPr algn="r"/>
            <a:r>
              <a:rPr lang="en-US" sz="1400" b="1" u="none" dirty="0">
                <a:solidFill>
                  <a:srgbClr val="002060"/>
                </a:solidFill>
              </a:rPr>
              <a:t>Requestor Name:</a:t>
            </a:r>
            <a:r>
              <a:rPr lang="en-US" sz="1400" b="1" u="none" baseline="0" dirty="0">
                <a:solidFill>
                  <a:srgbClr val="002060"/>
                </a:solidFill>
              </a:rPr>
              <a:t> </a:t>
            </a:r>
          </a:p>
          <a:p>
            <a:pPr algn="r"/>
            <a:r>
              <a:rPr lang="en-US" sz="1400" b="1" u="none" baseline="0" dirty="0">
                <a:solidFill>
                  <a:srgbClr val="002060"/>
                </a:solidFill>
              </a:rPr>
              <a:t>Requestor Department: </a:t>
            </a:r>
            <a:endParaRPr lang="en-CA" sz="1800" b="1" u="none" dirty="0">
              <a:solidFill>
                <a:srgbClr val="002060"/>
              </a:solidFill>
            </a:endParaRPr>
          </a:p>
        </p:txBody>
      </p:sp>
      <p:sp>
        <p:nvSpPr>
          <p:cNvPr id="96" name="TextBox 95"/>
          <p:cNvSpPr txBox="1"/>
          <p:nvPr userDrawn="1"/>
        </p:nvSpPr>
        <p:spPr>
          <a:xfrm>
            <a:off x="30902" y="6396317"/>
            <a:ext cx="1259947" cy="415498"/>
          </a:xfrm>
          <a:prstGeom prst="rect">
            <a:avLst/>
          </a:prstGeom>
          <a:noFill/>
        </p:spPr>
        <p:txBody>
          <a:bodyPr wrap="square" lIns="0" tIns="0" rIns="0" rtlCol="0">
            <a:spAutoFit/>
          </a:bodyPr>
          <a:lstStyle/>
          <a:p>
            <a:r>
              <a:rPr lang="en-US" sz="1200" b="0" i="0" u="none" baseline="0" dirty="0">
                <a:solidFill>
                  <a:schemeClr val="bg1"/>
                </a:solidFill>
              </a:rPr>
              <a:t>Scope ID: </a:t>
            </a:r>
          </a:p>
          <a:p>
            <a:r>
              <a:rPr lang="en-US" sz="1200" b="0" i="0" u="none" baseline="0" dirty="0">
                <a:solidFill>
                  <a:schemeClr val="bg1"/>
                </a:solidFill>
              </a:rPr>
              <a:t>Feature Roadmap:</a:t>
            </a:r>
          </a:p>
        </p:txBody>
      </p:sp>
      <p:sp>
        <p:nvSpPr>
          <p:cNvPr id="97" name="Text Placeholder 84"/>
          <p:cNvSpPr>
            <a:spLocks noGrp="1"/>
          </p:cNvSpPr>
          <p:nvPr>
            <p:ph type="body" sz="quarter" idx="48" hasCustomPrompt="1"/>
          </p:nvPr>
        </p:nvSpPr>
        <p:spPr>
          <a:xfrm>
            <a:off x="616401" y="6367947"/>
            <a:ext cx="1197701" cy="208902"/>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98" name="Text Placeholder 84"/>
          <p:cNvSpPr>
            <a:spLocks noGrp="1"/>
          </p:cNvSpPr>
          <p:nvPr>
            <p:ph type="body" sz="quarter" idx="49" hasCustomPrompt="1"/>
          </p:nvPr>
        </p:nvSpPr>
        <p:spPr>
          <a:xfrm>
            <a:off x="1163518" y="6576538"/>
            <a:ext cx="765440" cy="192465"/>
          </a:xfrm>
          <a:ln>
            <a:solidFill>
              <a:schemeClr val="accent1">
                <a:lumMod val="75000"/>
              </a:schemeClr>
            </a:solidFill>
          </a:ln>
        </p:spPr>
        <p:txBody>
          <a:bodyPr>
            <a:normAutofit/>
          </a:bodyPr>
          <a:lstStyle>
            <a:lvl1pPr marL="0" indent="0">
              <a:buNone/>
              <a:defRPr sz="1200">
                <a:solidFill>
                  <a:schemeClr val="bg1"/>
                </a:solidFill>
              </a:defRPr>
            </a:lvl1pPr>
          </a:lstStyle>
          <a:p>
            <a:pPr lvl="0"/>
            <a:r>
              <a:rPr lang="en-US" dirty="0"/>
              <a:t>XX-XX-XX</a:t>
            </a:r>
          </a:p>
        </p:txBody>
      </p:sp>
      <p:sp>
        <p:nvSpPr>
          <p:cNvPr id="102" name="Text Placeholder 101"/>
          <p:cNvSpPr>
            <a:spLocks noGrp="1"/>
          </p:cNvSpPr>
          <p:nvPr>
            <p:ph type="body" sz="quarter" idx="50" hasCustomPrompt="1"/>
          </p:nvPr>
        </p:nvSpPr>
        <p:spPr>
          <a:xfrm>
            <a:off x="3606085" y="966064"/>
            <a:ext cx="3312215" cy="726534"/>
          </a:xfrm>
          <a:ln>
            <a:solidFill>
              <a:schemeClr val="bg1"/>
            </a:solid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baseline="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i="1" dirty="0"/>
              <a:t>Use storytelling to describe the key needs and values of our customers. Include </a:t>
            </a:r>
            <a:r>
              <a:rPr lang="en-US" dirty="0"/>
              <a:t>Customer Profile (if applicable), UX Persona (if applicable) Captures ethnographic, archetype or desktop research.</a:t>
            </a:r>
            <a:endParaRPr lang="en-CA" dirty="0"/>
          </a:p>
        </p:txBody>
      </p:sp>
      <p:sp>
        <p:nvSpPr>
          <p:cNvPr id="2" name="TextBox 1"/>
          <p:cNvSpPr txBox="1"/>
          <p:nvPr userDrawn="1"/>
        </p:nvSpPr>
        <p:spPr>
          <a:xfrm>
            <a:off x="282142" y="3401623"/>
            <a:ext cx="1733302" cy="1323439"/>
          </a:xfrm>
          <a:prstGeom prst="rect">
            <a:avLst/>
          </a:prstGeom>
          <a:noFill/>
        </p:spPr>
        <p:txBody>
          <a:bodyPr wrap="square" rtlCol="0">
            <a:spAutoFit/>
          </a:bodyPr>
          <a:lstStyle/>
          <a:p>
            <a:pPr>
              <a:spcBef>
                <a:spcPts val="600"/>
              </a:spcBef>
              <a:spcAft>
                <a:spcPts val="0"/>
              </a:spcAft>
            </a:pPr>
            <a:r>
              <a:rPr lang="en-US" sz="1200" dirty="0">
                <a:solidFill>
                  <a:schemeClr val="bg1"/>
                </a:solidFill>
              </a:rPr>
              <a:t>Submitted</a:t>
            </a:r>
          </a:p>
          <a:p>
            <a:pPr>
              <a:spcBef>
                <a:spcPts val="600"/>
              </a:spcBef>
              <a:spcAft>
                <a:spcPts val="0"/>
              </a:spcAft>
            </a:pPr>
            <a:r>
              <a:rPr lang="en-US" sz="1200" dirty="0">
                <a:solidFill>
                  <a:schemeClr val="bg1"/>
                </a:solidFill>
              </a:rPr>
              <a:t>Reviewed</a:t>
            </a:r>
          </a:p>
          <a:p>
            <a:pPr>
              <a:spcBef>
                <a:spcPts val="600"/>
              </a:spcBef>
              <a:spcAft>
                <a:spcPts val="0"/>
              </a:spcAft>
            </a:pPr>
            <a:r>
              <a:rPr lang="en-US" sz="1200" dirty="0">
                <a:solidFill>
                  <a:schemeClr val="bg1"/>
                </a:solidFill>
              </a:rPr>
              <a:t>Dispositioned</a:t>
            </a:r>
          </a:p>
          <a:p>
            <a:pPr>
              <a:spcBef>
                <a:spcPts val="600"/>
              </a:spcBef>
              <a:spcAft>
                <a:spcPts val="0"/>
              </a:spcAft>
            </a:pPr>
            <a:r>
              <a:rPr lang="en-US" sz="1200" dirty="0">
                <a:solidFill>
                  <a:schemeClr val="bg1"/>
                </a:solidFill>
              </a:rPr>
              <a:t>Accepted</a:t>
            </a:r>
            <a:r>
              <a:rPr lang="en-US" sz="1200" baseline="0" dirty="0">
                <a:solidFill>
                  <a:schemeClr val="bg1"/>
                </a:solidFill>
              </a:rPr>
              <a:t> as Project</a:t>
            </a:r>
          </a:p>
          <a:p>
            <a:pPr>
              <a:spcBef>
                <a:spcPts val="600"/>
              </a:spcBef>
              <a:spcAft>
                <a:spcPts val="0"/>
              </a:spcAft>
            </a:pPr>
            <a:r>
              <a:rPr lang="en-US" sz="1200" baseline="0" dirty="0">
                <a:solidFill>
                  <a:schemeClr val="bg1"/>
                </a:solidFill>
              </a:rPr>
              <a:t>Scoped</a:t>
            </a:r>
            <a:endParaRPr lang="en-US" sz="1200" dirty="0">
              <a:solidFill>
                <a:schemeClr val="bg1"/>
              </a:solidFill>
            </a:endParaRPr>
          </a:p>
        </p:txBody>
      </p:sp>
      <p:sp>
        <p:nvSpPr>
          <p:cNvPr id="4" name="Text Placeholder 3"/>
          <p:cNvSpPr>
            <a:spLocks noGrp="1"/>
          </p:cNvSpPr>
          <p:nvPr>
            <p:ph type="body" sz="quarter" idx="51" hasCustomPrompt="1"/>
          </p:nvPr>
        </p:nvSpPr>
        <p:spPr>
          <a:xfrm>
            <a:off x="57524" y="3431146"/>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2" name="Text Placeholder 3"/>
          <p:cNvSpPr>
            <a:spLocks noGrp="1"/>
          </p:cNvSpPr>
          <p:nvPr>
            <p:ph type="body" sz="quarter" idx="52" hasCustomPrompt="1"/>
          </p:nvPr>
        </p:nvSpPr>
        <p:spPr>
          <a:xfrm>
            <a:off x="55289" y="3699963"/>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3" name="Text Placeholder 3"/>
          <p:cNvSpPr>
            <a:spLocks noGrp="1"/>
          </p:cNvSpPr>
          <p:nvPr>
            <p:ph type="body" sz="quarter" idx="53" hasCustomPrompt="1"/>
          </p:nvPr>
        </p:nvSpPr>
        <p:spPr>
          <a:xfrm>
            <a:off x="55289" y="3968581"/>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4" name="Text Placeholder 3"/>
          <p:cNvSpPr>
            <a:spLocks noGrp="1"/>
          </p:cNvSpPr>
          <p:nvPr>
            <p:ph type="body" sz="quarter" idx="54" hasCustomPrompt="1"/>
          </p:nvPr>
        </p:nvSpPr>
        <p:spPr>
          <a:xfrm>
            <a:off x="55289" y="4225495"/>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6" name="Text Placeholder 3"/>
          <p:cNvSpPr>
            <a:spLocks noGrp="1"/>
          </p:cNvSpPr>
          <p:nvPr>
            <p:ph type="body" sz="quarter" idx="55" hasCustomPrompt="1"/>
          </p:nvPr>
        </p:nvSpPr>
        <p:spPr>
          <a:xfrm>
            <a:off x="55289" y="4492474"/>
            <a:ext cx="224617" cy="213544"/>
          </a:xfrm>
          <a:solidFill>
            <a:schemeClr val="bg1"/>
          </a:solidFill>
          <a:ln>
            <a:solidFill>
              <a:schemeClr val="tx1"/>
            </a:solidFill>
          </a:ln>
        </p:spPr>
        <p:txBody>
          <a:bodyPr anchor="ctr">
            <a:noAutofit/>
          </a:bodyPr>
          <a:lstStyle>
            <a:lvl1pPr marL="0" indent="0" algn="ctr">
              <a:buNone/>
              <a:defRPr sz="1200">
                <a:latin typeface="+mn-lt"/>
              </a:defRPr>
            </a:lvl1pPr>
          </a:lstStyle>
          <a:p>
            <a:pPr lvl="0"/>
            <a:r>
              <a:rPr lang="en-US" dirty="0"/>
              <a:t>-</a:t>
            </a:r>
          </a:p>
        </p:txBody>
      </p:sp>
      <p:sp>
        <p:nvSpPr>
          <p:cNvPr id="88" name="TextBox 87"/>
          <p:cNvSpPr txBox="1"/>
          <p:nvPr userDrawn="1"/>
        </p:nvSpPr>
        <p:spPr>
          <a:xfrm>
            <a:off x="7138420" y="5772598"/>
            <a:ext cx="968207" cy="1079783"/>
          </a:xfrm>
          <a:prstGeom prst="rect">
            <a:avLst/>
          </a:prstGeom>
          <a:noFill/>
        </p:spPr>
        <p:txBody>
          <a:bodyPr wrap="square" rtlCol="0">
            <a:spAutoFit/>
          </a:bodyPr>
          <a:lstStyle/>
          <a:p>
            <a:pPr>
              <a:spcBef>
                <a:spcPts val="100"/>
              </a:spcBef>
              <a:spcAft>
                <a:spcPts val="0"/>
              </a:spcAft>
            </a:pPr>
            <a:r>
              <a:rPr lang="en-US" sz="1000" dirty="0">
                <a:solidFill>
                  <a:schemeClr val="tx1"/>
                </a:solidFill>
              </a:rPr>
              <a:t>CVP&amp;P- Core</a:t>
            </a:r>
          </a:p>
          <a:p>
            <a:pPr>
              <a:spcBef>
                <a:spcPts val="100"/>
              </a:spcBef>
              <a:spcAft>
                <a:spcPts val="0"/>
              </a:spcAft>
            </a:pPr>
            <a:r>
              <a:rPr lang="en-US" sz="1000" dirty="0">
                <a:solidFill>
                  <a:schemeClr val="tx1"/>
                </a:solidFill>
              </a:rPr>
              <a:t>CVP&amp;P</a:t>
            </a:r>
            <a:r>
              <a:rPr lang="en-US" sz="1000" baseline="0" dirty="0">
                <a:solidFill>
                  <a:schemeClr val="tx1"/>
                </a:solidFill>
              </a:rPr>
              <a:t> – IT</a:t>
            </a:r>
          </a:p>
          <a:p>
            <a:pPr>
              <a:spcBef>
                <a:spcPts val="100"/>
              </a:spcBef>
              <a:spcAft>
                <a:spcPts val="0"/>
              </a:spcAft>
            </a:pPr>
            <a:r>
              <a:rPr lang="en-US" sz="1000" baseline="0" dirty="0">
                <a:solidFill>
                  <a:schemeClr val="tx1"/>
                </a:solidFill>
              </a:rPr>
              <a:t>FordPass</a:t>
            </a:r>
          </a:p>
          <a:p>
            <a:pPr>
              <a:spcBef>
                <a:spcPts val="100"/>
              </a:spcBef>
              <a:spcAft>
                <a:spcPts val="0"/>
              </a:spcAft>
            </a:pPr>
            <a:r>
              <a:rPr lang="en-US" sz="1000" baseline="0" dirty="0">
                <a:solidFill>
                  <a:schemeClr val="tx1"/>
                </a:solidFill>
              </a:rPr>
              <a:t>GDIA</a:t>
            </a:r>
          </a:p>
          <a:p>
            <a:pPr>
              <a:spcBef>
                <a:spcPts val="100"/>
              </a:spcBef>
              <a:spcAft>
                <a:spcPts val="0"/>
              </a:spcAft>
            </a:pPr>
            <a:r>
              <a:rPr lang="en-US" sz="1000" baseline="0" dirty="0">
                <a:solidFill>
                  <a:schemeClr val="tx1"/>
                </a:solidFill>
              </a:rPr>
              <a:t>Guides</a:t>
            </a:r>
          </a:p>
          <a:p>
            <a:pPr>
              <a:spcBef>
                <a:spcPts val="100"/>
              </a:spcBef>
              <a:spcAft>
                <a:spcPts val="0"/>
              </a:spcAft>
            </a:pPr>
            <a:r>
              <a:rPr lang="en-US" sz="1000" baseline="0" dirty="0">
                <a:solidFill>
                  <a:schemeClr val="tx1"/>
                </a:solidFill>
              </a:rPr>
              <a:t>Messaging</a:t>
            </a:r>
          </a:p>
        </p:txBody>
      </p:sp>
      <p:sp>
        <p:nvSpPr>
          <p:cNvPr id="89" name="TextBox 88"/>
          <p:cNvSpPr txBox="1"/>
          <p:nvPr userDrawn="1"/>
        </p:nvSpPr>
        <p:spPr>
          <a:xfrm>
            <a:off x="8081579" y="5752530"/>
            <a:ext cx="1734534" cy="746358"/>
          </a:xfrm>
          <a:prstGeom prst="rect">
            <a:avLst/>
          </a:prstGeom>
          <a:noFill/>
        </p:spPr>
        <p:txBody>
          <a:bodyPr wrap="square" rtlCol="0">
            <a:spAutoFit/>
          </a:bodyPr>
          <a:lstStyle/>
          <a:p>
            <a:pPr>
              <a:spcBef>
                <a:spcPts val="100"/>
              </a:spcBef>
              <a:spcAft>
                <a:spcPts val="0"/>
              </a:spcAft>
            </a:pPr>
            <a:r>
              <a:rPr lang="en-US" sz="1000" dirty="0">
                <a:solidFill>
                  <a:schemeClr val="tx1"/>
                </a:solidFill>
              </a:rPr>
              <a:t>Appreciation/Loyalty</a:t>
            </a:r>
            <a:endParaRPr lang="en-US" sz="1000" baseline="0" dirty="0">
              <a:solidFill>
                <a:schemeClr val="tx1"/>
              </a:solidFill>
            </a:endParaRPr>
          </a:p>
          <a:p>
            <a:pPr>
              <a:spcBef>
                <a:spcPts val="100"/>
              </a:spcBef>
              <a:spcAft>
                <a:spcPts val="0"/>
              </a:spcAft>
            </a:pPr>
            <a:r>
              <a:rPr lang="en-US" sz="1000" baseline="0" dirty="0">
                <a:solidFill>
                  <a:schemeClr val="tx1"/>
                </a:solidFill>
              </a:rPr>
              <a:t>Monetization/Subscription</a:t>
            </a:r>
          </a:p>
          <a:p>
            <a:pPr>
              <a:spcBef>
                <a:spcPts val="100"/>
              </a:spcBef>
              <a:spcAft>
                <a:spcPts val="0"/>
              </a:spcAft>
            </a:pPr>
            <a:r>
              <a:rPr lang="en-US" sz="1000" baseline="0" dirty="0">
                <a:solidFill>
                  <a:schemeClr val="tx1"/>
                </a:solidFill>
              </a:rPr>
              <a:t>CSL/MSL</a:t>
            </a:r>
          </a:p>
          <a:p>
            <a:pPr>
              <a:spcBef>
                <a:spcPts val="100"/>
              </a:spcBef>
              <a:spcAft>
                <a:spcPts val="0"/>
              </a:spcAft>
            </a:pPr>
            <a:r>
              <a:rPr lang="en-US" sz="1000" baseline="0" dirty="0">
                <a:solidFill>
                  <a:schemeClr val="tx1"/>
                </a:solidFill>
              </a:rPr>
              <a:t>SDN/TMC</a:t>
            </a:r>
          </a:p>
        </p:txBody>
      </p:sp>
      <p:sp>
        <p:nvSpPr>
          <p:cNvPr id="99" name="TextBox 98"/>
          <p:cNvSpPr txBox="1"/>
          <p:nvPr userDrawn="1"/>
        </p:nvSpPr>
        <p:spPr>
          <a:xfrm>
            <a:off x="9687620" y="5614752"/>
            <a:ext cx="1218859" cy="1233671"/>
          </a:xfrm>
          <a:prstGeom prst="rect">
            <a:avLst/>
          </a:prstGeom>
          <a:noFill/>
        </p:spPr>
        <p:txBody>
          <a:bodyPr wrap="square" rtlCol="0">
            <a:spAutoFit/>
          </a:bodyPr>
          <a:lstStyle/>
          <a:p>
            <a:pPr>
              <a:spcBef>
                <a:spcPts val="100"/>
              </a:spcBef>
              <a:spcAft>
                <a:spcPts val="0"/>
              </a:spcAft>
            </a:pPr>
            <a:r>
              <a:rPr lang="en-US" sz="1000" dirty="0">
                <a:solidFill>
                  <a:schemeClr val="tx1"/>
                </a:solidFill>
              </a:rPr>
              <a:t>EESE</a:t>
            </a:r>
            <a:r>
              <a:rPr lang="en-US" sz="1000" baseline="0" dirty="0">
                <a:solidFill>
                  <a:schemeClr val="tx1"/>
                </a:solidFill>
              </a:rPr>
              <a:t> – IVI/TCU/ECG</a:t>
            </a:r>
            <a:br>
              <a:rPr lang="en-US" sz="1000" baseline="0" dirty="0">
                <a:solidFill>
                  <a:schemeClr val="tx1"/>
                </a:solidFill>
              </a:rPr>
            </a:br>
            <a:r>
              <a:rPr lang="en-US" sz="1000" baseline="0" dirty="0">
                <a:solidFill>
                  <a:schemeClr val="tx1"/>
                </a:solidFill>
              </a:rPr>
              <a:t>Digital Innovation</a:t>
            </a:r>
          </a:p>
          <a:p>
            <a:pPr>
              <a:spcBef>
                <a:spcPts val="100"/>
              </a:spcBef>
              <a:spcAft>
                <a:spcPts val="0"/>
              </a:spcAft>
            </a:pPr>
            <a:r>
              <a:rPr lang="en-US" sz="1000" baseline="0" dirty="0">
                <a:solidFill>
                  <a:schemeClr val="tx1"/>
                </a:solidFill>
              </a:rPr>
              <a:t>Chassis</a:t>
            </a:r>
          </a:p>
          <a:p>
            <a:pPr>
              <a:spcBef>
                <a:spcPts val="100"/>
              </a:spcBef>
              <a:spcAft>
                <a:spcPts val="0"/>
              </a:spcAft>
            </a:pPr>
            <a:r>
              <a:rPr lang="en-US" sz="1000" baseline="0" dirty="0">
                <a:solidFill>
                  <a:schemeClr val="tx1"/>
                </a:solidFill>
              </a:rPr>
              <a:t>EESE – Systems</a:t>
            </a:r>
          </a:p>
          <a:p>
            <a:pPr>
              <a:spcBef>
                <a:spcPts val="100"/>
              </a:spcBef>
              <a:spcAft>
                <a:spcPts val="0"/>
              </a:spcAft>
            </a:pPr>
            <a:r>
              <a:rPr lang="en-US" sz="1000" baseline="0" dirty="0">
                <a:solidFill>
                  <a:schemeClr val="tx1"/>
                </a:solidFill>
              </a:rPr>
              <a:t>EESE – Modules</a:t>
            </a:r>
          </a:p>
          <a:p>
            <a:pPr>
              <a:spcBef>
                <a:spcPts val="100"/>
              </a:spcBef>
              <a:spcAft>
                <a:spcPts val="0"/>
              </a:spcAft>
            </a:pPr>
            <a:r>
              <a:rPr lang="en-US" sz="1000" baseline="0" dirty="0">
                <a:solidFill>
                  <a:schemeClr val="tx1"/>
                </a:solidFill>
              </a:rPr>
              <a:t>VE</a:t>
            </a:r>
          </a:p>
          <a:p>
            <a:pPr>
              <a:spcBef>
                <a:spcPts val="100"/>
              </a:spcBef>
              <a:spcAft>
                <a:spcPts val="0"/>
              </a:spcAft>
            </a:pPr>
            <a:r>
              <a:rPr lang="en-US" sz="1000" baseline="0" dirty="0">
                <a:solidFill>
                  <a:schemeClr val="tx1"/>
                </a:solidFill>
              </a:rPr>
              <a:t>Corporate Design</a:t>
            </a:r>
            <a:endParaRPr lang="en-US" sz="1000" dirty="0">
              <a:solidFill>
                <a:schemeClr val="tx1"/>
              </a:solidFill>
            </a:endParaRPr>
          </a:p>
        </p:txBody>
      </p:sp>
      <p:sp>
        <p:nvSpPr>
          <p:cNvPr id="101" name="TextBox 100"/>
          <p:cNvSpPr txBox="1"/>
          <p:nvPr userDrawn="1"/>
        </p:nvSpPr>
        <p:spPr>
          <a:xfrm>
            <a:off x="10988942" y="5621589"/>
            <a:ext cx="1188265" cy="913070"/>
          </a:xfrm>
          <a:prstGeom prst="rect">
            <a:avLst/>
          </a:prstGeom>
          <a:noFill/>
        </p:spPr>
        <p:txBody>
          <a:bodyPr wrap="square" rtlCol="0">
            <a:spAutoFit/>
          </a:bodyPr>
          <a:lstStyle/>
          <a:p>
            <a:pPr>
              <a:spcBef>
                <a:spcPts val="100"/>
              </a:spcBef>
              <a:spcAft>
                <a:spcPts val="0"/>
              </a:spcAft>
            </a:pPr>
            <a:r>
              <a:rPr lang="en-US" sz="1000" dirty="0">
                <a:solidFill>
                  <a:schemeClr val="tx1"/>
                </a:solidFill>
              </a:rPr>
              <a:t>FCSD</a:t>
            </a:r>
          </a:p>
          <a:p>
            <a:pPr>
              <a:spcBef>
                <a:spcPts val="100"/>
              </a:spcBef>
              <a:spcAft>
                <a:spcPts val="0"/>
              </a:spcAft>
            </a:pPr>
            <a:r>
              <a:rPr lang="en-US" sz="1000" baseline="0" dirty="0">
                <a:solidFill>
                  <a:schemeClr val="tx1"/>
                </a:solidFill>
              </a:rPr>
              <a:t>FCSD – IT</a:t>
            </a:r>
          </a:p>
          <a:p>
            <a:pPr>
              <a:spcBef>
                <a:spcPts val="100"/>
              </a:spcBef>
              <a:spcAft>
                <a:spcPts val="0"/>
              </a:spcAft>
            </a:pPr>
            <a:r>
              <a:rPr lang="en-US" sz="1000" baseline="0" dirty="0">
                <a:solidFill>
                  <a:schemeClr val="tx1"/>
                </a:solidFill>
              </a:rPr>
              <a:t>FCS</a:t>
            </a:r>
          </a:p>
          <a:p>
            <a:pPr>
              <a:spcBef>
                <a:spcPts val="100"/>
              </a:spcBef>
              <a:spcAft>
                <a:spcPts val="0"/>
              </a:spcAft>
            </a:pPr>
            <a:r>
              <a:rPr lang="en-US" sz="1000" baseline="0" dirty="0">
                <a:solidFill>
                  <a:schemeClr val="tx1"/>
                </a:solidFill>
              </a:rPr>
              <a:t>Data Management</a:t>
            </a:r>
          </a:p>
          <a:p>
            <a:pPr>
              <a:spcBef>
                <a:spcPts val="100"/>
              </a:spcBef>
              <a:spcAft>
                <a:spcPts val="0"/>
              </a:spcAft>
            </a:pPr>
            <a:r>
              <a:rPr lang="en-US" sz="1000" baseline="0" dirty="0">
                <a:solidFill>
                  <a:schemeClr val="tx1"/>
                </a:solidFill>
              </a:rPr>
              <a:t>3</a:t>
            </a:r>
            <a:r>
              <a:rPr lang="en-US" sz="1000" baseline="30000" dirty="0">
                <a:solidFill>
                  <a:schemeClr val="tx1"/>
                </a:solidFill>
              </a:rPr>
              <a:t>rd</a:t>
            </a:r>
            <a:r>
              <a:rPr lang="en-US" sz="1000" baseline="0" dirty="0">
                <a:solidFill>
                  <a:schemeClr val="tx1"/>
                </a:solidFill>
              </a:rPr>
              <a:t> Party Need</a:t>
            </a:r>
          </a:p>
        </p:txBody>
      </p:sp>
      <p:sp>
        <p:nvSpPr>
          <p:cNvPr id="103" name="Text Placeholder 3"/>
          <p:cNvSpPr>
            <a:spLocks noGrp="1"/>
          </p:cNvSpPr>
          <p:nvPr>
            <p:ph type="body" sz="quarter" idx="56" hasCustomPrompt="1"/>
          </p:nvPr>
        </p:nvSpPr>
        <p:spPr>
          <a:xfrm>
            <a:off x="7066641" y="5835505"/>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09" name="Text Placeholder 3"/>
          <p:cNvSpPr>
            <a:spLocks noGrp="1"/>
          </p:cNvSpPr>
          <p:nvPr>
            <p:ph type="body" sz="quarter" idx="57" hasCustomPrompt="1"/>
          </p:nvPr>
        </p:nvSpPr>
        <p:spPr>
          <a:xfrm>
            <a:off x="7064009" y="601418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0" name="Text Placeholder 3"/>
          <p:cNvSpPr>
            <a:spLocks noGrp="1"/>
          </p:cNvSpPr>
          <p:nvPr>
            <p:ph type="body" sz="quarter" idx="58" hasCustomPrompt="1"/>
          </p:nvPr>
        </p:nvSpPr>
        <p:spPr>
          <a:xfrm>
            <a:off x="7059660" y="6178738"/>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1" name="Text Placeholder 3"/>
          <p:cNvSpPr>
            <a:spLocks noGrp="1"/>
          </p:cNvSpPr>
          <p:nvPr>
            <p:ph type="body" sz="quarter" idx="59" hasCustomPrompt="1"/>
          </p:nvPr>
        </p:nvSpPr>
        <p:spPr>
          <a:xfrm>
            <a:off x="7057896" y="634274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2" name="Text Placeholder 3"/>
          <p:cNvSpPr>
            <a:spLocks noGrp="1"/>
          </p:cNvSpPr>
          <p:nvPr>
            <p:ph type="body" sz="quarter" idx="60" hasCustomPrompt="1"/>
          </p:nvPr>
        </p:nvSpPr>
        <p:spPr>
          <a:xfrm>
            <a:off x="7059662" y="6509671"/>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3" name="Text Placeholder 3"/>
          <p:cNvSpPr>
            <a:spLocks noGrp="1"/>
          </p:cNvSpPr>
          <p:nvPr>
            <p:ph type="body" sz="quarter" idx="61" hasCustomPrompt="1"/>
          </p:nvPr>
        </p:nvSpPr>
        <p:spPr>
          <a:xfrm>
            <a:off x="7058382" y="666836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4" name="Text Placeholder 3"/>
          <p:cNvSpPr>
            <a:spLocks noGrp="1"/>
          </p:cNvSpPr>
          <p:nvPr>
            <p:ph type="body" sz="quarter" idx="62" hasCustomPrompt="1"/>
          </p:nvPr>
        </p:nvSpPr>
        <p:spPr>
          <a:xfrm>
            <a:off x="7991221" y="5837849"/>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5" name="Text Placeholder 3"/>
          <p:cNvSpPr>
            <a:spLocks noGrp="1"/>
          </p:cNvSpPr>
          <p:nvPr>
            <p:ph type="body" sz="quarter" idx="63" hasCustomPrompt="1"/>
          </p:nvPr>
        </p:nvSpPr>
        <p:spPr>
          <a:xfrm>
            <a:off x="7989055" y="6017635"/>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6" name="Text Placeholder 3"/>
          <p:cNvSpPr>
            <a:spLocks noGrp="1"/>
          </p:cNvSpPr>
          <p:nvPr>
            <p:ph type="body" sz="quarter" idx="64" hasCustomPrompt="1"/>
          </p:nvPr>
        </p:nvSpPr>
        <p:spPr>
          <a:xfrm>
            <a:off x="7987666" y="6181308"/>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7" name="Text Placeholder 3"/>
          <p:cNvSpPr>
            <a:spLocks noGrp="1"/>
          </p:cNvSpPr>
          <p:nvPr>
            <p:ph type="body" sz="quarter" idx="65" hasCustomPrompt="1"/>
          </p:nvPr>
        </p:nvSpPr>
        <p:spPr>
          <a:xfrm>
            <a:off x="7991220" y="633834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8" name="Text Placeholder 3"/>
          <p:cNvSpPr>
            <a:spLocks noGrp="1"/>
          </p:cNvSpPr>
          <p:nvPr>
            <p:ph type="body" sz="quarter" idx="66" hasCustomPrompt="1"/>
          </p:nvPr>
        </p:nvSpPr>
        <p:spPr>
          <a:xfrm>
            <a:off x="9619490" y="569882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9" name="Text Placeholder 3"/>
          <p:cNvSpPr>
            <a:spLocks noGrp="1"/>
          </p:cNvSpPr>
          <p:nvPr>
            <p:ph type="body" sz="quarter" idx="67" hasCustomPrompt="1"/>
          </p:nvPr>
        </p:nvSpPr>
        <p:spPr>
          <a:xfrm>
            <a:off x="9619527" y="5837961"/>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0" name="Text Placeholder 3"/>
          <p:cNvSpPr>
            <a:spLocks noGrp="1"/>
          </p:cNvSpPr>
          <p:nvPr>
            <p:ph type="body" sz="quarter" idx="68" hasCustomPrompt="1"/>
          </p:nvPr>
        </p:nvSpPr>
        <p:spPr>
          <a:xfrm>
            <a:off x="9618925" y="6016337"/>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1" name="Text Placeholder 3"/>
          <p:cNvSpPr>
            <a:spLocks noGrp="1"/>
          </p:cNvSpPr>
          <p:nvPr>
            <p:ph type="body" sz="quarter" idx="69" hasCustomPrompt="1"/>
          </p:nvPr>
        </p:nvSpPr>
        <p:spPr>
          <a:xfrm>
            <a:off x="9618926" y="617934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2" name="Text Placeholder 3"/>
          <p:cNvSpPr>
            <a:spLocks noGrp="1"/>
          </p:cNvSpPr>
          <p:nvPr>
            <p:ph type="body" sz="quarter" idx="70" hasCustomPrompt="1"/>
          </p:nvPr>
        </p:nvSpPr>
        <p:spPr>
          <a:xfrm>
            <a:off x="9618926" y="6332743"/>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3" name="Text Placeholder 3"/>
          <p:cNvSpPr>
            <a:spLocks noGrp="1"/>
          </p:cNvSpPr>
          <p:nvPr>
            <p:ph type="body" sz="quarter" idx="71" hasCustomPrompt="1"/>
          </p:nvPr>
        </p:nvSpPr>
        <p:spPr>
          <a:xfrm>
            <a:off x="9618925" y="650248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4" name="Text Placeholder 3"/>
          <p:cNvSpPr>
            <a:spLocks noGrp="1"/>
          </p:cNvSpPr>
          <p:nvPr>
            <p:ph type="body" sz="quarter" idx="72" hasCustomPrompt="1"/>
          </p:nvPr>
        </p:nvSpPr>
        <p:spPr>
          <a:xfrm>
            <a:off x="9618925" y="6663403"/>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5" name="Text Placeholder 3"/>
          <p:cNvSpPr>
            <a:spLocks noGrp="1"/>
          </p:cNvSpPr>
          <p:nvPr>
            <p:ph type="body" sz="quarter" idx="73" hasCustomPrompt="1"/>
          </p:nvPr>
        </p:nvSpPr>
        <p:spPr>
          <a:xfrm>
            <a:off x="10923325" y="5698820"/>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6" name="Text Placeholder 3"/>
          <p:cNvSpPr>
            <a:spLocks noGrp="1"/>
          </p:cNvSpPr>
          <p:nvPr>
            <p:ph type="body" sz="quarter" idx="74" hasCustomPrompt="1"/>
          </p:nvPr>
        </p:nvSpPr>
        <p:spPr>
          <a:xfrm>
            <a:off x="10923324" y="5837849"/>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7" name="Text Placeholder 3"/>
          <p:cNvSpPr>
            <a:spLocks noGrp="1"/>
          </p:cNvSpPr>
          <p:nvPr>
            <p:ph type="body" sz="quarter" idx="75" hasCustomPrompt="1"/>
          </p:nvPr>
        </p:nvSpPr>
        <p:spPr>
          <a:xfrm>
            <a:off x="10923323" y="601758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28" name="Text Placeholder 3"/>
          <p:cNvSpPr>
            <a:spLocks noGrp="1"/>
          </p:cNvSpPr>
          <p:nvPr>
            <p:ph type="body" sz="quarter" idx="76" hasCustomPrompt="1"/>
          </p:nvPr>
        </p:nvSpPr>
        <p:spPr>
          <a:xfrm>
            <a:off x="10923323" y="6179344"/>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
        <p:nvSpPr>
          <p:cNvPr id="11" name="Text Placeholder 10"/>
          <p:cNvSpPr>
            <a:spLocks noGrp="1"/>
          </p:cNvSpPr>
          <p:nvPr>
            <p:ph type="body" sz="quarter" idx="77" hasCustomPrompt="1"/>
          </p:nvPr>
        </p:nvSpPr>
        <p:spPr>
          <a:xfrm>
            <a:off x="10839790" y="4975278"/>
            <a:ext cx="1209565" cy="506973"/>
          </a:xfrm>
        </p:spPr>
        <p:txBody>
          <a:bodyPr>
            <a:normAutofit/>
          </a:bodyPr>
          <a:lstStyle>
            <a:lvl1pPr marL="0" indent="0">
              <a:buNone/>
              <a:defRPr sz="1000" i="1" baseline="0">
                <a:solidFill>
                  <a:srgbClr val="002060"/>
                </a:solidFill>
              </a:defRPr>
            </a:lvl1pPr>
          </a:lstStyle>
          <a:p>
            <a:pPr lvl="0"/>
            <a:r>
              <a:rPr lang="en-US" dirty="0"/>
              <a:t>Type Markets Here.</a:t>
            </a:r>
          </a:p>
        </p:txBody>
      </p:sp>
      <p:sp>
        <p:nvSpPr>
          <p:cNvPr id="3" name="Rectangle 2"/>
          <p:cNvSpPr/>
          <p:nvPr userDrawn="1"/>
        </p:nvSpPr>
        <p:spPr>
          <a:xfrm>
            <a:off x="0" y="11953"/>
            <a:ext cx="2050470" cy="749427"/>
          </a:xfrm>
          <a:prstGeom prst="rect">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uLnTx/>
                <a:uFillTx/>
                <a:latin typeface="+mn-lt"/>
                <a:ea typeface="+mn-ea"/>
                <a:cs typeface="+mn-cs"/>
              </a:rPr>
              <a:t>Do Not Complete This Column.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prstClr val="white"/>
                </a:solidFill>
                <a:effectLst/>
                <a:uLnTx/>
                <a:uFillTx/>
                <a:latin typeface="+mn-lt"/>
                <a:ea typeface="+mn-ea"/>
                <a:cs typeface="+mn-cs"/>
              </a:rPr>
              <a:t>Information to be filled in by the Dispositioning Team.</a:t>
            </a:r>
            <a:endParaRPr kumimoji="0" lang="en-US" sz="1050" b="1" i="1" u="sng" strike="noStrike" kern="1200" cap="none" spc="0" normalizeH="0" baseline="0" noProof="0" dirty="0">
              <a:ln>
                <a:noFill/>
              </a:ln>
              <a:solidFill>
                <a:prstClr val="white"/>
              </a:solidFill>
              <a:effectLst/>
              <a:uLnTx/>
              <a:uFillTx/>
              <a:latin typeface="+mn-lt"/>
              <a:ea typeface="+mn-ea"/>
              <a:cs typeface="+mn-cs"/>
            </a:endParaRPr>
          </a:p>
        </p:txBody>
      </p:sp>
      <p:sp>
        <p:nvSpPr>
          <p:cNvPr id="104" name="Text Placeholder 3"/>
          <p:cNvSpPr>
            <a:spLocks noGrp="1"/>
          </p:cNvSpPr>
          <p:nvPr>
            <p:ph type="body" sz="quarter" idx="78" hasCustomPrompt="1"/>
          </p:nvPr>
        </p:nvSpPr>
        <p:spPr>
          <a:xfrm>
            <a:off x="10928241" y="6343542"/>
            <a:ext cx="114725" cy="104486"/>
          </a:xfrm>
          <a:solidFill>
            <a:schemeClr val="bg1"/>
          </a:solidFill>
          <a:ln>
            <a:solidFill>
              <a:schemeClr val="tx1"/>
            </a:solidFill>
          </a:ln>
        </p:spPr>
        <p:txBody>
          <a:bodyPr anchor="ctr">
            <a:noAutofit/>
          </a:bodyPr>
          <a:lstStyle>
            <a:lvl1pPr marL="0" indent="0" algn="ctr">
              <a:buNone/>
              <a:defRPr sz="900">
                <a:latin typeface="+mn-lt"/>
              </a:defRPr>
            </a:lvl1pPr>
          </a:lstStyle>
          <a:p>
            <a:pPr lvl="0"/>
            <a:r>
              <a:rPr lang="en-US" dirty="0"/>
              <a:t>-</a:t>
            </a:r>
          </a:p>
        </p:txBody>
      </p:sp>
    </p:spTree>
    <p:extLst>
      <p:ext uri="{BB962C8B-B14F-4D97-AF65-F5344CB8AC3E}">
        <p14:creationId xmlns:p14="http://schemas.microsoft.com/office/powerpoint/2010/main" val="2076356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813947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369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19957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220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39950313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727032"/>
            <a:ext cx="11430000" cy="545752"/>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11776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121705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7796294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84390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6181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681026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1630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a:ex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249421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34500405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2396592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userDrawn="1"/>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userDrawn="1"/>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userDrawn="1"/>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userDrawn="1"/>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userDrawn="1"/>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userDrawn="1"/>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userDrawn="1"/>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userDrawn="1"/>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userDrawn="1"/>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userDrawn="1"/>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userDrawn="1"/>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1710949507"/>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userDrawn="1"/>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userDrawn="1"/>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userDrawn="1"/>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userDrawn="1"/>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userDrawn="1"/>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userDrawn="1"/>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userDrawn="1"/>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userDrawn="1"/>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userDrawn="1"/>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userDrawn="1"/>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userDrawn="1"/>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userDrawn="1"/>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18548074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Boxer">
    <p:spTree>
      <p:nvGrpSpPr>
        <p:cNvPr id="1" name=""/>
        <p:cNvGrpSpPr/>
        <p:nvPr/>
      </p:nvGrpSpPr>
      <p:grpSpPr>
        <a:xfrm>
          <a:off x="0" y="0"/>
          <a:ext cx="0" cy="0"/>
          <a:chOff x="0" y="0"/>
          <a:chExt cx="0" cy="0"/>
        </a:xfrm>
      </p:grpSpPr>
      <p:sp>
        <p:nvSpPr>
          <p:cNvPr id="10" name="Title 1"/>
          <p:cNvSpPr>
            <a:spLocks noGrp="1"/>
          </p:cNvSpPr>
          <p:nvPr>
            <p:ph type="title"/>
          </p:nvPr>
        </p:nvSpPr>
        <p:spPr>
          <a:xfrm>
            <a:off x="455732" y="182880"/>
            <a:ext cx="10516910" cy="579120"/>
          </a:xfrm>
          <a:prstGeom prst="rect">
            <a:avLst/>
          </a:prstGeom>
        </p:spPr>
        <p:txBody>
          <a:bodyPr anchor="t">
            <a:noAutofit/>
          </a:bodyPr>
          <a:lstStyle>
            <a:lvl1pPr algn="l">
              <a:defRPr sz="2999" b="1" i="1" cap="all"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4" name="Rounded Rectangle 13"/>
          <p:cNvSpPr/>
          <p:nvPr userDrawn="1"/>
        </p:nvSpPr>
        <p:spPr>
          <a:xfrm>
            <a:off x="387001" y="5801425"/>
            <a:ext cx="11432977" cy="73152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87940" rtl="0" eaLnBrk="1" fontAlgn="auto" latinLnBrk="0" hangingPunct="1">
              <a:lnSpc>
                <a:spcPct val="95000"/>
              </a:lnSpc>
              <a:spcBef>
                <a:spcPts val="0"/>
              </a:spcBef>
              <a:spcAft>
                <a:spcPts val="0"/>
              </a:spcAft>
              <a:buClrTx/>
              <a:buSzTx/>
              <a:buFontTx/>
              <a:buNone/>
              <a:tabLst/>
              <a:defRPr/>
            </a:pPr>
            <a:endParaRPr kumimoji="0" lang="en-US" sz="21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Subtitle 2"/>
          <p:cNvSpPr>
            <a:spLocks noGrp="1"/>
          </p:cNvSpPr>
          <p:nvPr>
            <p:ph type="subTitle" idx="10"/>
          </p:nvPr>
        </p:nvSpPr>
        <p:spPr>
          <a:xfrm>
            <a:off x="426355" y="5779325"/>
            <a:ext cx="11355169" cy="762000"/>
          </a:xfrm>
          <a:prstGeom prst="rect">
            <a:avLst/>
          </a:prstGeom>
        </p:spPr>
        <p:txBody>
          <a:bodyPr lIns="45720" tIns="73152" rIns="45720" bIns="73152" anchor="ctr">
            <a:noAutofit/>
          </a:bodyPr>
          <a:lstStyle>
            <a:lvl1pPr marL="0" indent="0" algn="ctr">
              <a:lnSpc>
                <a:spcPct val="95000"/>
              </a:lnSpc>
              <a:spcBef>
                <a:spcPts val="0"/>
              </a:spcBef>
              <a:buNone/>
              <a:defRPr sz="2199" b="1">
                <a:solidFill>
                  <a:schemeClr val="bg1"/>
                </a:solidFill>
                <a:latin typeface="Arial" panose="020B0604020202020204" pitchFamily="34" charset="0"/>
                <a:cs typeface="Arial" panose="020B0604020202020204" pitchFamily="34" charset="0"/>
              </a:defRPr>
            </a:lvl1pPr>
            <a:lvl2pPr marL="543971" indent="0" algn="ctr">
              <a:buNone/>
              <a:defRPr>
                <a:solidFill>
                  <a:schemeClr val="tx1">
                    <a:tint val="75000"/>
                  </a:schemeClr>
                </a:solidFill>
              </a:defRPr>
            </a:lvl2pPr>
            <a:lvl3pPr marL="1087940" indent="0" algn="ctr">
              <a:buNone/>
              <a:defRPr>
                <a:solidFill>
                  <a:schemeClr val="tx1">
                    <a:tint val="75000"/>
                  </a:schemeClr>
                </a:solidFill>
              </a:defRPr>
            </a:lvl3pPr>
            <a:lvl4pPr marL="1631911" indent="0" algn="ctr">
              <a:buNone/>
              <a:defRPr>
                <a:solidFill>
                  <a:schemeClr val="tx1">
                    <a:tint val="75000"/>
                  </a:schemeClr>
                </a:solidFill>
              </a:defRPr>
            </a:lvl4pPr>
            <a:lvl5pPr marL="2175881" indent="0" algn="ctr">
              <a:buNone/>
              <a:defRPr>
                <a:solidFill>
                  <a:schemeClr val="tx1">
                    <a:tint val="75000"/>
                  </a:schemeClr>
                </a:solidFill>
              </a:defRPr>
            </a:lvl5pPr>
            <a:lvl6pPr marL="2719851" indent="0" algn="ctr">
              <a:buNone/>
              <a:defRPr>
                <a:solidFill>
                  <a:schemeClr val="tx1">
                    <a:tint val="75000"/>
                  </a:schemeClr>
                </a:solidFill>
              </a:defRPr>
            </a:lvl6pPr>
            <a:lvl7pPr marL="3263820" indent="0" algn="ctr">
              <a:buNone/>
              <a:defRPr>
                <a:solidFill>
                  <a:schemeClr val="tx1">
                    <a:tint val="75000"/>
                  </a:schemeClr>
                </a:solidFill>
              </a:defRPr>
            </a:lvl7pPr>
            <a:lvl8pPr marL="3807790" indent="0" algn="ctr">
              <a:buNone/>
              <a:defRPr>
                <a:solidFill>
                  <a:schemeClr val="tx1">
                    <a:tint val="75000"/>
                  </a:schemeClr>
                </a:solidFill>
              </a:defRPr>
            </a:lvl8pPr>
            <a:lvl9pPr marL="435176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326101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roduc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1D0C119-D9E0-4F05-B46F-7977BC24AC72}"/>
              </a:ext>
            </a:extLst>
          </p:cNvPr>
          <p:cNvSpPr/>
          <p:nvPr userDrawn="1"/>
        </p:nvSpPr>
        <p:spPr>
          <a:xfrm>
            <a:off x="0" y="0"/>
            <a:ext cx="12192000" cy="6858000"/>
          </a:xfrm>
          <a:prstGeom prst="rect">
            <a:avLst/>
          </a:prstGeom>
          <a:gradFill flip="none" rotWithShape="1">
            <a:gsLst>
              <a:gs pos="0">
                <a:schemeClr val="bg1">
                  <a:lumMod val="85000"/>
                  <a:alpha val="63000"/>
                </a:schemeClr>
              </a:gs>
              <a:gs pos="58000">
                <a:schemeClr val="bg1">
                  <a:lumMod val="85000"/>
                  <a:alpha val="0"/>
                </a:schemeClr>
              </a:gs>
            </a:gsLst>
            <a:lin ang="18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969B9C9-D950-4BD6-A37A-69E23A9A1B7C}"/>
              </a:ext>
            </a:extLst>
          </p:cNvPr>
          <p:cNvSpPr>
            <a:spLocks noGrp="1"/>
          </p:cNvSpPr>
          <p:nvPr>
            <p:ph type="title" hasCustomPrompt="1"/>
          </p:nvPr>
        </p:nvSpPr>
        <p:spPr>
          <a:xfrm>
            <a:off x="616476" y="187062"/>
            <a:ext cx="10515600" cy="909638"/>
          </a:xfrm>
        </p:spPr>
        <p:txBody>
          <a:bodyPr tIns="0" rIns="0" bIns="0" anchor="b" anchorCtr="0">
            <a:noAutofit/>
          </a:bodyPr>
          <a:lstStyle>
            <a:lvl1pPr>
              <a:defRPr sz="3600" b="1">
                <a:solidFill>
                  <a:schemeClr val="accent1"/>
                </a:solidFill>
              </a:defRPr>
            </a:lvl1pPr>
          </a:lstStyle>
          <a:p>
            <a:r>
              <a:rPr lang="en-US" dirty="0"/>
              <a:t>Click to edit title</a:t>
            </a:r>
          </a:p>
        </p:txBody>
      </p:sp>
      <p:sp>
        <p:nvSpPr>
          <p:cNvPr id="5" name="Text Placeholder 7">
            <a:extLst>
              <a:ext uri="{FF2B5EF4-FFF2-40B4-BE49-F238E27FC236}">
                <a16:creationId xmlns:a16="http://schemas.microsoft.com/office/drawing/2014/main" id="{3ED734AE-E520-4F48-84FB-EF77B1A0D96D}"/>
              </a:ext>
            </a:extLst>
          </p:cNvPr>
          <p:cNvSpPr>
            <a:spLocks noGrp="1"/>
          </p:cNvSpPr>
          <p:nvPr>
            <p:ph type="body" sz="quarter" idx="10" hasCustomPrompt="1"/>
          </p:nvPr>
        </p:nvSpPr>
        <p:spPr>
          <a:xfrm>
            <a:off x="624840" y="1248509"/>
            <a:ext cx="6848475" cy="428625"/>
          </a:xfrm>
        </p:spPr>
        <p:txBody>
          <a:bodyPr tIns="0" rIns="0" bIns="0" anchor="b" anchorCtr="0">
            <a:noAutofit/>
          </a:bodyPr>
          <a:lstStyle>
            <a:lvl1pPr marL="0" indent="0">
              <a:buFontTx/>
              <a:buNone/>
              <a:defRPr sz="2000">
                <a:solidFill>
                  <a:schemeClr val="accent2"/>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a:r>
              <a:rPr lang="en-US" dirty="0"/>
              <a:t>Click to edit sub head</a:t>
            </a:r>
          </a:p>
        </p:txBody>
      </p:sp>
      <p:sp>
        <p:nvSpPr>
          <p:cNvPr id="6" name="Slide Number Placeholder 5">
            <a:extLst>
              <a:ext uri="{FF2B5EF4-FFF2-40B4-BE49-F238E27FC236}">
                <a16:creationId xmlns:a16="http://schemas.microsoft.com/office/drawing/2014/main" id="{33E86ED5-C00C-4A49-8AA6-F93C3FF3BBB6}"/>
              </a:ext>
            </a:extLst>
          </p:cNvPr>
          <p:cNvSpPr>
            <a:spLocks noGrp="1"/>
          </p:cNvSpPr>
          <p:nvPr>
            <p:ph type="sldNum" sz="quarter" idx="4"/>
          </p:nvPr>
        </p:nvSpPr>
        <p:spPr>
          <a:xfrm>
            <a:off x="8817428" y="6356350"/>
            <a:ext cx="2743200" cy="365125"/>
          </a:xfrm>
          <a:prstGeom prst="rect">
            <a:avLst/>
          </a:prstGeom>
        </p:spPr>
        <p:txBody>
          <a:bodyPr vert="horz" lIns="91440" tIns="45720" rIns="0" bIns="45720" rtlCol="0" anchor="ctr"/>
          <a:lstStyle>
            <a:lvl1pPr algn="r">
              <a:defRPr sz="1200">
                <a:solidFill>
                  <a:schemeClr val="bg1">
                    <a:lumMod val="50000"/>
                  </a:schemeClr>
                </a:solidFill>
              </a:defRPr>
            </a:lvl1pPr>
          </a:lstStyle>
          <a:p>
            <a:fld id="{9C0B7C72-A093-4815-A140-645925F5893D}" type="slidenum">
              <a:rPr lang="en-US" smtClean="0"/>
              <a:pPr/>
              <a:t>‹#›</a:t>
            </a:fld>
            <a:endParaRPr lang="en-US" dirty="0"/>
          </a:p>
        </p:txBody>
      </p:sp>
    </p:spTree>
    <p:extLst>
      <p:ext uri="{BB962C8B-B14F-4D97-AF65-F5344CB8AC3E}">
        <p14:creationId xmlns:p14="http://schemas.microsoft.com/office/powerpoint/2010/main" val="22230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5" name="Picture Placeholder 4"/>
          <p:cNvSpPr>
            <a:spLocks noGrp="1"/>
          </p:cNvSpPr>
          <p:nvPr>
            <p:ph type="pic" sz="quarter" idx="20"/>
          </p:nvPr>
        </p:nvSpPr>
        <p:spPr>
          <a:xfrm>
            <a:off x="726365" y="1874404"/>
            <a:ext cx="2514600" cy="2055634"/>
          </a:xfrm>
        </p:spPr>
        <p:txBody>
          <a:bodyPr/>
          <a:lstStyle/>
          <a:p>
            <a:endParaRPr lang="en-US" dirty="0"/>
          </a:p>
        </p:txBody>
      </p:sp>
      <p:sp>
        <p:nvSpPr>
          <p:cNvPr id="41" name="Picture Placeholder 4"/>
          <p:cNvSpPr>
            <a:spLocks noGrp="1"/>
          </p:cNvSpPr>
          <p:nvPr>
            <p:ph type="pic" sz="quarter" idx="23"/>
          </p:nvPr>
        </p:nvSpPr>
        <p:spPr>
          <a:xfrm>
            <a:off x="3467837" y="1874404"/>
            <a:ext cx="2514600" cy="2055634"/>
          </a:xfrm>
        </p:spPr>
        <p:txBody>
          <a:bodyPr/>
          <a:lstStyle/>
          <a:p>
            <a:endParaRPr lang="en-US" dirty="0"/>
          </a:p>
        </p:txBody>
      </p:sp>
      <p:sp>
        <p:nvSpPr>
          <p:cNvPr id="44" name="Picture Placeholder 4"/>
          <p:cNvSpPr>
            <a:spLocks noGrp="1"/>
          </p:cNvSpPr>
          <p:nvPr>
            <p:ph type="pic" sz="quarter" idx="26"/>
          </p:nvPr>
        </p:nvSpPr>
        <p:spPr>
          <a:xfrm>
            <a:off x="6207012" y="1874404"/>
            <a:ext cx="2514600" cy="2055634"/>
          </a:xfrm>
        </p:spPr>
        <p:txBody>
          <a:bodyPr/>
          <a:lstStyle/>
          <a:p>
            <a:endParaRPr lang="en-US" dirty="0"/>
          </a:p>
        </p:txBody>
      </p:sp>
      <p:sp>
        <p:nvSpPr>
          <p:cNvPr id="47" name="Picture Placeholder 4"/>
          <p:cNvSpPr>
            <a:spLocks noGrp="1"/>
          </p:cNvSpPr>
          <p:nvPr>
            <p:ph type="pic" sz="quarter" idx="29"/>
          </p:nvPr>
        </p:nvSpPr>
        <p:spPr>
          <a:xfrm>
            <a:off x="8954767" y="1874404"/>
            <a:ext cx="2514600" cy="2055634"/>
          </a:xfrm>
        </p:spPr>
        <p:txBody>
          <a:bodyPr/>
          <a:lstStyle/>
          <a:p>
            <a:endParaRPr lang="en-US" dirty="0"/>
          </a:p>
        </p:txBody>
      </p:sp>
      <p:sp>
        <p:nvSpPr>
          <p:cNvPr id="24" name="Title 1"/>
          <p:cNvSpPr>
            <a:spLocks noGrp="1"/>
          </p:cNvSpPr>
          <p:nvPr>
            <p:ph type="title" hasCustomPrompt="1"/>
          </p:nvPr>
        </p:nvSpPr>
        <p:spPr>
          <a:xfrm>
            <a:off x="2424223" y="845730"/>
            <a:ext cx="7315200" cy="430620"/>
          </a:xfrm>
        </p:spPr>
        <p:txBody>
          <a:bodyPr anchor="b">
            <a:normAutofit/>
          </a:bodyPr>
          <a:lstStyle>
            <a:lvl1pPr algn="ctr">
              <a:defRPr sz="2000" b="1" spc="300"/>
            </a:lvl1pPr>
          </a:lstStyle>
          <a:p>
            <a:r>
              <a:rPr lang="en-US" dirty="0"/>
              <a:t>CLICK TO EDIT MASTER TITLE STYLE</a:t>
            </a:r>
          </a:p>
        </p:txBody>
      </p:sp>
      <p:sp>
        <p:nvSpPr>
          <p:cNvPr id="25" name="Text Placeholder 3"/>
          <p:cNvSpPr>
            <a:spLocks noGrp="1"/>
          </p:cNvSpPr>
          <p:nvPr>
            <p:ph type="body" sz="quarter" idx="11"/>
          </p:nvPr>
        </p:nvSpPr>
        <p:spPr>
          <a:xfrm>
            <a:off x="3352800" y="1312446"/>
            <a:ext cx="5486400" cy="323850"/>
          </a:xfrm>
        </p:spPr>
        <p:txBody>
          <a:bodyPr anchor="t">
            <a:noAutofit/>
          </a:bodyPr>
          <a:lstStyle>
            <a:lvl1pPr marL="0" indent="0" algn="ctr">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3" name="Text Placeholder 2"/>
          <p:cNvSpPr>
            <a:spLocks noGrp="1"/>
          </p:cNvSpPr>
          <p:nvPr>
            <p:ph type="body" sz="quarter" idx="30"/>
          </p:nvPr>
        </p:nvSpPr>
        <p:spPr>
          <a:xfrm>
            <a:off x="726365" y="4620372"/>
            <a:ext cx="2514600" cy="1238250"/>
          </a:xfrm>
        </p:spPr>
        <p:txBody>
          <a:bodyPr>
            <a:noAutofit/>
          </a:bodyPr>
          <a:lstStyle>
            <a:lvl1pPr marL="0" indent="0">
              <a:buNone/>
              <a:defRPr sz="12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26" name="Text Placeholder 2"/>
          <p:cNvSpPr>
            <a:spLocks noGrp="1"/>
          </p:cNvSpPr>
          <p:nvPr>
            <p:ph type="body" sz="quarter" idx="31"/>
          </p:nvPr>
        </p:nvSpPr>
        <p:spPr>
          <a:xfrm>
            <a:off x="3467837" y="4620372"/>
            <a:ext cx="2514600" cy="1238250"/>
          </a:xfrm>
        </p:spPr>
        <p:txBody>
          <a:bodyPr>
            <a:noAutofit/>
          </a:bodyPr>
          <a:lstStyle>
            <a:lvl1pPr marL="0" indent="0">
              <a:buNone/>
              <a:defRPr sz="12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27" name="Text Placeholder 2"/>
          <p:cNvSpPr>
            <a:spLocks noGrp="1"/>
          </p:cNvSpPr>
          <p:nvPr>
            <p:ph type="body" sz="quarter" idx="32"/>
          </p:nvPr>
        </p:nvSpPr>
        <p:spPr>
          <a:xfrm>
            <a:off x="6167167" y="4620372"/>
            <a:ext cx="2554445" cy="1238250"/>
          </a:xfrm>
        </p:spPr>
        <p:txBody>
          <a:bodyPr>
            <a:noAutofit/>
          </a:bodyPr>
          <a:lstStyle>
            <a:lvl1pPr marL="0" indent="0">
              <a:buNone/>
              <a:defRPr sz="12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28" name="Text Placeholder 2"/>
          <p:cNvSpPr>
            <a:spLocks noGrp="1"/>
          </p:cNvSpPr>
          <p:nvPr>
            <p:ph type="body" sz="quarter" idx="33"/>
          </p:nvPr>
        </p:nvSpPr>
        <p:spPr>
          <a:xfrm>
            <a:off x="8954767" y="4620372"/>
            <a:ext cx="2514600" cy="1238250"/>
          </a:xfrm>
        </p:spPr>
        <p:txBody>
          <a:bodyPr>
            <a:noAutofit/>
          </a:bodyPr>
          <a:lstStyle>
            <a:lvl1pPr marL="0" indent="0">
              <a:buNone/>
              <a:defRPr sz="12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29" name="Text Placeholder 2"/>
          <p:cNvSpPr>
            <a:spLocks noGrp="1"/>
          </p:cNvSpPr>
          <p:nvPr>
            <p:ph type="body" sz="quarter" idx="34"/>
          </p:nvPr>
        </p:nvSpPr>
        <p:spPr>
          <a:xfrm>
            <a:off x="726365" y="4163172"/>
            <a:ext cx="2514600" cy="457200"/>
          </a:xfrm>
        </p:spPr>
        <p:txBody>
          <a:bodyPr anchor="ctr">
            <a:noAutofit/>
          </a:bodyPr>
          <a:lstStyle>
            <a:lvl1pPr marL="0" indent="0">
              <a:buNone/>
              <a:defRPr sz="1800">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30" name="Text Placeholder 2"/>
          <p:cNvSpPr>
            <a:spLocks noGrp="1"/>
          </p:cNvSpPr>
          <p:nvPr>
            <p:ph type="body" sz="quarter" idx="35"/>
          </p:nvPr>
        </p:nvSpPr>
        <p:spPr>
          <a:xfrm>
            <a:off x="3467837" y="4163172"/>
            <a:ext cx="2514600" cy="457200"/>
          </a:xfrm>
        </p:spPr>
        <p:txBody>
          <a:bodyPr anchor="ctr">
            <a:noAutofit/>
          </a:bodyPr>
          <a:lstStyle>
            <a:lvl1pPr marL="0" indent="0">
              <a:buNone/>
              <a:defRPr sz="1800">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31" name="Text Placeholder 2"/>
          <p:cNvSpPr>
            <a:spLocks noGrp="1"/>
          </p:cNvSpPr>
          <p:nvPr>
            <p:ph type="body" sz="quarter" idx="36"/>
          </p:nvPr>
        </p:nvSpPr>
        <p:spPr>
          <a:xfrm>
            <a:off x="6167167" y="4163172"/>
            <a:ext cx="2554445" cy="457200"/>
          </a:xfrm>
        </p:spPr>
        <p:txBody>
          <a:bodyPr anchor="ctr">
            <a:noAutofit/>
          </a:bodyPr>
          <a:lstStyle>
            <a:lvl1pPr marL="0" indent="0">
              <a:buNone/>
              <a:defRPr sz="1800">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
        <p:nvSpPr>
          <p:cNvPr id="32" name="Text Placeholder 2"/>
          <p:cNvSpPr>
            <a:spLocks noGrp="1"/>
          </p:cNvSpPr>
          <p:nvPr>
            <p:ph type="body" sz="quarter" idx="37"/>
          </p:nvPr>
        </p:nvSpPr>
        <p:spPr>
          <a:xfrm>
            <a:off x="8954767" y="4163172"/>
            <a:ext cx="2514600" cy="457200"/>
          </a:xfrm>
        </p:spPr>
        <p:txBody>
          <a:bodyPr anchor="ctr">
            <a:noAutofit/>
          </a:bodyPr>
          <a:lstStyle>
            <a:lvl1pPr marL="0" indent="0">
              <a:buNone/>
              <a:defRPr sz="1800">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Edit Master text styles</a:t>
            </a:r>
          </a:p>
        </p:txBody>
      </p:sp>
    </p:spTree>
    <p:extLst>
      <p:ext uri="{BB962C8B-B14F-4D97-AF65-F5344CB8AC3E}">
        <p14:creationId xmlns:p14="http://schemas.microsoft.com/office/powerpoint/2010/main" val="31709985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Text w/ bumper">
    <p:spTree>
      <p:nvGrpSpPr>
        <p:cNvPr id="1" name=""/>
        <p:cNvGrpSpPr/>
        <p:nvPr/>
      </p:nvGrpSpPr>
      <p:grpSpPr>
        <a:xfrm>
          <a:off x="0" y="0"/>
          <a:ext cx="0" cy="0"/>
          <a:chOff x="0" y="0"/>
          <a:chExt cx="0" cy="0"/>
        </a:xfrm>
      </p:grpSpPr>
      <p:sp>
        <p:nvSpPr>
          <p:cNvPr id="17" name="Shape 2"/>
          <p:cNvSpPr>
            <a:spLocks noGrp="1"/>
          </p:cNvSpPr>
          <p:nvPr>
            <p:ph type="title" hasCustomPrompt="1"/>
          </p:nvPr>
        </p:nvSpPr>
        <p:spPr>
          <a:xfrm>
            <a:off x="565793" y="365762"/>
            <a:ext cx="11064240" cy="4486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nSpc>
                <a:spcPts val="4000"/>
              </a:lnSpc>
              <a:defRPr sz="3600" baseline="0">
                <a:solidFill>
                  <a:srgbClr val="0071AE"/>
                </a:solidFill>
              </a:defRPr>
            </a:lvl1pPr>
          </a:lstStyle>
          <a:p>
            <a:r>
              <a:rPr lang="en-US"/>
              <a:t>Title Text</a:t>
            </a:r>
            <a:endParaRPr dirty="0"/>
          </a:p>
        </p:txBody>
      </p:sp>
      <p:sp>
        <p:nvSpPr>
          <p:cNvPr id="5" name="Shape 23"/>
          <p:cNvSpPr>
            <a:spLocks noGrp="1"/>
          </p:cNvSpPr>
          <p:nvPr>
            <p:ph type="body" idx="1" hasCustomPrompt="1"/>
          </p:nvPr>
        </p:nvSpPr>
        <p:spPr>
          <a:xfrm>
            <a:off x="565793" y="1005840"/>
            <a:ext cx="11064240" cy="4389120"/>
          </a:xfrm>
          <a:prstGeom prst="rect">
            <a:avLst/>
          </a:prstGeom>
        </p:spPr>
        <p:txBody>
          <a:bodyPr/>
          <a:lstStyle>
            <a:lvl1pPr marL="346075" indent="-346075">
              <a:lnSpc>
                <a:spcPct val="110000"/>
              </a:lnSpc>
              <a:spcBef>
                <a:spcPts val="900"/>
              </a:spcBef>
              <a:spcAft>
                <a:spcPts val="900"/>
              </a:spcAft>
              <a:buFont typeface="Arial" panose="020B0604020202020204" pitchFamily="34" charset="0"/>
              <a:buChar char="•"/>
              <a:defRPr sz="2400">
                <a:solidFill>
                  <a:schemeClr val="tx1"/>
                </a:solidFill>
                <a:latin typeface="Ford Antenna Cond Regular" panose="02000506000000090004" pitchFamily="50" charset="0"/>
              </a:defRPr>
            </a:lvl1pPr>
            <a:lvl2pPr marL="684213" indent="-338138">
              <a:spcBef>
                <a:spcPts val="900"/>
              </a:spcBef>
              <a:spcAft>
                <a:spcPts val="900"/>
              </a:spcAft>
              <a:buFont typeface="Ford Antenna Cond Light" panose="02000506000000090004" pitchFamily="50" charset="0"/>
              <a:buChar char="–"/>
              <a:defRPr sz="2400">
                <a:solidFill>
                  <a:schemeClr val="tx1"/>
                </a:solidFill>
                <a:latin typeface="Ford Antenna Cond Regular" panose="02000506000000090004" pitchFamily="50" charset="0"/>
              </a:defRPr>
            </a:lvl2pPr>
            <a:lvl3pPr marL="1030288" indent="-346075">
              <a:spcBef>
                <a:spcPts val="900"/>
              </a:spcBef>
              <a:spcAft>
                <a:spcPts val="900"/>
              </a:spcAft>
              <a:buSzPct val="90000"/>
              <a:buFont typeface="Ford Antenna Cond Light" panose="02000506000000090004" pitchFamily="50" charset="0"/>
              <a:buChar char="»"/>
              <a:defRPr sz="2400">
                <a:solidFill>
                  <a:schemeClr val="tx1"/>
                </a:solidFill>
                <a:latin typeface="Ford Antenna Cond Regular" panose="02000506000000090004" pitchFamily="50" charset="0"/>
              </a:defRPr>
            </a:lvl3pPr>
            <a:lvl4pPr marL="1374775" indent="-344488">
              <a:spcBef>
                <a:spcPts val="900"/>
              </a:spcBef>
              <a:spcAft>
                <a:spcPts val="900"/>
              </a:spcAft>
              <a:buSzPct val="80000"/>
              <a:buFont typeface="Wingdings" panose="05000000000000000000" pitchFamily="2" charset="2"/>
              <a:buChar char="§"/>
              <a:defRPr sz="2400">
                <a:solidFill>
                  <a:schemeClr val="tx1"/>
                </a:solidFill>
                <a:latin typeface="Ford Antenna Cond Regular" panose="02000506000000090004" pitchFamily="50" charset="0"/>
              </a:defRPr>
            </a:lvl4pPr>
            <a:lvl5pPr>
              <a:defRPr>
                <a:solidFill>
                  <a:schemeClr val="tx1"/>
                </a:solidFill>
              </a:defRPr>
            </a:lvl5pPr>
          </a:lstStyle>
          <a:p>
            <a:r>
              <a:rPr dirty="0"/>
              <a:t>Body Level One</a:t>
            </a:r>
          </a:p>
          <a:p>
            <a:pPr lvl="1"/>
            <a:r>
              <a:rPr dirty="0"/>
              <a:t>Body Level Two</a:t>
            </a:r>
          </a:p>
          <a:p>
            <a:pPr lvl="2"/>
            <a:r>
              <a:rPr dirty="0"/>
              <a:t>Body Level Three</a:t>
            </a:r>
          </a:p>
          <a:p>
            <a:pPr lvl="3"/>
            <a:r>
              <a:rPr dirty="0"/>
              <a:t>Body Level Four</a:t>
            </a:r>
          </a:p>
        </p:txBody>
      </p:sp>
      <p:sp>
        <p:nvSpPr>
          <p:cNvPr id="10" name="Rectangle 9"/>
          <p:cNvSpPr/>
          <p:nvPr userDrawn="1"/>
        </p:nvSpPr>
        <p:spPr>
          <a:xfrm>
            <a:off x="563898" y="5577840"/>
            <a:ext cx="11064240" cy="82296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a:lnSpc>
                <a:spcPct val="95000"/>
              </a:lnSpc>
              <a:defRPr/>
            </a:pPr>
            <a:endParaRPr lang="en-US" sz="2200" dirty="0">
              <a:solidFill>
                <a:srgbClr val="FFFFFF"/>
              </a:solidFill>
            </a:endParaRPr>
          </a:p>
        </p:txBody>
      </p:sp>
      <p:sp>
        <p:nvSpPr>
          <p:cNvPr id="11" name="Text Placeholder 4"/>
          <p:cNvSpPr>
            <a:spLocks noGrp="1"/>
          </p:cNvSpPr>
          <p:nvPr>
            <p:ph type="body" sz="quarter" idx="10" hasCustomPrompt="1"/>
          </p:nvPr>
        </p:nvSpPr>
        <p:spPr>
          <a:xfrm>
            <a:off x="563898" y="5577840"/>
            <a:ext cx="11064240" cy="822960"/>
          </a:xfrm>
          <a:prstGeom prst="rect">
            <a:avLst/>
          </a:prstGeom>
        </p:spPr>
        <p:txBody>
          <a:bodyPr anchor="ctr"/>
          <a:lstStyle>
            <a:lvl1pPr algn="ctr">
              <a:lnSpc>
                <a:spcPts val="2800"/>
              </a:lnSpc>
              <a:spcBef>
                <a:spcPts val="200"/>
              </a:spcBef>
              <a:defRPr sz="2200" baseline="0">
                <a:solidFill>
                  <a:schemeClr val="bg1"/>
                </a:solidFill>
                <a:latin typeface="+mn-lt"/>
              </a:defRPr>
            </a:lvl1pPr>
            <a:lvl2pPr algn="ctr">
              <a:defRPr sz="2200">
                <a:solidFill>
                  <a:schemeClr val="bg1"/>
                </a:solidFill>
                <a:latin typeface="Ford Antenna Cond Medium" panose="02000506000000090004" pitchFamily="50" charset="0"/>
              </a:defRPr>
            </a:lvl2pPr>
            <a:lvl3pPr algn="ctr">
              <a:defRPr sz="2200">
                <a:solidFill>
                  <a:schemeClr val="bg1"/>
                </a:solidFill>
                <a:latin typeface="Ford Antenna Cond Medium" panose="02000506000000090004" pitchFamily="50" charset="0"/>
              </a:defRPr>
            </a:lvl3pPr>
            <a:lvl4pPr algn="ctr">
              <a:defRPr sz="2200">
                <a:solidFill>
                  <a:schemeClr val="bg1"/>
                </a:solidFill>
                <a:latin typeface="Ford Antenna Cond Medium" panose="02000506000000090004" pitchFamily="50" charset="0"/>
              </a:defRPr>
            </a:lvl4pPr>
            <a:lvl5pPr algn="ctr">
              <a:defRPr sz="2200">
                <a:solidFill>
                  <a:schemeClr val="bg1"/>
                </a:solidFill>
                <a:latin typeface="Ford Antenna Cond Medium" panose="02000506000000090004" pitchFamily="50" charset="0"/>
              </a:defRPr>
            </a:lvl5pPr>
          </a:lstStyle>
          <a:p>
            <a:pPr lvl="0"/>
            <a:r>
              <a:rPr lang="en-US" dirty="0"/>
              <a:t>Click To Edit Bumper</a:t>
            </a:r>
          </a:p>
        </p:txBody>
      </p:sp>
    </p:spTree>
    <p:extLst>
      <p:ext uri="{BB962C8B-B14F-4D97-AF65-F5344CB8AC3E}">
        <p14:creationId xmlns:p14="http://schemas.microsoft.com/office/powerpoint/2010/main" val="246956453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6141001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9097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646068"/>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800"/>
            </a:lvl1pPr>
            <a:lvl2pPr marL="408168" indent="0">
              <a:buNone/>
              <a:defRPr sz="1600"/>
            </a:lvl2pPr>
            <a:lvl3pPr marL="816335" indent="0">
              <a:buNone/>
              <a:defRPr sz="1400"/>
            </a:lvl3pPr>
            <a:lvl4pPr marL="1224503" indent="0">
              <a:buNone/>
              <a:defRPr sz="1300"/>
            </a:lvl4pPr>
            <a:lvl5pPr marL="1632669" indent="0">
              <a:buNone/>
              <a:defRPr sz="1300"/>
            </a:lvl5pPr>
            <a:lvl6pPr marL="2040837" indent="0">
              <a:buNone/>
              <a:defRPr sz="1300"/>
            </a:lvl6pPr>
            <a:lvl7pPr marL="2449004" indent="0">
              <a:buNone/>
              <a:defRPr sz="1300"/>
            </a:lvl7pPr>
            <a:lvl8pPr marL="2857172" indent="0">
              <a:buNone/>
              <a:defRPr sz="1300"/>
            </a:lvl8pPr>
            <a:lvl9pPr marL="3265340" indent="0">
              <a:buNone/>
              <a:defRPr sz="1300"/>
            </a:lvl9pPr>
          </a:lstStyle>
          <a:p>
            <a:pPr lvl="0"/>
            <a:r>
              <a:rPr lang="en-US"/>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a:t>
            </a:r>
          </a:p>
        </p:txBody>
      </p:sp>
    </p:spTree>
    <p:extLst>
      <p:ext uri="{BB962C8B-B14F-4D97-AF65-F5344CB8AC3E}">
        <p14:creationId xmlns:p14="http://schemas.microsoft.com/office/powerpoint/2010/main" val="21631219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11687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0243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54814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a:ex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44993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719667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3" Type="http://schemas.openxmlformats.org/officeDocument/2006/relationships/slideLayout" Target="../slideLayouts/slideLayout5.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theme" Target="../theme/theme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9605852"/>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95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Tech. planning China</a:t>
            </a:r>
          </a:p>
        </p:txBody>
      </p:sp>
      <p:pic>
        <p:nvPicPr>
          <p:cNvPr id="52" name="Content Placeholder 51">
            <a:extLst>
              <a:ext uri="{FF2B5EF4-FFF2-40B4-BE49-F238E27FC236}">
                <a16:creationId xmlns:a16="http://schemas.microsoft.com/office/drawing/2014/main" id="{604A41CD-EB21-4455-8470-4E805C7F3ACB}"/>
              </a:ext>
            </a:extLst>
          </p:cNvPr>
          <p:cNvPicPr>
            <a:picLocks noGrp="1" noChangeAspect="1"/>
          </p:cNvPicPr>
          <p:nvPr>
            <p:ph sz="quarter" idx="11"/>
          </p:nvPr>
        </p:nvPicPr>
        <p:blipFill>
          <a:blip r:embed="rId3"/>
          <a:stretch>
            <a:fillRect/>
          </a:stretch>
        </p:blipFill>
        <p:spPr>
          <a:xfrm>
            <a:off x="7106354" y="2374163"/>
            <a:ext cx="1446119" cy="2240066"/>
          </a:xfrm>
          <a:prstGeom prst="rect">
            <a:avLst/>
          </a:prstGeom>
        </p:spPr>
      </p:pic>
      <p:sp>
        <p:nvSpPr>
          <p:cNvPr id="4" name="Text Placeholder 3"/>
          <p:cNvSpPr>
            <a:spLocks noGrp="1"/>
          </p:cNvSpPr>
          <p:nvPr>
            <p:ph type="body" sz="quarter" idx="12"/>
          </p:nvPr>
        </p:nvSpPr>
        <p:spPr>
          <a:xfrm>
            <a:off x="2072890" y="111751"/>
            <a:ext cx="6333992" cy="384175"/>
          </a:xfrm>
        </p:spPr>
        <p:txBody>
          <a:bodyPr/>
          <a:lstStyle/>
          <a:p>
            <a:r>
              <a:rPr lang="en-US" altLang="zh-CN" dirty="0"/>
              <a:t>Voice Enhanced Fully Automatic Parking Assist  </a:t>
            </a:r>
            <a:endParaRPr lang="en-US" dirty="0">
              <a:solidFill>
                <a:srgbClr val="FF0000"/>
              </a:solidFill>
            </a:endParaRPr>
          </a:p>
        </p:txBody>
      </p:sp>
      <p:sp>
        <p:nvSpPr>
          <p:cNvPr id="5" name="Text Placeholder 4"/>
          <p:cNvSpPr>
            <a:spLocks noGrp="1"/>
          </p:cNvSpPr>
          <p:nvPr>
            <p:ph type="body" sz="quarter" idx="33"/>
          </p:nvPr>
        </p:nvSpPr>
        <p:spPr>
          <a:xfrm>
            <a:off x="2092048" y="1822923"/>
            <a:ext cx="4807202" cy="589750"/>
          </a:xfrm>
          <a:ln>
            <a:noFill/>
          </a:ln>
        </p:spPr>
        <p:txBody>
          <a:bodyPr>
            <a:normAutofit/>
          </a:bodyPr>
          <a:lstStyle/>
          <a:p>
            <a:r>
              <a:rPr lang="en-US" dirty="0"/>
              <a:t>Customers can not easily understand the function and usage of ADAS. In the process of using FAPA, the specific operation steps also need a process of training and learning for novices. etc.</a:t>
            </a:r>
          </a:p>
        </p:txBody>
      </p:sp>
      <p:sp>
        <p:nvSpPr>
          <p:cNvPr id="6" name="Text Placeholder 5"/>
          <p:cNvSpPr>
            <a:spLocks noGrp="1"/>
          </p:cNvSpPr>
          <p:nvPr>
            <p:ph type="body" sz="quarter" idx="34"/>
          </p:nvPr>
        </p:nvSpPr>
        <p:spPr>
          <a:xfrm>
            <a:off x="2101573" y="2448833"/>
            <a:ext cx="4807202" cy="856342"/>
          </a:xfrm>
        </p:spPr>
        <p:txBody>
          <a:bodyPr>
            <a:normAutofit/>
          </a:bodyPr>
          <a:lstStyle/>
          <a:p>
            <a:r>
              <a:rPr lang="en-US" dirty="0"/>
              <a:t>Customers can easily understand the steps and operation methods of FAPA. In the process of use, accompanied by voice prompt, can be more assured of the liberation of hands to complete the entire parking function. The user will also be prompted to use the FAPA function in the scene after navigating to the parking lot.</a:t>
            </a:r>
          </a:p>
        </p:txBody>
      </p:sp>
      <p:sp>
        <p:nvSpPr>
          <p:cNvPr id="7" name="Text Placeholder 6"/>
          <p:cNvSpPr>
            <a:spLocks noGrp="1"/>
          </p:cNvSpPr>
          <p:nvPr>
            <p:ph type="body" sz="quarter" idx="35"/>
          </p:nvPr>
        </p:nvSpPr>
        <p:spPr>
          <a:xfrm>
            <a:off x="2076450" y="3424589"/>
            <a:ext cx="4895850" cy="1252186"/>
          </a:xfrm>
          <a:ln>
            <a:noFill/>
          </a:ln>
        </p:spPr>
        <p:txBody>
          <a:bodyPr/>
          <a:lstStyle/>
          <a:p>
            <a:pPr>
              <a:lnSpc>
                <a:spcPct val="100000"/>
              </a:lnSpc>
              <a:spcBef>
                <a:spcPts val="0"/>
              </a:spcBef>
            </a:pPr>
            <a:r>
              <a:rPr lang="en-US" b="1" dirty="0"/>
              <a:t>Add audio guidance during the Auto Parking process to reduce driver stress.   </a:t>
            </a:r>
          </a:p>
          <a:p>
            <a:pPr>
              <a:lnSpc>
                <a:spcPct val="100000"/>
              </a:lnSpc>
              <a:spcBef>
                <a:spcPts val="0"/>
              </a:spcBef>
            </a:pPr>
            <a:r>
              <a:rPr lang="en-US" dirty="0"/>
              <a:t>*Add audio instructions at each step to guide driver through parking process</a:t>
            </a:r>
          </a:p>
          <a:p>
            <a:pPr>
              <a:lnSpc>
                <a:spcPct val="100000"/>
              </a:lnSpc>
              <a:spcBef>
                <a:spcPts val="0"/>
              </a:spcBef>
            </a:pPr>
            <a:r>
              <a:rPr lang="en-US" dirty="0"/>
              <a:t>*In FAPA screen in auto parking process where Audio instruction can be added. </a:t>
            </a:r>
            <a:endParaRPr lang="en-US" b="1" dirty="0"/>
          </a:p>
          <a:p>
            <a:pPr>
              <a:lnSpc>
                <a:spcPct val="100000"/>
              </a:lnSpc>
              <a:spcBef>
                <a:spcPts val="0"/>
              </a:spcBef>
            </a:pPr>
            <a:r>
              <a:rPr lang="en-US" b="1" dirty="0"/>
              <a:t>Add pop-up with hyper link to feature guide as soon as Navigation reaches destination.  </a:t>
            </a:r>
          </a:p>
          <a:p>
            <a:pPr>
              <a:lnSpc>
                <a:spcPct val="100000"/>
              </a:lnSpc>
              <a:spcBef>
                <a:spcPts val="0"/>
              </a:spcBef>
            </a:pPr>
            <a:r>
              <a:rPr lang="en-US" b="1" dirty="0"/>
              <a:t>Design and add an attractive icon shown below linked to FAPA video or E-manual that introduces the feature functions. </a:t>
            </a:r>
          </a:p>
          <a:p>
            <a:pPr>
              <a:lnSpc>
                <a:spcPct val="100000"/>
              </a:lnSpc>
              <a:spcBef>
                <a:spcPts val="0"/>
              </a:spcBef>
            </a:pPr>
            <a:endParaRPr lang="en-US" dirty="0"/>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with VPA support in FAPA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F</a:t>
            </a:r>
            <a:r>
              <a:rPr lang="en-US" altLang="zh-CN" dirty="0"/>
              <a:t>APA ,</a:t>
            </a:r>
            <a:r>
              <a:rPr lang="zh-CN" altLang="en-US" dirty="0"/>
              <a:t> </a:t>
            </a:r>
            <a:r>
              <a:rPr lang="en-US" dirty="0"/>
              <a:t>Shortcut key(soft key)</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112126" y="1097085"/>
            <a:ext cx="4955424" cy="726534"/>
          </a:xfrm>
          <a:ln>
            <a:noFill/>
          </a:ln>
        </p:spPr>
        <p:txBody>
          <a:bodyPr>
            <a:noAutofit/>
          </a:bodyPr>
          <a:lstStyle/>
          <a:p>
            <a:r>
              <a:rPr lang="en-US" sz="1050" dirty="0"/>
              <a:t>For customers, the most common way to turn around is to park the car. Automatic parking function can effectively help users to complete a series of operations without worrying about safety issues. In the parking process, voice prompt assistance and scene based use support can better assist users to experience the function. etc.</a:t>
            </a: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4"/>
          <a:stretch>
            <a:fillRect/>
          </a:stretch>
        </p:blipFill>
        <p:spPr>
          <a:xfrm>
            <a:off x="7096729" y="6060964"/>
            <a:ext cx="5407090" cy="797036"/>
          </a:xfrm>
          <a:prstGeom prst="rect">
            <a:avLst/>
          </a:prstGeom>
        </p:spPr>
      </p:pic>
      <p:pic>
        <p:nvPicPr>
          <p:cNvPr id="56" name="Picture 55">
            <a:extLst>
              <a:ext uri="{FF2B5EF4-FFF2-40B4-BE49-F238E27FC236}">
                <a16:creationId xmlns:a16="http://schemas.microsoft.com/office/drawing/2014/main" id="{2BF896EE-6272-4923-B253-6008895F3779}"/>
              </a:ext>
            </a:extLst>
          </p:cNvPr>
          <p:cNvPicPr>
            <a:picLocks noChangeAspect="1"/>
          </p:cNvPicPr>
          <p:nvPr/>
        </p:nvPicPr>
        <p:blipFill>
          <a:blip r:embed="rId5"/>
          <a:stretch>
            <a:fillRect/>
          </a:stretch>
        </p:blipFill>
        <p:spPr>
          <a:xfrm>
            <a:off x="7027341" y="848053"/>
            <a:ext cx="5027518" cy="133785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9529749" y="2167014"/>
            <a:ext cx="2033601"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Navigator hint Optimization</a:t>
            </a:r>
          </a:p>
        </p:txBody>
      </p:sp>
      <p:pic>
        <p:nvPicPr>
          <p:cNvPr id="3" name="Picture 2">
            <a:extLst>
              <a:ext uri="{FF2B5EF4-FFF2-40B4-BE49-F238E27FC236}">
                <a16:creationId xmlns:a16="http://schemas.microsoft.com/office/drawing/2014/main" id="{F92F4F8D-6C82-4F42-A422-7F55E776044C}"/>
              </a:ext>
            </a:extLst>
          </p:cNvPr>
          <p:cNvPicPr>
            <a:picLocks noChangeAspect="1"/>
          </p:cNvPicPr>
          <p:nvPr/>
        </p:nvPicPr>
        <p:blipFill>
          <a:blip r:embed="rId6"/>
          <a:stretch>
            <a:fillRect/>
          </a:stretch>
        </p:blipFill>
        <p:spPr>
          <a:xfrm>
            <a:off x="8601075" y="2381250"/>
            <a:ext cx="3219450" cy="1981200"/>
          </a:xfrm>
          <a:prstGeom prst="rect">
            <a:avLst/>
          </a:prstGeom>
        </p:spPr>
      </p:pic>
      <p:sp>
        <p:nvSpPr>
          <p:cNvPr id="58" name="Text Placeholder 5">
            <a:extLst>
              <a:ext uri="{FF2B5EF4-FFF2-40B4-BE49-F238E27FC236}">
                <a16:creationId xmlns:a16="http://schemas.microsoft.com/office/drawing/2014/main" id="{F32EC556-C0F0-4B44-B90A-56A43790A926}"/>
              </a:ext>
            </a:extLst>
          </p:cNvPr>
          <p:cNvSpPr txBox="1">
            <a:spLocks/>
          </p:cNvSpPr>
          <p:nvPr/>
        </p:nvSpPr>
        <p:spPr>
          <a:xfrm>
            <a:off x="8583960" y="3907457"/>
            <a:ext cx="945303" cy="465879"/>
          </a:xfrm>
          <a:prstGeom prst="rect">
            <a:avLst/>
          </a:prstGeom>
          <a:ln>
            <a:solidFill>
              <a:schemeClr val="bg1"/>
            </a:solidFill>
          </a:ln>
        </p:spPr>
        <p:txBody>
          <a:bodyPr vert="horz" lIns="91440" tIns="45720" rIns="91440" bIns="45720" rtlCol="0">
            <a:normAutofit fontScale="92500" lnSpcReduction="10000"/>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FAPA with Voice Reminder</a:t>
            </a:r>
          </a:p>
        </p:txBody>
      </p:sp>
      <p:pic>
        <p:nvPicPr>
          <p:cNvPr id="47" name="Picture 46">
            <a:extLst>
              <a:ext uri="{FF2B5EF4-FFF2-40B4-BE49-F238E27FC236}">
                <a16:creationId xmlns:a16="http://schemas.microsoft.com/office/drawing/2014/main" id="{80DFCC12-539C-4958-B67D-59591F567538}"/>
              </a:ext>
            </a:extLst>
          </p:cNvPr>
          <p:cNvPicPr>
            <a:picLocks noChangeAspect="1"/>
          </p:cNvPicPr>
          <p:nvPr/>
        </p:nvPicPr>
        <p:blipFill>
          <a:blip r:embed="rId7"/>
          <a:stretch>
            <a:fillRect/>
          </a:stretch>
        </p:blipFill>
        <p:spPr>
          <a:xfrm>
            <a:off x="9577387" y="852296"/>
            <a:ext cx="2500680" cy="1300354"/>
          </a:xfrm>
          <a:prstGeom prst="rect">
            <a:avLst/>
          </a:prstGeom>
        </p:spPr>
      </p:pic>
    </p:spTree>
    <p:extLst>
      <p:ext uri="{BB962C8B-B14F-4D97-AF65-F5344CB8AC3E}">
        <p14:creationId xmlns:p14="http://schemas.microsoft.com/office/powerpoint/2010/main" val="269377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Content Placeholder 50">
            <a:extLst>
              <a:ext uri="{FF2B5EF4-FFF2-40B4-BE49-F238E27FC236}">
                <a16:creationId xmlns:a16="http://schemas.microsoft.com/office/drawing/2014/main" id="{0A11D44B-C64A-4671-B1C3-B7A5448A294B}"/>
              </a:ext>
            </a:extLst>
          </p:cNvPr>
          <p:cNvPicPr>
            <a:picLocks noGrp="1" noChangeAspect="1"/>
          </p:cNvPicPr>
          <p:nvPr>
            <p:ph sz="quarter" idx="11"/>
          </p:nvPr>
        </p:nvPicPr>
        <p:blipFill>
          <a:blip r:embed="rId3"/>
          <a:stretch>
            <a:fillRect/>
          </a:stretch>
        </p:blipFill>
        <p:spPr>
          <a:xfrm>
            <a:off x="7081384" y="866775"/>
            <a:ext cx="2772184" cy="1643742"/>
          </a:xfrm>
          <a:prstGeom prst="rect">
            <a:avLst/>
          </a:prstGeom>
        </p:spPr>
      </p:pic>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2072890" y="111751"/>
            <a:ext cx="6333992" cy="384175"/>
          </a:xfrm>
        </p:spPr>
        <p:txBody>
          <a:bodyPr/>
          <a:lstStyle/>
          <a:p>
            <a:r>
              <a:rPr lang="en-US" altLang="zh-CN" dirty="0"/>
              <a:t>Voice Enhanced Lane Keeping System(VE-LKS)</a:t>
            </a:r>
          </a:p>
          <a:p>
            <a:endParaRPr lang="en-US" dirty="0">
              <a:solidFill>
                <a:srgbClr val="FF0000"/>
              </a:solidFill>
            </a:endParaRPr>
          </a:p>
        </p:txBody>
      </p:sp>
      <p:sp>
        <p:nvSpPr>
          <p:cNvPr id="5" name="Text Placeholder 4"/>
          <p:cNvSpPr>
            <a:spLocks noGrp="1"/>
          </p:cNvSpPr>
          <p:nvPr>
            <p:ph type="body" sz="quarter" idx="33"/>
          </p:nvPr>
        </p:nvSpPr>
        <p:spPr>
          <a:xfrm>
            <a:off x="2092048" y="1861023"/>
            <a:ext cx="4807202" cy="589750"/>
          </a:xfrm>
          <a:ln>
            <a:noFill/>
          </a:ln>
        </p:spPr>
        <p:txBody>
          <a:bodyPr>
            <a:normAutofit/>
          </a:bodyPr>
          <a:lstStyle/>
          <a:p>
            <a:r>
              <a:rPr lang="en-US" dirty="0"/>
              <a:t>Customers can turn on / off the LKS function through voice control to effectively maintain the safety situation of vehicles in high-speed and other scenarios</a:t>
            </a:r>
          </a:p>
        </p:txBody>
      </p:sp>
      <p:sp>
        <p:nvSpPr>
          <p:cNvPr id="6" name="Text Placeholder 5"/>
          <p:cNvSpPr>
            <a:spLocks noGrp="1"/>
          </p:cNvSpPr>
          <p:nvPr>
            <p:ph type="body" sz="quarter" idx="34"/>
          </p:nvPr>
        </p:nvSpPr>
        <p:spPr>
          <a:xfrm>
            <a:off x="2101573" y="2448833"/>
            <a:ext cx="4807202" cy="856342"/>
          </a:xfrm>
        </p:spPr>
        <p:txBody>
          <a:bodyPr>
            <a:normAutofit/>
          </a:bodyPr>
          <a:lstStyle/>
          <a:p>
            <a:r>
              <a:rPr lang="en-US" sz="1200" dirty="0"/>
              <a:t>On the highway, customers can effectively avoid lane deviation caused by accidents and drive more safely. On the mountain road, LKS with red function can also remind and assist users to control the curve.</a:t>
            </a:r>
          </a:p>
        </p:txBody>
      </p:sp>
      <p:sp>
        <p:nvSpPr>
          <p:cNvPr id="7" name="Text Placeholder 6"/>
          <p:cNvSpPr>
            <a:spLocks noGrp="1"/>
          </p:cNvSpPr>
          <p:nvPr>
            <p:ph type="body" sz="quarter" idx="35"/>
          </p:nvPr>
        </p:nvSpPr>
        <p:spPr>
          <a:xfrm>
            <a:off x="2076450" y="3424589"/>
            <a:ext cx="4895850" cy="1252186"/>
          </a:xfrm>
          <a:ln>
            <a:noFill/>
          </a:ln>
        </p:spPr>
        <p:txBody>
          <a:bodyPr/>
          <a:lstStyle/>
          <a:p>
            <a:pPr>
              <a:lnSpc>
                <a:spcPct val="100000"/>
              </a:lnSpc>
              <a:spcBef>
                <a:spcPts val="0"/>
              </a:spcBef>
            </a:pPr>
            <a:r>
              <a:rPr lang="en-US" b="1" dirty="0"/>
              <a:t>LKS designed to assist the driver in scenarios when the vehicle is going to leave the lane unintended with voice reminder support. </a:t>
            </a:r>
          </a:p>
          <a:p>
            <a:pPr>
              <a:lnSpc>
                <a:spcPct val="100000"/>
              </a:lnSpc>
              <a:spcBef>
                <a:spcPts val="0"/>
              </a:spcBef>
            </a:pPr>
            <a:r>
              <a:rPr lang="en-US" b="1" dirty="0"/>
              <a:t>LKS is separated by 2 sub features</a:t>
            </a:r>
          </a:p>
          <a:p>
            <a:pPr>
              <a:lnSpc>
                <a:spcPct val="100000"/>
              </a:lnSpc>
              <a:spcBef>
                <a:spcPts val="0"/>
              </a:spcBef>
            </a:pPr>
            <a:r>
              <a:rPr lang="en-US" dirty="0"/>
              <a:t> LDW(Lane Departure Warning or Lane Keeping Alert): Oscillating torque on the steering wheel to warn driver by voice reminder</a:t>
            </a:r>
          </a:p>
          <a:p>
            <a:pPr>
              <a:lnSpc>
                <a:spcPct val="100000"/>
              </a:lnSpc>
              <a:spcBef>
                <a:spcPts val="0"/>
              </a:spcBef>
            </a:pPr>
            <a:r>
              <a:rPr lang="en-US" dirty="0"/>
              <a:t> LKA (Lane Keeping Aid): Soft intervention torque on the steering wheel to push vehicle back to lane center by voice reminder</a:t>
            </a:r>
          </a:p>
          <a:p>
            <a:pPr>
              <a:lnSpc>
                <a:spcPct val="100000"/>
              </a:lnSpc>
              <a:spcBef>
                <a:spcPts val="0"/>
              </a:spcBef>
            </a:pPr>
            <a:endParaRPr lang="en-US" dirty="0"/>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a:t>
            </a:r>
            <a:r>
              <a:rPr lang="en-US"/>
              <a:t>voice reminder </a:t>
            </a:r>
            <a:r>
              <a:rPr lang="en-US" altLang="zh-CN"/>
              <a:t>&amp; Command</a:t>
            </a:r>
            <a:r>
              <a:rPr lang="en-US"/>
              <a:t> </a:t>
            </a:r>
            <a:r>
              <a:rPr lang="en-US" dirty="0"/>
              <a:t>in LKS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LKS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112126" y="1097085"/>
            <a:ext cx="4955424" cy="726534"/>
          </a:xfrm>
          <a:ln>
            <a:noFill/>
          </a:ln>
        </p:spPr>
        <p:txBody>
          <a:bodyPr>
            <a:noAutofit/>
          </a:bodyPr>
          <a:lstStyle/>
          <a:p>
            <a:r>
              <a:rPr lang="en-US" sz="1050" dirty="0"/>
              <a:t>If the customer does not pay attention to the driving process, fatigue driving and other situations will lead to lane departure, which will cause significant risk. LKS can effectively help users to keep straight driving when the speed is more than 65 km and there is lane line. With voice prompt, it can drive safely and comfortably.</a:t>
            </a: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4"/>
          <a:stretch>
            <a:fillRect/>
          </a:stretch>
        </p:blipFill>
        <p:spPr>
          <a:xfrm>
            <a:off x="7096729" y="6060964"/>
            <a:ext cx="5407090" cy="797036"/>
          </a:xfrm>
          <a:prstGeom prst="rect">
            <a:avLst/>
          </a:prstGeom>
        </p:spPr>
      </p:pic>
      <p:sp>
        <p:nvSpPr>
          <p:cNvPr id="58" name="Text Placeholder 5">
            <a:extLst>
              <a:ext uri="{FF2B5EF4-FFF2-40B4-BE49-F238E27FC236}">
                <a16:creationId xmlns:a16="http://schemas.microsoft.com/office/drawing/2014/main" id="{F32EC556-C0F0-4B44-B90A-56A43790A926}"/>
              </a:ext>
            </a:extLst>
          </p:cNvPr>
          <p:cNvSpPr txBox="1">
            <a:spLocks/>
          </p:cNvSpPr>
          <p:nvPr/>
        </p:nvSpPr>
        <p:spPr>
          <a:xfrm>
            <a:off x="7068911" y="2479161"/>
            <a:ext cx="1814286"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Change Lane  sketch map</a:t>
            </a:r>
          </a:p>
        </p:txBody>
      </p:sp>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7061414" y="4402667"/>
            <a:ext cx="15070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LKS device sketch map</a:t>
            </a:r>
          </a:p>
        </p:txBody>
      </p:sp>
      <p:pic>
        <p:nvPicPr>
          <p:cNvPr id="60" name="Picture 59">
            <a:extLst>
              <a:ext uri="{FF2B5EF4-FFF2-40B4-BE49-F238E27FC236}">
                <a16:creationId xmlns:a16="http://schemas.microsoft.com/office/drawing/2014/main" id="{0CC60AA0-47AA-4ECD-B9B5-2B9E74694AE9}"/>
              </a:ext>
            </a:extLst>
          </p:cNvPr>
          <p:cNvPicPr>
            <a:picLocks noChangeAspect="1"/>
          </p:cNvPicPr>
          <p:nvPr/>
        </p:nvPicPr>
        <p:blipFill>
          <a:blip r:embed="rId5"/>
          <a:stretch>
            <a:fillRect/>
          </a:stretch>
        </p:blipFill>
        <p:spPr>
          <a:xfrm>
            <a:off x="7139213" y="2691805"/>
            <a:ext cx="2404837" cy="1647512"/>
          </a:xfrm>
          <a:prstGeom prst="rect">
            <a:avLst/>
          </a:prstGeom>
        </p:spPr>
      </p:pic>
      <p:sp>
        <p:nvSpPr>
          <p:cNvPr id="62" name="Text Placeholder 5">
            <a:extLst>
              <a:ext uri="{FF2B5EF4-FFF2-40B4-BE49-F238E27FC236}">
                <a16:creationId xmlns:a16="http://schemas.microsoft.com/office/drawing/2014/main" id="{F980EC0C-0F81-4467-AF5F-D6810FB81DC3}"/>
              </a:ext>
            </a:extLst>
          </p:cNvPr>
          <p:cNvSpPr txBox="1">
            <a:spLocks/>
          </p:cNvSpPr>
          <p:nvPr/>
        </p:nvSpPr>
        <p:spPr>
          <a:xfrm>
            <a:off x="9897836" y="2402961"/>
            <a:ext cx="1814286"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LKS with RED function</a:t>
            </a:r>
          </a:p>
        </p:txBody>
      </p:sp>
      <p:pic>
        <p:nvPicPr>
          <p:cNvPr id="3" name="Picture 2">
            <a:extLst>
              <a:ext uri="{FF2B5EF4-FFF2-40B4-BE49-F238E27FC236}">
                <a16:creationId xmlns:a16="http://schemas.microsoft.com/office/drawing/2014/main" id="{92BDACF0-5919-4DCE-8236-404DEB010A2D}"/>
              </a:ext>
            </a:extLst>
          </p:cNvPr>
          <p:cNvPicPr>
            <a:picLocks noChangeAspect="1"/>
          </p:cNvPicPr>
          <p:nvPr/>
        </p:nvPicPr>
        <p:blipFill>
          <a:blip r:embed="rId6"/>
          <a:stretch>
            <a:fillRect/>
          </a:stretch>
        </p:blipFill>
        <p:spPr>
          <a:xfrm>
            <a:off x="9867509" y="1059564"/>
            <a:ext cx="2184583" cy="1224327"/>
          </a:xfrm>
          <a:prstGeom prst="rect">
            <a:avLst/>
          </a:prstGeom>
        </p:spPr>
      </p:pic>
    </p:spTree>
    <p:extLst>
      <p:ext uri="{BB962C8B-B14F-4D97-AF65-F5344CB8AC3E}">
        <p14:creationId xmlns:p14="http://schemas.microsoft.com/office/powerpoint/2010/main" val="35113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Content Placeholder 49">
            <a:extLst>
              <a:ext uri="{FF2B5EF4-FFF2-40B4-BE49-F238E27FC236}">
                <a16:creationId xmlns:a16="http://schemas.microsoft.com/office/drawing/2014/main" id="{E04E760B-2C79-4DE0-8367-1E9483E20802}"/>
              </a:ext>
            </a:extLst>
          </p:cNvPr>
          <p:cNvPicPr>
            <a:picLocks noGrp="1" noChangeAspect="1"/>
          </p:cNvPicPr>
          <p:nvPr>
            <p:ph sz="quarter" idx="11"/>
          </p:nvPr>
        </p:nvPicPr>
        <p:blipFill>
          <a:blip r:embed="rId3"/>
          <a:stretch>
            <a:fillRect/>
          </a:stretch>
        </p:blipFill>
        <p:spPr>
          <a:xfrm>
            <a:off x="7053942" y="3400299"/>
            <a:ext cx="2115458" cy="1243025"/>
          </a:xfrm>
          <a:prstGeom prst="rect">
            <a:avLst/>
          </a:prstGeom>
        </p:spPr>
      </p:pic>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2072889" y="111751"/>
            <a:ext cx="6505053" cy="384175"/>
          </a:xfrm>
        </p:spPr>
        <p:txBody>
          <a:bodyPr/>
          <a:lstStyle/>
          <a:p>
            <a:r>
              <a:rPr lang="en-US" altLang="zh-CN" sz="2000" dirty="0"/>
              <a:t>Voice Enhanced Adaptive Cruise Control w/ Stop &amp; Go</a:t>
            </a:r>
            <a:endParaRPr lang="en-US" sz="2000" dirty="0">
              <a:solidFill>
                <a:srgbClr val="FF0000"/>
              </a:solidFill>
            </a:endParaRPr>
          </a:p>
        </p:txBody>
      </p:sp>
      <p:sp>
        <p:nvSpPr>
          <p:cNvPr id="5" name="Text Placeholder 4"/>
          <p:cNvSpPr>
            <a:spLocks noGrp="1"/>
          </p:cNvSpPr>
          <p:nvPr>
            <p:ph type="body" sz="quarter" idx="33"/>
          </p:nvPr>
        </p:nvSpPr>
        <p:spPr>
          <a:xfrm>
            <a:off x="2092048" y="1861023"/>
            <a:ext cx="4807202" cy="589750"/>
          </a:xfrm>
          <a:ln>
            <a:noFill/>
          </a:ln>
        </p:spPr>
        <p:txBody>
          <a:bodyPr>
            <a:normAutofit/>
          </a:bodyPr>
          <a:lstStyle/>
          <a:p>
            <a:r>
              <a:rPr lang="en-US" dirty="0"/>
              <a:t>Through the voice prompt and guidance to reduce the user's uneasiness in the process of override and go &amp; stop. Make users feel more comfortable in temporary take over and ACC.</a:t>
            </a:r>
          </a:p>
        </p:txBody>
      </p:sp>
      <p:sp>
        <p:nvSpPr>
          <p:cNvPr id="6" name="Text Placeholder 5"/>
          <p:cNvSpPr>
            <a:spLocks noGrp="1"/>
          </p:cNvSpPr>
          <p:nvPr>
            <p:ph type="body" sz="quarter" idx="34"/>
          </p:nvPr>
        </p:nvSpPr>
        <p:spPr>
          <a:xfrm>
            <a:off x="2101573" y="2448833"/>
            <a:ext cx="4807202" cy="856342"/>
          </a:xfrm>
        </p:spPr>
        <p:txBody>
          <a:bodyPr>
            <a:normAutofit fontScale="92500"/>
          </a:bodyPr>
          <a:lstStyle/>
          <a:p>
            <a:r>
              <a:rPr lang="en-US" sz="1200" dirty="0"/>
              <a:t>Customers can release their attention and hands as much as possible in the ACC assisted process to avoid the risk of fatigue driving. In this process, the voice prompt can reduce the customer's uneasiness caused by the interaction between acceleration and deceleration and the vehicle in front during the use of ACC, as well as the prompt and guidance of cruise state switching</a:t>
            </a:r>
          </a:p>
        </p:txBody>
      </p:sp>
      <p:sp>
        <p:nvSpPr>
          <p:cNvPr id="7" name="Text Placeholder 6"/>
          <p:cNvSpPr>
            <a:spLocks noGrp="1"/>
          </p:cNvSpPr>
          <p:nvPr>
            <p:ph type="body" sz="quarter" idx="35"/>
          </p:nvPr>
        </p:nvSpPr>
        <p:spPr>
          <a:xfrm>
            <a:off x="2076450" y="3424589"/>
            <a:ext cx="4895850" cy="1252186"/>
          </a:xfrm>
          <a:ln>
            <a:noFill/>
          </a:ln>
        </p:spPr>
        <p:txBody>
          <a:bodyPr/>
          <a:lstStyle/>
          <a:p>
            <a:pPr>
              <a:lnSpc>
                <a:spcPct val="100000"/>
              </a:lnSpc>
              <a:spcBef>
                <a:spcPts val="0"/>
              </a:spcBef>
            </a:pPr>
            <a:r>
              <a:rPr lang="en-US" b="1" dirty="0"/>
              <a:t>When in the following scenes of Standby, Cruise, Follow, Override, Downshift advise, Brake capacity warning in ACC, add voice reminder and guidance in the function interface in IVI</a:t>
            </a:r>
          </a:p>
          <a:p>
            <a:pPr>
              <a:lnSpc>
                <a:spcPct val="100000"/>
              </a:lnSpc>
              <a:spcBef>
                <a:spcPts val="0"/>
              </a:spcBef>
            </a:pPr>
            <a:r>
              <a:rPr lang="en-US" b="1" dirty="0"/>
              <a:t>Compare with ACC, which can follow leading vehicle to stop and automatically accelerate from stop to follow the vehicle within 3 seconds. In the process of  </a:t>
            </a:r>
            <a:r>
              <a:rPr lang="en-US" altLang="zh-CN" b="1" dirty="0"/>
              <a:t>Accelerate &amp; Stop operation, add voice reminder about front car behavior to tell customer no worry </a:t>
            </a:r>
            <a:r>
              <a:rPr lang="en-US" b="1" dirty="0"/>
              <a:t> </a:t>
            </a:r>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a:t>
            </a:r>
            <a:r>
              <a:rPr lang="en-US" altLang="zh-CN" dirty="0"/>
              <a:t>&amp; </a:t>
            </a:r>
            <a:r>
              <a:rPr lang="en-US" dirty="0"/>
              <a:t>guidance in ACC G&amp;S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119746" y="1089465"/>
            <a:ext cx="4955424" cy="726534"/>
          </a:xfrm>
          <a:ln>
            <a:noFill/>
          </a:ln>
        </p:spPr>
        <p:txBody>
          <a:bodyPr>
            <a:noAutofit/>
          </a:bodyPr>
          <a:lstStyle/>
          <a:p>
            <a:pPr eaLnBrk="0" hangingPunct="0">
              <a:lnSpc>
                <a:spcPct val="88000"/>
              </a:lnSpc>
              <a:spcBef>
                <a:spcPct val="30000"/>
              </a:spcBef>
              <a:buClr>
                <a:schemeClr val="tx1"/>
              </a:buClr>
              <a:buSzPct val="150000"/>
            </a:pPr>
            <a:r>
              <a:rPr lang="en-US" sz="1050" dirty="0"/>
              <a:t>Adaptive Cruise Control (ACC) is an increasingly popular safety technology. ACC systems use on-board sensors and software to automatically manage the distance between your vehicle and the vehicle that you’re following. The ACC system maintains a preset following distance by controlling vehicle speed, applying the brakes when necessary.</a:t>
            </a:r>
            <a:endParaRPr lang="en-US" altLang="en-US" sz="1050" dirty="0">
              <a:latin typeface="Arial" charset="0"/>
            </a:endParaRP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4"/>
          <a:stretch>
            <a:fillRect/>
          </a:stretch>
        </p:blipFill>
        <p:spPr>
          <a:xfrm>
            <a:off x="7096729" y="6060964"/>
            <a:ext cx="5407090" cy="79703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9280375" y="4365608"/>
            <a:ext cx="15070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ACC </a:t>
            </a:r>
            <a:r>
              <a:rPr lang="en-US" dirty="0"/>
              <a:t>sketch map</a:t>
            </a:r>
          </a:p>
        </p:txBody>
      </p:sp>
      <p:sp>
        <p:nvSpPr>
          <p:cNvPr id="62" name="Text Placeholder 5">
            <a:extLst>
              <a:ext uri="{FF2B5EF4-FFF2-40B4-BE49-F238E27FC236}">
                <a16:creationId xmlns:a16="http://schemas.microsoft.com/office/drawing/2014/main" id="{F980EC0C-0F81-4467-AF5F-D6810FB81DC3}"/>
              </a:ext>
            </a:extLst>
          </p:cNvPr>
          <p:cNvSpPr txBox="1">
            <a:spLocks/>
          </p:cNvSpPr>
          <p:nvPr/>
        </p:nvSpPr>
        <p:spPr>
          <a:xfrm>
            <a:off x="9300936" y="3380861"/>
            <a:ext cx="2891064"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 G&amp;S with acceleration and deceleration voice reminder of front car</a:t>
            </a:r>
          </a:p>
        </p:txBody>
      </p:sp>
      <p:grpSp>
        <p:nvGrpSpPr>
          <p:cNvPr id="65" name="Group 64">
            <a:extLst>
              <a:ext uri="{FF2B5EF4-FFF2-40B4-BE49-F238E27FC236}">
                <a16:creationId xmlns:a16="http://schemas.microsoft.com/office/drawing/2014/main" id="{70F3F195-B554-4AB9-B300-D5AEBBA9EA42}"/>
              </a:ext>
            </a:extLst>
          </p:cNvPr>
          <p:cNvGrpSpPr/>
          <p:nvPr/>
        </p:nvGrpSpPr>
        <p:grpSpPr>
          <a:xfrm>
            <a:off x="7021739" y="825500"/>
            <a:ext cx="5017861" cy="2576059"/>
            <a:chOff x="4565876" y="1959655"/>
            <a:chExt cx="5324475" cy="2619375"/>
          </a:xfrm>
        </p:grpSpPr>
        <p:pic>
          <p:nvPicPr>
            <p:cNvPr id="52" name="Picture 51">
              <a:extLst>
                <a:ext uri="{FF2B5EF4-FFF2-40B4-BE49-F238E27FC236}">
                  <a16:creationId xmlns:a16="http://schemas.microsoft.com/office/drawing/2014/main" id="{8321F436-6A99-45B9-B040-6D3F77B62F3E}"/>
                </a:ext>
              </a:extLst>
            </p:cNvPr>
            <p:cNvPicPr>
              <a:picLocks noChangeAspect="1"/>
            </p:cNvPicPr>
            <p:nvPr/>
          </p:nvPicPr>
          <p:blipFill>
            <a:blip r:embed="rId5"/>
            <a:stretch>
              <a:fillRect/>
            </a:stretch>
          </p:blipFill>
          <p:spPr>
            <a:xfrm>
              <a:off x="4565876" y="1959655"/>
              <a:ext cx="5324475" cy="2619375"/>
            </a:xfrm>
            <a:prstGeom prst="rect">
              <a:avLst/>
            </a:prstGeom>
          </p:spPr>
        </p:pic>
        <p:sp>
          <p:nvSpPr>
            <p:cNvPr id="56" name="Arrow: Notched Right 55">
              <a:extLst>
                <a:ext uri="{FF2B5EF4-FFF2-40B4-BE49-F238E27FC236}">
                  <a16:creationId xmlns:a16="http://schemas.microsoft.com/office/drawing/2014/main" id="{97FC942E-DDC2-4F11-B30E-891FB2121C07}"/>
                </a:ext>
              </a:extLst>
            </p:cNvPr>
            <p:cNvSpPr/>
            <p:nvPr/>
          </p:nvSpPr>
          <p:spPr>
            <a:xfrm rot="12315568">
              <a:off x="6386285" y="3672114"/>
              <a:ext cx="638628" cy="174172"/>
            </a:xfrm>
            <a:prstGeom prst="notch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Striped Right 56">
              <a:extLst>
                <a:ext uri="{FF2B5EF4-FFF2-40B4-BE49-F238E27FC236}">
                  <a16:creationId xmlns:a16="http://schemas.microsoft.com/office/drawing/2014/main" id="{E3C42D53-7690-4302-8093-44CC69D9B47F}"/>
                </a:ext>
              </a:extLst>
            </p:cNvPr>
            <p:cNvSpPr/>
            <p:nvPr/>
          </p:nvSpPr>
          <p:spPr>
            <a:xfrm rot="12264183">
              <a:off x="7070656" y="3845186"/>
              <a:ext cx="229481" cy="263066"/>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4ECB3345-B657-40BF-80FB-6F50BDDE4D04}"/>
                </a:ext>
              </a:extLst>
            </p:cNvPr>
            <p:cNvSpPr txBox="1"/>
            <p:nvPr/>
          </p:nvSpPr>
          <p:spPr>
            <a:xfrm>
              <a:off x="6792685" y="3439887"/>
              <a:ext cx="508000" cy="369332"/>
            </a:xfrm>
            <a:prstGeom prst="rect">
              <a:avLst/>
            </a:prstGeom>
            <a:noFill/>
          </p:spPr>
          <p:txBody>
            <a:bodyPr wrap="square" rtlCol="0">
              <a:spAutoFit/>
            </a:bodyPr>
            <a:lstStyle/>
            <a:p>
              <a:r>
                <a:rPr lang="en-US" b="1" dirty="0">
                  <a:solidFill>
                    <a:srgbClr val="92D050"/>
                  </a:solidFill>
                </a:rPr>
                <a:t>go</a:t>
              </a:r>
            </a:p>
          </p:txBody>
        </p:sp>
        <p:sp>
          <p:nvSpPr>
            <p:cNvPr id="64" name="TextBox 63">
              <a:extLst>
                <a:ext uri="{FF2B5EF4-FFF2-40B4-BE49-F238E27FC236}">
                  <a16:creationId xmlns:a16="http://schemas.microsoft.com/office/drawing/2014/main" id="{05E30E35-E54E-4ACB-A437-07B742822D6E}"/>
                </a:ext>
              </a:extLst>
            </p:cNvPr>
            <p:cNvSpPr txBox="1"/>
            <p:nvPr/>
          </p:nvSpPr>
          <p:spPr>
            <a:xfrm>
              <a:off x="7206341" y="3592287"/>
              <a:ext cx="645887" cy="369332"/>
            </a:xfrm>
            <a:prstGeom prst="rect">
              <a:avLst/>
            </a:prstGeom>
            <a:noFill/>
          </p:spPr>
          <p:txBody>
            <a:bodyPr wrap="square" rtlCol="0">
              <a:spAutoFit/>
            </a:bodyPr>
            <a:lstStyle/>
            <a:p>
              <a:r>
                <a:rPr lang="en-US" b="1" dirty="0">
                  <a:solidFill>
                    <a:srgbClr val="FFC000"/>
                  </a:solidFill>
                </a:rPr>
                <a:t>stop</a:t>
              </a:r>
            </a:p>
          </p:txBody>
        </p:sp>
      </p:grpSp>
    </p:spTree>
    <p:extLst>
      <p:ext uri="{BB962C8B-B14F-4D97-AF65-F5344CB8AC3E}">
        <p14:creationId xmlns:p14="http://schemas.microsoft.com/office/powerpoint/2010/main" val="393648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2072889" y="111751"/>
            <a:ext cx="6505053" cy="384175"/>
          </a:xfrm>
        </p:spPr>
        <p:txBody>
          <a:bodyPr/>
          <a:lstStyle/>
          <a:p>
            <a:r>
              <a:rPr lang="en-US" altLang="zh-CN" sz="2000" dirty="0"/>
              <a:t>Voice Enhanced Intelligent Adaptive Cruise Control</a:t>
            </a:r>
            <a:endParaRPr lang="en-US" sz="2000" dirty="0">
              <a:solidFill>
                <a:srgbClr val="FF0000"/>
              </a:solidFill>
            </a:endParaRPr>
          </a:p>
        </p:txBody>
      </p:sp>
      <p:sp>
        <p:nvSpPr>
          <p:cNvPr id="5" name="Text Placeholder 4"/>
          <p:cNvSpPr>
            <a:spLocks noGrp="1"/>
          </p:cNvSpPr>
          <p:nvPr>
            <p:ph type="body" sz="quarter" idx="33"/>
          </p:nvPr>
        </p:nvSpPr>
        <p:spPr>
          <a:xfrm>
            <a:off x="2092048" y="1861023"/>
            <a:ext cx="4807202" cy="589750"/>
          </a:xfrm>
          <a:ln>
            <a:noFill/>
          </a:ln>
        </p:spPr>
        <p:txBody>
          <a:bodyPr>
            <a:normAutofit/>
          </a:bodyPr>
          <a:lstStyle/>
          <a:p>
            <a:r>
              <a:rPr lang="en-US" dirty="0"/>
              <a:t>Customers can get more traffic information and traffic signs in the process of driving, and adjust the speed limit by voice to drive more safely</a:t>
            </a:r>
          </a:p>
        </p:txBody>
      </p:sp>
      <p:sp>
        <p:nvSpPr>
          <p:cNvPr id="6" name="Text Placeholder 5"/>
          <p:cNvSpPr>
            <a:spLocks noGrp="1"/>
          </p:cNvSpPr>
          <p:nvPr>
            <p:ph type="body" sz="quarter" idx="34"/>
          </p:nvPr>
        </p:nvSpPr>
        <p:spPr>
          <a:xfrm>
            <a:off x="2101573" y="2448833"/>
            <a:ext cx="4807202" cy="856342"/>
          </a:xfrm>
        </p:spPr>
        <p:txBody>
          <a:bodyPr>
            <a:normAutofit/>
          </a:bodyPr>
          <a:lstStyle/>
          <a:p>
            <a:r>
              <a:rPr lang="en-US" sz="1200" dirty="0"/>
              <a:t>When IACC is activated, the camera will recognize the TSR and curve ahead and so on, Cruise speed can be set by voice control. If the cruise speed is greater than the identified speed limit sign, the system will automatically set the cruise speed as the current speed limit</a:t>
            </a:r>
          </a:p>
        </p:txBody>
      </p:sp>
      <p:sp>
        <p:nvSpPr>
          <p:cNvPr id="7" name="Text Placeholder 6"/>
          <p:cNvSpPr>
            <a:spLocks noGrp="1"/>
          </p:cNvSpPr>
          <p:nvPr>
            <p:ph type="body" sz="quarter" idx="35"/>
          </p:nvPr>
        </p:nvSpPr>
        <p:spPr>
          <a:xfrm>
            <a:off x="2076450" y="3424589"/>
            <a:ext cx="4895850" cy="1223611"/>
          </a:xfrm>
          <a:ln>
            <a:noFill/>
          </a:ln>
        </p:spPr>
        <p:txBody>
          <a:bodyPr/>
          <a:lstStyle/>
          <a:p>
            <a:pPr>
              <a:lnSpc>
                <a:spcPct val="100000"/>
              </a:lnSpc>
              <a:spcBef>
                <a:spcPts val="0"/>
              </a:spcBef>
            </a:pPr>
            <a:r>
              <a:rPr lang="en-US" b="1" dirty="0"/>
              <a:t>When automatically update the ACC target speed, add the voice reminder and hint. In the further use the voice command to adjust the speed limit.</a:t>
            </a:r>
          </a:p>
          <a:p>
            <a:pPr>
              <a:lnSpc>
                <a:spcPct val="100000"/>
              </a:lnSpc>
              <a:spcBef>
                <a:spcPts val="0"/>
              </a:spcBef>
            </a:pPr>
            <a:r>
              <a:rPr lang="en-US" b="1" dirty="0"/>
              <a:t> </a:t>
            </a:r>
          </a:p>
          <a:p>
            <a:pPr>
              <a:lnSpc>
                <a:spcPct val="100000"/>
              </a:lnSpc>
              <a:spcBef>
                <a:spcPts val="0"/>
              </a:spcBef>
            </a:pPr>
            <a:r>
              <a:rPr lang="en-US" b="1" dirty="0"/>
              <a:t>When recognize the traffic signal , give customer the voice notifications and the surround vehicle status reminder</a:t>
            </a:r>
          </a:p>
          <a:p>
            <a:pPr>
              <a:lnSpc>
                <a:spcPct val="100000"/>
              </a:lnSpc>
              <a:spcBef>
                <a:spcPts val="0"/>
              </a:spcBef>
            </a:pPr>
            <a:endParaRPr lang="en-US" b="1" dirty="0"/>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a:t>
            </a:r>
            <a:r>
              <a:rPr lang="en-US" altLang="zh-CN" dirty="0"/>
              <a:t>&amp; </a:t>
            </a:r>
            <a:r>
              <a:rPr lang="en-US" dirty="0"/>
              <a:t>guidance in </a:t>
            </a:r>
            <a:r>
              <a:rPr lang="en-US" dirty="0" err="1"/>
              <a:t>iACC</a:t>
            </a:r>
            <a:r>
              <a:rPr lang="en-US" dirty="0"/>
              <a:t>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091171" y="1108515"/>
            <a:ext cx="4955424" cy="625035"/>
          </a:xfrm>
          <a:ln>
            <a:noFill/>
          </a:ln>
        </p:spPr>
        <p:txBody>
          <a:bodyPr>
            <a:noAutofit/>
          </a:bodyPr>
          <a:lstStyle/>
          <a:p>
            <a:pPr eaLnBrk="0" hangingPunct="0">
              <a:lnSpc>
                <a:spcPct val="88000"/>
              </a:lnSpc>
              <a:spcBef>
                <a:spcPct val="30000"/>
              </a:spcBef>
              <a:buClr>
                <a:schemeClr val="tx1"/>
              </a:buClr>
              <a:buSzPct val="150000"/>
            </a:pPr>
            <a:r>
              <a:rPr lang="en-GB" sz="1050" dirty="0">
                <a:cs typeface="Calibri" panose="020F0502020204030204" pitchFamily="34" charset="0"/>
              </a:rPr>
              <a:t>iACC is an enhancement of adaptive cruise control (ACC). It combines ACC with TSR (traffic sign recognition). iACC adjusts the set speed automatically to the current valid speed limit provided by TSR and uses gradual acceleration and deceleration to adjust the vehicle speed accordingly.</a:t>
            </a:r>
          </a:p>
          <a:p>
            <a:pPr eaLnBrk="0" hangingPunct="0">
              <a:lnSpc>
                <a:spcPct val="88000"/>
              </a:lnSpc>
              <a:spcBef>
                <a:spcPct val="30000"/>
              </a:spcBef>
              <a:buClr>
                <a:schemeClr val="tx1"/>
              </a:buClr>
              <a:buSzPct val="150000"/>
            </a:pPr>
            <a:endParaRPr lang="en-GB" sz="1050" dirty="0">
              <a:cs typeface="Calibri" panose="020F0502020204030204" pitchFamily="34" charset="0"/>
            </a:endParaRPr>
          </a:p>
          <a:p>
            <a:pPr eaLnBrk="0" hangingPunct="0">
              <a:lnSpc>
                <a:spcPct val="88000"/>
              </a:lnSpc>
              <a:spcBef>
                <a:spcPct val="30000"/>
              </a:spcBef>
              <a:buClr>
                <a:schemeClr val="tx1"/>
              </a:buClr>
              <a:buSzPct val="150000"/>
            </a:pPr>
            <a:endParaRPr lang="en-US" altLang="en-US" sz="1050" dirty="0">
              <a:latin typeface="Arial" charset="0"/>
            </a:endParaRP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3"/>
          <a:stretch>
            <a:fillRect/>
          </a:stretch>
        </p:blipFill>
        <p:spPr>
          <a:xfrm>
            <a:off x="7096729" y="6060964"/>
            <a:ext cx="5407090" cy="79703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10199220" y="2412983"/>
            <a:ext cx="15070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TSR Sketch Chart</a:t>
            </a:r>
            <a:endParaRPr lang="en-US" dirty="0"/>
          </a:p>
        </p:txBody>
      </p:sp>
      <p:sp>
        <p:nvSpPr>
          <p:cNvPr id="62" name="Text Placeholder 5">
            <a:extLst>
              <a:ext uri="{FF2B5EF4-FFF2-40B4-BE49-F238E27FC236}">
                <a16:creationId xmlns:a16="http://schemas.microsoft.com/office/drawing/2014/main" id="{F980EC0C-0F81-4467-AF5F-D6810FB81DC3}"/>
              </a:ext>
            </a:extLst>
          </p:cNvPr>
          <p:cNvSpPr txBox="1">
            <a:spLocks/>
          </p:cNvSpPr>
          <p:nvPr/>
        </p:nvSpPr>
        <p:spPr>
          <a:xfrm>
            <a:off x="10120086" y="932936"/>
            <a:ext cx="1624239"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iACC</a:t>
            </a:r>
            <a:r>
              <a:rPr lang="en-US" dirty="0"/>
              <a:t> </a:t>
            </a:r>
            <a:r>
              <a:rPr lang="en-US" altLang="zh-CN" dirty="0"/>
              <a:t>Sketch Chart</a:t>
            </a:r>
            <a:r>
              <a:rPr lang="en-US" dirty="0"/>
              <a:t> </a:t>
            </a:r>
          </a:p>
        </p:txBody>
      </p:sp>
      <p:pic>
        <p:nvPicPr>
          <p:cNvPr id="3" name="Picture 2">
            <a:extLst>
              <a:ext uri="{FF2B5EF4-FFF2-40B4-BE49-F238E27FC236}">
                <a16:creationId xmlns:a16="http://schemas.microsoft.com/office/drawing/2014/main" id="{51AFE775-64DC-44EA-95CE-DBDCED0FBA44}"/>
              </a:ext>
            </a:extLst>
          </p:cNvPr>
          <p:cNvPicPr>
            <a:picLocks noChangeAspect="1"/>
          </p:cNvPicPr>
          <p:nvPr/>
        </p:nvPicPr>
        <p:blipFill>
          <a:blip r:embed="rId4"/>
          <a:stretch>
            <a:fillRect/>
          </a:stretch>
        </p:blipFill>
        <p:spPr>
          <a:xfrm>
            <a:off x="7062787" y="857249"/>
            <a:ext cx="2890838" cy="1571625"/>
          </a:xfrm>
          <a:prstGeom prst="rect">
            <a:avLst/>
          </a:prstGeom>
        </p:spPr>
      </p:pic>
      <p:pic>
        <p:nvPicPr>
          <p:cNvPr id="66" name="Picture 2">
            <a:extLst>
              <a:ext uri="{FF2B5EF4-FFF2-40B4-BE49-F238E27FC236}">
                <a16:creationId xmlns:a16="http://schemas.microsoft.com/office/drawing/2014/main" id="{A1EFBCCC-603A-4760-8D41-00A199DBDC16}"/>
              </a:ext>
            </a:extLst>
          </p:cNvPr>
          <p:cNvPicPr>
            <a:picLocks noGrp="1" noChangeAspect="1" noChangeArrowheads="1"/>
          </p:cNvPicPr>
          <p:nvPr>
            <p:ph sz="quarter" idx="11"/>
          </p:nvPr>
        </p:nvPicPr>
        <p:blipFill>
          <a:blip r:embed="rId5">
            <a:extLst>
              <a:ext uri="{28A0092B-C50C-407E-A947-70E740481C1C}">
                <a14:useLocalDpi xmlns:a14="http://schemas.microsoft.com/office/drawing/2010/main" val="0"/>
              </a:ext>
            </a:extLst>
          </a:blip>
          <a:srcRect/>
          <a:stretch>
            <a:fillRect/>
          </a:stretch>
        </p:blipFill>
        <p:spPr bwMode="auto">
          <a:xfrm>
            <a:off x="7054849" y="2431993"/>
            <a:ext cx="3175001" cy="2266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95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46">
            <a:extLst>
              <a:ext uri="{FF2B5EF4-FFF2-40B4-BE49-F238E27FC236}">
                <a16:creationId xmlns:a16="http://schemas.microsoft.com/office/drawing/2014/main" id="{F2995591-DF11-4463-AC5D-234E9D616BDB}"/>
              </a:ext>
            </a:extLst>
          </p:cNvPr>
          <p:cNvSpPr>
            <a:spLocks noGrp="1"/>
          </p:cNvSpPr>
          <p:nvPr>
            <p:ph sz="quarter" idx="11"/>
          </p:nvPr>
        </p:nvSpPr>
        <p:spPr/>
        <p:txBody>
          <a:bodyPr/>
          <a:lstStyle/>
          <a:p>
            <a:endParaRPr lang="en-US" dirty="0"/>
          </a:p>
        </p:txBody>
      </p:sp>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2072889" y="111751"/>
            <a:ext cx="6505053" cy="384175"/>
          </a:xfrm>
        </p:spPr>
        <p:txBody>
          <a:bodyPr/>
          <a:lstStyle/>
          <a:p>
            <a:r>
              <a:rPr lang="en-US" altLang="zh-CN" sz="2000" dirty="0"/>
              <a:t>Voice Enhanced Object Detected Camera View(ODCV)</a:t>
            </a:r>
            <a:endParaRPr lang="en-US" sz="2000" dirty="0">
              <a:solidFill>
                <a:srgbClr val="FF0000"/>
              </a:solidFill>
            </a:endParaRPr>
          </a:p>
        </p:txBody>
      </p:sp>
      <p:sp>
        <p:nvSpPr>
          <p:cNvPr id="5" name="Text Placeholder 4"/>
          <p:cNvSpPr>
            <a:spLocks noGrp="1"/>
          </p:cNvSpPr>
          <p:nvPr>
            <p:ph type="body" sz="quarter" idx="33"/>
          </p:nvPr>
        </p:nvSpPr>
        <p:spPr>
          <a:xfrm>
            <a:off x="2092048" y="1861023"/>
            <a:ext cx="4807202" cy="589750"/>
          </a:xfrm>
          <a:ln>
            <a:noFill/>
          </a:ln>
        </p:spPr>
        <p:txBody>
          <a:bodyPr>
            <a:normAutofit/>
          </a:bodyPr>
          <a:lstStyle/>
          <a:p>
            <a:r>
              <a:rPr lang="en-US" dirty="0"/>
              <a:t>Users can get voice prompt of distance and object from ODCV to complete parking better and avoid the collision</a:t>
            </a:r>
          </a:p>
        </p:txBody>
      </p:sp>
      <p:sp>
        <p:nvSpPr>
          <p:cNvPr id="6" name="Text Placeholder 5"/>
          <p:cNvSpPr>
            <a:spLocks noGrp="1"/>
          </p:cNvSpPr>
          <p:nvPr>
            <p:ph type="body" sz="quarter" idx="34"/>
          </p:nvPr>
        </p:nvSpPr>
        <p:spPr>
          <a:xfrm>
            <a:off x="2101573" y="2448833"/>
            <a:ext cx="4807202" cy="856342"/>
          </a:xfrm>
        </p:spPr>
        <p:txBody>
          <a:bodyPr>
            <a:normAutofit/>
          </a:bodyPr>
          <a:lstStyle/>
          <a:p>
            <a:r>
              <a:rPr lang="en-US" sz="1200" dirty="0"/>
              <a:t>ODCV will provide additional visual context to the user that front park aid did not previously , allowing the user to see what is in front of the vehicle and judge distance visually in addition to through the use of ultrasonic sensors.</a:t>
            </a:r>
          </a:p>
        </p:txBody>
      </p:sp>
      <p:sp>
        <p:nvSpPr>
          <p:cNvPr id="7" name="Text Placeholder 6"/>
          <p:cNvSpPr>
            <a:spLocks noGrp="1"/>
          </p:cNvSpPr>
          <p:nvPr>
            <p:ph type="body" sz="quarter" idx="35"/>
          </p:nvPr>
        </p:nvSpPr>
        <p:spPr>
          <a:xfrm>
            <a:off x="2076450" y="3424589"/>
            <a:ext cx="4895850" cy="1223611"/>
          </a:xfrm>
          <a:ln>
            <a:noFill/>
          </a:ln>
        </p:spPr>
        <p:txBody>
          <a:bodyPr/>
          <a:lstStyle/>
          <a:p>
            <a:pPr>
              <a:lnSpc>
                <a:spcPct val="100000"/>
              </a:lnSpc>
              <a:spcBef>
                <a:spcPts val="0"/>
              </a:spcBef>
            </a:pPr>
            <a:r>
              <a:rPr lang="en-US" b="1" dirty="0"/>
              <a:t>ODCV will utilize the front ultrasonic sensors to detect obstacles in front of  the vehicle at low speeds(&lt;</a:t>
            </a:r>
            <a:r>
              <a:rPr lang="en-US" altLang="zh-CN" b="1" dirty="0"/>
              <a:t>8 kph</a:t>
            </a:r>
            <a:r>
              <a:rPr lang="en-US" b="1" dirty="0"/>
              <a:t>). When they do, the center screen will bring up the front 60 image, with park distance indication overlaid on the 360 camera view.</a:t>
            </a:r>
          </a:p>
          <a:p>
            <a:pPr>
              <a:lnSpc>
                <a:spcPct val="100000"/>
              </a:lnSpc>
              <a:spcBef>
                <a:spcPts val="0"/>
              </a:spcBef>
            </a:pPr>
            <a:r>
              <a:rPr lang="en-US" b="1" dirty="0"/>
              <a:t>At the same time on the IVI screen will add more helpful function &amp; icons to assist customer complete the parking.</a:t>
            </a:r>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a:t>
            </a:r>
            <a:r>
              <a:rPr lang="en-US" altLang="zh-CN" dirty="0"/>
              <a:t>&amp; distance</a:t>
            </a:r>
            <a:r>
              <a:rPr lang="en-US" dirty="0"/>
              <a:t> in ODCV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091171" y="1060890"/>
            <a:ext cx="4955424" cy="625035"/>
          </a:xfrm>
          <a:ln>
            <a:noFill/>
          </a:ln>
        </p:spPr>
        <p:txBody>
          <a:bodyPr>
            <a:noAutofit/>
          </a:bodyPr>
          <a:lstStyle/>
          <a:p>
            <a:pPr eaLnBrk="0" hangingPunct="0">
              <a:lnSpc>
                <a:spcPct val="88000"/>
              </a:lnSpc>
              <a:spcBef>
                <a:spcPts val="0"/>
              </a:spcBef>
              <a:buClr>
                <a:schemeClr val="tx1"/>
              </a:buClr>
              <a:buSzPct val="150000"/>
            </a:pPr>
            <a:r>
              <a:rPr lang="en-US" altLang="en-US" sz="1050" dirty="0">
                <a:latin typeface="Arial" charset="0"/>
                <a:cs typeface="Calibri" panose="020F0502020204030204" pitchFamily="34" charset="0"/>
              </a:rPr>
              <a:t>Parking without visibility of what is directly in front of the vehicle can cause stress, due to the possibility of low-speed collisions</a:t>
            </a:r>
          </a:p>
          <a:p>
            <a:pPr eaLnBrk="0" hangingPunct="0">
              <a:lnSpc>
                <a:spcPct val="88000"/>
              </a:lnSpc>
              <a:spcBef>
                <a:spcPts val="0"/>
              </a:spcBef>
              <a:buClr>
                <a:schemeClr val="tx1"/>
              </a:buClr>
              <a:buSzPct val="150000"/>
            </a:pPr>
            <a:r>
              <a:rPr lang="en-US" altLang="en-US" sz="1050" dirty="0">
                <a:latin typeface="Arial" charset="0"/>
                <a:cs typeface="Calibri" panose="020F0502020204030204" pitchFamily="34" charset="0"/>
              </a:rPr>
              <a:t>Sense obstacles in front of the vehicle and allow the user to visually see their distance from the object,</a:t>
            </a:r>
            <a:r>
              <a:rPr lang="zh-CN" altLang="en-US" sz="1050" dirty="0">
                <a:latin typeface="Arial" charset="0"/>
                <a:cs typeface="Calibri" panose="020F0502020204030204" pitchFamily="34" charset="0"/>
              </a:rPr>
              <a:t> </a:t>
            </a:r>
            <a:r>
              <a:rPr lang="en-US" altLang="en-US" sz="1050" dirty="0">
                <a:latin typeface="Arial" charset="0"/>
                <a:cs typeface="Calibri" panose="020F0502020204030204" pitchFamily="34" charset="0"/>
              </a:rPr>
              <a:t>then give customer voice reminder</a:t>
            </a:r>
            <a:endParaRPr lang="en-US" altLang="en-US" sz="1050" dirty="0">
              <a:latin typeface="Arial" charset="0"/>
            </a:endParaRP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3"/>
          <a:stretch>
            <a:fillRect/>
          </a:stretch>
        </p:blipFill>
        <p:spPr>
          <a:xfrm>
            <a:off x="7096729" y="6060964"/>
            <a:ext cx="5407090" cy="79703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7151220" y="3222608"/>
            <a:ext cx="15070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ODCV Sketch Chart</a:t>
            </a:r>
            <a:endParaRPr lang="en-US" dirty="0"/>
          </a:p>
        </p:txBody>
      </p:sp>
      <p:pic>
        <p:nvPicPr>
          <p:cNvPr id="51" name="Picture 50">
            <a:extLst>
              <a:ext uri="{FF2B5EF4-FFF2-40B4-BE49-F238E27FC236}">
                <a16:creationId xmlns:a16="http://schemas.microsoft.com/office/drawing/2014/main" id="{A32E6CFB-9839-414C-B9BC-FE0462153B4E}"/>
              </a:ext>
            </a:extLst>
          </p:cNvPr>
          <p:cNvPicPr>
            <a:picLocks noChangeAspect="1"/>
          </p:cNvPicPr>
          <p:nvPr/>
        </p:nvPicPr>
        <p:blipFill>
          <a:blip r:embed="rId4"/>
          <a:stretch>
            <a:fillRect/>
          </a:stretch>
        </p:blipFill>
        <p:spPr>
          <a:xfrm>
            <a:off x="7115174" y="876299"/>
            <a:ext cx="4935901" cy="2314575"/>
          </a:xfrm>
          <a:prstGeom prst="rect">
            <a:avLst/>
          </a:prstGeom>
        </p:spPr>
      </p:pic>
    </p:spTree>
    <p:extLst>
      <p:ext uri="{BB962C8B-B14F-4D97-AF65-F5344CB8AC3E}">
        <p14:creationId xmlns:p14="http://schemas.microsoft.com/office/powerpoint/2010/main" val="11884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2072889" y="111751"/>
            <a:ext cx="6505053" cy="384175"/>
          </a:xfrm>
        </p:spPr>
        <p:txBody>
          <a:bodyPr/>
          <a:lstStyle/>
          <a:p>
            <a:r>
              <a:rPr lang="en-US" altLang="zh-CN" sz="2000" dirty="0"/>
              <a:t>Voice Enhanced Automatic Emergency Braking(AEB)</a:t>
            </a:r>
            <a:endParaRPr lang="en-US" sz="2000" dirty="0">
              <a:solidFill>
                <a:srgbClr val="FF0000"/>
              </a:solidFill>
            </a:endParaRPr>
          </a:p>
        </p:txBody>
      </p:sp>
      <p:sp>
        <p:nvSpPr>
          <p:cNvPr id="5" name="Text Placeholder 4"/>
          <p:cNvSpPr>
            <a:spLocks noGrp="1"/>
          </p:cNvSpPr>
          <p:nvPr>
            <p:ph type="body" sz="quarter" idx="33"/>
          </p:nvPr>
        </p:nvSpPr>
        <p:spPr>
          <a:xfrm>
            <a:off x="2077058" y="1816053"/>
            <a:ext cx="4807202" cy="589750"/>
          </a:xfrm>
          <a:ln>
            <a:noFill/>
          </a:ln>
        </p:spPr>
        <p:txBody>
          <a:bodyPr>
            <a:normAutofit/>
          </a:bodyPr>
          <a:lstStyle/>
          <a:p>
            <a:r>
              <a:rPr lang="en-US" dirty="0"/>
              <a:t>By turning on the AEB function, customers can avoid all kinds of collisions in traffic accidents, and the early warning before the crisis can reduce the collision risk as much as possible</a:t>
            </a:r>
          </a:p>
        </p:txBody>
      </p:sp>
      <p:sp>
        <p:nvSpPr>
          <p:cNvPr id="6" name="Text Placeholder 5"/>
          <p:cNvSpPr>
            <a:spLocks noGrp="1"/>
          </p:cNvSpPr>
          <p:nvPr>
            <p:ph type="body" sz="quarter" idx="34"/>
          </p:nvPr>
        </p:nvSpPr>
        <p:spPr>
          <a:xfrm>
            <a:off x="2101573" y="2448833"/>
            <a:ext cx="4807202" cy="856342"/>
          </a:xfrm>
        </p:spPr>
        <p:txBody>
          <a:bodyPr>
            <a:normAutofit/>
          </a:bodyPr>
          <a:lstStyle/>
          <a:p>
            <a:r>
              <a:rPr lang="en-US" sz="1200" dirty="0"/>
              <a:t>AEB helps compensate for a driver’s distraction or poor judgement leading up to rear-end collisions. AEB will first give a warning and then, if necessary , apply the brakes. This helps reduce driver anxiety by providing a copilot in certain scenarios.</a:t>
            </a:r>
          </a:p>
        </p:txBody>
      </p:sp>
      <p:sp>
        <p:nvSpPr>
          <p:cNvPr id="7" name="Text Placeholder 6"/>
          <p:cNvSpPr>
            <a:spLocks noGrp="1"/>
          </p:cNvSpPr>
          <p:nvPr>
            <p:ph type="body" sz="quarter" idx="35"/>
          </p:nvPr>
        </p:nvSpPr>
        <p:spPr>
          <a:xfrm>
            <a:off x="2076450" y="3424589"/>
            <a:ext cx="4895850" cy="1223611"/>
          </a:xfrm>
          <a:ln>
            <a:noFill/>
          </a:ln>
        </p:spPr>
        <p:txBody>
          <a:bodyPr/>
          <a:lstStyle/>
          <a:p>
            <a:pPr>
              <a:lnSpc>
                <a:spcPct val="100000"/>
              </a:lnSpc>
              <a:spcBef>
                <a:spcPts val="0"/>
              </a:spcBef>
            </a:pPr>
            <a:r>
              <a:rPr lang="en-US" b="1" dirty="0"/>
              <a:t>AEB can send out warning by voice and give collision warning prompt on IVI. After braking, AEB can give </a:t>
            </a:r>
            <a:r>
              <a:rPr lang="en-US" altLang="zh-CN" b="1" dirty="0"/>
              <a:t>customers</a:t>
            </a:r>
            <a:r>
              <a:rPr lang="en-US" b="1" dirty="0"/>
              <a:t> reset function to remind users of the effective range to avoid collision and improve their current restless state</a:t>
            </a:r>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a:t>
            </a:r>
            <a:r>
              <a:rPr lang="en-US" altLang="zh-CN" dirty="0"/>
              <a:t>in AEB </a:t>
            </a:r>
            <a:r>
              <a:rPr lang="en-US" dirty="0"/>
              <a:t>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091171" y="1108515"/>
            <a:ext cx="4955424" cy="625035"/>
          </a:xfrm>
          <a:ln>
            <a:noFill/>
          </a:ln>
        </p:spPr>
        <p:txBody>
          <a:bodyPr>
            <a:noAutofit/>
          </a:bodyPr>
          <a:lstStyle/>
          <a:p>
            <a:pPr eaLnBrk="0" hangingPunct="0">
              <a:lnSpc>
                <a:spcPct val="88000"/>
              </a:lnSpc>
              <a:spcBef>
                <a:spcPct val="30000"/>
              </a:spcBef>
              <a:buClr>
                <a:schemeClr val="tx1"/>
              </a:buClr>
              <a:buSzPct val="150000"/>
            </a:pPr>
            <a:r>
              <a:rPr lang="en-GB" sz="1050" dirty="0">
                <a:cs typeface="Calibri" panose="020F0502020204030204" pitchFamily="34" charset="0"/>
              </a:rPr>
              <a:t>AEB using radar and cameras the system detects an impending forward collision with another vehicle, pedestrian, cyclist and attempts to avoid or mitigate the collision by emitting an audible and visual warning and then aggressively applying the brakes</a:t>
            </a:r>
          </a:p>
          <a:p>
            <a:pPr eaLnBrk="0" hangingPunct="0">
              <a:lnSpc>
                <a:spcPct val="88000"/>
              </a:lnSpc>
              <a:spcBef>
                <a:spcPct val="30000"/>
              </a:spcBef>
              <a:buClr>
                <a:schemeClr val="tx1"/>
              </a:buClr>
              <a:buSzPct val="150000"/>
            </a:pPr>
            <a:endParaRPr lang="en-US" altLang="en-US" sz="1050" dirty="0">
              <a:latin typeface="Arial" charset="0"/>
            </a:endParaRP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3"/>
          <a:stretch>
            <a:fillRect/>
          </a:stretch>
        </p:blipFill>
        <p:spPr>
          <a:xfrm>
            <a:off x="7096729" y="6060964"/>
            <a:ext cx="5407090" cy="79703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10246845" y="2689208"/>
            <a:ext cx="15070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AEB reminder on IVI</a:t>
            </a:r>
            <a:r>
              <a:rPr lang="en-US" altLang="zh-CN" dirty="0"/>
              <a:t> Sketch Chart</a:t>
            </a:r>
            <a:endParaRPr lang="en-US" dirty="0"/>
          </a:p>
        </p:txBody>
      </p:sp>
      <p:sp>
        <p:nvSpPr>
          <p:cNvPr id="62" name="Text Placeholder 5">
            <a:extLst>
              <a:ext uri="{FF2B5EF4-FFF2-40B4-BE49-F238E27FC236}">
                <a16:creationId xmlns:a16="http://schemas.microsoft.com/office/drawing/2014/main" id="{F980EC0C-0F81-4467-AF5F-D6810FB81DC3}"/>
              </a:ext>
            </a:extLst>
          </p:cNvPr>
          <p:cNvSpPr txBox="1">
            <a:spLocks/>
          </p:cNvSpPr>
          <p:nvPr/>
        </p:nvSpPr>
        <p:spPr>
          <a:xfrm>
            <a:off x="9634311" y="875786"/>
            <a:ext cx="1624239"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AEB </a:t>
            </a:r>
            <a:r>
              <a:rPr lang="en-US" altLang="zh-CN" dirty="0"/>
              <a:t>Sketch Chart</a:t>
            </a:r>
            <a:r>
              <a:rPr lang="en-US" dirty="0"/>
              <a:t> </a:t>
            </a:r>
          </a:p>
        </p:txBody>
      </p:sp>
      <p:pic>
        <p:nvPicPr>
          <p:cNvPr id="49" name="Content Placeholder 48">
            <a:extLst>
              <a:ext uri="{FF2B5EF4-FFF2-40B4-BE49-F238E27FC236}">
                <a16:creationId xmlns:a16="http://schemas.microsoft.com/office/drawing/2014/main" id="{9D483274-A505-46DF-A87D-CE534272FFE9}"/>
              </a:ext>
            </a:extLst>
          </p:cNvPr>
          <p:cNvPicPr>
            <a:picLocks noGrp="1" noChangeAspect="1"/>
          </p:cNvPicPr>
          <p:nvPr>
            <p:ph sz="quarter" idx="11"/>
          </p:nvPr>
        </p:nvPicPr>
        <p:blipFill>
          <a:blip r:embed="rId4"/>
          <a:stretch>
            <a:fillRect/>
          </a:stretch>
        </p:blipFill>
        <p:spPr>
          <a:xfrm>
            <a:off x="7073900" y="901933"/>
            <a:ext cx="2470150" cy="1743635"/>
          </a:xfrm>
          <a:prstGeom prst="rect">
            <a:avLst/>
          </a:prstGeom>
        </p:spPr>
      </p:pic>
      <p:pic>
        <p:nvPicPr>
          <p:cNvPr id="50" name="Picture 49">
            <a:extLst>
              <a:ext uri="{FF2B5EF4-FFF2-40B4-BE49-F238E27FC236}">
                <a16:creationId xmlns:a16="http://schemas.microsoft.com/office/drawing/2014/main" id="{F5C65C61-95E2-4BED-848A-3E81C132CC18}"/>
              </a:ext>
            </a:extLst>
          </p:cNvPr>
          <p:cNvPicPr>
            <a:picLocks noChangeAspect="1"/>
          </p:cNvPicPr>
          <p:nvPr/>
        </p:nvPicPr>
        <p:blipFill>
          <a:blip r:embed="rId5"/>
          <a:stretch>
            <a:fillRect/>
          </a:stretch>
        </p:blipFill>
        <p:spPr>
          <a:xfrm>
            <a:off x="7086600" y="2745374"/>
            <a:ext cx="3181350" cy="1859963"/>
          </a:xfrm>
          <a:prstGeom prst="rect">
            <a:avLst/>
          </a:prstGeom>
        </p:spPr>
      </p:pic>
    </p:spTree>
    <p:extLst>
      <p:ext uri="{BB962C8B-B14F-4D97-AF65-F5344CB8AC3E}">
        <p14:creationId xmlns:p14="http://schemas.microsoft.com/office/powerpoint/2010/main" val="1417649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Tech. planning China</a:t>
            </a:r>
          </a:p>
        </p:txBody>
      </p:sp>
      <p:sp>
        <p:nvSpPr>
          <p:cNvPr id="4" name="Text Placeholder 3"/>
          <p:cNvSpPr>
            <a:spLocks noGrp="1"/>
          </p:cNvSpPr>
          <p:nvPr>
            <p:ph type="body" sz="quarter" idx="12"/>
          </p:nvPr>
        </p:nvSpPr>
        <p:spPr>
          <a:xfrm>
            <a:off x="1996688" y="111751"/>
            <a:ext cx="6842512" cy="384175"/>
          </a:xfrm>
        </p:spPr>
        <p:txBody>
          <a:bodyPr/>
          <a:lstStyle/>
          <a:p>
            <a:r>
              <a:rPr lang="en-US" altLang="zh-CN" sz="2000" dirty="0"/>
              <a:t>Voice Enhanced </a:t>
            </a:r>
            <a:r>
              <a:rPr lang="en-US" sz="2000" dirty="0"/>
              <a:t>Pre-Collision Assist System - Intersection(PCAi)</a:t>
            </a:r>
          </a:p>
        </p:txBody>
      </p:sp>
      <p:sp>
        <p:nvSpPr>
          <p:cNvPr id="5" name="Text Placeholder 4"/>
          <p:cNvSpPr>
            <a:spLocks noGrp="1"/>
          </p:cNvSpPr>
          <p:nvPr>
            <p:ph type="body" sz="quarter" idx="33"/>
          </p:nvPr>
        </p:nvSpPr>
        <p:spPr>
          <a:xfrm>
            <a:off x="2077058" y="1816053"/>
            <a:ext cx="4807202" cy="589750"/>
          </a:xfrm>
          <a:ln>
            <a:noFill/>
          </a:ln>
        </p:spPr>
        <p:txBody>
          <a:bodyPr>
            <a:normAutofit fontScale="92500"/>
          </a:bodyPr>
          <a:lstStyle/>
          <a:p>
            <a:r>
              <a:rPr lang="en-US" dirty="0"/>
              <a:t>PCAi will use the front camera and radar to detect oncoming traffic and determine if the driver’s vehicle will collide with oncoming traffic when crossing. If there is the risk of a collision, the vehicle will apply the brakes to mitigate or avoid the collision.</a:t>
            </a:r>
          </a:p>
        </p:txBody>
      </p:sp>
      <p:sp>
        <p:nvSpPr>
          <p:cNvPr id="6" name="Text Placeholder 5"/>
          <p:cNvSpPr>
            <a:spLocks noGrp="1"/>
          </p:cNvSpPr>
          <p:nvPr>
            <p:ph type="body" sz="quarter" idx="34"/>
          </p:nvPr>
        </p:nvSpPr>
        <p:spPr>
          <a:xfrm>
            <a:off x="2101573" y="2448833"/>
            <a:ext cx="4807202" cy="856342"/>
          </a:xfrm>
        </p:spPr>
        <p:txBody>
          <a:bodyPr>
            <a:normAutofit/>
          </a:bodyPr>
          <a:lstStyle/>
          <a:p>
            <a:pPr lvl="0" defTabSz="457200" fontAlgn="base">
              <a:lnSpc>
                <a:spcPct val="100000"/>
              </a:lnSpc>
              <a:spcBef>
                <a:spcPct val="0"/>
              </a:spcBef>
              <a:spcAft>
                <a:spcPct val="0"/>
              </a:spcAft>
              <a:defRPr/>
            </a:pPr>
            <a:r>
              <a:rPr lang="en-US" dirty="0"/>
              <a:t>PCAi is an evolution within the PCA feature. PCAi covers predicted trajectory intersecting collisions. </a:t>
            </a:r>
          </a:p>
          <a:p>
            <a:pPr lvl="0" defTabSz="457200" fontAlgn="base">
              <a:lnSpc>
                <a:spcPct val="100000"/>
              </a:lnSpc>
              <a:spcBef>
                <a:spcPct val="0"/>
              </a:spcBef>
              <a:spcAft>
                <a:spcPct val="0"/>
              </a:spcAft>
              <a:defRPr/>
            </a:pPr>
            <a:r>
              <a:rPr lang="en-US" dirty="0"/>
              <a:t>PCAi will add protection and assistance when crossing oncoming traffic, and help ensure that the vehicle passes through traffic safely</a:t>
            </a:r>
          </a:p>
        </p:txBody>
      </p:sp>
      <p:sp>
        <p:nvSpPr>
          <p:cNvPr id="7" name="Text Placeholder 6"/>
          <p:cNvSpPr>
            <a:spLocks noGrp="1"/>
          </p:cNvSpPr>
          <p:nvPr>
            <p:ph type="body" sz="quarter" idx="35"/>
          </p:nvPr>
        </p:nvSpPr>
        <p:spPr>
          <a:xfrm>
            <a:off x="2076450" y="3424589"/>
            <a:ext cx="4895850" cy="1223611"/>
          </a:xfrm>
          <a:ln>
            <a:noFill/>
          </a:ln>
        </p:spPr>
        <p:txBody>
          <a:bodyPr/>
          <a:lstStyle/>
          <a:p>
            <a:pPr>
              <a:lnSpc>
                <a:spcPct val="100000"/>
              </a:lnSpc>
              <a:spcBef>
                <a:spcPts val="0"/>
              </a:spcBef>
            </a:pPr>
            <a:r>
              <a:rPr lang="en-US" altLang="zh-CN" b="1" dirty="0"/>
              <a:t>PCAi is an extension of PCA which delivers FCW</a:t>
            </a:r>
            <a:r>
              <a:rPr lang="zh-CN" altLang="en-US" b="1" dirty="0"/>
              <a:t>，</a:t>
            </a:r>
            <a:r>
              <a:rPr lang="en-US" altLang="zh-CN" b="1" dirty="0"/>
              <a:t>DBS</a:t>
            </a:r>
            <a:r>
              <a:rPr lang="zh-CN" altLang="en-US" b="1" dirty="0"/>
              <a:t>， </a:t>
            </a:r>
            <a:r>
              <a:rPr lang="en-US" altLang="zh-CN" b="1" dirty="0"/>
              <a:t>AEB.</a:t>
            </a:r>
          </a:p>
          <a:p>
            <a:pPr>
              <a:lnSpc>
                <a:spcPct val="100000"/>
              </a:lnSpc>
              <a:spcBef>
                <a:spcPts val="0"/>
              </a:spcBef>
            </a:pPr>
            <a:r>
              <a:rPr lang="en-US" b="1" dirty="0"/>
              <a:t>In the crossroads the PCAi will collect the traffic information then give customer the pre-judgement voice reminder.</a:t>
            </a:r>
          </a:p>
          <a:p>
            <a:pPr>
              <a:lnSpc>
                <a:spcPct val="100000"/>
              </a:lnSpc>
              <a:spcBef>
                <a:spcPts val="0"/>
              </a:spcBef>
            </a:pPr>
            <a:r>
              <a:rPr lang="en-US" b="1" dirty="0"/>
              <a:t>In the IVI screen, will show the suitable roadmap and the reminder when go and stop with navigation help.</a:t>
            </a:r>
          </a:p>
          <a:p>
            <a:pPr>
              <a:lnSpc>
                <a:spcPct val="100000"/>
              </a:lnSpc>
              <a:spcBef>
                <a:spcPts val="0"/>
              </a:spcBef>
            </a:pPr>
            <a:r>
              <a:rPr lang="en-US" b="1" dirty="0"/>
              <a:t>After </a:t>
            </a:r>
            <a:r>
              <a:rPr lang="en-US" altLang="zh-CN" b="1" dirty="0"/>
              <a:t>braking</a:t>
            </a:r>
            <a:r>
              <a:rPr lang="zh-CN" altLang="en-US" b="1" dirty="0"/>
              <a:t>，</a:t>
            </a:r>
            <a:r>
              <a:rPr lang="en-US" altLang="zh-CN" b="1" dirty="0"/>
              <a:t>PCAi will help customer go on operation for next step journey.</a:t>
            </a:r>
            <a:endParaRPr lang="en-US" b="1" dirty="0"/>
          </a:p>
        </p:txBody>
      </p:sp>
      <p:sp>
        <p:nvSpPr>
          <p:cNvPr id="8" name="Text Placeholder 7"/>
          <p:cNvSpPr>
            <a:spLocks noGrp="1"/>
          </p:cNvSpPr>
          <p:nvPr>
            <p:ph type="body" sz="quarter" idx="36"/>
          </p:nvPr>
        </p:nvSpPr>
        <p:spPr/>
        <p:txBody>
          <a:bodyPr>
            <a:normAutofit lnSpcReduction="10000"/>
          </a:bodyPr>
          <a:lstStyle/>
          <a:p>
            <a:pPr>
              <a:spcBef>
                <a:spcPts val="300"/>
              </a:spcBef>
            </a:pPr>
            <a:r>
              <a:rPr lang="en-US" dirty="0"/>
              <a:t>Add voice reminder in </a:t>
            </a:r>
            <a:r>
              <a:rPr lang="en-US" altLang="zh-CN" b="1" dirty="0"/>
              <a:t>PCAi</a:t>
            </a:r>
            <a:r>
              <a:rPr lang="en-US" dirty="0"/>
              <a:t> which is an enhancement over current solution in both use scenarios and automation levels, based on the same hardware platform. It strengthens Ford vehicles’ automation capability, make them more attractive to the customers. </a:t>
            </a:r>
          </a:p>
        </p:txBody>
      </p:sp>
      <p:sp>
        <p:nvSpPr>
          <p:cNvPr id="9" name="Text Placeholder 8"/>
          <p:cNvSpPr>
            <a:spLocks noGrp="1"/>
          </p:cNvSpPr>
          <p:nvPr>
            <p:ph type="body" sz="quarter" idx="37"/>
          </p:nvPr>
        </p:nvSpPr>
        <p:spPr/>
        <p:txBody>
          <a:bodyPr/>
          <a:lstStyle/>
          <a:p>
            <a:r>
              <a:rPr lang="en-US" dirty="0"/>
              <a:t>IVI &amp; Cluster UI</a:t>
            </a:r>
            <a:r>
              <a:rPr lang="en-US" altLang="zh-CN" dirty="0"/>
              <a:t> ,</a:t>
            </a:r>
            <a:r>
              <a:rPr lang="zh-CN" altLang="en-US" dirty="0"/>
              <a:t> </a:t>
            </a:r>
            <a:r>
              <a:rPr lang="en-US" dirty="0"/>
              <a:t>Shortcut key(Steer)</a:t>
            </a:r>
          </a:p>
          <a:p>
            <a:r>
              <a:rPr lang="en-US" altLang="zh-CN" dirty="0"/>
              <a:t>N</a:t>
            </a:r>
            <a:r>
              <a:rPr lang="en-US" dirty="0"/>
              <a:t>avigation, </a:t>
            </a:r>
            <a:r>
              <a:rPr lang="en-US" altLang="zh-CN" dirty="0"/>
              <a:t>EManual book,</a:t>
            </a:r>
            <a:r>
              <a:rPr lang="zh-CN" altLang="en-US" dirty="0"/>
              <a:t> </a:t>
            </a:r>
            <a:r>
              <a:rPr lang="en-US" altLang="zh-CN" dirty="0"/>
              <a:t>Settings</a:t>
            </a:r>
            <a:r>
              <a:rPr lang="zh-CN" altLang="en-US" dirty="0"/>
              <a:t> </a:t>
            </a:r>
            <a:r>
              <a:rPr lang="en-US" altLang="zh-CN" dirty="0"/>
              <a:t>Info</a:t>
            </a:r>
            <a:r>
              <a:rPr lang="zh-CN" altLang="en-US" dirty="0"/>
              <a:t> </a:t>
            </a:r>
            <a:r>
              <a:rPr lang="en-US" altLang="zh-CN" dirty="0"/>
              <a:t>book, Demo Mode</a:t>
            </a:r>
          </a:p>
          <a:p>
            <a:r>
              <a:rPr lang="en-US" dirty="0"/>
              <a:t>VPA, Voice Reminder , Voice Q&amp;A , Voice command  , etc.</a:t>
            </a:r>
          </a:p>
          <a:p>
            <a:endParaRPr lang="en-US" dirty="0"/>
          </a:p>
        </p:txBody>
      </p:sp>
      <p:sp>
        <p:nvSpPr>
          <p:cNvPr id="10" name="Text Placeholder 9"/>
          <p:cNvSpPr>
            <a:spLocks noGrp="1"/>
          </p:cNvSpPr>
          <p:nvPr>
            <p:ph type="body" sz="quarter" idx="38"/>
          </p:nvPr>
        </p:nvSpPr>
        <p:spPr/>
        <p:txBody>
          <a:bodyPr/>
          <a:lstStyle/>
          <a:p>
            <a:endParaRPr lang="en-US"/>
          </a:p>
        </p:txBody>
      </p:sp>
      <p:sp>
        <p:nvSpPr>
          <p:cNvPr id="11" name="Text Placeholder 10"/>
          <p:cNvSpPr>
            <a:spLocks noGrp="1"/>
          </p:cNvSpPr>
          <p:nvPr>
            <p:ph type="body" sz="quarter" idx="40"/>
          </p:nvPr>
        </p:nvSpPr>
        <p:spPr/>
        <p:txBody>
          <a:bodyPr>
            <a:normAutofit fontScale="92500" lnSpcReduction="20000"/>
          </a:bodyPr>
          <a:lstStyle/>
          <a:p>
            <a:endParaRPr lang="en-US" dirty="0"/>
          </a:p>
        </p:txBody>
      </p:sp>
      <p:sp>
        <p:nvSpPr>
          <p:cNvPr id="12" name="Text Placeholder 11"/>
          <p:cNvSpPr>
            <a:spLocks noGrp="1"/>
          </p:cNvSpPr>
          <p:nvPr>
            <p:ph type="body" sz="quarter" idx="43"/>
          </p:nvPr>
        </p:nvSpPr>
        <p:spPr/>
        <p:txBody>
          <a:bodyPr>
            <a:normAutofit fontScale="92500" lnSpcReduction="20000"/>
          </a:bodyPr>
          <a:lstStyle/>
          <a:p>
            <a:endParaRPr lang="en-US"/>
          </a:p>
        </p:txBody>
      </p:sp>
      <p:sp>
        <p:nvSpPr>
          <p:cNvPr id="13" name="Text Placeholder 12"/>
          <p:cNvSpPr>
            <a:spLocks noGrp="1"/>
          </p:cNvSpPr>
          <p:nvPr>
            <p:ph type="body" sz="quarter" idx="44"/>
          </p:nvPr>
        </p:nvSpPr>
        <p:spPr/>
        <p:txBody>
          <a:bodyPr>
            <a:normAutofit fontScale="92500" lnSpcReduction="20000"/>
          </a:bodyPr>
          <a:lstStyle/>
          <a:p>
            <a:endParaRPr lang="en-US"/>
          </a:p>
        </p:txBody>
      </p:sp>
      <p:sp>
        <p:nvSpPr>
          <p:cNvPr id="14" name="Text Placeholder 13"/>
          <p:cNvSpPr>
            <a:spLocks noGrp="1"/>
          </p:cNvSpPr>
          <p:nvPr>
            <p:ph type="body" sz="quarter" idx="45"/>
          </p:nvPr>
        </p:nvSpPr>
        <p:spPr/>
        <p:txBody>
          <a:bodyPr>
            <a:normAutofit fontScale="92500" lnSpcReduction="20000"/>
          </a:bodyPr>
          <a:lstStyle/>
          <a:p>
            <a:endParaRPr lang="en-US"/>
          </a:p>
        </p:txBody>
      </p:sp>
      <p:sp>
        <p:nvSpPr>
          <p:cNvPr id="15" name="Text Placeholder 14"/>
          <p:cNvSpPr>
            <a:spLocks noGrp="1"/>
          </p:cNvSpPr>
          <p:nvPr>
            <p:ph type="body" sz="quarter" idx="46"/>
          </p:nvPr>
        </p:nvSpPr>
        <p:spPr/>
        <p:txBody>
          <a:bodyPr>
            <a:normAutofit fontScale="92500" lnSpcReduction="20000"/>
          </a:bodyPr>
          <a:lstStyle/>
          <a:p>
            <a:endParaRPr lang="en-US"/>
          </a:p>
        </p:txBody>
      </p:sp>
      <p:sp>
        <p:nvSpPr>
          <p:cNvPr id="16" name="Text Placeholder 15"/>
          <p:cNvSpPr>
            <a:spLocks noGrp="1"/>
          </p:cNvSpPr>
          <p:nvPr>
            <p:ph type="body" sz="quarter" idx="47"/>
          </p:nvPr>
        </p:nvSpPr>
        <p:spPr/>
        <p:txBody>
          <a:bodyPr/>
          <a:lstStyle/>
          <a:p>
            <a:endParaRPr lang="en-US"/>
          </a:p>
        </p:txBody>
      </p:sp>
      <p:sp>
        <p:nvSpPr>
          <p:cNvPr id="17" name="Text Placeholder 16"/>
          <p:cNvSpPr>
            <a:spLocks noGrp="1"/>
          </p:cNvSpPr>
          <p:nvPr>
            <p:ph type="body" sz="quarter" idx="48"/>
          </p:nvPr>
        </p:nvSpPr>
        <p:spPr/>
        <p:txBody>
          <a:bodyPr>
            <a:normAutofit fontScale="85000" lnSpcReduction="20000"/>
          </a:bodyPr>
          <a:lstStyle/>
          <a:p>
            <a:endParaRPr lang="en-US"/>
          </a:p>
        </p:txBody>
      </p:sp>
      <p:sp>
        <p:nvSpPr>
          <p:cNvPr id="18" name="Text Placeholder 17"/>
          <p:cNvSpPr>
            <a:spLocks noGrp="1"/>
          </p:cNvSpPr>
          <p:nvPr>
            <p:ph type="body" sz="quarter" idx="49"/>
          </p:nvPr>
        </p:nvSpPr>
        <p:spPr/>
        <p:txBody>
          <a:bodyPr>
            <a:normAutofit fontScale="70000" lnSpcReduction="20000"/>
          </a:bodyPr>
          <a:lstStyle/>
          <a:p>
            <a:endParaRPr lang="en-US"/>
          </a:p>
        </p:txBody>
      </p:sp>
      <p:sp>
        <p:nvSpPr>
          <p:cNvPr id="19" name="Text Placeholder 18"/>
          <p:cNvSpPr>
            <a:spLocks noGrp="1"/>
          </p:cNvSpPr>
          <p:nvPr>
            <p:ph type="body" sz="quarter" idx="50"/>
          </p:nvPr>
        </p:nvSpPr>
        <p:spPr>
          <a:xfrm>
            <a:off x="2091171" y="1108515"/>
            <a:ext cx="4955424" cy="625035"/>
          </a:xfrm>
          <a:ln>
            <a:noFill/>
          </a:ln>
        </p:spPr>
        <p:txBody>
          <a:bodyPr>
            <a:noAutofit/>
          </a:bodyPr>
          <a:lstStyle/>
          <a:p>
            <a:pPr eaLnBrk="0" hangingPunct="0">
              <a:lnSpc>
                <a:spcPct val="88000"/>
              </a:lnSpc>
              <a:spcBef>
                <a:spcPct val="30000"/>
              </a:spcBef>
              <a:buClr>
                <a:schemeClr val="tx1"/>
              </a:buClr>
              <a:buSzPct val="150000"/>
            </a:pPr>
            <a:r>
              <a:rPr lang="en-GB" sz="1050" dirty="0">
                <a:cs typeface="Calibri" panose="020F0502020204030204" pitchFamily="34" charset="0"/>
              </a:rPr>
              <a:t>Driving safety is among the top of drivers priorities. </a:t>
            </a:r>
            <a:r>
              <a:rPr lang="en-GB" sz="1050" dirty="0" err="1">
                <a:cs typeface="Calibri" panose="020F0502020204030204" pitchFamily="34" charset="0"/>
              </a:rPr>
              <a:t>PCAi</a:t>
            </a:r>
            <a:r>
              <a:rPr lang="en-GB" sz="1050" dirty="0">
                <a:cs typeface="Calibri" panose="020F0502020204030204" pitchFamily="34" charset="0"/>
              </a:rPr>
              <a:t> will sense oncoming traffic when preparing to cross traffic, and apply the brakes if the vehicle is at the risk of being hit while crossing traffic.</a:t>
            </a:r>
            <a:endParaRPr lang="en-US" altLang="en-US" sz="1050" dirty="0">
              <a:latin typeface="Arial" charset="0"/>
            </a:endParaRPr>
          </a:p>
        </p:txBody>
      </p:sp>
      <p:sp>
        <p:nvSpPr>
          <p:cNvPr id="20" name="Text Placeholder 19"/>
          <p:cNvSpPr>
            <a:spLocks noGrp="1"/>
          </p:cNvSpPr>
          <p:nvPr>
            <p:ph type="body" sz="quarter" idx="51"/>
          </p:nvPr>
        </p:nvSpPr>
        <p:spPr/>
        <p:txBody>
          <a:bodyPr/>
          <a:lstStyle/>
          <a:p>
            <a:endParaRPr lang="en-US"/>
          </a:p>
        </p:txBody>
      </p:sp>
      <p:sp>
        <p:nvSpPr>
          <p:cNvPr id="21" name="Text Placeholder 20"/>
          <p:cNvSpPr>
            <a:spLocks noGrp="1"/>
          </p:cNvSpPr>
          <p:nvPr>
            <p:ph type="body" sz="quarter" idx="52"/>
          </p:nvPr>
        </p:nvSpPr>
        <p:spPr/>
        <p:txBody>
          <a:bodyPr/>
          <a:lstStyle/>
          <a:p>
            <a:endParaRPr lang="en-US"/>
          </a:p>
        </p:txBody>
      </p:sp>
      <p:sp>
        <p:nvSpPr>
          <p:cNvPr id="22" name="Text Placeholder 21"/>
          <p:cNvSpPr>
            <a:spLocks noGrp="1"/>
          </p:cNvSpPr>
          <p:nvPr>
            <p:ph type="body" sz="quarter" idx="53"/>
          </p:nvPr>
        </p:nvSpPr>
        <p:spPr/>
        <p:txBody>
          <a:bodyPr/>
          <a:lstStyle/>
          <a:p>
            <a:endParaRPr lang="en-US"/>
          </a:p>
        </p:txBody>
      </p:sp>
      <p:sp>
        <p:nvSpPr>
          <p:cNvPr id="23" name="Text Placeholder 22"/>
          <p:cNvSpPr>
            <a:spLocks noGrp="1"/>
          </p:cNvSpPr>
          <p:nvPr>
            <p:ph type="body" sz="quarter" idx="54"/>
          </p:nvPr>
        </p:nvSpPr>
        <p:spPr/>
        <p:txBody>
          <a:bodyPr/>
          <a:lstStyle/>
          <a:p>
            <a:endParaRPr lang="en-US"/>
          </a:p>
        </p:txBody>
      </p:sp>
      <p:sp>
        <p:nvSpPr>
          <p:cNvPr id="24" name="Text Placeholder 23"/>
          <p:cNvSpPr>
            <a:spLocks noGrp="1"/>
          </p:cNvSpPr>
          <p:nvPr>
            <p:ph type="body" sz="quarter" idx="55"/>
          </p:nvPr>
        </p:nvSpPr>
        <p:spPr/>
        <p:txBody>
          <a:bodyPr/>
          <a:lstStyle/>
          <a:p>
            <a:endParaRPr lang="en-US"/>
          </a:p>
        </p:txBody>
      </p:sp>
      <p:sp>
        <p:nvSpPr>
          <p:cNvPr id="25" name="Text Placeholder 24"/>
          <p:cNvSpPr>
            <a:spLocks noGrp="1"/>
          </p:cNvSpPr>
          <p:nvPr>
            <p:ph type="body" sz="quarter" idx="56"/>
          </p:nvPr>
        </p:nvSpPr>
        <p:spPr/>
        <p:txBody>
          <a:bodyPr/>
          <a:lstStyle/>
          <a:p>
            <a:endParaRPr lang="en-US"/>
          </a:p>
        </p:txBody>
      </p:sp>
      <p:sp>
        <p:nvSpPr>
          <p:cNvPr id="26" name="Text Placeholder 25"/>
          <p:cNvSpPr>
            <a:spLocks noGrp="1"/>
          </p:cNvSpPr>
          <p:nvPr>
            <p:ph type="body" sz="quarter" idx="57"/>
          </p:nvPr>
        </p:nvSpPr>
        <p:spPr/>
        <p:txBody>
          <a:bodyPr/>
          <a:lstStyle/>
          <a:p>
            <a:endParaRPr lang="en-US"/>
          </a:p>
        </p:txBody>
      </p:sp>
      <p:sp>
        <p:nvSpPr>
          <p:cNvPr id="27" name="Text Placeholder 26"/>
          <p:cNvSpPr>
            <a:spLocks noGrp="1"/>
          </p:cNvSpPr>
          <p:nvPr>
            <p:ph type="body" sz="quarter" idx="58"/>
          </p:nvPr>
        </p:nvSpPr>
        <p:spPr/>
        <p:txBody>
          <a:bodyPr/>
          <a:lstStyle/>
          <a:p>
            <a:endParaRPr lang="en-US"/>
          </a:p>
        </p:txBody>
      </p:sp>
      <p:sp>
        <p:nvSpPr>
          <p:cNvPr id="28" name="Text Placeholder 27"/>
          <p:cNvSpPr>
            <a:spLocks noGrp="1"/>
          </p:cNvSpPr>
          <p:nvPr>
            <p:ph type="body" sz="quarter" idx="59"/>
          </p:nvPr>
        </p:nvSpPr>
        <p:spPr/>
        <p:txBody>
          <a:bodyPr/>
          <a:lstStyle/>
          <a:p>
            <a:endParaRPr lang="en-US"/>
          </a:p>
        </p:txBody>
      </p:sp>
      <p:sp>
        <p:nvSpPr>
          <p:cNvPr id="29" name="Text Placeholder 28"/>
          <p:cNvSpPr>
            <a:spLocks noGrp="1"/>
          </p:cNvSpPr>
          <p:nvPr>
            <p:ph type="body" sz="quarter" idx="60"/>
          </p:nvPr>
        </p:nvSpPr>
        <p:spPr/>
        <p:txBody>
          <a:bodyPr/>
          <a:lstStyle/>
          <a:p>
            <a:endParaRPr lang="en-US"/>
          </a:p>
        </p:txBody>
      </p:sp>
      <p:sp>
        <p:nvSpPr>
          <p:cNvPr id="30" name="Text Placeholder 29"/>
          <p:cNvSpPr>
            <a:spLocks noGrp="1"/>
          </p:cNvSpPr>
          <p:nvPr>
            <p:ph type="body" sz="quarter" idx="61"/>
          </p:nvPr>
        </p:nvSpPr>
        <p:spPr/>
        <p:txBody>
          <a:bodyPr/>
          <a:lstStyle/>
          <a:p>
            <a:endParaRPr lang="en-US"/>
          </a:p>
        </p:txBody>
      </p:sp>
      <p:sp>
        <p:nvSpPr>
          <p:cNvPr id="31" name="Text Placeholder 30"/>
          <p:cNvSpPr>
            <a:spLocks noGrp="1"/>
          </p:cNvSpPr>
          <p:nvPr>
            <p:ph type="body" sz="quarter" idx="62"/>
          </p:nvPr>
        </p:nvSpPr>
        <p:spPr/>
        <p:txBody>
          <a:bodyPr/>
          <a:lstStyle/>
          <a:p>
            <a:endParaRPr lang="en-US"/>
          </a:p>
        </p:txBody>
      </p:sp>
      <p:sp>
        <p:nvSpPr>
          <p:cNvPr id="32" name="Text Placeholder 31"/>
          <p:cNvSpPr>
            <a:spLocks noGrp="1"/>
          </p:cNvSpPr>
          <p:nvPr>
            <p:ph type="body" sz="quarter" idx="63"/>
          </p:nvPr>
        </p:nvSpPr>
        <p:spPr/>
        <p:txBody>
          <a:bodyPr/>
          <a:lstStyle/>
          <a:p>
            <a:endParaRPr lang="en-US"/>
          </a:p>
        </p:txBody>
      </p:sp>
      <p:sp>
        <p:nvSpPr>
          <p:cNvPr id="33" name="Text Placeholder 32"/>
          <p:cNvSpPr>
            <a:spLocks noGrp="1"/>
          </p:cNvSpPr>
          <p:nvPr>
            <p:ph type="body" sz="quarter" idx="64"/>
          </p:nvPr>
        </p:nvSpPr>
        <p:spPr/>
        <p:txBody>
          <a:bodyPr/>
          <a:lstStyle/>
          <a:p>
            <a:endParaRPr lang="en-US"/>
          </a:p>
        </p:txBody>
      </p:sp>
      <p:sp>
        <p:nvSpPr>
          <p:cNvPr id="34" name="Text Placeholder 33"/>
          <p:cNvSpPr>
            <a:spLocks noGrp="1"/>
          </p:cNvSpPr>
          <p:nvPr>
            <p:ph type="body" sz="quarter" idx="65"/>
          </p:nvPr>
        </p:nvSpPr>
        <p:spPr/>
        <p:txBody>
          <a:bodyPr/>
          <a:lstStyle/>
          <a:p>
            <a:endParaRPr lang="en-US"/>
          </a:p>
        </p:txBody>
      </p:sp>
      <p:sp>
        <p:nvSpPr>
          <p:cNvPr id="35" name="Text Placeholder 34"/>
          <p:cNvSpPr>
            <a:spLocks noGrp="1"/>
          </p:cNvSpPr>
          <p:nvPr>
            <p:ph type="body" sz="quarter" idx="66"/>
          </p:nvPr>
        </p:nvSpPr>
        <p:spPr/>
        <p:txBody>
          <a:bodyPr/>
          <a:lstStyle/>
          <a:p>
            <a:endParaRPr lang="en-US"/>
          </a:p>
        </p:txBody>
      </p:sp>
      <p:sp>
        <p:nvSpPr>
          <p:cNvPr id="36" name="Text Placeholder 35"/>
          <p:cNvSpPr>
            <a:spLocks noGrp="1"/>
          </p:cNvSpPr>
          <p:nvPr>
            <p:ph type="body" sz="quarter" idx="67"/>
          </p:nvPr>
        </p:nvSpPr>
        <p:spPr/>
        <p:txBody>
          <a:bodyPr/>
          <a:lstStyle/>
          <a:p>
            <a:endParaRPr lang="en-US"/>
          </a:p>
        </p:txBody>
      </p:sp>
      <p:sp>
        <p:nvSpPr>
          <p:cNvPr id="37" name="Text Placeholder 36"/>
          <p:cNvSpPr>
            <a:spLocks noGrp="1"/>
          </p:cNvSpPr>
          <p:nvPr>
            <p:ph type="body" sz="quarter" idx="68"/>
          </p:nvPr>
        </p:nvSpPr>
        <p:spPr/>
        <p:txBody>
          <a:bodyPr/>
          <a:lstStyle/>
          <a:p>
            <a:endParaRPr lang="en-US"/>
          </a:p>
        </p:txBody>
      </p:sp>
      <p:sp>
        <p:nvSpPr>
          <p:cNvPr id="38" name="Text Placeholder 37"/>
          <p:cNvSpPr>
            <a:spLocks noGrp="1"/>
          </p:cNvSpPr>
          <p:nvPr>
            <p:ph type="body" sz="quarter" idx="69"/>
          </p:nvPr>
        </p:nvSpPr>
        <p:spPr/>
        <p:txBody>
          <a:bodyPr/>
          <a:lstStyle/>
          <a:p>
            <a:endParaRPr lang="en-US"/>
          </a:p>
        </p:txBody>
      </p:sp>
      <p:sp>
        <p:nvSpPr>
          <p:cNvPr id="39" name="Text Placeholder 38"/>
          <p:cNvSpPr>
            <a:spLocks noGrp="1"/>
          </p:cNvSpPr>
          <p:nvPr>
            <p:ph type="body" sz="quarter" idx="70"/>
          </p:nvPr>
        </p:nvSpPr>
        <p:spPr/>
        <p:txBody>
          <a:bodyPr/>
          <a:lstStyle/>
          <a:p>
            <a:endParaRPr lang="en-US"/>
          </a:p>
        </p:txBody>
      </p:sp>
      <p:sp>
        <p:nvSpPr>
          <p:cNvPr id="40" name="Text Placeholder 39"/>
          <p:cNvSpPr>
            <a:spLocks noGrp="1"/>
          </p:cNvSpPr>
          <p:nvPr>
            <p:ph type="body" sz="quarter" idx="71"/>
          </p:nvPr>
        </p:nvSpPr>
        <p:spPr/>
        <p:txBody>
          <a:bodyPr/>
          <a:lstStyle/>
          <a:p>
            <a:endParaRPr lang="en-US"/>
          </a:p>
        </p:txBody>
      </p:sp>
      <p:sp>
        <p:nvSpPr>
          <p:cNvPr id="41" name="Text Placeholder 40"/>
          <p:cNvSpPr>
            <a:spLocks noGrp="1"/>
          </p:cNvSpPr>
          <p:nvPr>
            <p:ph type="body" sz="quarter" idx="72"/>
          </p:nvPr>
        </p:nvSpPr>
        <p:spPr/>
        <p:txBody>
          <a:bodyPr/>
          <a:lstStyle/>
          <a:p>
            <a:endParaRPr lang="en-US"/>
          </a:p>
        </p:txBody>
      </p:sp>
      <p:sp>
        <p:nvSpPr>
          <p:cNvPr id="42" name="Text Placeholder 41"/>
          <p:cNvSpPr>
            <a:spLocks noGrp="1"/>
          </p:cNvSpPr>
          <p:nvPr>
            <p:ph type="body" sz="quarter" idx="73"/>
          </p:nvPr>
        </p:nvSpPr>
        <p:spPr/>
        <p:txBody>
          <a:bodyPr/>
          <a:lstStyle/>
          <a:p>
            <a:endParaRPr lang="en-US"/>
          </a:p>
        </p:txBody>
      </p:sp>
      <p:sp>
        <p:nvSpPr>
          <p:cNvPr id="43" name="Text Placeholder 42"/>
          <p:cNvSpPr>
            <a:spLocks noGrp="1"/>
          </p:cNvSpPr>
          <p:nvPr>
            <p:ph type="body" sz="quarter" idx="74"/>
          </p:nvPr>
        </p:nvSpPr>
        <p:spPr/>
        <p:txBody>
          <a:bodyPr/>
          <a:lstStyle/>
          <a:p>
            <a:endParaRPr lang="en-US"/>
          </a:p>
        </p:txBody>
      </p:sp>
      <p:sp>
        <p:nvSpPr>
          <p:cNvPr id="44" name="Text Placeholder 43"/>
          <p:cNvSpPr>
            <a:spLocks noGrp="1"/>
          </p:cNvSpPr>
          <p:nvPr>
            <p:ph type="body" sz="quarter" idx="75"/>
          </p:nvPr>
        </p:nvSpPr>
        <p:spPr/>
        <p:txBody>
          <a:bodyPr/>
          <a:lstStyle/>
          <a:p>
            <a:endParaRPr lang="en-US"/>
          </a:p>
        </p:txBody>
      </p:sp>
      <p:sp>
        <p:nvSpPr>
          <p:cNvPr id="45" name="Text Placeholder 44"/>
          <p:cNvSpPr>
            <a:spLocks noGrp="1"/>
          </p:cNvSpPr>
          <p:nvPr>
            <p:ph type="body" sz="quarter" idx="76"/>
          </p:nvPr>
        </p:nvSpPr>
        <p:spPr/>
        <p:txBody>
          <a:bodyPr/>
          <a:lstStyle/>
          <a:p>
            <a:endParaRPr lang="en-US"/>
          </a:p>
        </p:txBody>
      </p:sp>
      <p:sp>
        <p:nvSpPr>
          <p:cNvPr id="46" name="Text Placeholder 45"/>
          <p:cNvSpPr>
            <a:spLocks noGrp="1"/>
          </p:cNvSpPr>
          <p:nvPr>
            <p:ph type="body" sz="quarter" idx="77"/>
          </p:nvPr>
        </p:nvSpPr>
        <p:spPr/>
        <p:txBody>
          <a:bodyPr/>
          <a:lstStyle/>
          <a:p>
            <a:endParaRPr lang="en-US"/>
          </a:p>
        </p:txBody>
      </p:sp>
      <p:sp>
        <p:nvSpPr>
          <p:cNvPr id="54" name="Rectangle 53">
            <a:extLst>
              <a:ext uri="{FF2B5EF4-FFF2-40B4-BE49-F238E27FC236}">
                <a16:creationId xmlns:a16="http://schemas.microsoft.com/office/drawing/2014/main" id="{30444568-21D1-43D3-AF5C-991C8F389417}"/>
              </a:ext>
            </a:extLst>
          </p:cNvPr>
          <p:cNvSpPr/>
          <p:nvPr/>
        </p:nvSpPr>
        <p:spPr>
          <a:xfrm>
            <a:off x="13377" y="3369626"/>
            <a:ext cx="2017600" cy="1362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Help Me Drive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Auto-Commute Experience?</a:t>
            </a:r>
          </a:p>
        </p:txBody>
      </p:sp>
      <p:sp>
        <p:nvSpPr>
          <p:cNvPr id="55" name="Rectangle 54">
            <a:extLst>
              <a:ext uri="{FF2B5EF4-FFF2-40B4-BE49-F238E27FC236}">
                <a16:creationId xmlns:a16="http://schemas.microsoft.com/office/drawing/2014/main" id="{B67D12E9-6BDA-4B2B-9A17-06943940B36A}"/>
              </a:ext>
            </a:extLst>
          </p:cNvPr>
          <p:cNvSpPr/>
          <p:nvPr/>
        </p:nvSpPr>
        <p:spPr>
          <a:xfrm>
            <a:off x="16673" y="770063"/>
            <a:ext cx="2017600" cy="722636"/>
          </a:xfrm>
          <a:prstGeom prst="rect">
            <a:avLst/>
          </a:prstGeom>
          <a:solidFill>
            <a:srgbClr val="ED84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Submitted 20CY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New One Pager</a:t>
            </a:r>
          </a:p>
        </p:txBody>
      </p:sp>
      <p:sp>
        <p:nvSpPr>
          <p:cNvPr id="53" name="Rectangle 52">
            <a:extLst>
              <a:ext uri="{FF2B5EF4-FFF2-40B4-BE49-F238E27FC236}">
                <a16:creationId xmlns:a16="http://schemas.microsoft.com/office/drawing/2014/main" id="{F96A6E89-48A0-4FF8-BFAD-D1E2256B635C}"/>
              </a:ext>
            </a:extLst>
          </p:cNvPr>
          <p:cNvSpPr/>
          <p:nvPr/>
        </p:nvSpPr>
        <p:spPr>
          <a:xfrm>
            <a:off x="16673" y="16198"/>
            <a:ext cx="2017600" cy="722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L3 Experience </a:t>
            </a:r>
          </a:p>
        </p:txBody>
      </p:sp>
      <p:pic>
        <p:nvPicPr>
          <p:cNvPr id="48" name="Picture 47">
            <a:extLst>
              <a:ext uri="{FF2B5EF4-FFF2-40B4-BE49-F238E27FC236}">
                <a16:creationId xmlns:a16="http://schemas.microsoft.com/office/drawing/2014/main" id="{E28A3652-BE92-4453-A1DD-077F169F5675}"/>
              </a:ext>
            </a:extLst>
          </p:cNvPr>
          <p:cNvPicPr>
            <a:picLocks noChangeAspect="1"/>
          </p:cNvPicPr>
          <p:nvPr/>
        </p:nvPicPr>
        <p:blipFill>
          <a:blip r:embed="rId3"/>
          <a:stretch>
            <a:fillRect/>
          </a:stretch>
        </p:blipFill>
        <p:spPr>
          <a:xfrm>
            <a:off x="7096729" y="6060964"/>
            <a:ext cx="5407090" cy="797036"/>
          </a:xfrm>
          <a:prstGeom prst="rect">
            <a:avLst/>
          </a:prstGeom>
        </p:spPr>
      </p:pic>
      <p:sp>
        <p:nvSpPr>
          <p:cNvPr id="59" name="Text Placeholder 5">
            <a:extLst>
              <a:ext uri="{FF2B5EF4-FFF2-40B4-BE49-F238E27FC236}">
                <a16:creationId xmlns:a16="http://schemas.microsoft.com/office/drawing/2014/main" id="{3E87DB43-D578-4829-885E-7E88B2F4A4B0}"/>
              </a:ext>
            </a:extLst>
          </p:cNvPr>
          <p:cNvSpPr txBox="1">
            <a:spLocks/>
          </p:cNvSpPr>
          <p:nvPr/>
        </p:nvSpPr>
        <p:spPr>
          <a:xfrm>
            <a:off x="9761070" y="3060683"/>
            <a:ext cx="1545105"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PCAi – </a:t>
            </a:r>
            <a:r>
              <a:rPr lang="en-US" altLang="zh-CN" dirty="0"/>
              <a:t>Intersection Assistant sketch chart</a:t>
            </a:r>
            <a:endParaRPr lang="en-US" dirty="0"/>
          </a:p>
        </p:txBody>
      </p:sp>
      <p:sp>
        <p:nvSpPr>
          <p:cNvPr id="62" name="Text Placeholder 5">
            <a:extLst>
              <a:ext uri="{FF2B5EF4-FFF2-40B4-BE49-F238E27FC236}">
                <a16:creationId xmlns:a16="http://schemas.microsoft.com/office/drawing/2014/main" id="{F980EC0C-0F81-4467-AF5F-D6810FB81DC3}"/>
              </a:ext>
            </a:extLst>
          </p:cNvPr>
          <p:cNvSpPr txBox="1">
            <a:spLocks/>
          </p:cNvSpPr>
          <p:nvPr/>
        </p:nvSpPr>
        <p:spPr>
          <a:xfrm>
            <a:off x="10643961" y="980561"/>
            <a:ext cx="1624239" cy="465879"/>
          </a:xfrm>
          <a:prstGeom prst="rect">
            <a:avLst/>
          </a:prstGeom>
          <a:ln>
            <a:solidFill>
              <a:schemeClr val="bg1"/>
            </a:solidFill>
          </a:ln>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Difference between PCA and PCAi </a:t>
            </a:r>
            <a:r>
              <a:rPr lang="en-US" altLang="zh-CN" dirty="0"/>
              <a:t>Sketch Chart</a:t>
            </a:r>
            <a:r>
              <a:rPr lang="en-US" dirty="0"/>
              <a:t> </a:t>
            </a:r>
          </a:p>
        </p:txBody>
      </p:sp>
      <p:pic>
        <p:nvPicPr>
          <p:cNvPr id="56" name="Content Placeholder 55">
            <a:extLst>
              <a:ext uri="{FF2B5EF4-FFF2-40B4-BE49-F238E27FC236}">
                <a16:creationId xmlns:a16="http://schemas.microsoft.com/office/drawing/2014/main" id="{06333D14-BF31-4C16-AA2B-BD900CFCCA45}"/>
              </a:ext>
            </a:extLst>
          </p:cNvPr>
          <p:cNvPicPr>
            <a:picLocks noGrp="1" noChangeAspect="1"/>
          </p:cNvPicPr>
          <p:nvPr>
            <p:ph sz="quarter" idx="11"/>
          </p:nvPr>
        </p:nvPicPr>
        <p:blipFill>
          <a:blip r:embed="rId4"/>
          <a:stretch>
            <a:fillRect/>
          </a:stretch>
        </p:blipFill>
        <p:spPr>
          <a:xfrm>
            <a:off x="7054850" y="883444"/>
            <a:ext cx="3638550" cy="2152650"/>
          </a:xfrm>
          <a:prstGeom prst="rect">
            <a:avLst/>
          </a:prstGeom>
        </p:spPr>
      </p:pic>
      <p:pic>
        <p:nvPicPr>
          <p:cNvPr id="51" name="Picture 50">
            <a:extLst>
              <a:ext uri="{FF2B5EF4-FFF2-40B4-BE49-F238E27FC236}">
                <a16:creationId xmlns:a16="http://schemas.microsoft.com/office/drawing/2014/main" id="{CCC1EC9E-3DDD-46C7-9A0B-E9037DA8201F}"/>
              </a:ext>
            </a:extLst>
          </p:cNvPr>
          <p:cNvPicPr>
            <a:picLocks noChangeAspect="1"/>
          </p:cNvPicPr>
          <p:nvPr/>
        </p:nvPicPr>
        <p:blipFill>
          <a:blip r:embed="rId5"/>
          <a:stretch>
            <a:fillRect/>
          </a:stretch>
        </p:blipFill>
        <p:spPr>
          <a:xfrm>
            <a:off x="7119937" y="3024187"/>
            <a:ext cx="2562225" cy="1419225"/>
          </a:xfrm>
          <a:prstGeom prst="rect">
            <a:avLst/>
          </a:prstGeom>
        </p:spPr>
      </p:pic>
    </p:spTree>
    <p:extLst>
      <p:ext uri="{BB962C8B-B14F-4D97-AF65-F5344CB8AC3E}">
        <p14:creationId xmlns:p14="http://schemas.microsoft.com/office/powerpoint/2010/main" val="23699801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E87A40E463104F90C46CA8CCD9604D" ma:contentTypeVersion="1" ma:contentTypeDescription="Create a new document." ma:contentTypeScope="" ma:versionID="85155fd784648bf136915175c120fc48">
  <xsd:schema xmlns:xsd="http://www.w3.org/2001/XMLSchema" xmlns:xs="http://www.w3.org/2001/XMLSchema" xmlns:p="http://schemas.microsoft.com/office/2006/metadata/properties" xmlns:ns2="64ad1f02-0221-4c01-9ea7-b012d907861b" targetNamespace="http://schemas.microsoft.com/office/2006/metadata/properties" ma:root="true" ma:fieldsID="b5bfb87870553b579208092e9307f5a5" ns2:_="">
    <xsd:import namespace="64ad1f02-0221-4c01-9ea7-b012d907861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ad1f02-0221-4c01-9ea7-b012d90786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3E1E47-CC59-4A64-9A23-845CD45252F3}">
  <ds:schemaRefs>
    <ds:schemaRef ds:uri="http://schemas.microsoft.com/sharepoint/v3/contenttype/forms"/>
  </ds:schemaRefs>
</ds:datastoreItem>
</file>

<file path=customXml/itemProps2.xml><?xml version="1.0" encoding="utf-8"?>
<ds:datastoreItem xmlns:ds="http://schemas.openxmlformats.org/officeDocument/2006/customXml" ds:itemID="{121101B3-ED80-4F9E-91E9-9A9F68621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ad1f02-0221-4c01-9ea7-b012d9078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1CA981-82CD-44B0-8B7A-EEA9A09F233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4ad1f02-0221-4c01-9ea7-b012d907861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3279</TotalTime>
  <Words>2252</Words>
  <Application>Microsoft Office PowerPoint</Application>
  <PresentationFormat>Widescreen</PresentationFormat>
  <Paragraphs>151</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Calibri Light</vt:lpstr>
      <vt:lpstr>Ford Antenna Cond Light</vt:lpstr>
      <vt:lpstr>Ford Antenna Cond Medium</vt:lpstr>
      <vt:lpstr>Ford Antenna Cond Regular</vt:lpstr>
      <vt:lpstr>Ford Antenna Medium</vt:lpstr>
      <vt:lpstr>Wingdings</vt:lpstr>
      <vt:lpstr>1_Office Theme</vt:lpstr>
      <vt:lpstr>Corp Presentations 2018</vt:lpstr>
      <vt:lpstr> Tech. planning China</vt:lpstr>
      <vt:lpstr> Tech. planning China</vt:lpstr>
      <vt:lpstr> Tech. planning China</vt:lpstr>
      <vt:lpstr> Tech. planning China</vt:lpstr>
      <vt:lpstr> Tech. planning China</vt:lpstr>
      <vt:lpstr> Tech. planning China</vt:lpstr>
      <vt:lpstr> Tech. planning China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20CY Idea Submission Summary</dc:title>
  <dc:creator>Moline, Jake (J.R.)</dc:creator>
  <cp:lastModifiedBy>Yao, Jiang (J.)</cp:lastModifiedBy>
  <cp:revision>190</cp:revision>
  <dcterms:created xsi:type="dcterms:W3CDTF">2020-04-21T20:37:10Z</dcterms:created>
  <dcterms:modified xsi:type="dcterms:W3CDTF">2020-10-30T07:57:14Z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0x01010008E87A40E463104F90C46CA8CCD9604D</vt:lpwstr>
  </property>
</Properties>
</file>