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304" r:id="rId3"/>
    <p:sldId id="305" r:id="rId4"/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6A7D4-5C58-49E2-8203-202EA2BE7686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3539-906D-44B0-ACF8-98A63A0C1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8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6" y="2570813"/>
            <a:ext cx="7495082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8"/>
            <a:ext cx="5868650" cy="7076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3" y="365125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1137688"/>
            <a:ext cx="11017623" cy="4990739"/>
          </a:xfrm>
        </p:spPr>
        <p:txBody>
          <a:bodyPr/>
          <a:lstStyle>
            <a:lvl1pPr marL="279473" marR="0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91" marR="0" indent="-304879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600" marR="0" indent="-227248" algn="l" defTabSz="1016264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73" marR="0" lvl="0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73" marR="0" lvl="1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73" marR="0" lvl="2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73" marR="0" lvl="3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73" marR="0" lvl="4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3" y="6210436"/>
            <a:ext cx="3380838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2/13/2020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6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99" y="373343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419" y="1144589"/>
            <a:ext cx="10943167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43472" y="645358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  <a:latin typeface="Arial"/>
              </a:rPr>
              <a:t>CONFIDENTIAL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18AA4-15DD-41A9-906F-BA17ECDA18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7F7F7F"/>
                </a:solidFill>
                <a:latin typeface="Arial"/>
              </a:rPr>
              <a:t>Footer - Use 'Insert &gt;Header &amp; Footer' to modify this text and ‘Apply to all’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D04FDB-BEB6-4035-B4CE-AC7522B9E8D4}"/>
              </a:ext>
            </a:extLst>
          </p:cNvPr>
          <p:cNvGrpSpPr/>
          <p:nvPr userDrawn="1"/>
        </p:nvGrpSpPr>
        <p:grpSpPr>
          <a:xfrm>
            <a:off x="9768408" y="6371448"/>
            <a:ext cx="1799177" cy="486552"/>
            <a:chOff x="9768408" y="6371448"/>
            <a:chExt cx="1799177" cy="486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68AF8A-68D2-4AE5-A5AD-81664F5FBBC0}"/>
                </a:ext>
              </a:extLst>
            </p:cNvPr>
            <p:cNvSpPr/>
            <p:nvPr userDrawn="1"/>
          </p:nvSpPr>
          <p:spPr>
            <a:xfrm>
              <a:off x="9768408" y="6371448"/>
              <a:ext cx="1799177" cy="486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fik 3">
              <a:extLst>
                <a:ext uri="{FF2B5EF4-FFF2-40B4-BE49-F238E27FC236}">
                  <a16:creationId xmlns:a16="http://schemas.microsoft.com/office/drawing/2014/main" id="{B73B3DBA-5C2A-47D5-AE12-F67425EAEC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84432" y="6413851"/>
              <a:ext cx="1328228" cy="389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0380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2231" y="39689"/>
            <a:ext cx="80824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31" y="182880"/>
            <a:ext cx="1051691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1" i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0791694" y="6550118"/>
            <a:ext cx="1097061" cy="3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Arial" charset="0"/>
              </a:rPr>
              <a:t>SLIDE </a:t>
            </a:r>
            <a:fld id="{BB8DB652-40BB-446A-A0D5-04B7B7569A42}" type="slidenum">
              <a:rPr lang="en-US" altLang="en-US" sz="1600" b="1" smtClean="0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6" descr="W:\ONEFORDDESIGN\Americas-Design\Rebeccas Files\PD_Templates\GoFurtherLogo_grey typ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785"/>
          <a:stretch/>
        </p:blipFill>
        <p:spPr bwMode="auto">
          <a:xfrm>
            <a:off x="11050289" y="76201"/>
            <a:ext cx="1016266" cy="6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Digital Scent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3" y="419622"/>
            <a:ext cx="10148047" cy="578555"/>
          </a:xfrm>
        </p:spPr>
        <p:txBody>
          <a:bodyPr/>
          <a:lstStyle/>
          <a:p>
            <a:r>
              <a:rPr lang="en-US" altLang="zh-CN" dirty="0"/>
              <a:t>Overview of Digital Scent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42021" y="1207888"/>
            <a:ext cx="10212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Digital Scent is a new feature in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DuerOS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phase 4. For this feature, a new device should be connected to IVI , the device’s B sample will be released in May. 2020 by another supplier.</a:t>
            </a:r>
          </a:p>
          <a:p>
            <a:pPr lvl="0" defTabSz="914400">
              <a:defRPr/>
            </a:pP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The new device is connected to IVI by Lin bus, IVI could control the device and get status of the device. The setting of the device could 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customized per personal preference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. The B sample could support the Lin communication. The Lin messages table is updating.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2239C-786C-49B8-82DE-02D1EAB19C2B}"/>
              </a:ext>
            </a:extLst>
          </p:cNvPr>
          <p:cNvSpPr/>
          <p:nvPr/>
        </p:nvSpPr>
        <p:spPr>
          <a:xfrm>
            <a:off x="1159631" y="4801445"/>
            <a:ext cx="779834" cy="376119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IVI</a:t>
            </a:r>
          </a:p>
        </p:txBody>
      </p:sp>
      <p:sp>
        <p:nvSpPr>
          <p:cNvPr id="10" name="Straight Connector 194"/>
          <p:cNvSpPr>
            <a:spLocks noChangeShapeType="1"/>
          </p:cNvSpPr>
          <p:nvPr/>
        </p:nvSpPr>
        <p:spPr bwMode="auto">
          <a:xfrm flipH="1" flipV="1">
            <a:off x="1939465" y="4989504"/>
            <a:ext cx="3218331" cy="38449"/>
          </a:xfrm>
          <a:prstGeom prst="line">
            <a:avLst/>
          </a:prstGeom>
          <a:noFill/>
          <a:ln w="6350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2239C-786C-49B8-82DE-02D1EAB19C2B}"/>
              </a:ext>
            </a:extLst>
          </p:cNvPr>
          <p:cNvSpPr/>
          <p:nvPr/>
        </p:nvSpPr>
        <p:spPr>
          <a:xfrm>
            <a:off x="5157796" y="4820668"/>
            <a:ext cx="779834" cy="376119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Fragrance Module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8482" y="5216012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ea typeface="等线" panose="02010600030101010101" pitchFamily="2" charset="-122"/>
                <a:cs typeface="Times New Roman" panose="02020603050405020304" pitchFamily="18" charset="0"/>
              </a:rPr>
              <a:t>Lin bus</a:t>
            </a:r>
            <a:endParaRPr lang="zh-CN" alt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796624" y="4475309"/>
            <a:ext cx="9076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ea typeface="等线" panose="02010600030101010101" pitchFamily="2" charset="-122"/>
                <a:cs typeface="Times New Roman" panose="02020603050405020304" pitchFamily="18" charset="0"/>
              </a:rPr>
              <a:t>Lin Message</a:t>
            </a:r>
            <a:endParaRPr lang="zh-CN" altLang="en-US" sz="1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33650"/>
              </p:ext>
            </p:extLst>
          </p:nvPr>
        </p:nvGraphicFramePr>
        <p:xfrm>
          <a:off x="6630128" y="3375335"/>
          <a:ext cx="2164247" cy="3228337"/>
        </p:xfrm>
        <a:graphic>
          <a:graphicData uri="http://schemas.openxmlformats.org/drawingml/2006/table">
            <a:tbl>
              <a:tblPr/>
              <a:tblGrid>
                <a:gridCol w="2164247">
                  <a:extLst>
                    <a:ext uri="{9D8B030D-6E8A-4147-A177-3AD203B41FA5}">
                      <a16:colId xmlns:a16="http://schemas.microsoft.com/office/drawing/2014/main" val="1856061855"/>
                    </a:ext>
                  </a:extLst>
                </a:gridCol>
              </a:tblGrid>
              <a:tr h="28939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</a:t>
                      </a:r>
                      <a:r>
                        <a:rPr lang="fr-F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message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77735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Open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6789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Cartridge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Open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38961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Intensity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67160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ID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05286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Power Mode</a:t>
                      </a: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188386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Cartridge1/2/3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life time</a:t>
                      </a: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55956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877651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ID information</a:t>
                      </a: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43337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 System Controller Software Version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4993"/>
                  </a:ext>
                </a:extLst>
              </a:tr>
              <a:tr h="289397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Scent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Controller Hardware Version</a:t>
                      </a:r>
                    </a:p>
                  </a:txBody>
                  <a:tcPr marL="72000" marR="72000" marT="7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0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0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on IVI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10277"/>
              </p:ext>
            </p:extLst>
          </p:nvPr>
        </p:nvGraphicFramePr>
        <p:xfrm>
          <a:off x="871701" y="1337790"/>
          <a:ext cx="9500464" cy="5120640"/>
        </p:xfrm>
        <a:graphic>
          <a:graphicData uri="http://schemas.openxmlformats.org/drawingml/2006/table">
            <a:tbl>
              <a:tblPr firstRow="1" bandRow="1"/>
              <a:tblGrid>
                <a:gridCol w="638981">
                  <a:extLst>
                    <a:ext uri="{9D8B030D-6E8A-4147-A177-3AD203B41FA5}">
                      <a16:colId xmlns:a16="http://schemas.microsoft.com/office/drawing/2014/main" val="2419985742"/>
                    </a:ext>
                  </a:extLst>
                </a:gridCol>
                <a:gridCol w="1032626">
                  <a:extLst>
                    <a:ext uri="{9D8B030D-6E8A-4147-A177-3AD203B41FA5}">
                      <a16:colId xmlns:a16="http://schemas.microsoft.com/office/drawing/2014/main" val="1550939817"/>
                    </a:ext>
                  </a:extLst>
                </a:gridCol>
                <a:gridCol w="3127756">
                  <a:extLst>
                    <a:ext uri="{9D8B030D-6E8A-4147-A177-3AD203B41FA5}">
                      <a16:colId xmlns:a16="http://schemas.microsoft.com/office/drawing/2014/main" val="1647228125"/>
                    </a:ext>
                  </a:extLst>
                </a:gridCol>
                <a:gridCol w="2698228">
                  <a:extLst>
                    <a:ext uri="{9D8B030D-6E8A-4147-A177-3AD203B41FA5}">
                      <a16:colId xmlns:a16="http://schemas.microsoft.com/office/drawing/2014/main" val="3301039416"/>
                    </a:ext>
                  </a:extLst>
                </a:gridCol>
                <a:gridCol w="2002873">
                  <a:extLst>
                    <a:ext uri="{9D8B030D-6E8A-4147-A177-3AD203B41FA5}">
                      <a16:colId xmlns:a16="http://schemas.microsoft.com/office/drawing/2014/main" val="3454683014"/>
                    </a:ext>
                  </a:extLst>
                </a:gridCol>
              </a:tblGrid>
              <a:tr h="313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Impact Part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Sub part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err="1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Desay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/Baidu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7817"/>
                  </a:ext>
                </a:extLst>
              </a:tr>
              <a:tr h="80850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+mj-lt"/>
                        </a:rPr>
                        <a:t>IVI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baseline="0" dirty="0">
                        <a:solidFill>
                          <a:schemeClr val="tx1"/>
                        </a:solidFill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MCU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 Detect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the new Lin device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 handle the Lin message between IVI and new device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Desay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develop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(Fragrance module SW/HW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will be delivered by another supplier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291"/>
                  </a:ext>
                </a:extLst>
              </a:tr>
              <a:tr h="6355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service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Framework 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1.Provide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all the control interface of the new device to APP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2.OTA of scent module support</a:t>
                      </a:r>
                      <a:endParaRPr lang="zh-CN" altLang="zh-CN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Desay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/Baidu develop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altLang="zh-CN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53633"/>
                  </a:ext>
                </a:extLst>
              </a:tr>
              <a:tr h="308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the new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device s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tatus page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and Setting page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Save setting data to Lincoln profile.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a new APP for this feature , this APP will control other modules, such as ambient light, A/C, Massage, Audio.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an setting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item for Digital scent.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a entry of digital scent in launcher.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Open the enhance memory interface of Lincoln.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Open vehicle control interface 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such as ambient light, A/C, Massage, Audio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Open the interface of Notification center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several voice command to control the device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 new APP integration in </a:t>
                      </a:r>
                      <a:r>
                        <a:rPr lang="en-US" altLang="zh-CN" sz="1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DuerOS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phase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Ford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in-house team will develop the Digital scent APP including the HMI design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porotype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3" y="1249735"/>
            <a:ext cx="5045729" cy="287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296" y="1249735"/>
            <a:ext cx="5018275" cy="28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4BB-813E-4DCF-B25C-A9070977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接口依赖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BBF57A-2F00-404E-B19E-6AD61D64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92934"/>
              </p:ext>
            </p:extLst>
          </p:nvPr>
        </p:nvGraphicFramePr>
        <p:xfrm>
          <a:off x="653143" y="1349830"/>
          <a:ext cx="10733313" cy="4603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098">
                  <a:extLst>
                    <a:ext uri="{9D8B030D-6E8A-4147-A177-3AD203B41FA5}">
                      <a16:colId xmlns:a16="http://schemas.microsoft.com/office/drawing/2014/main" val="1164481776"/>
                    </a:ext>
                  </a:extLst>
                </a:gridCol>
                <a:gridCol w="2521188">
                  <a:extLst>
                    <a:ext uri="{9D8B030D-6E8A-4147-A177-3AD203B41FA5}">
                      <a16:colId xmlns:a16="http://schemas.microsoft.com/office/drawing/2014/main" val="1368474619"/>
                    </a:ext>
                  </a:extLst>
                </a:gridCol>
                <a:gridCol w="5343268">
                  <a:extLst>
                    <a:ext uri="{9D8B030D-6E8A-4147-A177-3AD203B41FA5}">
                      <a16:colId xmlns:a16="http://schemas.microsoft.com/office/drawing/2014/main" val="306355050"/>
                    </a:ext>
                  </a:extLst>
                </a:gridCol>
                <a:gridCol w="1416759">
                  <a:extLst>
                    <a:ext uri="{9D8B030D-6E8A-4147-A177-3AD203B41FA5}">
                      <a16:colId xmlns:a16="http://schemas.microsoft.com/office/drawing/2014/main" val="769229972"/>
                    </a:ext>
                  </a:extLst>
                </a:gridCol>
              </a:tblGrid>
              <a:tr h="221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接口类型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接口模块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接口功能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接口提供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094178"/>
                  </a:ext>
                </a:extLst>
              </a:tr>
              <a:tr h="22121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android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Launcher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sz="1000" u="none" strike="noStrike">
                          <a:effectLst/>
                        </a:rPr>
                        <a:t>Launcher</a:t>
                      </a:r>
                      <a:r>
                        <a:rPr lang="zh-CN" altLang="en-US" sz="1000" u="none" strike="noStrike">
                          <a:effectLst/>
                        </a:rPr>
                        <a:t>上添加</a:t>
                      </a:r>
                      <a:r>
                        <a:rPr lang="en-US" sz="1000" u="none" strike="noStrike">
                          <a:effectLst/>
                        </a:rPr>
                        <a:t>Wellbeingt</a:t>
                      </a:r>
                      <a:r>
                        <a:rPr lang="zh-CN" altLang="en-US" sz="1000" u="none" strike="noStrike">
                          <a:effectLst/>
                        </a:rPr>
                        <a:t>应用的启动入口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Baidu/</a:t>
                      </a:r>
                      <a:r>
                        <a:rPr lang="en-US" sz="1000" u="none" strike="noStrike" dirty="0" err="1">
                          <a:effectLst/>
                        </a:rPr>
                        <a:t>Desay</a:t>
                      </a:r>
                      <a:r>
                        <a:rPr lang="zh-CN" altLang="en-US" sz="1000" u="none" strike="noStrike" dirty="0">
                          <a:effectLst/>
                        </a:rPr>
                        <a:t>提供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199412"/>
                  </a:ext>
                </a:extLst>
              </a:tr>
              <a:tr h="429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Launcher</a:t>
                      </a:r>
                      <a:r>
                        <a:rPr lang="zh-CN" altLang="en-US" sz="1000" u="none" strike="noStrike">
                          <a:effectLst/>
                        </a:rPr>
                        <a:t>主页上卡片的添加移除接口（</a:t>
                      </a:r>
                      <a:r>
                        <a:rPr lang="en-US" sz="1000" u="none" strike="noStrike">
                          <a:effectLst/>
                        </a:rPr>
                        <a:t>Wellbeing</a:t>
                      </a:r>
                      <a:r>
                        <a:rPr lang="zh-CN" altLang="en-US" sz="1000" u="none" strike="noStrike">
                          <a:effectLst/>
                        </a:rPr>
                        <a:t>在后台时需要保活）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0385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消息中心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消息中心显示接口（香氛余量较低时）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41394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设置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设置种添加香氛设置的条目接口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8415"/>
                  </a:ext>
                </a:extLst>
              </a:tr>
              <a:tr h="373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点击香氛设置条目，页面跳转的功能的添加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4662"/>
                  </a:ext>
                </a:extLst>
              </a:tr>
              <a:tr h="859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语音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语音命令的添加（大约</a:t>
                      </a:r>
                      <a:r>
                        <a:rPr lang="en-US" altLang="zh-CN" sz="1000" u="none" strike="noStrike" dirty="0">
                          <a:effectLst/>
                        </a:rPr>
                        <a:t>12</a:t>
                      </a:r>
                      <a:r>
                        <a:rPr lang="zh-CN" altLang="en-US" sz="1000" u="none" strike="noStrike" dirty="0">
                          <a:effectLst/>
                        </a:rPr>
                        <a:t>条，每条对应多种不同的说法，比如“打开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香水”“打开香氛”，“我想闻香味”，“放点香味”对应一条指令）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b="1" u="none" strike="noStrike" dirty="0">
                          <a:effectLst/>
                        </a:rPr>
                        <a:t>语音指令内容：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语音控制香氛开关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强度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选择味道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语音控制打开</a:t>
                      </a:r>
                      <a:r>
                        <a:rPr lang="en-US" altLang="zh-CN" sz="1000" u="none" strike="noStrike" dirty="0">
                          <a:effectLst/>
                        </a:rPr>
                        <a:t>Wellbeing</a:t>
                      </a:r>
                      <a:r>
                        <a:rPr lang="zh-CN" altLang="en-US" sz="1000" u="none" strike="noStrike" dirty="0">
                          <a:effectLst/>
                        </a:rPr>
                        <a:t>的模式（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种模式）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31628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车钥匙账号绑定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提供查询当前钥匙的</a:t>
                      </a:r>
                      <a:r>
                        <a:rPr lang="en-US" sz="1000" u="none" strike="noStrike">
                          <a:effectLst/>
                        </a:rPr>
                        <a:t>profile</a:t>
                      </a:r>
                      <a:r>
                        <a:rPr lang="zh-CN" altLang="en-US" sz="1000" u="none" strike="noStrike">
                          <a:effectLst/>
                        </a:rPr>
                        <a:t>的接口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70886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钥匙</a:t>
                      </a:r>
                      <a:r>
                        <a:rPr lang="en-US" altLang="zh-CN" sz="1000" u="none" strike="noStrike">
                          <a:effectLst/>
                        </a:rPr>
                        <a:t>profile</a:t>
                      </a:r>
                      <a:r>
                        <a:rPr lang="zh-CN" altLang="en-US" sz="1000" u="none" strike="noStrike">
                          <a:effectLst/>
                        </a:rPr>
                        <a:t>改变时的广播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48926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Duros</a:t>
                      </a:r>
                      <a:r>
                        <a:rPr lang="zh-CN" altLang="en-US" sz="1000" u="none" strike="noStrike">
                          <a:effectLst/>
                        </a:rPr>
                        <a:t>系统启动时的开机广播（是否延用</a:t>
                      </a:r>
                      <a:r>
                        <a:rPr lang="en-US" altLang="zh-CN" sz="1000" u="none" strike="noStrike">
                          <a:effectLst/>
                        </a:rPr>
                        <a:t>android</a:t>
                      </a:r>
                      <a:r>
                        <a:rPr lang="zh-CN" altLang="en-US" sz="1000" u="none" strike="noStrike">
                          <a:effectLst/>
                        </a:rPr>
                        <a:t>原生）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17205"/>
                  </a:ext>
                </a:extLst>
              </a:tr>
              <a:tr h="2212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车控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座椅按摩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座椅按摩主副驾开关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err="1">
                          <a:effectLst/>
                        </a:rPr>
                        <a:t>Desay</a:t>
                      </a:r>
                      <a:r>
                        <a:rPr lang="zh-CN" altLang="en-US" sz="1000" u="none" strike="noStrike" dirty="0">
                          <a:effectLst/>
                        </a:rPr>
                        <a:t>提供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297463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香氛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香氛开关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63195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香氛强度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0753"/>
                  </a:ext>
                </a:extLst>
              </a:tr>
              <a:tr h="2862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香氛剩余量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19875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氛围灯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灯开关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79365"/>
                  </a:ext>
                </a:extLst>
              </a:tr>
              <a:tr h="221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灯颜色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亮度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7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6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Ford V3</Template>
  <TotalTime>5893</TotalTime>
  <Words>525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Wingdings 3</vt:lpstr>
      <vt:lpstr>Office Theme</vt:lpstr>
      <vt:lpstr>Digital Scent</vt:lpstr>
      <vt:lpstr>Overview of Digital Scent</vt:lpstr>
      <vt:lpstr>Impact on IVI</vt:lpstr>
      <vt:lpstr>UE porotype</vt:lpstr>
      <vt:lpstr>接口依赖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Scent</dc:title>
  <dc:creator>Gavin Zhou</dc:creator>
  <cp:lastModifiedBy>Zhang, Xiaojing (X.)</cp:lastModifiedBy>
  <cp:revision>204</cp:revision>
  <dcterms:created xsi:type="dcterms:W3CDTF">2019-06-11T07:17:36Z</dcterms:created>
  <dcterms:modified xsi:type="dcterms:W3CDTF">2020-02-13T03:11:21Z</dcterms:modified>
</cp:coreProperties>
</file>