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1"/>
  </p:notesMasterIdLst>
  <p:sldIdLst>
    <p:sldId id="272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o, Frank (F.)" initials="YF(" lastIdx="2" clrIdx="0">
    <p:extLst>
      <p:ext uri="{19B8F6BF-5375-455C-9EA6-DF929625EA0E}">
        <p15:presenceInfo xmlns:p15="http://schemas.microsoft.com/office/powerpoint/2012/main" userId="S::FYAO2@ford.com::1f27ff5d-f8a3-482c-99df-00a490066b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249" autoAdjust="0"/>
  </p:normalViewPr>
  <p:slideViewPr>
    <p:cSldViewPr snapToGrid="0">
      <p:cViewPr varScale="1">
        <p:scale>
          <a:sx n="101" d="100"/>
          <a:sy n="101" d="100"/>
        </p:scale>
        <p:origin x="132" y="30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2869-C9A2-49F5-8D26-2B8762389F73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934F3-B954-4E5E-A5A2-F22C767D7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0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5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2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8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3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3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2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latin typeface="Ford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Ford CE Bold" panose="0200050502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9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4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939799"/>
            <a:ext cx="2628900" cy="5237164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939799"/>
            <a:ext cx="7734300" cy="5237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0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6E1C-367E-4ABA-9B4D-4F52D8D16DB0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66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1117-650F-4547-BD0B-F1E68A0A98E7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6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BB1-FD0C-4B2C-8A0B-C04A772C3AB3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25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3309-F2D6-432A-BEB4-AECCDA815540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70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B43-5412-4321-8934-62B4EF950A65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87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4D30-1ABB-45BE-A5AF-ACC4CA784873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70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7817-0511-456D-8F83-7E52875008C3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62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D663-460F-4851-82A0-550F4C9B5242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398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43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6C0E-BFBE-42EC-A614-6F0373EEE98D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53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DA21-3EFE-45F6-AE86-8AAFB6976898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84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E898-91D9-4F22-8337-C37EF217FEF7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41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FFCA-5EC7-45F2-BA01-0CA8EC4CFBDD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72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DEDE-A761-4D1C-A8E8-31286F06E3C5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70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F9B-5331-43EB-9CC4-6F34AC6DC035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1ACB-8079-4048-8FC6-8AD5B86E8FD2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89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A689-0DB9-4295-873C-0545D2C61CA1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20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B3EE-9C09-490B-A3B8-A4590EB751E7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7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FCB-AD99-47AE-86FB-4FA0E28B7A59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7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379540"/>
            <a:ext cx="10515600" cy="2852737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Ford CE Bold" panose="0200050502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34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1B77-3C03-450C-ACEB-F88F20D58962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07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DDF5-F4C8-42C9-845B-822D257719FA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82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0514-EE45-49C1-998C-6F1B60D5CF46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265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4258-4B89-4956-8F2C-4B3565EAA7FF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706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7077-A4CD-4180-9953-BBB2D34374A8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137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AD9-D9FB-41E1-8775-73EFB1502D05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073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018D-9753-4E9D-8E93-96FD58C83C13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66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E135-4AF5-4F39-8D49-34E9E499D7A6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273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A972-1980-4AF7-9E19-2CACC5FF867C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475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9100-2CA6-4C54-B439-241B1576ED05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9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51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59B2-DC33-459B-946F-D11F5ED606B3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839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0E49-9A78-4F50-A478-C49A7A2ADEC1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4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4BC7-AB75-40AA-8D0E-F2830FFC5FCA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943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3FE3-83ED-4BCD-B559-52CDA3BD1066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640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63D6-C8D8-41C1-B708-9045561028F0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2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0" y="784390"/>
            <a:ext cx="12192000" cy="0"/>
          </a:xfrm>
          <a:prstGeom prst="line">
            <a:avLst/>
          </a:prstGeom>
          <a:noFill/>
          <a:ln w="825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83000">
                  <a:srgbClr val="92D050"/>
                </a:gs>
                <a:gs pos="92000">
                  <a:schemeClr val="bg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  <a:tileRect/>
            </a:gra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1550"/>
            <a:ext cx="1222273" cy="697597"/>
            <a:chOff x="10784624" y="50285"/>
            <a:chExt cx="1222273" cy="697597"/>
          </a:xfrm>
        </p:grpSpPr>
        <p:sp>
          <p:nvSpPr>
            <p:cNvPr id="12" name="TextBox 1"/>
            <p:cNvSpPr txBox="1">
              <a:spLocks noChangeArrowheads="1"/>
            </p:cNvSpPr>
            <p:nvPr/>
          </p:nvSpPr>
          <p:spPr bwMode="auto">
            <a:xfrm>
              <a:off x="10839421" y="501661"/>
              <a:ext cx="11126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AU" altLang="zh-CN" sz="1000" dirty="0">
                  <a:latin typeface="Ford Bold" panose="02000505020000020004" pitchFamily="2" charset="0"/>
                </a:rPr>
                <a:t>Confidential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784624" y="50285"/>
              <a:ext cx="1222273" cy="516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779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DFE8-6E7A-44EC-A40D-4AA3E97146A3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2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E269-1569-4418-9B24-5D9CCB13D436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799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FO_RG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493" y="185736"/>
            <a:ext cx="131245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0" y="889000"/>
            <a:ext cx="12192000" cy="0"/>
          </a:xfrm>
          <a:prstGeom prst="line">
            <a:avLst/>
          </a:prstGeom>
          <a:noFill/>
          <a:ln w="825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83000">
                  <a:srgbClr val="92D050"/>
                </a:gs>
                <a:gs pos="92000">
                  <a:schemeClr val="bg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  <a:tileRect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0" y="6410327"/>
            <a:ext cx="12192000" cy="0"/>
          </a:xfrm>
          <a:prstGeom prst="line">
            <a:avLst/>
          </a:prstGeom>
          <a:noFill/>
          <a:ln w="22225">
            <a:gradFill>
              <a:gsLst>
                <a:gs pos="0">
                  <a:schemeClr val="tx1"/>
                </a:gs>
                <a:gs pos="85000">
                  <a:schemeClr val="tx1">
                    <a:lumMod val="75000"/>
                    <a:lumOff val="25000"/>
                  </a:schemeClr>
                </a:gs>
                <a:gs pos="93000">
                  <a:schemeClr val="tx1"/>
                </a:gs>
                <a:gs pos="36000">
                  <a:schemeClr val="bg1">
                    <a:lumMod val="65000"/>
                  </a:schemeClr>
                </a:gs>
              </a:gsLst>
              <a:lin ang="10800000" scaled="0"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0" y="6468878"/>
            <a:ext cx="33098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dirty="0"/>
              <a:t>FAP </a:t>
            </a:r>
            <a:r>
              <a:rPr lang="en-US" altLang="zh-CN" sz="1200" b="1" dirty="0"/>
              <a:t>Vehicle Integration </a:t>
            </a:r>
            <a:r>
              <a:rPr lang="en-US" sz="1200" b="1" dirty="0"/>
              <a:t>Team</a:t>
            </a:r>
          </a:p>
        </p:txBody>
      </p:sp>
      <p:pic>
        <p:nvPicPr>
          <p:cNvPr id="11" name="Picture 12" descr="The%20VI%20Logo%20-%20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" y="162092"/>
            <a:ext cx="1918951" cy="6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1101588" y="6556080"/>
            <a:ext cx="8683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AU" altLang="zh-CN" sz="90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979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89B0-A6E6-415C-AA4A-5F28E16F4BA8}" type="datetime1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5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ECF9F4-9B03-470C-A2E7-62ADC4A4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5" y="1270373"/>
            <a:ext cx="3272807" cy="1989780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E2BF691E-7757-48D8-A9FE-D5EE9FC2E887}"/>
              </a:ext>
            </a:extLst>
          </p:cNvPr>
          <p:cNvSpPr txBox="1">
            <a:spLocks/>
          </p:cNvSpPr>
          <p:nvPr/>
        </p:nvSpPr>
        <p:spPr>
          <a:xfrm>
            <a:off x="1547187" y="284169"/>
            <a:ext cx="4013136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CD764 Mini ICP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59282-AD26-4768-9BF2-77CDCA5F5430}"/>
              </a:ext>
            </a:extLst>
          </p:cNvPr>
          <p:cNvSpPr/>
          <p:nvPr/>
        </p:nvSpPr>
        <p:spPr>
          <a:xfrm>
            <a:off x="5620127" y="4153694"/>
            <a:ext cx="684514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2). Mini ICP </a:t>
            </a:r>
            <a:r>
              <a:rPr lang="en-US" sz="1000" b="1" dirty="0">
                <a:solidFill>
                  <a:srgbClr val="1F3864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LIN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</a:t>
            </a:r>
            <a:r>
              <a:rPr lang="en-US" sz="1000" dirty="0">
                <a:solidFill>
                  <a:srgbClr val="1F3864"/>
                </a:solidFill>
                <a:highlight>
                  <a:srgbClr val="FF00FF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AUX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for below buttons signal Transmit &amp; Receive.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#2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HVAC Power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---Touch button for HVAC on/off, AUX transfer LIN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IVI,  w/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#4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DAT Hot key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---Touch button Hot key for TCS &amp; Auto Hold 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 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#5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Temp Driver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Driver side temp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IVI,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#6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Blower Speed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blower speed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IVI,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#7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SDM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---Hard button for SDM +/-, LIN transfer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Publish 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ABS,  w/o indicator from ABS.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#8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A/C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---Hard button for Compressor on/off,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 w/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#9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Temp Passenger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Passenger temp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  <a:endParaRPr lang="en-US" sz="1000" dirty="0">
              <a:solidFill>
                <a:srgbClr val="1F3864"/>
              </a:solidFill>
              <a:highlight>
                <a:srgbClr val="FFFF0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endParaRPr lang="en-US" sz="10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endParaRPr lang="en-US" sz="1000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289782-FB14-4F55-94EE-DEE7CC632625}"/>
              </a:ext>
            </a:extLst>
          </p:cNvPr>
          <p:cNvSpPr/>
          <p:nvPr/>
        </p:nvSpPr>
        <p:spPr>
          <a:xfrm>
            <a:off x="5620127" y="3521091"/>
            <a:ext cx="47596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1). Mini ICP </a:t>
            </a:r>
            <a:r>
              <a:rPr lang="en-US" sz="1000" dirty="0">
                <a:solidFill>
                  <a:srgbClr val="0000FF"/>
                </a:solidFill>
                <a:highlight>
                  <a:srgbClr val="00FFFF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Hardwire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connected for below Buttons.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#1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Max Defrost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ouch button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 RCCM  and w/ indicator from RCCM feedback.</a:t>
            </a:r>
            <a:endParaRPr lang="en-US" altLang="zh-CN" sz="10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</a:t>
            </a:r>
            <a:r>
              <a:rPr lang="en-US" sz="1000" dirty="0">
                <a:solidFill>
                  <a:srgbClr val="1F3864"/>
                </a:solidFill>
                <a:highlight>
                  <a:srgbClr val="00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#3 </a:t>
            </a:r>
            <a:r>
              <a:rPr lang="en-US" sz="1000" b="1" dirty="0">
                <a:solidFill>
                  <a:srgbClr val="1F3864"/>
                </a:solidFill>
                <a:highlight>
                  <a:srgbClr val="00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E</a:t>
            </a:r>
            <a:r>
              <a:rPr lang="en-US" altLang="zh-CN" sz="1000" b="1" dirty="0">
                <a:solidFill>
                  <a:srgbClr val="1F3864"/>
                </a:solidFill>
                <a:highlight>
                  <a:srgbClr val="00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ngine Start Stop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Touch button to RCCM  and w/ indicator from RCCM feedback.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D32F76-9BD5-4D7A-929C-A2FBEAE28E08}"/>
              </a:ext>
            </a:extLst>
          </p:cNvPr>
          <p:cNvGrpSpPr/>
          <p:nvPr/>
        </p:nvGrpSpPr>
        <p:grpSpPr>
          <a:xfrm>
            <a:off x="531750" y="975227"/>
            <a:ext cx="2338450" cy="1640109"/>
            <a:chOff x="9157245" y="857662"/>
            <a:chExt cx="2338450" cy="1640109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DD214F72-2198-44CD-AEE7-BABDBE176992}"/>
                </a:ext>
              </a:extLst>
            </p:cNvPr>
            <p:cNvSpPr txBox="1">
              <a:spLocks/>
            </p:cNvSpPr>
            <p:nvPr/>
          </p:nvSpPr>
          <p:spPr>
            <a:xfrm>
              <a:off x="9157245" y="857662"/>
              <a:ext cx="2338450" cy="3046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CD764  Post AA Console Surface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B72E5FA-A1B7-473D-AFFA-EB41B43B81F3}"/>
                </a:ext>
              </a:extLst>
            </p:cNvPr>
            <p:cNvSpPr/>
            <p:nvPr/>
          </p:nvSpPr>
          <p:spPr>
            <a:xfrm rot="1575092">
              <a:off x="9409092" y="1936770"/>
              <a:ext cx="1304453" cy="561001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8E9A39-3E74-400D-87EF-DFA509716C47}"/>
              </a:ext>
            </a:extLst>
          </p:cNvPr>
          <p:cNvGrpSpPr/>
          <p:nvPr/>
        </p:nvGrpSpPr>
        <p:grpSpPr>
          <a:xfrm>
            <a:off x="6617601" y="844191"/>
            <a:ext cx="5505014" cy="2555725"/>
            <a:chOff x="6617601" y="844191"/>
            <a:chExt cx="5505014" cy="25557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9EFDC3-81EE-4F8F-AC2E-FC32A70A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7601" y="1113529"/>
              <a:ext cx="4064688" cy="228638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CB0CB1-0590-471C-805B-E30ABF106972}"/>
                </a:ext>
              </a:extLst>
            </p:cNvPr>
            <p:cNvGrpSpPr/>
            <p:nvPr/>
          </p:nvGrpSpPr>
          <p:grpSpPr>
            <a:xfrm>
              <a:off x="7450884" y="1574730"/>
              <a:ext cx="4671731" cy="1537485"/>
              <a:chOff x="1214647" y="1888870"/>
              <a:chExt cx="4112254" cy="135581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7BB018E-5855-470B-9A4A-267E454BA2E4}"/>
                  </a:ext>
                </a:extLst>
              </p:cNvPr>
              <p:cNvSpPr/>
              <p:nvPr/>
            </p:nvSpPr>
            <p:spPr>
              <a:xfrm>
                <a:off x="1637380" y="2095291"/>
                <a:ext cx="42568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D6BF977D-6B42-4135-A97B-A707402EBBEF}"/>
                  </a:ext>
                </a:extLst>
              </p:cNvPr>
              <p:cNvSpPr/>
              <p:nvPr/>
            </p:nvSpPr>
            <p:spPr>
              <a:xfrm>
                <a:off x="3006575" y="2109865"/>
                <a:ext cx="36849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Arrow: Left-Right 3">
                <a:extLst>
                  <a:ext uri="{FF2B5EF4-FFF2-40B4-BE49-F238E27FC236}">
                    <a16:creationId xmlns:a16="http://schemas.microsoft.com/office/drawing/2014/main" id="{3D52865F-0780-4C00-BB59-05A43745845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5861" y="2520521"/>
                <a:ext cx="484509" cy="142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LIN">
                <a:extLst>
                  <a:ext uri="{FF2B5EF4-FFF2-40B4-BE49-F238E27FC236}">
                    <a16:creationId xmlns:a16="http://schemas.microsoft.com/office/drawing/2014/main" id="{62141EF9-661F-44C8-BD06-2374152DFA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4968" y="2303444"/>
                <a:ext cx="381000" cy="24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9EFBEA4-CD28-4186-B8BA-94CE31A939F3}"/>
                  </a:ext>
                </a:extLst>
              </p:cNvPr>
              <p:cNvGrpSpPr/>
              <p:nvPr/>
            </p:nvGrpSpPr>
            <p:grpSpPr>
              <a:xfrm>
                <a:off x="4622051" y="2111205"/>
                <a:ext cx="704850" cy="1133475"/>
                <a:chOff x="5029637" y="2159092"/>
                <a:chExt cx="704850" cy="1133475"/>
              </a:xfrm>
            </p:grpSpPr>
            <p:pic>
              <p:nvPicPr>
                <p:cNvPr id="1029" name="Rectangle: Rounded Corners 4">
                  <a:extLst>
                    <a:ext uri="{FF2B5EF4-FFF2-40B4-BE49-F238E27FC236}">
                      <a16:creationId xmlns:a16="http://schemas.microsoft.com/office/drawing/2014/main" id="{2CD387E0-25EB-47E8-9DBB-D953EC3B310C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9637" y="2159092"/>
                  <a:ext cx="704850" cy="11334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129AEC7-1D2C-4D9D-B475-8BEBFD426ACD}"/>
                    </a:ext>
                  </a:extLst>
                </p:cNvPr>
                <p:cNvSpPr txBox="1"/>
                <p:nvPr/>
              </p:nvSpPr>
              <p:spPr>
                <a:xfrm>
                  <a:off x="5170646" y="2587330"/>
                  <a:ext cx="4609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AUX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CDBB7F-C066-41C3-846E-64A3D85DF071}"/>
                  </a:ext>
                </a:extLst>
              </p:cNvPr>
              <p:cNvSpPr txBox="1"/>
              <p:nvPr/>
            </p:nvSpPr>
            <p:spPr>
              <a:xfrm>
                <a:off x="1214647" y="18888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highlight>
                      <a:srgbClr val="0000FF"/>
                    </a:highlight>
                  </a:rPr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BABA7B1-024C-4748-AA5D-6886DE2D76ED}"/>
                  </a:ext>
                </a:extLst>
              </p:cNvPr>
              <p:cNvSpPr txBox="1"/>
              <p:nvPr/>
            </p:nvSpPr>
            <p:spPr>
              <a:xfrm>
                <a:off x="1768895" y="18943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67" name="TextBox 29">
                <a:extLst>
                  <a:ext uri="{FF2B5EF4-FFF2-40B4-BE49-F238E27FC236}">
                    <a16:creationId xmlns:a16="http://schemas.microsoft.com/office/drawing/2014/main" id="{D46ED21D-55C7-4D54-A7E4-425F1654F3A4}"/>
                  </a:ext>
                </a:extLst>
              </p:cNvPr>
              <p:cNvSpPr txBox="1"/>
              <p:nvPr/>
            </p:nvSpPr>
            <p:spPr>
              <a:xfrm>
                <a:off x="3080758" y="1904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864FC467-4A2E-4BBB-B0E4-A4246CFCF0A7}"/>
                  </a:ext>
                </a:extLst>
              </p:cNvPr>
              <p:cNvSpPr/>
              <p:nvPr/>
            </p:nvSpPr>
            <p:spPr>
              <a:xfrm>
                <a:off x="2130182" y="2631873"/>
                <a:ext cx="293039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02DD64-0DB8-4532-87AD-2FA1922AD478}"/>
                  </a:ext>
                </a:extLst>
              </p:cNvPr>
              <p:cNvSpPr txBox="1"/>
              <p:nvPr/>
            </p:nvSpPr>
            <p:spPr>
              <a:xfrm>
                <a:off x="2582270" y="1897856"/>
                <a:ext cx="220404" cy="217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highlight>
                      <a:srgbClr val="0000FF"/>
                    </a:highlight>
                  </a:rPr>
                  <a:t>3</a:t>
                </a:r>
              </a:p>
            </p:txBody>
          </p:sp>
          <p:sp>
            <p:nvSpPr>
              <p:cNvPr id="56" name="TextBox 29">
                <a:extLst>
                  <a:ext uri="{FF2B5EF4-FFF2-40B4-BE49-F238E27FC236}">
                    <a16:creationId xmlns:a16="http://schemas.microsoft.com/office/drawing/2014/main" id="{E5025630-D711-4EAD-9A0F-60552C22DE1C}"/>
                  </a:ext>
                </a:extLst>
              </p:cNvPr>
              <p:cNvSpPr txBox="1"/>
              <p:nvPr/>
            </p:nvSpPr>
            <p:spPr>
              <a:xfrm>
                <a:off x="3225447" y="24521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9</a:t>
                </a:r>
              </a:p>
            </p:txBody>
          </p:sp>
          <p:sp>
            <p:nvSpPr>
              <p:cNvPr id="57" name="TextBox 29">
                <a:extLst>
                  <a:ext uri="{FF2B5EF4-FFF2-40B4-BE49-F238E27FC236}">
                    <a16:creationId xmlns:a16="http://schemas.microsoft.com/office/drawing/2014/main" id="{D724F4FC-F4CD-4DA0-A1CB-7188B8A3BA05}"/>
                  </a:ext>
                </a:extLst>
              </p:cNvPr>
              <p:cNvSpPr txBox="1"/>
              <p:nvPr/>
            </p:nvSpPr>
            <p:spPr>
              <a:xfrm>
                <a:off x="2159648" y="244779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C22E354-2110-4EF2-A65C-8ECF45E1B806}"/>
                </a:ext>
              </a:extLst>
            </p:cNvPr>
            <p:cNvSpPr/>
            <p:nvPr/>
          </p:nvSpPr>
          <p:spPr>
            <a:xfrm>
              <a:off x="7312151" y="1808810"/>
              <a:ext cx="523731" cy="333203"/>
            </a:xfrm>
            <a:prstGeom prst="round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569DBB3E-6F09-4B04-B571-163D0809EE4F}"/>
                </a:ext>
              </a:extLst>
            </p:cNvPr>
            <p:cNvSpPr txBox="1">
              <a:spLocks/>
            </p:cNvSpPr>
            <p:nvPr/>
          </p:nvSpPr>
          <p:spPr>
            <a:xfrm>
              <a:off x="8295836" y="844191"/>
              <a:ext cx="1190770" cy="3046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 Mini ICP</a:t>
              </a:r>
            </a:p>
          </p:txBody>
        </p: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341267B7-CC1F-4E75-8697-584E7CA463D9}"/>
              </a:ext>
            </a:extLst>
          </p:cNvPr>
          <p:cNvSpPr/>
          <p:nvPr/>
        </p:nvSpPr>
        <p:spPr>
          <a:xfrm rot="16200000">
            <a:off x="4522364" y="1448037"/>
            <a:ext cx="485778" cy="1617370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B1B9A5-480E-4489-AF1E-FA497B07254D}"/>
              </a:ext>
            </a:extLst>
          </p:cNvPr>
          <p:cNvGrpSpPr/>
          <p:nvPr/>
        </p:nvGrpSpPr>
        <p:grpSpPr>
          <a:xfrm>
            <a:off x="7267253" y="1844121"/>
            <a:ext cx="2865799" cy="930836"/>
            <a:chOff x="7267253" y="1844121"/>
            <a:chExt cx="2865799" cy="9308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74D2BE-56A9-4D29-B272-76E12337A270}"/>
                </a:ext>
              </a:extLst>
            </p:cNvPr>
            <p:cNvSpPr txBox="1"/>
            <p:nvPr/>
          </p:nvSpPr>
          <p:spPr>
            <a:xfrm>
              <a:off x="7290048" y="2464590"/>
              <a:ext cx="384429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600" b="1" dirty="0">
                  <a:solidFill>
                    <a:srgbClr val="0000FF"/>
                  </a:solidFill>
                </a:rPr>
                <a:t>emp Driver</a:t>
              </a:r>
              <a:endParaRPr lang="en-US" sz="600" b="1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DA11F8-CD0C-4B32-8D19-E9A82E7F6A32}"/>
                </a:ext>
              </a:extLst>
            </p:cNvPr>
            <p:cNvSpPr txBox="1"/>
            <p:nvPr/>
          </p:nvSpPr>
          <p:spPr>
            <a:xfrm>
              <a:off x="7758557" y="2462231"/>
              <a:ext cx="412483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Blower Speed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A89EF2-E91E-4DDC-8108-76A56E8D4BA8}"/>
                </a:ext>
              </a:extLst>
            </p:cNvPr>
            <p:cNvSpPr txBox="1"/>
            <p:nvPr/>
          </p:nvSpPr>
          <p:spPr>
            <a:xfrm>
              <a:off x="9182927" y="2513424"/>
              <a:ext cx="412483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A/C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4D7B5C-D125-4A04-BEB0-1C47D6959ED6}"/>
                </a:ext>
              </a:extLst>
            </p:cNvPr>
            <p:cNvSpPr txBox="1"/>
            <p:nvPr/>
          </p:nvSpPr>
          <p:spPr>
            <a:xfrm>
              <a:off x="9721978" y="2453039"/>
              <a:ext cx="384429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600" b="1" dirty="0">
                  <a:solidFill>
                    <a:srgbClr val="0000FF"/>
                  </a:solidFill>
                </a:rPr>
                <a:t>emp Pass</a:t>
              </a:r>
              <a:endParaRPr lang="en-US" sz="600" b="1" dirty="0">
                <a:solidFill>
                  <a:srgbClr val="0000FF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AFF20BF-4D78-4B9F-B975-45F79784412B}"/>
                </a:ext>
              </a:extLst>
            </p:cNvPr>
            <p:cNvSpPr/>
            <p:nvPr/>
          </p:nvSpPr>
          <p:spPr>
            <a:xfrm>
              <a:off x="9687094" y="2410616"/>
              <a:ext cx="445958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9151590" y="2424936"/>
              <a:ext cx="477326" cy="333203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7267253" y="2424936"/>
              <a:ext cx="424931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7732662" y="2417292"/>
              <a:ext cx="469745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0B7499-77FC-48AA-8286-F27358F55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04056" y="1844121"/>
              <a:ext cx="348953" cy="2757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4F88AC-FE7A-4385-934B-595E7DC73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90005" y="1915088"/>
              <a:ext cx="353622" cy="175713"/>
            </a:xfrm>
            <a:prstGeom prst="rect">
              <a:avLst/>
            </a:prstGeom>
          </p:spPr>
        </p:pic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1088E87-1CB9-44BA-9169-4691207F691F}"/>
              </a:ext>
            </a:extLst>
          </p:cNvPr>
          <p:cNvSpPr/>
          <p:nvPr/>
        </p:nvSpPr>
        <p:spPr>
          <a:xfrm>
            <a:off x="8857920" y="1825337"/>
            <a:ext cx="523731" cy="333203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95685A-6EF2-443E-B5A8-B75C59DCFCEA}"/>
              </a:ext>
            </a:extLst>
          </p:cNvPr>
          <p:cNvSpPr/>
          <p:nvPr/>
        </p:nvSpPr>
        <p:spPr>
          <a:xfrm>
            <a:off x="13479" y="5143862"/>
            <a:ext cx="54697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If continuous pressed  </a:t>
            </a:r>
            <a:r>
              <a:rPr lang="en-US" sz="1000" b="1" dirty="0">
                <a:solidFill>
                  <a:srgbClr val="0000FF"/>
                </a:solidFill>
              </a:rPr>
              <a:t>#5 or #9 </a:t>
            </a:r>
            <a:r>
              <a:rPr lang="en-US" sz="1000" dirty="0">
                <a:solidFill>
                  <a:srgbClr val="0000FF"/>
                </a:solidFill>
              </a:rPr>
              <a:t>toggle up/down, IVI sent several events to RCCM </a:t>
            </a:r>
          </a:p>
          <a:p>
            <a:r>
              <a:rPr lang="en-US" sz="1000" dirty="0">
                <a:solidFill>
                  <a:srgbClr val="0000FF"/>
                </a:solidFill>
              </a:rPr>
              <a:t>HMI pop up Driver Temp  +/-  change rate as </a:t>
            </a:r>
            <a:r>
              <a:rPr lang="en-US" sz="1000" dirty="0">
                <a:solidFill>
                  <a:srgbClr val="0000FF"/>
                </a:solidFill>
                <a:highlight>
                  <a:srgbClr val="FFFF00"/>
                </a:highlight>
              </a:rPr>
              <a:t>10 steps </a:t>
            </a:r>
            <a:r>
              <a:rPr lang="en-US" sz="10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1000" i="1" u="sng" dirty="0"/>
              <a:t>Example:  If continuous pressed  Temp + , HMI change from 23.5C to 28.5C in 1 second, 0.5C per step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1F342CF-7A6C-4B62-A768-ACA97574E3B6}"/>
              </a:ext>
            </a:extLst>
          </p:cNvPr>
          <p:cNvSpPr/>
          <p:nvPr/>
        </p:nvSpPr>
        <p:spPr>
          <a:xfrm>
            <a:off x="66821" y="3404820"/>
            <a:ext cx="4908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If continuous pressed </a:t>
            </a:r>
            <a:r>
              <a:rPr lang="en-US" sz="900" b="1" dirty="0">
                <a:solidFill>
                  <a:srgbClr val="0000FF"/>
                </a:solidFill>
              </a:rPr>
              <a:t>#6</a:t>
            </a:r>
            <a:r>
              <a:rPr lang="en-US" sz="900" dirty="0">
                <a:solidFill>
                  <a:srgbClr val="0000FF"/>
                </a:solidFill>
              </a:rPr>
              <a:t> toggle up/down, IVI sent several events to RCCM </a:t>
            </a:r>
          </a:p>
          <a:p>
            <a:r>
              <a:rPr lang="en-US" sz="900" dirty="0">
                <a:solidFill>
                  <a:srgbClr val="0000FF"/>
                </a:solidFill>
              </a:rPr>
              <a:t>HMI pop up blower speed  +/-  change rate as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</a:rPr>
              <a:t>5 steps </a:t>
            </a:r>
            <a:r>
              <a:rPr lang="en-US" sz="9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900" i="1" u="sng" dirty="0"/>
              <a:t>Example:  If continuous pressed Temp + , HMI change from 1 bar to 6 bar in 1 second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2B5EAC-2A8A-4D58-9C8D-93E28F68AA18}"/>
              </a:ext>
            </a:extLst>
          </p:cNvPr>
          <p:cNvGrpSpPr/>
          <p:nvPr/>
        </p:nvGrpSpPr>
        <p:grpSpPr>
          <a:xfrm>
            <a:off x="1313175" y="3957918"/>
            <a:ext cx="2045567" cy="896773"/>
            <a:chOff x="1413384" y="3985607"/>
            <a:chExt cx="2045567" cy="89677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0E6C3A8-BA5D-459E-9696-09315B033F7A}"/>
                </a:ext>
              </a:extLst>
            </p:cNvPr>
            <p:cNvSpPr/>
            <p:nvPr/>
          </p:nvSpPr>
          <p:spPr>
            <a:xfrm>
              <a:off x="1413384" y="3985607"/>
              <a:ext cx="12218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Blower Speed </a:t>
              </a:r>
              <a:r>
                <a:rPr lang="en-US" altLang="zh-CN" sz="900" dirty="0" err="1"/>
                <a:t>PoP</a:t>
              </a:r>
              <a:r>
                <a:rPr lang="en-US" altLang="zh-CN" sz="900" dirty="0"/>
                <a:t> out</a:t>
              </a:r>
            </a:p>
            <a:p>
              <a:endParaRPr lang="en-US" sz="9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C6AD05-FA86-46A2-8ABE-D492DFAF8FF6}"/>
                </a:ext>
              </a:extLst>
            </p:cNvPr>
            <p:cNvSpPr/>
            <p:nvPr/>
          </p:nvSpPr>
          <p:spPr>
            <a:xfrm>
              <a:off x="2604230" y="4513048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SYNC+  Screen</a:t>
              </a:r>
            </a:p>
            <a:p>
              <a:endParaRPr lang="en-US" sz="900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9607E062-F8A2-493F-B5C2-CB900DD59FE8}"/>
              </a:ext>
            </a:extLst>
          </p:cNvPr>
          <p:cNvSpPr/>
          <p:nvPr/>
        </p:nvSpPr>
        <p:spPr>
          <a:xfrm>
            <a:off x="1279201" y="5747892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Temp </a:t>
            </a:r>
            <a:r>
              <a:rPr lang="en-US" altLang="zh-CN" sz="900" dirty="0" err="1"/>
              <a:t>PoP</a:t>
            </a:r>
            <a:r>
              <a:rPr lang="en-US" altLang="zh-CN" sz="900" dirty="0"/>
              <a:t> out</a:t>
            </a:r>
          </a:p>
          <a:p>
            <a:endParaRPr lang="en-US" sz="9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79E8E1-EA35-4699-9ED2-E741D3D6A9FF}"/>
              </a:ext>
            </a:extLst>
          </p:cNvPr>
          <p:cNvSpPr/>
          <p:nvPr/>
        </p:nvSpPr>
        <p:spPr>
          <a:xfrm>
            <a:off x="2647841" y="637223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SYNC+  Screen</a:t>
            </a:r>
          </a:p>
          <a:p>
            <a:endParaRPr lang="en-US" sz="9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A47F83-5584-4423-BDFB-039771BC27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750" y="5950809"/>
            <a:ext cx="1032321" cy="907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74F65-9CFD-4809-BEFE-37E14FD3F8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3077" y="5957524"/>
            <a:ext cx="1025758" cy="900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89031E-0B78-4CD6-A770-219BAB9A8B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2581" y="4167600"/>
            <a:ext cx="1022999" cy="904960"/>
          </a:xfrm>
          <a:prstGeom prst="rect">
            <a:avLst/>
          </a:prstGeom>
        </p:spPr>
      </p:pic>
      <p:sp>
        <p:nvSpPr>
          <p:cNvPr id="83" name="TextBox 29">
            <a:extLst>
              <a:ext uri="{FF2B5EF4-FFF2-40B4-BE49-F238E27FC236}">
                <a16:creationId xmlns:a16="http://schemas.microsoft.com/office/drawing/2014/main" id="{CBD880B5-76A4-4AF4-B744-0D322B506D00}"/>
              </a:ext>
            </a:extLst>
          </p:cNvPr>
          <p:cNvSpPr txBox="1"/>
          <p:nvPr/>
        </p:nvSpPr>
        <p:spPr>
          <a:xfrm>
            <a:off x="7361184" y="219522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84" name="TextBox 29">
            <a:extLst>
              <a:ext uri="{FF2B5EF4-FFF2-40B4-BE49-F238E27FC236}">
                <a16:creationId xmlns:a16="http://schemas.microsoft.com/office/drawing/2014/main" id="{E5025630-D711-4EAD-9A0F-60552C22DE1C}"/>
              </a:ext>
            </a:extLst>
          </p:cNvPr>
          <p:cNvSpPr txBox="1"/>
          <p:nvPr/>
        </p:nvSpPr>
        <p:spPr>
          <a:xfrm>
            <a:off x="7850021" y="219522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85" name="TextBox 29">
            <a:extLst>
              <a:ext uri="{FF2B5EF4-FFF2-40B4-BE49-F238E27FC236}">
                <a16:creationId xmlns:a16="http://schemas.microsoft.com/office/drawing/2014/main" id="{E5025630-D711-4EAD-9A0F-60552C22DE1C}"/>
              </a:ext>
            </a:extLst>
          </p:cNvPr>
          <p:cNvSpPr txBox="1"/>
          <p:nvPr/>
        </p:nvSpPr>
        <p:spPr>
          <a:xfrm>
            <a:off x="9265646" y="22195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6364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64F262-31C7-4A37-B8F4-8CB1D793A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52" y="1245144"/>
            <a:ext cx="2997209" cy="2215494"/>
          </a:xfrm>
          <a:prstGeom prst="rect">
            <a:avLst/>
          </a:prstGeom>
        </p:spPr>
      </p:pic>
      <p:sp>
        <p:nvSpPr>
          <p:cNvPr id="48" name="Subtitle 2">
            <a:extLst>
              <a:ext uri="{FF2B5EF4-FFF2-40B4-BE49-F238E27FC236}">
                <a16:creationId xmlns:a16="http://schemas.microsoft.com/office/drawing/2014/main" id="{AD7F41B5-73A2-459F-A51F-CD1929CD5F03}"/>
              </a:ext>
            </a:extLst>
          </p:cNvPr>
          <p:cNvSpPr txBox="1">
            <a:spLocks/>
          </p:cNvSpPr>
          <p:nvPr/>
        </p:nvSpPr>
        <p:spPr>
          <a:xfrm>
            <a:off x="1617746" y="257741"/>
            <a:ext cx="4013136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CD764 MFK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34CDC1-86C5-46F3-A5F7-A7101C1DDF9A}"/>
              </a:ext>
            </a:extLst>
          </p:cNvPr>
          <p:cNvGrpSpPr/>
          <p:nvPr/>
        </p:nvGrpSpPr>
        <p:grpSpPr>
          <a:xfrm>
            <a:off x="294042" y="847944"/>
            <a:ext cx="9411933" cy="3440512"/>
            <a:chOff x="516130" y="976428"/>
            <a:chExt cx="9411933" cy="344051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771BC2-6CE8-427F-9E8C-B4DDEA48AAE4}"/>
                </a:ext>
              </a:extLst>
            </p:cNvPr>
            <p:cNvGrpSpPr/>
            <p:nvPr/>
          </p:nvGrpSpPr>
          <p:grpSpPr>
            <a:xfrm>
              <a:off x="3006605" y="1324881"/>
              <a:ext cx="1469190" cy="1419830"/>
              <a:chOff x="8281703" y="5035790"/>
              <a:chExt cx="1143338" cy="1133475"/>
            </a:xfrm>
          </p:grpSpPr>
          <p:pic>
            <p:nvPicPr>
              <p:cNvPr id="1032" name="Arrow: Left-Right 15">
                <a:extLst>
                  <a:ext uri="{FF2B5EF4-FFF2-40B4-BE49-F238E27FC236}">
                    <a16:creationId xmlns:a16="http://schemas.microsoft.com/office/drawing/2014/main" id="{0B54F3A0-D520-40B1-A6B0-A7DE83D7E65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1703" y="5591355"/>
                <a:ext cx="52353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Rectangle: Rounded Corners 16">
                <a:extLst>
                  <a:ext uri="{FF2B5EF4-FFF2-40B4-BE49-F238E27FC236}">
                    <a16:creationId xmlns:a16="http://schemas.microsoft.com/office/drawing/2014/main" id="{3F49E8F3-83E9-4E40-8894-C4E000B91CB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36366" y="5035790"/>
                <a:ext cx="588675" cy="1133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LIN">
                <a:extLst>
                  <a:ext uri="{FF2B5EF4-FFF2-40B4-BE49-F238E27FC236}">
                    <a16:creationId xmlns:a16="http://schemas.microsoft.com/office/drawing/2014/main" id="{901D67C2-9FCF-4A57-BF1B-9BF348D041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23" y="5337935"/>
                <a:ext cx="381000" cy="24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EA6AD4-043C-4F75-81CB-CFD0D6816280}"/>
                </a:ext>
              </a:extLst>
            </p:cNvPr>
            <p:cNvSpPr/>
            <p:nvPr/>
          </p:nvSpPr>
          <p:spPr>
            <a:xfrm>
              <a:off x="568493" y="3401277"/>
              <a:ext cx="93595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Function: </a:t>
              </a: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Hazard ---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Hard wire connect to BCM, and w/o indicator from BCM feedback 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；</a:t>
              </a: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</a:t>
              </a: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Parking Menu ---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Hard wire connect to ADAS/PAAM  and w/o indicator from ADAS/PAAM</a:t>
              </a: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;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 </a:t>
              </a:r>
              <a:endParaRPr lang="en-US" altLang="zh-CN" sz="12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</a:endParaRP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Vol +/-, Audio Power on/off--- 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LIN</a:t>
              </a:r>
              <a:r>
                <a:rPr lang="en-US" altLang="zh-CN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AUX,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AUX transfer LIN to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P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rivate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CAN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</a:t>
              </a:r>
              <a:r>
                <a:rPr lang="en-US" altLang="zh-CN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send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IVI , be pressed for audio power on/off,  w/o  indicator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.</a:t>
              </a:r>
            </a:p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                                                        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Short Pressed --- Audio on/off;      Long Pressed --- Audio Restart. </a:t>
              </a:r>
              <a:endParaRPr lang="en-US" sz="12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EE8F022-A994-48B9-AE11-B9C294F51675}"/>
                </a:ext>
              </a:extLst>
            </p:cNvPr>
            <p:cNvGrpSpPr/>
            <p:nvPr/>
          </p:nvGrpSpPr>
          <p:grpSpPr>
            <a:xfrm>
              <a:off x="1298148" y="1376118"/>
              <a:ext cx="864447" cy="792320"/>
              <a:chOff x="1389231" y="2031968"/>
              <a:chExt cx="864447" cy="7923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D0B967-4525-41B2-AE93-8A73F4475CCB}"/>
                  </a:ext>
                </a:extLst>
              </p:cNvPr>
              <p:cNvSpPr txBox="1"/>
              <p:nvPr/>
            </p:nvSpPr>
            <p:spPr>
              <a:xfrm>
                <a:off x="1418518" y="2031968"/>
                <a:ext cx="835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VOL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F93C7C-CEF4-419C-84EF-37D4B5180224}"/>
                  </a:ext>
                </a:extLst>
              </p:cNvPr>
              <p:cNvSpPr txBox="1"/>
              <p:nvPr/>
            </p:nvSpPr>
            <p:spPr>
              <a:xfrm>
                <a:off x="1389231" y="2547289"/>
                <a:ext cx="835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TEMP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538DA26-55A2-4FF4-B130-9A9B6A5575FA}"/>
                </a:ext>
              </a:extLst>
            </p:cNvPr>
            <p:cNvSpPr/>
            <p:nvPr/>
          </p:nvSpPr>
          <p:spPr>
            <a:xfrm>
              <a:off x="516130" y="2960677"/>
              <a:ext cx="625733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1). MFK </a:t>
              </a:r>
              <a:r>
                <a:rPr lang="en-US" sz="1200" dirty="0">
                  <a:solidFill>
                    <a:srgbClr val="1F3864"/>
                  </a:solidFill>
                  <a:highlight>
                    <a:srgbClr val="FFFF00"/>
                  </a:highlight>
                  <a:latin typeface="Calibri" panose="020F0502020204030204" pitchFamily="34" charset="0"/>
                  <a:ea typeface="DengXian" panose="02010600030101010101" pitchFamily="2" charset="-122"/>
                </a:rPr>
                <a:t>LIN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</a:t>
              </a:r>
              <a:r>
                <a:rPr lang="en-US" sz="1200" dirty="0">
                  <a:solidFill>
                    <a:srgbClr val="1F3864"/>
                  </a:solidFill>
                  <a:highlight>
                    <a:srgbClr val="FF00FF"/>
                  </a:highlight>
                  <a:latin typeface="Calibri" panose="020F0502020204030204" pitchFamily="34" charset="0"/>
                  <a:ea typeface="DengXian" panose="02010600030101010101" pitchFamily="2" charset="-122"/>
                </a:rPr>
                <a:t>AUX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, AUX transfer LIN to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P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rivate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CAN.</a:t>
              </a:r>
              <a:endParaRPr lang="en-US" sz="12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endParaRP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CCF8BD6F-D0AB-4D9F-A7FF-6F03A99800BB}"/>
                </a:ext>
              </a:extLst>
            </p:cNvPr>
            <p:cNvSpPr txBox="1">
              <a:spLocks/>
            </p:cNvSpPr>
            <p:nvPr/>
          </p:nvSpPr>
          <p:spPr>
            <a:xfrm>
              <a:off x="760647" y="976428"/>
              <a:ext cx="3480152" cy="277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CD764 Post AA Console MFK Design Assumption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6D243-18B5-4EDE-984C-8F91D9533745}"/>
              </a:ext>
            </a:extLst>
          </p:cNvPr>
          <p:cNvGrpSpPr/>
          <p:nvPr/>
        </p:nvGrpSpPr>
        <p:grpSpPr>
          <a:xfrm>
            <a:off x="8861971" y="947262"/>
            <a:ext cx="3139027" cy="1656172"/>
            <a:chOff x="8861971" y="947262"/>
            <a:chExt cx="3139027" cy="1656172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8169ED51-204C-4D1D-A654-FA49C37BE618}"/>
                </a:ext>
              </a:extLst>
            </p:cNvPr>
            <p:cNvSpPr txBox="1">
              <a:spLocks/>
            </p:cNvSpPr>
            <p:nvPr/>
          </p:nvSpPr>
          <p:spPr>
            <a:xfrm>
              <a:off x="9003789" y="947262"/>
              <a:ext cx="2997209" cy="3007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MFK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BE2BB2C-F666-413A-A5E2-28597E7AA6C7}"/>
                </a:ext>
              </a:extLst>
            </p:cNvPr>
            <p:cNvSpPr/>
            <p:nvPr/>
          </p:nvSpPr>
          <p:spPr>
            <a:xfrm rot="19727024">
              <a:off x="8861971" y="1942530"/>
              <a:ext cx="555815" cy="660904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0371402-CEE0-44D9-814B-5CD468F5D45B}"/>
              </a:ext>
            </a:extLst>
          </p:cNvPr>
          <p:cNvSpPr txBox="1"/>
          <p:nvPr/>
        </p:nvSpPr>
        <p:spPr>
          <a:xfrm>
            <a:off x="3652590" y="1787785"/>
            <a:ext cx="523674" cy="31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AUX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D1E75E-BEC7-4340-A3A7-B263AFCE9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02" y="1202798"/>
            <a:ext cx="2471495" cy="1471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6E5F1-9B09-4EA8-80DE-FE0D35245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66" y="4289757"/>
            <a:ext cx="8576412" cy="2560123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9BF1080-8631-4586-9043-B650612ADED6}"/>
              </a:ext>
            </a:extLst>
          </p:cNvPr>
          <p:cNvSpPr/>
          <p:nvPr/>
        </p:nvSpPr>
        <p:spPr>
          <a:xfrm>
            <a:off x="423354" y="1273976"/>
            <a:ext cx="376458" cy="572366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192920A-3E42-4D83-A495-AB2831E85004}"/>
              </a:ext>
            </a:extLst>
          </p:cNvPr>
          <p:cNvSpPr/>
          <p:nvPr/>
        </p:nvSpPr>
        <p:spPr>
          <a:xfrm>
            <a:off x="231208" y="1930168"/>
            <a:ext cx="722832" cy="66514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ECF9F4-9B03-470C-A2E7-62ADC4A4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5" y="1270373"/>
            <a:ext cx="3272807" cy="1989780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E2BF691E-7757-48D8-A9FE-D5EE9FC2E887}"/>
              </a:ext>
            </a:extLst>
          </p:cNvPr>
          <p:cNvSpPr txBox="1">
            <a:spLocks/>
          </p:cNvSpPr>
          <p:nvPr/>
        </p:nvSpPr>
        <p:spPr>
          <a:xfrm>
            <a:off x="1547186" y="284169"/>
            <a:ext cx="5221914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CX483C MCA Mini ICP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59282-AD26-4768-9BF2-77CDCA5F5430}"/>
              </a:ext>
            </a:extLst>
          </p:cNvPr>
          <p:cNvSpPr/>
          <p:nvPr/>
        </p:nvSpPr>
        <p:spPr>
          <a:xfrm>
            <a:off x="5620127" y="4153694"/>
            <a:ext cx="6596678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2). Mini ICP </a:t>
            </a:r>
            <a:r>
              <a:rPr lang="en-US" sz="1000" b="1" dirty="0">
                <a:solidFill>
                  <a:srgbClr val="1F3864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LIN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</a:t>
            </a:r>
            <a:r>
              <a:rPr lang="en-US" sz="1000" dirty="0">
                <a:solidFill>
                  <a:srgbClr val="1F3864"/>
                </a:solidFill>
                <a:highlight>
                  <a:srgbClr val="FF00FF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AUX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for below buttons signal Transmit &amp; Receive.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#2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HVAC Power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---Touch button for HVAC on/off, AUX transfer LIN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IVI,  w/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</a:t>
            </a:r>
            <a:r>
              <a:rPr lang="en-US" sz="1000" dirty="0">
                <a:solidFill>
                  <a:srgbClr val="1F3864"/>
                </a:solidFill>
                <a:highlight>
                  <a:srgbClr val="00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#3 </a:t>
            </a:r>
            <a:r>
              <a:rPr lang="en-US" sz="1000" b="1" dirty="0">
                <a:solidFill>
                  <a:srgbClr val="1F3864"/>
                </a:solidFill>
                <a:highlight>
                  <a:srgbClr val="00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E</a:t>
            </a:r>
            <a:r>
              <a:rPr lang="en-US" altLang="zh-CN" sz="1000" b="1" dirty="0">
                <a:solidFill>
                  <a:srgbClr val="1F3864"/>
                </a:solidFill>
                <a:highlight>
                  <a:srgbClr val="00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ngine Start Stop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Touch button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for ESS,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IVI,  w/ indicator from IVI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. 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#4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DAT Hot key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---Touch button Hot key for TCS &amp; Auto Hold 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 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#5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Temp Driver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Driver side temp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IVI,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#6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Blower Speed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blower speed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IVI,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#7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SDM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---Hard button for SDM +/-, LIN transfer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Publish 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ABS,  w/o indicator from ABS.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#8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A/C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---Hard button for Compressor on/off,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 w/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#9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Temp Passenger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Passenger temp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  <a:endParaRPr lang="en-US" sz="1000" dirty="0">
              <a:solidFill>
                <a:srgbClr val="1F3864"/>
              </a:solidFill>
              <a:highlight>
                <a:srgbClr val="FFFF0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</a:t>
            </a:r>
          </a:p>
          <a:p>
            <a:endParaRPr lang="en-US" sz="1000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289782-FB14-4F55-94EE-DEE7CC632625}"/>
              </a:ext>
            </a:extLst>
          </p:cNvPr>
          <p:cNvSpPr/>
          <p:nvPr/>
        </p:nvSpPr>
        <p:spPr>
          <a:xfrm>
            <a:off x="5620127" y="3521091"/>
            <a:ext cx="4471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1). Mini ICP </a:t>
            </a:r>
            <a:r>
              <a:rPr lang="en-US" sz="1000" dirty="0">
                <a:solidFill>
                  <a:srgbClr val="0000FF"/>
                </a:solidFill>
                <a:highlight>
                  <a:srgbClr val="00FFFF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Hardwire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connected for below Buttons.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#1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Max Defrost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ouch button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 RCCM  and w/ indicator from RCCM feedback.</a:t>
            </a:r>
            <a:endParaRPr lang="en-US" altLang="zh-CN" sz="10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D32F76-9BD5-4D7A-929C-A2FBEAE28E08}"/>
              </a:ext>
            </a:extLst>
          </p:cNvPr>
          <p:cNvGrpSpPr/>
          <p:nvPr/>
        </p:nvGrpSpPr>
        <p:grpSpPr>
          <a:xfrm>
            <a:off x="531750" y="975227"/>
            <a:ext cx="2662300" cy="1640109"/>
            <a:chOff x="9157245" y="857662"/>
            <a:chExt cx="2662300" cy="1640109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DD214F72-2198-44CD-AEE7-BABDBE176992}"/>
                </a:ext>
              </a:extLst>
            </p:cNvPr>
            <p:cNvSpPr txBox="1">
              <a:spLocks/>
            </p:cNvSpPr>
            <p:nvPr/>
          </p:nvSpPr>
          <p:spPr>
            <a:xfrm>
              <a:off x="9157245" y="857662"/>
              <a:ext cx="2662300" cy="3046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CX483C MCA  Console Surface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B72E5FA-A1B7-473D-AFFA-EB41B43B81F3}"/>
                </a:ext>
              </a:extLst>
            </p:cNvPr>
            <p:cNvSpPr/>
            <p:nvPr/>
          </p:nvSpPr>
          <p:spPr>
            <a:xfrm rot="1575092">
              <a:off x="9409092" y="1936770"/>
              <a:ext cx="1304453" cy="561001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8E9A39-3E74-400D-87EF-DFA509716C47}"/>
              </a:ext>
            </a:extLst>
          </p:cNvPr>
          <p:cNvGrpSpPr/>
          <p:nvPr/>
        </p:nvGrpSpPr>
        <p:grpSpPr>
          <a:xfrm>
            <a:off x="6617601" y="844191"/>
            <a:ext cx="5505014" cy="2555725"/>
            <a:chOff x="6617601" y="844191"/>
            <a:chExt cx="5505014" cy="25557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9EFDC3-81EE-4F8F-AC2E-FC32A70A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7601" y="1113529"/>
              <a:ext cx="4064688" cy="228638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CB0CB1-0590-471C-805B-E30ABF106972}"/>
                </a:ext>
              </a:extLst>
            </p:cNvPr>
            <p:cNvGrpSpPr/>
            <p:nvPr/>
          </p:nvGrpSpPr>
          <p:grpSpPr>
            <a:xfrm>
              <a:off x="7450884" y="1574730"/>
              <a:ext cx="4671731" cy="1537485"/>
              <a:chOff x="1214647" y="1888870"/>
              <a:chExt cx="4112254" cy="135581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7BB018E-5855-470B-9A4A-267E454BA2E4}"/>
                  </a:ext>
                </a:extLst>
              </p:cNvPr>
              <p:cNvSpPr/>
              <p:nvPr/>
            </p:nvSpPr>
            <p:spPr>
              <a:xfrm>
                <a:off x="1637380" y="2095291"/>
                <a:ext cx="42568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D6BF977D-6B42-4135-A97B-A707402EBBEF}"/>
                  </a:ext>
                </a:extLst>
              </p:cNvPr>
              <p:cNvSpPr/>
              <p:nvPr/>
            </p:nvSpPr>
            <p:spPr>
              <a:xfrm>
                <a:off x="3006575" y="2109865"/>
                <a:ext cx="36849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Arrow: Left-Right 3">
                <a:extLst>
                  <a:ext uri="{FF2B5EF4-FFF2-40B4-BE49-F238E27FC236}">
                    <a16:creationId xmlns:a16="http://schemas.microsoft.com/office/drawing/2014/main" id="{3D52865F-0780-4C00-BB59-05A43745845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5861" y="2520521"/>
                <a:ext cx="484509" cy="142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LIN">
                <a:extLst>
                  <a:ext uri="{FF2B5EF4-FFF2-40B4-BE49-F238E27FC236}">
                    <a16:creationId xmlns:a16="http://schemas.microsoft.com/office/drawing/2014/main" id="{62141EF9-661F-44C8-BD06-2374152DFA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4968" y="2303444"/>
                <a:ext cx="381000" cy="24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9EFBEA4-CD28-4186-B8BA-94CE31A939F3}"/>
                  </a:ext>
                </a:extLst>
              </p:cNvPr>
              <p:cNvGrpSpPr/>
              <p:nvPr/>
            </p:nvGrpSpPr>
            <p:grpSpPr>
              <a:xfrm>
                <a:off x="4622051" y="2111205"/>
                <a:ext cx="704850" cy="1133475"/>
                <a:chOff x="5029637" y="2159092"/>
                <a:chExt cx="704850" cy="1133475"/>
              </a:xfrm>
            </p:grpSpPr>
            <p:pic>
              <p:nvPicPr>
                <p:cNvPr id="1029" name="Rectangle: Rounded Corners 4">
                  <a:extLst>
                    <a:ext uri="{FF2B5EF4-FFF2-40B4-BE49-F238E27FC236}">
                      <a16:creationId xmlns:a16="http://schemas.microsoft.com/office/drawing/2014/main" id="{2CD387E0-25EB-47E8-9DBB-D953EC3B310C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9637" y="2159092"/>
                  <a:ext cx="704850" cy="11334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129AEC7-1D2C-4D9D-B475-8BEBFD426ACD}"/>
                    </a:ext>
                  </a:extLst>
                </p:cNvPr>
                <p:cNvSpPr txBox="1"/>
                <p:nvPr/>
              </p:nvSpPr>
              <p:spPr>
                <a:xfrm>
                  <a:off x="5170646" y="2587330"/>
                  <a:ext cx="4609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AUX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CDBB7F-C066-41C3-846E-64A3D85DF071}"/>
                  </a:ext>
                </a:extLst>
              </p:cNvPr>
              <p:cNvSpPr txBox="1"/>
              <p:nvPr/>
            </p:nvSpPr>
            <p:spPr>
              <a:xfrm>
                <a:off x="1214647" y="18888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highlight>
                      <a:srgbClr val="0000FF"/>
                    </a:highlight>
                  </a:rPr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BABA7B1-024C-4748-AA5D-6886DE2D76ED}"/>
                  </a:ext>
                </a:extLst>
              </p:cNvPr>
              <p:cNvSpPr txBox="1"/>
              <p:nvPr/>
            </p:nvSpPr>
            <p:spPr>
              <a:xfrm>
                <a:off x="1768895" y="18943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67" name="TextBox 29">
                <a:extLst>
                  <a:ext uri="{FF2B5EF4-FFF2-40B4-BE49-F238E27FC236}">
                    <a16:creationId xmlns:a16="http://schemas.microsoft.com/office/drawing/2014/main" id="{D46ED21D-55C7-4D54-A7E4-425F1654F3A4}"/>
                  </a:ext>
                </a:extLst>
              </p:cNvPr>
              <p:cNvSpPr txBox="1"/>
              <p:nvPr/>
            </p:nvSpPr>
            <p:spPr>
              <a:xfrm>
                <a:off x="3080758" y="1904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864FC467-4A2E-4BBB-B0E4-A4246CFCF0A7}"/>
                  </a:ext>
                </a:extLst>
              </p:cNvPr>
              <p:cNvSpPr/>
              <p:nvPr/>
            </p:nvSpPr>
            <p:spPr>
              <a:xfrm>
                <a:off x="2130182" y="2631873"/>
                <a:ext cx="293039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02DD64-0DB8-4532-87AD-2FA1922AD478}"/>
                  </a:ext>
                </a:extLst>
              </p:cNvPr>
              <p:cNvSpPr txBox="1"/>
              <p:nvPr/>
            </p:nvSpPr>
            <p:spPr>
              <a:xfrm>
                <a:off x="2582270" y="1897856"/>
                <a:ext cx="220404" cy="217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56" name="TextBox 29">
                <a:extLst>
                  <a:ext uri="{FF2B5EF4-FFF2-40B4-BE49-F238E27FC236}">
                    <a16:creationId xmlns:a16="http://schemas.microsoft.com/office/drawing/2014/main" id="{E5025630-D711-4EAD-9A0F-60552C22DE1C}"/>
                  </a:ext>
                </a:extLst>
              </p:cNvPr>
              <p:cNvSpPr txBox="1"/>
              <p:nvPr/>
            </p:nvSpPr>
            <p:spPr>
              <a:xfrm>
                <a:off x="3225447" y="24521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9</a:t>
                </a:r>
              </a:p>
            </p:txBody>
          </p:sp>
          <p:sp>
            <p:nvSpPr>
              <p:cNvPr id="57" name="TextBox 29">
                <a:extLst>
                  <a:ext uri="{FF2B5EF4-FFF2-40B4-BE49-F238E27FC236}">
                    <a16:creationId xmlns:a16="http://schemas.microsoft.com/office/drawing/2014/main" id="{D724F4FC-F4CD-4DA0-A1CB-7188B8A3BA05}"/>
                  </a:ext>
                </a:extLst>
              </p:cNvPr>
              <p:cNvSpPr txBox="1"/>
              <p:nvPr/>
            </p:nvSpPr>
            <p:spPr>
              <a:xfrm>
                <a:off x="2159648" y="244779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C22E354-2110-4EF2-A65C-8ECF45E1B806}"/>
                </a:ext>
              </a:extLst>
            </p:cNvPr>
            <p:cNvSpPr/>
            <p:nvPr/>
          </p:nvSpPr>
          <p:spPr>
            <a:xfrm>
              <a:off x="7312151" y="1808810"/>
              <a:ext cx="523731" cy="333203"/>
            </a:xfrm>
            <a:prstGeom prst="round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569DBB3E-6F09-4B04-B571-163D0809EE4F}"/>
                </a:ext>
              </a:extLst>
            </p:cNvPr>
            <p:cNvSpPr txBox="1">
              <a:spLocks/>
            </p:cNvSpPr>
            <p:nvPr/>
          </p:nvSpPr>
          <p:spPr>
            <a:xfrm>
              <a:off x="8295836" y="844191"/>
              <a:ext cx="1190770" cy="3046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 Mini ICP</a:t>
              </a:r>
            </a:p>
          </p:txBody>
        </p: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341267B7-CC1F-4E75-8697-584E7CA463D9}"/>
              </a:ext>
            </a:extLst>
          </p:cNvPr>
          <p:cNvSpPr/>
          <p:nvPr/>
        </p:nvSpPr>
        <p:spPr>
          <a:xfrm rot="16200000">
            <a:off x="4522364" y="1448037"/>
            <a:ext cx="485778" cy="1617370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B1B9A5-480E-4489-AF1E-FA497B07254D}"/>
              </a:ext>
            </a:extLst>
          </p:cNvPr>
          <p:cNvGrpSpPr/>
          <p:nvPr/>
        </p:nvGrpSpPr>
        <p:grpSpPr>
          <a:xfrm>
            <a:off x="7267253" y="1844121"/>
            <a:ext cx="2865799" cy="930836"/>
            <a:chOff x="7267253" y="1844121"/>
            <a:chExt cx="2865799" cy="9308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74D2BE-56A9-4D29-B272-76E12337A270}"/>
                </a:ext>
              </a:extLst>
            </p:cNvPr>
            <p:cNvSpPr txBox="1"/>
            <p:nvPr/>
          </p:nvSpPr>
          <p:spPr>
            <a:xfrm>
              <a:off x="7290048" y="2464590"/>
              <a:ext cx="384429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600" b="1" dirty="0">
                  <a:solidFill>
                    <a:srgbClr val="0000FF"/>
                  </a:solidFill>
                </a:rPr>
                <a:t>emp Driver</a:t>
              </a:r>
              <a:endParaRPr lang="en-US" sz="600" b="1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DA11F8-CD0C-4B32-8D19-E9A82E7F6A32}"/>
                </a:ext>
              </a:extLst>
            </p:cNvPr>
            <p:cNvSpPr txBox="1"/>
            <p:nvPr/>
          </p:nvSpPr>
          <p:spPr>
            <a:xfrm>
              <a:off x="7758557" y="2462231"/>
              <a:ext cx="412483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Blower Speed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A89EF2-E91E-4DDC-8108-76A56E8D4BA8}"/>
                </a:ext>
              </a:extLst>
            </p:cNvPr>
            <p:cNvSpPr txBox="1"/>
            <p:nvPr/>
          </p:nvSpPr>
          <p:spPr>
            <a:xfrm>
              <a:off x="9182927" y="2513424"/>
              <a:ext cx="412483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A/C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4D7B5C-D125-4A04-BEB0-1C47D6959ED6}"/>
                </a:ext>
              </a:extLst>
            </p:cNvPr>
            <p:cNvSpPr txBox="1"/>
            <p:nvPr/>
          </p:nvSpPr>
          <p:spPr>
            <a:xfrm>
              <a:off x="9721978" y="2453039"/>
              <a:ext cx="384429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600" b="1" dirty="0">
                  <a:solidFill>
                    <a:srgbClr val="0000FF"/>
                  </a:solidFill>
                </a:rPr>
                <a:t>emp Pass</a:t>
              </a:r>
              <a:endParaRPr lang="en-US" sz="600" b="1" dirty="0">
                <a:solidFill>
                  <a:srgbClr val="0000FF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AFF20BF-4D78-4B9F-B975-45F79784412B}"/>
                </a:ext>
              </a:extLst>
            </p:cNvPr>
            <p:cNvSpPr/>
            <p:nvPr/>
          </p:nvSpPr>
          <p:spPr>
            <a:xfrm>
              <a:off x="9687094" y="2410616"/>
              <a:ext cx="445958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9151590" y="2424936"/>
              <a:ext cx="477326" cy="333203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7267253" y="2424936"/>
              <a:ext cx="424931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7732662" y="2417292"/>
              <a:ext cx="469745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0B7499-77FC-48AA-8286-F27358F55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04056" y="1844121"/>
              <a:ext cx="348953" cy="2757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4F88AC-FE7A-4385-934B-595E7DC73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90005" y="1915088"/>
              <a:ext cx="353622" cy="175713"/>
            </a:xfrm>
            <a:prstGeom prst="rect">
              <a:avLst/>
            </a:prstGeom>
          </p:spPr>
        </p:pic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1088E87-1CB9-44BA-9169-4691207F691F}"/>
              </a:ext>
            </a:extLst>
          </p:cNvPr>
          <p:cNvSpPr/>
          <p:nvPr/>
        </p:nvSpPr>
        <p:spPr>
          <a:xfrm>
            <a:off x="8857920" y="1825337"/>
            <a:ext cx="523731" cy="333203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95685A-6EF2-443E-B5A8-B75C59DCFCEA}"/>
              </a:ext>
            </a:extLst>
          </p:cNvPr>
          <p:cNvSpPr/>
          <p:nvPr/>
        </p:nvSpPr>
        <p:spPr>
          <a:xfrm>
            <a:off x="13479" y="5143862"/>
            <a:ext cx="54697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If continuous pressed  </a:t>
            </a:r>
            <a:r>
              <a:rPr lang="en-US" sz="1000" b="1" dirty="0">
                <a:solidFill>
                  <a:srgbClr val="0000FF"/>
                </a:solidFill>
              </a:rPr>
              <a:t>#5 or #9 </a:t>
            </a:r>
            <a:r>
              <a:rPr lang="en-US" sz="1000" dirty="0">
                <a:solidFill>
                  <a:srgbClr val="0000FF"/>
                </a:solidFill>
              </a:rPr>
              <a:t>toggle up/down, IVI sent several events to RCCM </a:t>
            </a:r>
          </a:p>
          <a:p>
            <a:r>
              <a:rPr lang="en-US" sz="1000" dirty="0">
                <a:solidFill>
                  <a:srgbClr val="0000FF"/>
                </a:solidFill>
              </a:rPr>
              <a:t>HMI pop up Driver Temp  +/-  change rate as </a:t>
            </a:r>
            <a:r>
              <a:rPr lang="en-US" sz="1000" dirty="0">
                <a:solidFill>
                  <a:srgbClr val="0000FF"/>
                </a:solidFill>
                <a:highlight>
                  <a:srgbClr val="FFFF00"/>
                </a:highlight>
              </a:rPr>
              <a:t>10 steps </a:t>
            </a:r>
            <a:r>
              <a:rPr lang="en-US" sz="10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1000" i="1" u="sng" dirty="0"/>
              <a:t>Example:  If continuous pressed  Temp + , HMI change from 23.5C to 28.5C in 1 second, 0.5C per step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1F342CF-7A6C-4B62-A768-ACA97574E3B6}"/>
              </a:ext>
            </a:extLst>
          </p:cNvPr>
          <p:cNvSpPr/>
          <p:nvPr/>
        </p:nvSpPr>
        <p:spPr>
          <a:xfrm>
            <a:off x="66821" y="3404820"/>
            <a:ext cx="4908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If continuous pressed </a:t>
            </a:r>
            <a:r>
              <a:rPr lang="en-US" sz="900" b="1" dirty="0">
                <a:solidFill>
                  <a:srgbClr val="0000FF"/>
                </a:solidFill>
              </a:rPr>
              <a:t>#6</a:t>
            </a:r>
            <a:r>
              <a:rPr lang="en-US" sz="900" dirty="0">
                <a:solidFill>
                  <a:srgbClr val="0000FF"/>
                </a:solidFill>
              </a:rPr>
              <a:t> toggle up/down, IVI sent several events to RCCM </a:t>
            </a:r>
          </a:p>
          <a:p>
            <a:r>
              <a:rPr lang="en-US" sz="900" dirty="0">
                <a:solidFill>
                  <a:srgbClr val="0000FF"/>
                </a:solidFill>
              </a:rPr>
              <a:t>HMI pop up blower speed  +/-  change rate as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</a:rPr>
              <a:t>5 steps </a:t>
            </a:r>
            <a:r>
              <a:rPr lang="en-US" sz="9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900" i="1" u="sng" dirty="0"/>
              <a:t>Example:  If continuous pressed Temp + , HMI change from 1 bar to 6 bar in 1 second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2B5EAC-2A8A-4D58-9C8D-93E28F68AA18}"/>
              </a:ext>
            </a:extLst>
          </p:cNvPr>
          <p:cNvGrpSpPr/>
          <p:nvPr/>
        </p:nvGrpSpPr>
        <p:grpSpPr>
          <a:xfrm>
            <a:off x="1313175" y="3957918"/>
            <a:ext cx="2045567" cy="896773"/>
            <a:chOff x="1413384" y="3985607"/>
            <a:chExt cx="2045567" cy="89677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0E6C3A8-BA5D-459E-9696-09315B033F7A}"/>
                </a:ext>
              </a:extLst>
            </p:cNvPr>
            <p:cNvSpPr/>
            <p:nvPr/>
          </p:nvSpPr>
          <p:spPr>
            <a:xfrm>
              <a:off x="1413384" y="3985607"/>
              <a:ext cx="12218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Blower Speed </a:t>
              </a:r>
              <a:r>
                <a:rPr lang="en-US" altLang="zh-CN" sz="900" dirty="0" err="1"/>
                <a:t>PoP</a:t>
              </a:r>
              <a:r>
                <a:rPr lang="en-US" altLang="zh-CN" sz="900" dirty="0"/>
                <a:t> out</a:t>
              </a:r>
            </a:p>
            <a:p>
              <a:endParaRPr lang="en-US" sz="9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C6AD05-FA86-46A2-8ABE-D492DFAF8FF6}"/>
                </a:ext>
              </a:extLst>
            </p:cNvPr>
            <p:cNvSpPr/>
            <p:nvPr/>
          </p:nvSpPr>
          <p:spPr>
            <a:xfrm>
              <a:off x="2604230" y="4513048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SYNC+  Screen</a:t>
              </a:r>
            </a:p>
            <a:p>
              <a:endParaRPr lang="en-US" sz="900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9607E062-F8A2-493F-B5C2-CB900DD59FE8}"/>
              </a:ext>
            </a:extLst>
          </p:cNvPr>
          <p:cNvSpPr/>
          <p:nvPr/>
        </p:nvSpPr>
        <p:spPr>
          <a:xfrm>
            <a:off x="1279201" y="5747892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Temp </a:t>
            </a:r>
            <a:r>
              <a:rPr lang="en-US" altLang="zh-CN" sz="900" dirty="0" err="1"/>
              <a:t>PoP</a:t>
            </a:r>
            <a:r>
              <a:rPr lang="en-US" altLang="zh-CN" sz="900" dirty="0"/>
              <a:t> out</a:t>
            </a:r>
          </a:p>
          <a:p>
            <a:endParaRPr lang="en-US" sz="9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79E8E1-EA35-4699-9ED2-E741D3D6A9FF}"/>
              </a:ext>
            </a:extLst>
          </p:cNvPr>
          <p:cNvSpPr/>
          <p:nvPr/>
        </p:nvSpPr>
        <p:spPr>
          <a:xfrm>
            <a:off x="2647841" y="637223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SYNC+  Screen</a:t>
            </a:r>
          </a:p>
          <a:p>
            <a:endParaRPr lang="en-US" sz="9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A47F83-5584-4423-BDFB-039771BC27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750" y="5950809"/>
            <a:ext cx="1032321" cy="907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74F65-9CFD-4809-BEFE-37E14FD3F8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3077" y="5957524"/>
            <a:ext cx="1025758" cy="900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89031E-0B78-4CD6-A770-219BAB9A8B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2581" y="4167600"/>
            <a:ext cx="1022999" cy="904960"/>
          </a:xfrm>
          <a:prstGeom prst="rect">
            <a:avLst/>
          </a:prstGeom>
        </p:spPr>
      </p:pic>
      <p:sp>
        <p:nvSpPr>
          <p:cNvPr id="83" name="TextBox 29">
            <a:extLst>
              <a:ext uri="{FF2B5EF4-FFF2-40B4-BE49-F238E27FC236}">
                <a16:creationId xmlns:a16="http://schemas.microsoft.com/office/drawing/2014/main" id="{CBD880B5-76A4-4AF4-B744-0D322B506D00}"/>
              </a:ext>
            </a:extLst>
          </p:cNvPr>
          <p:cNvSpPr txBox="1"/>
          <p:nvPr/>
        </p:nvSpPr>
        <p:spPr>
          <a:xfrm>
            <a:off x="7361184" y="219522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84" name="TextBox 29">
            <a:extLst>
              <a:ext uri="{FF2B5EF4-FFF2-40B4-BE49-F238E27FC236}">
                <a16:creationId xmlns:a16="http://schemas.microsoft.com/office/drawing/2014/main" id="{E5025630-D711-4EAD-9A0F-60552C22DE1C}"/>
              </a:ext>
            </a:extLst>
          </p:cNvPr>
          <p:cNvSpPr txBox="1"/>
          <p:nvPr/>
        </p:nvSpPr>
        <p:spPr>
          <a:xfrm>
            <a:off x="7850021" y="219522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85" name="TextBox 29">
            <a:extLst>
              <a:ext uri="{FF2B5EF4-FFF2-40B4-BE49-F238E27FC236}">
                <a16:creationId xmlns:a16="http://schemas.microsoft.com/office/drawing/2014/main" id="{E5025630-D711-4EAD-9A0F-60552C22DE1C}"/>
              </a:ext>
            </a:extLst>
          </p:cNvPr>
          <p:cNvSpPr txBox="1"/>
          <p:nvPr/>
        </p:nvSpPr>
        <p:spPr>
          <a:xfrm>
            <a:off x="9265646" y="22195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188BF3-F458-472B-BD64-5C761E120C61}"/>
              </a:ext>
            </a:extLst>
          </p:cNvPr>
          <p:cNvSpPr/>
          <p:nvPr/>
        </p:nvSpPr>
        <p:spPr>
          <a:xfrm>
            <a:off x="5703977" y="5736810"/>
            <a:ext cx="57780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#3 Engine Start Stop </a:t>
            </a:r>
            <a:r>
              <a:rPr lang="en-US" sz="1000" dirty="0"/>
              <a:t>on APIM Publish CAN:</a:t>
            </a:r>
          </a:p>
          <a:p>
            <a:r>
              <a:rPr lang="en-US" sz="1000" dirty="0"/>
              <a:t>Tx:   </a:t>
            </a:r>
            <a:r>
              <a:rPr lang="en-US" sz="1000" dirty="0" err="1"/>
              <a:t>APIM_Request_Signals</a:t>
            </a:r>
            <a:r>
              <a:rPr lang="en-US" sz="1000" dirty="0"/>
              <a:t> (0x105)  </a:t>
            </a:r>
            <a:r>
              <a:rPr lang="en-US" sz="1000" dirty="0">
                <a:sym typeface="Wingdings" panose="05000000000000000000" pitchFamily="2" charset="2"/>
              </a:rPr>
              <a:t> StopStrtDrvMde_B_RqBtn3    E</a:t>
            </a:r>
            <a:r>
              <a:rPr lang="en-US" altLang="zh-CN" sz="1000" dirty="0">
                <a:sym typeface="Wingdings" panose="05000000000000000000" pitchFamily="2" charset="2"/>
              </a:rPr>
              <a:t>vent</a:t>
            </a:r>
            <a:endParaRPr lang="en-US" sz="1000" dirty="0">
              <a:sym typeface="Wingdings" panose="05000000000000000000" pitchFamily="2" charset="2"/>
            </a:endParaRPr>
          </a:p>
          <a:p>
            <a:r>
              <a:rPr lang="en-US" sz="1000" dirty="0">
                <a:sym typeface="Wingdings" panose="05000000000000000000" pitchFamily="2" charset="2"/>
              </a:rPr>
              <a:t>Rx:   Stop_Start_HS3 (0X166)   </a:t>
            </a:r>
            <a:r>
              <a:rPr lang="en-US" sz="1000" dirty="0" err="1">
                <a:sym typeface="Wingdings" panose="05000000000000000000" pitchFamily="2" charset="2"/>
              </a:rPr>
              <a:t>StopStrtDrvMde_D_Indic</a:t>
            </a:r>
            <a:r>
              <a:rPr lang="en-US" sz="1000" dirty="0">
                <a:sym typeface="Wingdings" panose="05000000000000000000" pitchFamily="2" charset="2"/>
              </a:rPr>
              <a:t>     fixed Period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281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64F262-31C7-4A37-B8F4-8CB1D793A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52" y="1245144"/>
            <a:ext cx="2997209" cy="2215494"/>
          </a:xfrm>
          <a:prstGeom prst="rect">
            <a:avLst/>
          </a:prstGeom>
        </p:spPr>
      </p:pic>
      <p:sp>
        <p:nvSpPr>
          <p:cNvPr id="48" name="Subtitle 2">
            <a:extLst>
              <a:ext uri="{FF2B5EF4-FFF2-40B4-BE49-F238E27FC236}">
                <a16:creationId xmlns:a16="http://schemas.microsoft.com/office/drawing/2014/main" id="{AD7F41B5-73A2-459F-A51F-CD1929CD5F03}"/>
              </a:ext>
            </a:extLst>
          </p:cNvPr>
          <p:cNvSpPr txBox="1">
            <a:spLocks/>
          </p:cNvSpPr>
          <p:nvPr/>
        </p:nvSpPr>
        <p:spPr>
          <a:xfrm>
            <a:off x="1617746" y="257741"/>
            <a:ext cx="5049754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CX483C MCA MFK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34CDC1-86C5-46F3-A5F7-A7101C1DDF9A}"/>
              </a:ext>
            </a:extLst>
          </p:cNvPr>
          <p:cNvGrpSpPr/>
          <p:nvPr/>
        </p:nvGrpSpPr>
        <p:grpSpPr>
          <a:xfrm>
            <a:off x="294042" y="847944"/>
            <a:ext cx="9411933" cy="3440512"/>
            <a:chOff x="516130" y="976428"/>
            <a:chExt cx="9411933" cy="344051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771BC2-6CE8-427F-9E8C-B4DDEA48AAE4}"/>
                </a:ext>
              </a:extLst>
            </p:cNvPr>
            <p:cNvGrpSpPr/>
            <p:nvPr/>
          </p:nvGrpSpPr>
          <p:grpSpPr>
            <a:xfrm>
              <a:off x="3006605" y="1324881"/>
              <a:ext cx="1469190" cy="1419830"/>
              <a:chOff x="8281703" y="5035790"/>
              <a:chExt cx="1143338" cy="1133475"/>
            </a:xfrm>
          </p:grpSpPr>
          <p:pic>
            <p:nvPicPr>
              <p:cNvPr id="1032" name="Arrow: Left-Right 15">
                <a:extLst>
                  <a:ext uri="{FF2B5EF4-FFF2-40B4-BE49-F238E27FC236}">
                    <a16:creationId xmlns:a16="http://schemas.microsoft.com/office/drawing/2014/main" id="{0B54F3A0-D520-40B1-A6B0-A7DE83D7E65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1703" y="5591355"/>
                <a:ext cx="52353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Rectangle: Rounded Corners 16">
                <a:extLst>
                  <a:ext uri="{FF2B5EF4-FFF2-40B4-BE49-F238E27FC236}">
                    <a16:creationId xmlns:a16="http://schemas.microsoft.com/office/drawing/2014/main" id="{3F49E8F3-83E9-4E40-8894-C4E000B91CB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36366" y="5035790"/>
                <a:ext cx="588675" cy="1133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LIN">
                <a:extLst>
                  <a:ext uri="{FF2B5EF4-FFF2-40B4-BE49-F238E27FC236}">
                    <a16:creationId xmlns:a16="http://schemas.microsoft.com/office/drawing/2014/main" id="{901D67C2-9FCF-4A57-BF1B-9BF348D041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23" y="5337935"/>
                <a:ext cx="381000" cy="24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EA6AD4-043C-4F75-81CB-CFD0D6816280}"/>
                </a:ext>
              </a:extLst>
            </p:cNvPr>
            <p:cNvSpPr/>
            <p:nvPr/>
          </p:nvSpPr>
          <p:spPr>
            <a:xfrm>
              <a:off x="568493" y="3401277"/>
              <a:ext cx="93595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Function: </a:t>
              </a: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Hazard ---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Hard wire connect to BCM, and w/o indicator from BCM feedback 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；</a:t>
              </a: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</a:t>
              </a: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Parking Menu ---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Hard wire connect to ADAS/PAAM  and w/o indicator from ADAS/PAAM</a:t>
              </a: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;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 </a:t>
              </a:r>
              <a:endParaRPr lang="en-US" altLang="zh-CN" sz="12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</a:endParaRP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Vol +/-, Audio Power on/off--- 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LIN</a:t>
              </a:r>
              <a:r>
                <a:rPr lang="en-US" altLang="zh-CN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AUX,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AUX transfer LIN to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P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rivate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CAN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</a:t>
              </a:r>
              <a:r>
                <a:rPr lang="en-US" altLang="zh-CN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send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IVI , be pressed for audio power on/off,  w/o  indicator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.</a:t>
              </a:r>
            </a:p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                                                        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Short Pressed --- Audio on/off;      Long Pressed --- Audio Restart. </a:t>
              </a:r>
              <a:endParaRPr lang="en-US" sz="12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EE8F022-A994-48B9-AE11-B9C294F51675}"/>
                </a:ext>
              </a:extLst>
            </p:cNvPr>
            <p:cNvGrpSpPr/>
            <p:nvPr/>
          </p:nvGrpSpPr>
          <p:grpSpPr>
            <a:xfrm>
              <a:off x="1298148" y="1376118"/>
              <a:ext cx="864447" cy="792320"/>
              <a:chOff x="1389231" y="2031968"/>
              <a:chExt cx="864447" cy="7923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D0B967-4525-41B2-AE93-8A73F4475CCB}"/>
                  </a:ext>
                </a:extLst>
              </p:cNvPr>
              <p:cNvSpPr txBox="1"/>
              <p:nvPr/>
            </p:nvSpPr>
            <p:spPr>
              <a:xfrm>
                <a:off x="1418518" y="2031968"/>
                <a:ext cx="835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VOL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F93C7C-CEF4-419C-84EF-37D4B5180224}"/>
                  </a:ext>
                </a:extLst>
              </p:cNvPr>
              <p:cNvSpPr txBox="1"/>
              <p:nvPr/>
            </p:nvSpPr>
            <p:spPr>
              <a:xfrm>
                <a:off x="1389231" y="2547289"/>
                <a:ext cx="835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TEMP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538DA26-55A2-4FF4-B130-9A9B6A5575FA}"/>
                </a:ext>
              </a:extLst>
            </p:cNvPr>
            <p:cNvSpPr/>
            <p:nvPr/>
          </p:nvSpPr>
          <p:spPr>
            <a:xfrm>
              <a:off x="516130" y="2960677"/>
              <a:ext cx="625733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1). MFK </a:t>
              </a:r>
              <a:r>
                <a:rPr lang="en-US" sz="1200" dirty="0">
                  <a:solidFill>
                    <a:srgbClr val="1F3864"/>
                  </a:solidFill>
                  <a:highlight>
                    <a:srgbClr val="FFFF00"/>
                  </a:highlight>
                  <a:latin typeface="Calibri" panose="020F0502020204030204" pitchFamily="34" charset="0"/>
                  <a:ea typeface="DengXian" panose="02010600030101010101" pitchFamily="2" charset="-122"/>
                </a:rPr>
                <a:t>LIN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</a:t>
              </a:r>
              <a:r>
                <a:rPr lang="en-US" sz="1200" dirty="0">
                  <a:solidFill>
                    <a:srgbClr val="1F3864"/>
                  </a:solidFill>
                  <a:highlight>
                    <a:srgbClr val="FF00FF"/>
                  </a:highlight>
                  <a:latin typeface="Calibri" panose="020F0502020204030204" pitchFamily="34" charset="0"/>
                  <a:ea typeface="DengXian" panose="02010600030101010101" pitchFamily="2" charset="-122"/>
                </a:rPr>
                <a:t>AUX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, AUX transfer LIN to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P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rivate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CAN.</a:t>
              </a:r>
              <a:endParaRPr lang="en-US" sz="12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endParaRP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CCF8BD6F-D0AB-4D9F-A7FF-6F03A99800BB}"/>
                </a:ext>
              </a:extLst>
            </p:cNvPr>
            <p:cNvSpPr txBox="1">
              <a:spLocks/>
            </p:cNvSpPr>
            <p:nvPr/>
          </p:nvSpPr>
          <p:spPr>
            <a:xfrm>
              <a:off x="760646" y="976428"/>
              <a:ext cx="3881041" cy="277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CX483C MCA  Console MFK Design Assumption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6D243-18B5-4EDE-984C-8F91D9533745}"/>
              </a:ext>
            </a:extLst>
          </p:cNvPr>
          <p:cNvGrpSpPr/>
          <p:nvPr/>
        </p:nvGrpSpPr>
        <p:grpSpPr>
          <a:xfrm>
            <a:off x="8861971" y="947262"/>
            <a:ext cx="3139027" cy="1656172"/>
            <a:chOff x="8861971" y="947262"/>
            <a:chExt cx="3139027" cy="1656172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8169ED51-204C-4D1D-A654-FA49C37BE618}"/>
                </a:ext>
              </a:extLst>
            </p:cNvPr>
            <p:cNvSpPr txBox="1">
              <a:spLocks/>
            </p:cNvSpPr>
            <p:nvPr/>
          </p:nvSpPr>
          <p:spPr>
            <a:xfrm>
              <a:off x="9003789" y="947262"/>
              <a:ext cx="2997209" cy="3007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MFK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BE2BB2C-F666-413A-A5E2-28597E7AA6C7}"/>
                </a:ext>
              </a:extLst>
            </p:cNvPr>
            <p:cNvSpPr/>
            <p:nvPr/>
          </p:nvSpPr>
          <p:spPr>
            <a:xfrm rot="19727024">
              <a:off x="8861971" y="1942530"/>
              <a:ext cx="555815" cy="660904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0371402-CEE0-44D9-814B-5CD468F5D45B}"/>
              </a:ext>
            </a:extLst>
          </p:cNvPr>
          <p:cNvSpPr txBox="1"/>
          <p:nvPr/>
        </p:nvSpPr>
        <p:spPr>
          <a:xfrm>
            <a:off x="3652590" y="1787785"/>
            <a:ext cx="523674" cy="31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AUX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D1E75E-BEC7-4340-A3A7-B263AFCE9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02" y="1202798"/>
            <a:ext cx="2471495" cy="1471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6E5F1-9B09-4EA8-80DE-FE0D35245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66" y="4289757"/>
            <a:ext cx="8576412" cy="2560123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9BF1080-8631-4586-9043-B650612ADED6}"/>
              </a:ext>
            </a:extLst>
          </p:cNvPr>
          <p:cNvSpPr/>
          <p:nvPr/>
        </p:nvSpPr>
        <p:spPr>
          <a:xfrm>
            <a:off x="423354" y="1273976"/>
            <a:ext cx="376458" cy="572366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192920A-3E42-4D83-A495-AB2831E85004}"/>
              </a:ext>
            </a:extLst>
          </p:cNvPr>
          <p:cNvSpPr/>
          <p:nvPr/>
        </p:nvSpPr>
        <p:spPr>
          <a:xfrm>
            <a:off x="231208" y="1930168"/>
            <a:ext cx="722832" cy="66514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6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ECF9F4-9B03-470C-A2E7-62ADC4A4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5" y="1270373"/>
            <a:ext cx="3272807" cy="1989780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E2BF691E-7757-48D8-A9FE-D5EE9FC2E887}"/>
              </a:ext>
            </a:extLst>
          </p:cNvPr>
          <p:cNvSpPr txBox="1">
            <a:spLocks/>
          </p:cNvSpPr>
          <p:nvPr/>
        </p:nvSpPr>
        <p:spPr>
          <a:xfrm>
            <a:off x="1547187" y="284169"/>
            <a:ext cx="5216470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CD764 ICA FHEV Mini ICP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59282-AD26-4768-9BF2-77CDCA5F5430}"/>
              </a:ext>
            </a:extLst>
          </p:cNvPr>
          <p:cNvSpPr/>
          <p:nvPr/>
        </p:nvSpPr>
        <p:spPr>
          <a:xfrm>
            <a:off x="5620127" y="4153694"/>
            <a:ext cx="6654386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2). Mini ICP </a:t>
            </a:r>
            <a:r>
              <a:rPr lang="en-US" sz="1000" b="1" dirty="0">
                <a:solidFill>
                  <a:srgbClr val="1F3864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LIN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</a:t>
            </a:r>
            <a:r>
              <a:rPr lang="en-US" sz="1000" dirty="0">
                <a:solidFill>
                  <a:srgbClr val="1F3864"/>
                </a:solidFill>
                <a:highlight>
                  <a:srgbClr val="FF00FF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AUX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for below buttons signal Transmit &amp; Receive.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#2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HVAC Power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---Touch button for HVAC on/off, AUX transfer LIN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IVI,  w/ indicator from IVI.</a:t>
            </a:r>
          </a:p>
          <a:p>
            <a:r>
              <a:rPr lang="en-US" sz="1000" dirty="0">
                <a:solidFill>
                  <a:srgbClr val="1F3864"/>
                </a:solidFill>
                <a:highlight>
                  <a:srgbClr val="00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     #3 </a:t>
            </a:r>
            <a:r>
              <a:rPr lang="en-US" sz="1000" b="1" dirty="0">
                <a:solidFill>
                  <a:srgbClr val="1F3864"/>
                </a:solidFill>
                <a:highlight>
                  <a:srgbClr val="00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Recirc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Touch button for HVAC Recirc, AUX transfer LIN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IVI,  w/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#4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DAT Hot key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---Touch button Hot key for TCS &amp; Auto Hold 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 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#5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Temp Driver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Driver side temp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IVI,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#6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Blower Speed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blower speed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IVI,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#7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SDM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---Hard button for SDM +/-, LIN transfer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Publish 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ABS,  w/o indicator from ABS.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#8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A/C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---Hard button for Compressor on/off,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 w/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#9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Temp Passenger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Hard button for Passenger temp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  <a:endParaRPr lang="en-US" sz="1000" dirty="0">
              <a:solidFill>
                <a:srgbClr val="1F3864"/>
              </a:solidFill>
              <a:highlight>
                <a:srgbClr val="FFFF0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endParaRPr lang="en-US" sz="10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endParaRPr lang="en-US" sz="1000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289782-FB14-4F55-94EE-DEE7CC632625}"/>
              </a:ext>
            </a:extLst>
          </p:cNvPr>
          <p:cNvSpPr/>
          <p:nvPr/>
        </p:nvSpPr>
        <p:spPr>
          <a:xfrm>
            <a:off x="5620127" y="3521091"/>
            <a:ext cx="44710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1). Mini ICP </a:t>
            </a:r>
            <a:r>
              <a:rPr lang="en-US" sz="1000" dirty="0">
                <a:solidFill>
                  <a:srgbClr val="0000FF"/>
                </a:solidFill>
                <a:highlight>
                  <a:srgbClr val="00FFFF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Hardwire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connected for below Buttons.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#1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Max Defrost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ouch button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 RCCM  and w/ indicator from RCCM feedback.</a:t>
            </a:r>
            <a:endParaRPr lang="en-US" altLang="zh-CN" sz="10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D32F76-9BD5-4D7A-929C-A2FBEAE28E08}"/>
              </a:ext>
            </a:extLst>
          </p:cNvPr>
          <p:cNvGrpSpPr/>
          <p:nvPr/>
        </p:nvGrpSpPr>
        <p:grpSpPr>
          <a:xfrm>
            <a:off x="531750" y="975227"/>
            <a:ext cx="2338450" cy="1640109"/>
            <a:chOff x="9157245" y="857662"/>
            <a:chExt cx="2338450" cy="1640109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DD214F72-2198-44CD-AEE7-BABDBE176992}"/>
                </a:ext>
              </a:extLst>
            </p:cNvPr>
            <p:cNvSpPr txBox="1">
              <a:spLocks/>
            </p:cNvSpPr>
            <p:nvPr/>
          </p:nvSpPr>
          <p:spPr>
            <a:xfrm>
              <a:off x="9157245" y="857662"/>
              <a:ext cx="2338450" cy="3046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CD764  ICA Console Surface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B72E5FA-A1B7-473D-AFFA-EB41B43B81F3}"/>
                </a:ext>
              </a:extLst>
            </p:cNvPr>
            <p:cNvSpPr/>
            <p:nvPr/>
          </p:nvSpPr>
          <p:spPr>
            <a:xfrm rot="1575092">
              <a:off x="9409092" y="1936770"/>
              <a:ext cx="1304453" cy="561001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8E9A39-3E74-400D-87EF-DFA509716C47}"/>
              </a:ext>
            </a:extLst>
          </p:cNvPr>
          <p:cNvGrpSpPr/>
          <p:nvPr/>
        </p:nvGrpSpPr>
        <p:grpSpPr>
          <a:xfrm>
            <a:off x="6617601" y="844191"/>
            <a:ext cx="5505014" cy="2555725"/>
            <a:chOff x="6617601" y="844191"/>
            <a:chExt cx="5505014" cy="25557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9EFDC3-81EE-4F8F-AC2E-FC32A70A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7601" y="1113529"/>
              <a:ext cx="4064688" cy="228638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CB0CB1-0590-471C-805B-E30ABF106972}"/>
                </a:ext>
              </a:extLst>
            </p:cNvPr>
            <p:cNvGrpSpPr/>
            <p:nvPr/>
          </p:nvGrpSpPr>
          <p:grpSpPr>
            <a:xfrm>
              <a:off x="7450884" y="1574730"/>
              <a:ext cx="4671731" cy="1537485"/>
              <a:chOff x="1214647" y="1888870"/>
              <a:chExt cx="4112254" cy="135581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7BB018E-5855-470B-9A4A-267E454BA2E4}"/>
                  </a:ext>
                </a:extLst>
              </p:cNvPr>
              <p:cNvSpPr/>
              <p:nvPr/>
            </p:nvSpPr>
            <p:spPr>
              <a:xfrm>
                <a:off x="1637380" y="2095291"/>
                <a:ext cx="42568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D6BF977D-6B42-4135-A97B-A707402EBBEF}"/>
                  </a:ext>
                </a:extLst>
              </p:cNvPr>
              <p:cNvSpPr/>
              <p:nvPr/>
            </p:nvSpPr>
            <p:spPr>
              <a:xfrm>
                <a:off x="3006575" y="2109865"/>
                <a:ext cx="36849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Arrow: Left-Right 3">
                <a:extLst>
                  <a:ext uri="{FF2B5EF4-FFF2-40B4-BE49-F238E27FC236}">
                    <a16:creationId xmlns:a16="http://schemas.microsoft.com/office/drawing/2014/main" id="{3D52865F-0780-4C00-BB59-05A43745845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5861" y="2520521"/>
                <a:ext cx="484509" cy="142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LIN">
                <a:extLst>
                  <a:ext uri="{FF2B5EF4-FFF2-40B4-BE49-F238E27FC236}">
                    <a16:creationId xmlns:a16="http://schemas.microsoft.com/office/drawing/2014/main" id="{62141EF9-661F-44C8-BD06-2374152DFA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4968" y="2303444"/>
                <a:ext cx="381000" cy="24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9EFBEA4-CD28-4186-B8BA-94CE31A939F3}"/>
                  </a:ext>
                </a:extLst>
              </p:cNvPr>
              <p:cNvGrpSpPr/>
              <p:nvPr/>
            </p:nvGrpSpPr>
            <p:grpSpPr>
              <a:xfrm>
                <a:off x="4622051" y="2111205"/>
                <a:ext cx="704850" cy="1133475"/>
                <a:chOff x="5029637" y="2159092"/>
                <a:chExt cx="704850" cy="1133475"/>
              </a:xfrm>
            </p:grpSpPr>
            <p:pic>
              <p:nvPicPr>
                <p:cNvPr id="1029" name="Rectangle: Rounded Corners 4">
                  <a:extLst>
                    <a:ext uri="{FF2B5EF4-FFF2-40B4-BE49-F238E27FC236}">
                      <a16:creationId xmlns:a16="http://schemas.microsoft.com/office/drawing/2014/main" id="{2CD387E0-25EB-47E8-9DBB-D953EC3B310C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9637" y="2159092"/>
                  <a:ext cx="704850" cy="11334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129AEC7-1D2C-4D9D-B475-8BEBFD426ACD}"/>
                    </a:ext>
                  </a:extLst>
                </p:cNvPr>
                <p:cNvSpPr txBox="1"/>
                <p:nvPr/>
              </p:nvSpPr>
              <p:spPr>
                <a:xfrm>
                  <a:off x="5170646" y="2587330"/>
                  <a:ext cx="4609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AUX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CDBB7F-C066-41C3-846E-64A3D85DF071}"/>
                  </a:ext>
                </a:extLst>
              </p:cNvPr>
              <p:cNvSpPr txBox="1"/>
              <p:nvPr/>
            </p:nvSpPr>
            <p:spPr>
              <a:xfrm>
                <a:off x="1214647" y="18888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highlight>
                      <a:srgbClr val="0000FF"/>
                    </a:highlight>
                  </a:rPr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BABA7B1-024C-4748-AA5D-6886DE2D76ED}"/>
                  </a:ext>
                </a:extLst>
              </p:cNvPr>
              <p:cNvSpPr txBox="1"/>
              <p:nvPr/>
            </p:nvSpPr>
            <p:spPr>
              <a:xfrm>
                <a:off x="1768895" y="18943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67" name="TextBox 29">
                <a:extLst>
                  <a:ext uri="{FF2B5EF4-FFF2-40B4-BE49-F238E27FC236}">
                    <a16:creationId xmlns:a16="http://schemas.microsoft.com/office/drawing/2014/main" id="{D46ED21D-55C7-4D54-A7E4-425F1654F3A4}"/>
                  </a:ext>
                </a:extLst>
              </p:cNvPr>
              <p:cNvSpPr txBox="1"/>
              <p:nvPr/>
            </p:nvSpPr>
            <p:spPr>
              <a:xfrm>
                <a:off x="3080758" y="1904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864FC467-4A2E-4BBB-B0E4-A4246CFCF0A7}"/>
                  </a:ext>
                </a:extLst>
              </p:cNvPr>
              <p:cNvSpPr/>
              <p:nvPr/>
            </p:nvSpPr>
            <p:spPr>
              <a:xfrm>
                <a:off x="2130182" y="2631873"/>
                <a:ext cx="293039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29">
                <a:extLst>
                  <a:ext uri="{FF2B5EF4-FFF2-40B4-BE49-F238E27FC236}">
                    <a16:creationId xmlns:a16="http://schemas.microsoft.com/office/drawing/2014/main" id="{E5025630-D711-4EAD-9A0F-60552C22DE1C}"/>
                  </a:ext>
                </a:extLst>
              </p:cNvPr>
              <p:cNvSpPr txBox="1"/>
              <p:nvPr/>
            </p:nvSpPr>
            <p:spPr>
              <a:xfrm>
                <a:off x="3225447" y="24521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9</a:t>
                </a:r>
              </a:p>
            </p:txBody>
          </p:sp>
          <p:sp>
            <p:nvSpPr>
              <p:cNvPr id="57" name="TextBox 29">
                <a:extLst>
                  <a:ext uri="{FF2B5EF4-FFF2-40B4-BE49-F238E27FC236}">
                    <a16:creationId xmlns:a16="http://schemas.microsoft.com/office/drawing/2014/main" id="{D724F4FC-F4CD-4DA0-A1CB-7188B8A3BA05}"/>
                  </a:ext>
                </a:extLst>
              </p:cNvPr>
              <p:cNvSpPr txBox="1"/>
              <p:nvPr/>
            </p:nvSpPr>
            <p:spPr>
              <a:xfrm>
                <a:off x="2159648" y="244779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C22E354-2110-4EF2-A65C-8ECF45E1B806}"/>
                </a:ext>
              </a:extLst>
            </p:cNvPr>
            <p:cNvSpPr/>
            <p:nvPr/>
          </p:nvSpPr>
          <p:spPr>
            <a:xfrm>
              <a:off x="7312151" y="1808810"/>
              <a:ext cx="523731" cy="333203"/>
            </a:xfrm>
            <a:prstGeom prst="round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569DBB3E-6F09-4B04-B571-163D0809EE4F}"/>
                </a:ext>
              </a:extLst>
            </p:cNvPr>
            <p:cNvSpPr txBox="1">
              <a:spLocks/>
            </p:cNvSpPr>
            <p:nvPr/>
          </p:nvSpPr>
          <p:spPr>
            <a:xfrm>
              <a:off x="8295836" y="844191"/>
              <a:ext cx="1190770" cy="3046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 Mini ICP</a:t>
              </a:r>
            </a:p>
          </p:txBody>
        </p: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341267B7-CC1F-4E75-8697-584E7CA463D9}"/>
              </a:ext>
            </a:extLst>
          </p:cNvPr>
          <p:cNvSpPr/>
          <p:nvPr/>
        </p:nvSpPr>
        <p:spPr>
          <a:xfrm rot="16200000">
            <a:off x="4522364" y="1448037"/>
            <a:ext cx="485778" cy="1617370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B1B9A5-480E-4489-AF1E-FA497B07254D}"/>
              </a:ext>
            </a:extLst>
          </p:cNvPr>
          <p:cNvGrpSpPr/>
          <p:nvPr/>
        </p:nvGrpSpPr>
        <p:grpSpPr>
          <a:xfrm>
            <a:off x="7267253" y="1844121"/>
            <a:ext cx="2865799" cy="930836"/>
            <a:chOff x="7267253" y="1844121"/>
            <a:chExt cx="2865799" cy="9308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74D2BE-56A9-4D29-B272-76E12337A270}"/>
                </a:ext>
              </a:extLst>
            </p:cNvPr>
            <p:cNvSpPr txBox="1"/>
            <p:nvPr/>
          </p:nvSpPr>
          <p:spPr>
            <a:xfrm>
              <a:off x="7290048" y="2464590"/>
              <a:ext cx="384429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600" b="1" dirty="0">
                  <a:solidFill>
                    <a:srgbClr val="0000FF"/>
                  </a:solidFill>
                </a:rPr>
                <a:t>emp Driver</a:t>
              </a:r>
              <a:endParaRPr lang="en-US" sz="600" b="1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DA11F8-CD0C-4B32-8D19-E9A82E7F6A32}"/>
                </a:ext>
              </a:extLst>
            </p:cNvPr>
            <p:cNvSpPr txBox="1"/>
            <p:nvPr/>
          </p:nvSpPr>
          <p:spPr>
            <a:xfrm>
              <a:off x="7758557" y="2462231"/>
              <a:ext cx="412483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Blower Speed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A89EF2-E91E-4DDC-8108-76A56E8D4BA8}"/>
                </a:ext>
              </a:extLst>
            </p:cNvPr>
            <p:cNvSpPr txBox="1"/>
            <p:nvPr/>
          </p:nvSpPr>
          <p:spPr>
            <a:xfrm>
              <a:off x="9182927" y="2513424"/>
              <a:ext cx="412483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A/C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4D7B5C-D125-4A04-BEB0-1C47D6959ED6}"/>
                </a:ext>
              </a:extLst>
            </p:cNvPr>
            <p:cNvSpPr txBox="1"/>
            <p:nvPr/>
          </p:nvSpPr>
          <p:spPr>
            <a:xfrm>
              <a:off x="9721978" y="2453039"/>
              <a:ext cx="384429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600" b="1" dirty="0">
                  <a:solidFill>
                    <a:srgbClr val="0000FF"/>
                  </a:solidFill>
                </a:rPr>
                <a:t>emp Pass</a:t>
              </a:r>
              <a:endParaRPr lang="en-US" sz="600" b="1" dirty="0">
                <a:solidFill>
                  <a:srgbClr val="0000FF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AFF20BF-4D78-4B9F-B975-45F79784412B}"/>
                </a:ext>
              </a:extLst>
            </p:cNvPr>
            <p:cNvSpPr/>
            <p:nvPr/>
          </p:nvSpPr>
          <p:spPr>
            <a:xfrm>
              <a:off x="9687094" y="2410616"/>
              <a:ext cx="445958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9151590" y="2424936"/>
              <a:ext cx="477326" cy="333203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7267253" y="2424936"/>
              <a:ext cx="424931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6BF977D-6B42-4135-A97B-A707402EBBEF}"/>
                </a:ext>
              </a:extLst>
            </p:cNvPr>
            <p:cNvSpPr/>
            <p:nvPr/>
          </p:nvSpPr>
          <p:spPr>
            <a:xfrm>
              <a:off x="7732662" y="2417292"/>
              <a:ext cx="469745" cy="350021"/>
            </a:xfrm>
            <a:prstGeom prst="round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0B7499-77FC-48AA-8286-F27358F55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04056" y="1844121"/>
              <a:ext cx="348953" cy="2757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4F88AC-FE7A-4385-934B-595E7DC73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90005" y="1915088"/>
              <a:ext cx="353622" cy="175713"/>
            </a:xfrm>
            <a:prstGeom prst="rect">
              <a:avLst/>
            </a:prstGeom>
          </p:spPr>
        </p:pic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3395685A-6EF2-443E-B5A8-B75C59DCFCEA}"/>
              </a:ext>
            </a:extLst>
          </p:cNvPr>
          <p:cNvSpPr/>
          <p:nvPr/>
        </p:nvSpPr>
        <p:spPr>
          <a:xfrm>
            <a:off x="13479" y="5143862"/>
            <a:ext cx="54697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If continuous pressed  </a:t>
            </a:r>
            <a:r>
              <a:rPr lang="en-US" sz="1000" b="1" dirty="0">
                <a:solidFill>
                  <a:srgbClr val="0000FF"/>
                </a:solidFill>
              </a:rPr>
              <a:t>#5 or #9 </a:t>
            </a:r>
            <a:r>
              <a:rPr lang="en-US" sz="1000" dirty="0">
                <a:solidFill>
                  <a:srgbClr val="0000FF"/>
                </a:solidFill>
              </a:rPr>
              <a:t>toggle up/down, IVI sent several events to RCCM </a:t>
            </a:r>
          </a:p>
          <a:p>
            <a:r>
              <a:rPr lang="en-US" sz="1000" dirty="0">
                <a:solidFill>
                  <a:srgbClr val="0000FF"/>
                </a:solidFill>
              </a:rPr>
              <a:t>HMI pop up Driver Temp  +/-  change rate as </a:t>
            </a:r>
            <a:r>
              <a:rPr lang="en-US" sz="1000" dirty="0">
                <a:solidFill>
                  <a:srgbClr val="0000FF"/>
                </a:solidFill>
                <a:highlight>
                  <a:srgbClr val="FFFF00"/>
                </a:highlight>
              </a:rPr>
              <a:t>10 steps </a:t>
            </a:r>
            <a:r>
              <a:rPr lang="en-US" sz="10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1000" i="1" u="sng" dirty="0"/>
              <a:t>Example:  If continuous pressed  Temp + , HMI change from 23.5C to 28.5C in 1 second, 0.5C per step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1F342CF-7A6C-4B62-A768-ACA97574E3B6}"/>
              </a:ext>
            </a:extLst>
          </p:cNvPr>
          <p:cNvSpPr/>
          <p:nvPr/>
        </p:nvSpPr>
        <p:spPr>
          <a:xfrm>
            <a:off x="66821" y="3404820"/>
            <a:ext cx="49087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If continuous pressed </a:t>
            </a:r>
            <a:r>
              <a:rPr lang="en-US" sz="900" b="1" dirty="0">
                <a:solidFill>
                  <a:srgbClr val="0000FF"/>
                </a:solidFill>
              </a:rPr>
              <a:t>#6</a:t>
            </a:r>
            <a:r>
              <a:rPr lang="en-US" sz="900" dirty="0">
                <a:solidFill>
                  <a:srgbClr val="0000FF"/>
                </a:solidFill>
              </a:rPr>
              <a:t> toggle up/down, IVI sent several events to RCCM </a:t>
            </a:r>
          </a:p>
          <a:p>
            <a:r>
              <a:rPr lang="en-US" sz="900" dirty="0">
                <a:solidFill>
                  <a:srgbClr val="0000FF"/>
                </a:solidFill>
              </a:rPr>
              <a:t>HMI pop up blower speed  +/-  change rate as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</a:rPr>
              <a:t>5 steps </a:t>
            </a:r>
            <a:r>
              <a:rPr lang="en-US" sz="9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900" i="1" u="sng" dirty="0"/>
              <a:t>Example:  If continuous pressed Temp + , HMI change from 1 bar to 6 bar in 1 second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2B5EAC-2A8A-4D58-9C8D-93E28F68AA18}"/>
              </a:ext>
            </a:extLst>
          </p:cNvPr>
          <p:cNvGrpSpPr/>
          <p:nvPr/>
        </p:nvGrpSpPr>
        <p:grpSpPr>
          <a:xfrm>
            <a:off x="1313175" y="3957918"/>
            <a:ext cx="2045567" cy="896773"/>
            <a:chOff x="1413384" y="3985607"/>
            <a:chExt cx="2045567" cy="89677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0E6C3A8-BA5D-459E-9696-09315B033F7A}"/>
                </a:ext>
              </a:extLst>
            </p:cNvPr>
            <p:cNvSpPr/>
            <p:nvPr/>
          </p:nvSpPr>
          <p:spPr>
            <a:xfrm>
              <a:off x="1413384" y="3985607"/>
              <a:ext cx="12218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Blower Speed </a:t>
              </a:r>
              <a:r>
                <a:rPr lang="en-US" altLang="zh-CN" sz="900" dirty="0" err="1"/>
                <a:t>PoP</a:t>
              </a:r>
              <a:r>
                <a:rPr lang="en-US" altLang="zh-CN" sz="900" dirty="0"/>
                <a:t> out</a:t>
              </a:r>
            </a:p>
            <a:p>
              <a:endParaRPr lang="en-US" sz="9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C6AD05-FA86-46A2-8ABE-D492DFAF8FF6}"/>
                </a:ext>
              </a:extLst>
            </p:cNvPr>
            <p:cNvSpPr/>
            <p:nvPr/>
          </p:nvSpPr>
          <p:spPr>
            <a:xfrm>
              <a:off x="2604230" y="4513048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SYNC+  Screen</a:t>
              </a:r>
            </a:p>
            <a:p>
              <a:endParaRPr lang="en-US" sz="900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9607E062-F8A2-493F-B5C2-CB900DD59FE8}"/>
              </a:ext>
            </a:extLst>
          </p:cNvPr>
          <p:cNvSpPr/>
          <p:nvPr/>
        </p:nvSpPr>
        <p:spPr>
          <a:xfrm>
            <a:off x="1279201" y="5747892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Temp </a:t>
            </a:r>
            <a:r>
              <a:rPr lang="en-US" altLang="zh-CN" sz="900" dirty="0" err="1"/>
              <a:t>PoP</a:t>
            </a:r>
            <a:r>
              <a:rPr lang="en-US" altLang="zh-CN" sz="900" dirty="0"/>
              <a:t> out</a:t>
            </a:r>
          </a:p>
          <a:p>
            <a:endParaRPr lang="en-US" sz="9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79E8E1-EA35-4699-9ED2-E741D3D6A9FF}"/>
              </a:ext>
            </a:extLst>
          </p:cNvPr>
          <p:cNvSpPr/>
          <p:nvPr/>
        </p:nvSpPr>
        <p:spPr>
          <a:xfrm>
            <a:off x="2647841" y="637223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SYNC+  Screen</a:t>
            </a:r>
          </a:p>
          <a:p>
            <a:endParaRPr lang="en-US" sz="9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A47F83-5584-4423-BDFB-039771BC27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750" y="5950809"/>
            <a:ext cx="1032321" cy="907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74F65-9CFD-4809-BEFE-37E14FD3F8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3077" y="5957524"/>
            <a:ext cx="1025758" cy="900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89031E-0B78-4CD6-A770-219BAB9A8B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2581" y="4167600"/>
            <a:ext cx="1022999" cy="904960"/>
          </a:xfrm>
          <a:prstGeom prst="rect">
            <a:avLst/>
          </a:prstGeom>
        </p:spPr>
      </p:pic>
      <p:sp>
        <p:nvSpPr>
          <p:cNvPr id="83" name="TextBox 29">
            <a:extLst>
              <a:ext uri="{FF2B5EF4-FFF2-40B4-BE49-F238E27FC236}">
                <a16:creationId xmlns:a16="http://schemas.microsoft.com/office/drawing/2014/main" id="{CBD880B5-76A4-4AF4-B744-0D322B506D00}"/>
              </a:ext>
            </a:extLst>
          </p:cNvPr>
          <p:cNvSpPr txBox="1"/>
          <p:nvPr/>
        </p:nvSpPr>
        <p:spPr>
          <a:xfrm>
            <a:off x="7361184" y="219522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84" name="TextBox 29">
            <a:extLst>
              <a:ext uri="{FF2B5EF4-FFF2-40B4-BE49-F238E27FC236}">
                <a16:creationId xmlns:a16="http://schemas.microsoft.com/office/drawing/2014/main" id="{E5025630-D711-4EAD-9A0F-60552C22DE1C}"/>
              </a:ext>
            </a:extLst>
          </p:cNvPr>
          <p:cNvSpPr txBox="1"/>
          <p:nvPr/>
        </p:nvSpPr>
        <p:spPr>
          <a:xfrm>
            <a:off x="7850021" y="219522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85" name="TextBox 29">
            <a:extLst>
              <a:ext uri="{FF2B5EF4-FFF2-40B4-BE49-F238E27FC236}">
                <a16:creationId xmlns:a16="http://schemas.microsoft.com/office/drawing/2014/main" id="{E5025630-D711-4EAD-9A0F-60552C22DE1C}"/>
              </a:ext>
            </a:extLst>
          </p:cNvPr>
          <p:cNvSpPr txBox="1"/>
          <p:nvPr/>
        </p:nvSpPr>
        <p:spPr>
          <a:xfrm>
            <a:off x="9265646" y="22195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72D133-57AD-4138-AAFF-1838501B0A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85788" y="1886178"/>
            <a:ext cx="353622" cy="212173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B1B0F15-1A69-4FC8-A610-0AED8D3FF73F}"/>
              </a:ext>
            </a:extLst>
          </p:cNvPr>
          <p:cNvSpPr/>
          <p:nvPr/>
        </p:nvSpPr>
        <p:spPr>
          <a:xfrm>
            <a:off x="8950424" y="1820862"/>
            <a:ext cx="418626" cy="333203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29">
            <a:extLst>
              <a:ext uri="{FF2B5EF4-FFF2-40B4-BE49-F238E27FC236}">
                <a16:creationId xmlns:a16="http://schemas.microsoft.com/office/drawing/2014/main" id="{6261203B-87FC-4345-A61C-00A5CF82FC92}"/>
              </a:ext>
            </a:extLst>
          </p:cNvPr>
          <p:cNvSpPr txBox="1"/>
          <p:nvPr/>
        </p:nvSpPr>
        <p:spPr>
          <a:xfrm>
            <a:off x="9043283" y="1592164"/>
            <a:ext cx="284456" cy="279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2ABF49-936E-409C-938E-988CEDAF6CF7}"/>
              </a:ext>
            </a:extLst>
          </p:cNvPr>
          <p:cNvSpPr/>
          <p:nvPr/>
        </p:nvSpPr>
        <p:spPr>
          <a:xfrm>
            <a:off x="5703978" y="5736810"/>
            <a:ext cx="57780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#3 Recirc </a:t>
            </a:r>
            <a:r>
              <a:rPr lang="en-US" sz="1000" dirty="0"/>
              <a:t>on APIM Publish CAN:</a:t>
            </a:r>
          </a:p>
          <a:p>
            <a:r>
              <a:rPr lang="en-US" sz="1000" dirty="0"/>
              <a:t>Tx:   Clmt_Button_Stat4 (0x362)  </a:t>
            </a:r>
            <a:r>
              <a:rPr lang="en-US" sz="1000" dirty="0">
                <a:sym typeface="Wingdings" panose="05000000000000000000" pitchFamily="2" charset="2"/>
              </a:rPr>
              <a:t> Frt_Btn_Status_1</a:t>
            </a:r>
            <a:r>
              <a:rPr lang="en-US" sz="1000" baseline="30000" dirty="0">
                <a:sym typeface="Wingdings" panose="05000000000000000000" pitchFamily="2" charset="2"/>
              </a:rPr>
              <a:t>st</a:t>
            </a:r>
            <a:r>
              <a:rPr lang="en-US" sz="1000" dirty="0">
                <a:sym typeface="Wingdings" panose="05000000000000000000" pitchFamily="2" charset="2"/>
              </a:rPr>
              <a:t>  EP</a:t>
            </a:r>
          </a:p>
          <a:p>
            <a:r>
              <a:rPr lang="en-US" sz="1000" dirty="0">
                <a:sym typeface="Wingdings" panose="05000000000000000000" pitchFamily="2" charset="2"/>
              </a:rPr>
              <a:t>Rx:   Clmt_Button_Stat1_HS3 (0X360)  </a:t>
            </a:r>
            <a:r>
              <a:rPr lang="en-US" sz="1000" dirty="0" err="1">
                <a:sym typeface="Wingdings" panose="05000000000000000000" pitchFamily="2" charset="2"/>
              </a:rPr>
              <a:t>Recirc_Btn_Stt</a:t>
            </a:r>
            <a:r>
              <a:rPr lang="en-US" sz="1000" dirty="0">
                <a:sym typeface="Wingdings" panose="05000000000000000000" pitchFamily="2" charset="2"/>
              </a:rPr>
              <a:t>  EP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714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64F262-31C7-4A37-B8F4-8CB1D793A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52" y="1245144"/>
            <a:ext cx="2997209" cy="2215494"/>
          </a:xfrm>
          <a:prstGeom prst="rect">
            <a:avLst/>
          </a:prstGeom>
        </p:spPr>
      </p:pic>
      <p:sp>
        <p:nvSpPr>
          <p:cNvPr id="48" name="Subtitle 2">
            <a:extLst>
              <a:ext uri="{FF2B5EF4-FFF2-40B4-BE49-F238E27FC236}">
                <a16:creationId xmlns:a16="http://schemas.microsoft.com/office/drawing/2014/main" id="{AD7F41B5-73A2-459F-A51F-CD1929CD5F03}"/>
              </a:ext>
            </a:extLst>
          </p:cNvPr>
          <p:cNvSpPr txBox="1">
            <a:spLocks/>
          </p:cNvSpPr>
          <p:nvPr/>
        </p:nvSpPr>
        <p:spPr>
          <a:xfrm>
            <a:off x="1617745" y="257741"/>
            <a:ext cx="5726483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CD764 ICA FHEV MFK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34CDC1-86C5-46F3-A5F7-A7101C1DDF9A}"/>
              </a:ext>
            </a:extLst>
          </p:cNvPr>
          <p:cNvGrpSpPr/>
          <p:nvPr/>
        </p:nvGrpSpPr>
        <p:grpSpPr>
          <a:xfrm>
            <a:off x="294042" y="847944"/>
            <a:ext cx="9411933" cy="3440512"/>
            <a:chOff x="516130" y="976428"/>
            <a:chExt cx="9411933" cy="344051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771BC2-6CE8-427F-9E8C-B4DDEA48AAE4}"/>
                </a:ext>
              </a:extLst>
            </p:cNvPr>
            <p:cNvGrpSpPr/>
            <p:nvPr/>
          </p:nvGrpSpPr>
          <p:grpSpPr>
            <a:xfrm>
              <a:off x="3006605" y="1324881"/>
              <a:ext cx="1469190" cy="1419830"/>
              <a:chOff x="8281703" y="5035790"/>
              <a:chExt cx="1143338" cy="1133475"/>
            </a:xfrm>
          </p:grpSpPr>
          <p:pic>
            <p:nvPicPr>
              <p:cNvPr id="1032" name="Arrow: Left-Right 15">
                <a:extLst>
                  <a:ext uri="{FF2B5EF4-FFF2-40B4-BE49-F238E27FC236}">
                    <a16:creationId xmlns:a16="http://schemas.microsoft.com/office/drawing/2014/main" id="{0B54F3A0-D520-40B1-A6B0-A7DE83D7E65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1703" y="5591355"/>
                <a:ext cx="52353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Rectangle: Rounded Corners 16">
                <a:extLst>
                  <a:ext uri="{FF2B5EF4-FFF2-40B4-BE49-F238E27FC236}">
                    <a16:creationId xmlns:a16="http://schemas.microsoft.com/office/drawing/2014/main" id="{3F49E8F3-83E9-4E40-8894-C4E000B91CB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36366" y="5035790"/>
                <a:ext cx="588675" cy="1133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LIN">
                <a:extLst>
                  <a:ext uri="{FF2B5EF4-FFF2-40B4-BE49-F238E27FC236}">
                    <a16:creationId xmlns:a16="http://schemas.microsoft.com/office/drawing/2014/main" id="{901D67C2-9FCF-4A57-BF1B-9BF348D041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23" y="5337935"/>
                <a:ext cx="381000" cy="24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EA6AD4-043C-4F75-81CB-CFD0D6816280}"/>
                </a:ext>
              </a:extLst>
            </p:cNvPr>
            <p:cNvSpPr/>
            <p:nvPr/>
          </p:nvSpPr>
          <p:spPr>
            <a:xfrm>
              <a:off x="568493" y="3401277"/>
              <a:ext cx="93595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Function: </a:t>
              </a: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Hazard ---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Hard wire connect to BCM, and w/o indicator from BCM feedback 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；</a:t>
              </a: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</a:t>
              </a: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Parking Menu ---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Hard wire connect to ADAS/PAAM  and w/o indicator from ADAS/PAAM</a:t>
              </a: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;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 </a:t>
              </a:r>
              <a:endParaRPr lang="en-US" altLang="zh-CN" sz="12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</a:endParaRP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Vol +/-, Audio Power on/off--- 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LIN</a:t>
              </a:r>
              <a:r>
                <a:rPr lang="en-US" altLang="zh-CN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AUX,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AUX transfer LIN to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P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rivate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CAN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</a:t>
              </a:r>
              <a:r>
                <a:rPr lang="en-US" altLang="zh-CN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send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IVI , be pressed for audio power on/off,  w/o  indicator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.</a:t>
              </a:r>
            </a:p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                                                        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Short Pressed --- Audio on/off;      Long Pressed --- Audio Restart. </a:t>
              </a:r>
              <a:endParaRPr lang="en-US" sz="12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EE8F022-A994-48B9-AE11-B9C294F51675}"/>
                </a:ext>
              </a:extLst>
            </p:cNvPr>
            <p:cNvGrpSpPr/>
            <p:nvPr/>
          </p:nvGrpSpPr>
          <p:grpSpPr>
            <a:xfrm>
              <a:off x="1298148" y="1376118"/>
              <a:ext cx="864447" cy="792320"/>
              <a:chOff x="1389231" y="2031968"/>
              <a:chExt cx="864447" cy="7923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D0B967-4525-41B2-AE93-8A73F4475CCB}"/>
                  </a:ext>
                </a:extLst>
              </p:cNvPr>
              <p:cNvSpPr txBox="1"/>
              <p:nvPr/>
            </p:nvSpPr>
            <p:spPr>
              <a:xfrm>
                <a:off x="1418518" y="2031968"/>
                <a:ext cx="835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VOL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F93C7C-CEF4-419C-84EF-37D4B5180224}"/>
                  </a:ext>
                </a:extLst>
              </p:cNvPr>
              <p:cNvSpPr txBox="1"/>
              <p:nvPr/>
            </p:nvSpPr>
            <p:spPr>
              <a:xfrm>
                <a:off x="1389231" y="2547289"/>
                <a:ext cx="835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TEMP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538DA26-55A2-4FF4-B130-9A9B6A5575FA}"/>
                </a:ext>
              </a:extLst>
            </p:cNvPr>
            <p:cNvSpPr/>
            <p:nvPr/>
          </p:nvSpPr>
          <p:spPr>
            <a:xfrm>
              <a:off x="516130" y="2960677"/>
              <a:ext cx="625733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1). MFK </a:t>
              </a:r>
              <a:r>
                <a:rPr lang="en-US" sz="1200" dirty="0">
                  <a:solidFill>
                    <a:srgbClr val="1F3864"/>
                  </a:solidFill>
                  <a:highlight>
                    <a:srgbClr val="FFFF00"/>
                  </a:highlight>
                  <a:latin typeface="Calibri" panose="020F0502020204030204" pitchFamily="34" charset="0"/>
                  <a:ea typeface="DengXian" panose="02010600030101010101" pitchFamily="2" charset="-122"/>
                </a:rPr>
                <a:t>LIN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</a:t>
              </a:r>
              <a:r>
                <a:rPr lang="en-US" sz="1200" dirty="0">
                  <a:solidFill>
                    <a:srgbClr val="1F3864"/>
                  </a:solidFill>
                  <a:highlight>
                    <a:srgbClr val="FF00FF"/>
                  </a:highlight>
                  <a:latin typeface="Calibri" panose="020F0502020204030204" pitchFamily="34" charset="0"/>
                  <a:ea typeface="DengXian" panose="02010600030101010101" pitchFamily="2" charset="-122"/>
                </a:rPr>
                <a:t>AUX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, AUX transfer LIN to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P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rivate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CAN.</a:t>
              </a:r>
              <a:endParaRPr lang="en-US" sz="12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endParaRP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CCF8BD6F-D0AB-4D9F-A7FF-6F03A99800BB}"/>
                </a:ext>
              </a:extLst>
            </p:cNvPr>
            <p:cNvSpPr txBox="1">
              <a:spLocks/>
            </p:cNvSpPr>
            <p:nvPr/>
          </p:nvSpPr>
          <p:spPr>
            <a:xfrm>
              <a:off x="760647" y="976428"/>
              <a:ext cx="3480152" cy="277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CD764 ICA  Console MFK Design Assumption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6D243-18B5-4EDE-984C-8F91D9533745}"/>
              </a:ext>
            </a:extLst>
          </p:cNvPr>
          <p:cNvGrpSpPr/>
          <p:nvPr/>
        </p:nvGrpSpPr>
        <p:grpSpPr>
          <a:xfrm>
            <a:off x="8861971" y="947262"/>
            <a:ext cx="3139027" cy="1656172"/>
            <a:chOff x="8861971" y="947262"/>
            <a:chExt cx="3139027" cy="1656172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8169ED51-204C-4D1D-A654-FA49C37BE618}"/>
                </a:ext>
              </a:extLst>
            </p:cNvPr>
            <p:cNvSpPr txBox="1">
              <a:spLocks/>
            </p:cNvSpPr>
            <p:nvPr/>
          </p:nvSpPr>
          <p:spPr>
            <a:xfrm>
              <a:off x="9003789" y="947262"/>
              <a:ext cx="2997209" cy="3007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MFK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BE2BB2C-F666-413A-A5E2-28597E7AA6C7}"/>
                </a:ext>
              </a:extLst>
            </p:cNvPr>
            <p:cNvSpPr/>
            <p:nvPr/>
          </p:nvSpPr>
          <p:spPr>
            <a:xfrm rot="19727024">
              <a:off x="8861971" y="1942530"/>
              <a:ext cx="555815" cy="660904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0371402-CEE0-44D9-814B-5CD468F5D45B}"/>
              </a:ext>
            </a:extLst>
          </p:cNvPr>
          <p:cNvSpPr txBox="1"/>
          <p:nvPr/>
        </p:nvSpPr>
        <p:spPr>
          <a:xfrm>
            <a:off x="3652590" y="1787785"/>
            <a:ext cx="523674" cy="31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AUX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D1E75E-BEC7-4340-A3A7-B263AFCE9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02" y="1202798"/>
            <a:ext cx="2471495" cy="1471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6E5F1-9B09-4EA8-80DE-FE0D35245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66" y="4289757"/>
            <a:ext cx="8576412" cy="2560123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9BF1080-8631-4586-9043-B650612ADED6}"/>
              </a:ext>
            </a:extLst>
          </p:cNvPr>
          <p:cNvSpPr/>
          <p:nvPr/>
        </p:nvSpPr>
        <p:spPr>
          <a:xfrm>
            <a:off x="423354" y="1273976"/>
            <a:ext cx="376458" cy="572366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192920A-3E42-4D83-A495-AB2831E85004}"/>
              </a:ext>
            </a:extLst>
          </p:cNvPr>
          <p:cNvSpPr/>
          <p:nvPr/>
        </p:nvSpPr>
        <p:spPr>
          <a:xfrm>
            <a:off x="231208" y="1930168"/>
            <a:ext cx="722832" cy="66514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97829"/>
      </p:ext>
    </p:extLst>
  </p:cSld>
  <p:clrMapOvr>
    <a:masterClrMapping/>
  </p:clrMapOvr>
</p:sld>
</file>

<file path=ppt/theme/theme1.xml><?xml version="1.0" encoding="utf-8"?>
<a:theme xmlns:a="http://schemas.openxmlformats.org/drawingml/2006/main" name="REC VI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C VI Template" id="{C0D91ABB-515D-4DEC-B42C-CCAB48F0BDD5}" vid="{4E261BE1-A55E-43AE-A060-F8D2214DB956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D7E9104-5EAF-4342-83F6-936B87C3099C}" vid="{24F60AFF-E917-49C6-8A9F-545983031EC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 VI Template</Template>
  <TotalTime>10868</TotalTime>
  <Words>1768</Words>
  <Application>Microsoft Office PowerPoint</Application>
  <PresentationFormat>Widescreen</PresentationFormat>
  <Paragraphs>170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Ford Bold</vt:lpstr>
      <vt:lpstr>Ford CE Bold</vt:lpstr>
      <vt:lpstr>REC VI Template</vt:lpstr>
      <vt:lpstr>自定义设计方案</vt:lpstr>
      <vt:lpstr>1_主题1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D568 MEA OAT Abnormal display</dc:title>
  <dc:creator>Xia, Yvan (Y.)</dc:creator>
  <cp:lastModifiedBy>Ding, Sunny (X.)</cp:lastModifiedBy>
  <cp:revision>283</cp:revision>
  <dcterms:created xsi:type="dcterms:W3CDTF">2019-05-29T13:05:00Z</dcterms:created>
  <dcterms:modified xsi:type="dcterms:W3CDTF">2021-01-25T01:20:46Z</dcterms:modified>
</cp:coreProperties>
</file>