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7"/>
  </p:notesMasterIdLst>
  <p:sldIdLst>
    <p:sldId id="272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, Frank (F.)" initials="YF(" lastIdx="2" clrIdx="0">
    <p:extLst>
      <p:ext uri="{19B8F6BF-5375-455C-9EA6-DF929625EA0E}">
        <p15:presenceInfo xmlns:p15="http://schemas.microsoft.com/office/powerpoint/2012/main" userId="S::FYAO2@ford.com::1f27ff5d-f8a3-482c-99df-00a490066b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1241" autoAdjust="0"/>
  </p:normalViewPr>
  <p:slideViewPr>
    <p:cSldViewPr snapToGrid="0">
      <p:cViewPr varScale="1">
        <p:scale>
          <a:sx n="66" d="100"/>
          <a:sy n="66" d="100"/>
        </p:scale>
        <p:origin x="1182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2869-C9A2-49F5-8D26-2B8762389F73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34F3-B954-4E5E-A5A2-F22C767D7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Ford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Ford CE Bold" panose="02000505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39799"/>
            <a:ext cx="2628900" cy="523716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39799"/>
            <a:ext cx="7734300" cy="5237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0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6E1C-367E-4ABA-9B4D-4F52D8D16DB0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1117-650F-4547-BD0B-F1E68A0A98E7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BB1-FD0C-4B2C-8A0B-C04A772C3AB3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2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3309-F2D6-432A-BEB4-AECCDA815540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7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B43-5412-4321-8934-62B4EF950A65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8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D30-1ABB-45BE-A5AF-ACC4CA784873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817-0511-456D-8F83-7E52875008C3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663-460F-4851-82A0-550F4C9B5242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39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43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6C0E-BFBE-42EC-A614-6F0373EEE98D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DA21-3EFE-45F6-AE86-8AAFB6976898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898-91D9-4F22-8337-C37EF217FEF7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FFCA-5EC7-45F2-BA01-0CA8EC4CFBDD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DEDE-A761-4D1C-A8E8-31286F06E3C5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7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F9B-5331-43EB-9CC4-6F34AC6DC035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1ACB-8079-4048-8FC6-8AD5B86E8FD2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9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A689-0DB9-4295-873C-0545D2C61CA1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0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B3EE-9C09-490B-A3B8-A4590EB751E7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7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CB-AD99-47AE-86FB-4FA0E28B7A59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379540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rd CE Bold" panose="0200050502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1B77-3C03-450C-ACEB-F88F20D58962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DDF5-F4C8-42C9-845B-822D257719FA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2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0514-EE45-49C1-998C-6F1B60D5CF46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26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4258-4B89-4956-8F2C-4B3565EAA7FF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70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7077-A4CD-4180-9953-BBB2D34374A8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AD9-D9FB-41E1-8775-73EFB1502D05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7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018D-9753-4E9D-8E93-96FD58C83C13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66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135-4AF5-4F39-8D49-34E9E499D7A6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7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A972-1980-4AF7-9E19-2CACC5FF867C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9100-2CA6-4C54-B439-241B1576ED05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59B2-DC33-459B-946F-D11F5ED606B3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3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0E49-9A78-4F50-A478-C49A7A2ADEC1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BC7-AB75-40AA-8D0E-F2830FFC5FCA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4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E3-83ED-4BCD-B559-52CDA3BD1066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4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3D6-C8D8-41C1-B708-9045561028F0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0" y="78439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1550"/>
            <a:ext cx="1222273" cy="697597"/>
            <a:chOff x="10784624" y="50285"/>
            <a:chExt cx="1222273" cy="697597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10839421" y="501661"/>
              <a:ext cx="11126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AU" altLang="zh-CN" sz="1000" dirty="0">
                  <a:latin typeface="Ford Bold" panose="02000505020000020004" pitchFamily="2" charset="0"/>
                </a:rPr>
                <a:t>Confidential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784624" y="50285"/>
              <a:ext cx="1222273" cy="516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DFE8-6E7A-44EC-A40D-4AA3E97146A3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E269-1569-4418-9B24-5D9CCB13D436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799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FO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93" y="185736"/>
            <a:ext cx="131245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88900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0" y="6410327"/>
            <a:ext cx="12192000" cy="0"/>
          </a:xfrm>
          <a:prstGeom prst="line">
            <a:avLst/>
          </a:prstGeom>
          <a:noFill/>
          <a:ln w="22225">
            <a:gradFill>
              <a:gsLst>
                <a:gs pos="0">
                  <a:schemeClr val="tx1"/>
                </a:gs>
                <a:gs pos="85000">
                  <a:schemeClr val="tx1">
                    <a:lumMod val="75000"/>
                    <a:lumOff val="25000"/>
                  </a:schemeClr>
                </a:gs>
                <a:gs pos="93000">
                  <a:schemeClr val="tx1"/>
                </a:gs>
                <a:gs pos="36000">
                  <a:schemeClr val="bg1">
                    <a:lumMod val="65000"/>
                  </a:schemeClr>
                </a:gs>
              </a:gsLst>
              <a:lin ang="108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468878"/>
            <a:ext cx="3309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dirty="0"/>
              <a:t>FAP </a:t>
            </a:r>
            <a:r>
              <a:rPr lang="en-US" altLang="zh-CN" sz="1200" b="1" dirty="0"/>
              <a:t>Vehicle Integration </a:t>
            </a:r>
            <a:r>
              <a:rPr lang="en-US" sz="1200" b="1" dirty="0"/>
              <a:t>Team</a:t>
            </a:r>
          </a:p>
        </p:txBody>
      </p:sp>
      <p:pic>
        <p:nvPicPr>
          <p:cNvPr id="11" name="Picture 12" descr="The%20VI%20Logo%20-%20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162092"/>
            <a:ext cx="1918951" cy="6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101588" y="6556080"/>
            <a:ext cx="868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AU" altLang="zh-CN" sz="9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97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9B0-A6E6-415C-AA4A-5F28E16F4BA8}" type="datetime1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CF9F4-9B03-470C-A2E7-62ADC4A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5" y="1270373"/>
            <a:ext cx="3272807" cy="1989780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59282-AD26-4768-9BF2-77CDCA5F5430}"/>
              </a:ext>
            </a:extLst>
          </p:cNvPr>
          <p:cNvSpPr/>
          <p:nvPr/>
        </p:nvSpPr>
        <p:spPr>
          <a:xfrm>
            <a:off x="4501367" y="4774266"/>
            <a:ext cx="75889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</a:t>
            </a:r>
            <a:r>
              <a:rPr lang="en-US" sz="10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</a:t>
            </a:r>
            <a:r>
              <a:rPr lang="en-US" sz="1000" dirty="0">
                <a:solidFill>
                  <a:srgbClr val="1F3864"/>
                </a:solidFill>
                <a:highlight>
                  <a:srgbClr val="FF00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AUX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for below buttons signal Transmit &amp; Receive.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---Touch button for Control Compressor on/off, AUX transfer LIN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#3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Recirc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 Touch button for Control recirc/fresh air,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signal to IVI,  w/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 Hot key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---Hot key to IVI for TCS &amp; Auto Hold 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 w/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 from IVI.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Toggle button for SDM +/-, LIN transfer to 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Publish CAN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signal to ABS,  w/o indicator from ABS.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VOL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---Hard Toggle button for volume +/-, AUX transfer LIN to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rivate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CAN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send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IVI , be pressed for audio power on/off,  w/o  indicator.</a:t>
            </a:r>
          </a:p>
          <a:p>
            <a:endParaRPr lang="en-US" sz="1000" dirty="0">
              <a:solidFill>
                <a:srgbClr val="1F3864"/>
              </a:solidFill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sz="10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289782-FB14-4F55-94EE-DEE7CC632625}"/>
              </a:ext>
            </a:extLst>
          </p:cNvPr>
          <p:cNvSpPr/>
          <p:nvPr/>
        </p:nvSpPr>
        <p:spPr>
          <a:xfrm>
            <a:off x="4501367" y="3902203"/>
            <a:ext cx="479490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sz="1000" dirty="0">
                <a:solidFill>
                  <a:srgbClr val="0000FF"/>
                </a:solidFill>
                <a:highlight>
                  <a:srgbClr val="00FFFF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Hardwire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ouch button 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  and w/ indicator from RCCM feedback.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Hazard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to BCM   and w/o indicator from BCM feedback.</a:t>
            </a: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</a:t>
            </a:r>
            <a:r>
              <a:rPr lang="en-US" altLang="zh-CN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6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Parking Menu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to ADAS/PAAM  and w/o indicator from ADAS/PAAM. </a:t>
            </a:r>
            <a:endParaRPr lang="en-US" altLang="zh-CN" sz="10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E</a:t>
            </a:r>
            <a:r>
              <a:rPr lang="en-US" altLang="zh-CN" sz="10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ngine Start Stop</a:t>
            </a:r>
            <a:r>
              <a:rPr lang="en-US" sz="10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to RCCM  and w/ indicator from RCCM feedback.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32F76-9BD5-4D7A-929C-A2FBEAE28E08}"/>
              </a:ext>
            </a:extLst>
          </p:cNvPr>
          <p:cNvGrpSpPr/>
          <p:nvPr/>
        </p:nvGrpSpPr>
        <p:grpSpPr>
          <a:xfrm>
            <a:off x="531750" y="975227"/>
            <a:ext cx="2030873" cy="1640109"/>
            <a:chOff x="9157245" y="857662"/>
            <a:chExt cx="2030873" cy="164010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DD214F72-2198-44CD-AEE7-BABDBE176992}"/>
                </a:ext>
              </a:extLst>
            </p:cNvPr>
            <p:cNvSpPr txBox="1">
              <a:spLocks/>
            </p:cNvSpPr>
            <p:nvPr/>
          </p:nvSpPr>
          <p:spPr>
            <a:xfrm>
              <a:off x="9157245" y="857662"/>
              <a:ext cx="2030873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 FC4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B72E5FA-A1B7-473D-AFFA-EB41B43B81F3}"/>
                </a:ext>
              </a:extLst>
            </p:cNvPr>
            <p:cNvSpPr/>
            <p:nvPr/>
          </p:nvSpPr>
          <p:spPr>
            <a:xfrm rot="1575092">
              <a:off x="9409092" y="1936770"/>
              <a:ext cx="1304453" cy="561001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8E9A39-3E74-400D-87EF-DFA509716C47}"/>
              </a:ext>
            </a:extLst>
          </p:cNvPr>
          <p:cNvGrpSpPr/>
          <p:nvPr/>
        </p:nvGrpSpPr>
        <p:grpSpPr>
          <a:xfrm>
            <a:off x="6617601" y="844191"/>
            <a:ext cx="5505014" cy="2555725"/>
            <a:chOff x="6617601" y="844191"/>
            <a:chExt cx="5505014" cy="255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9EFDC3-81EE-4F8F-AC2E-FC32A70A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7601" y="1113529"/>
              <a:ext cx="4064688" cy="228638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CB0CB1-0590-471C-805B-E30ABF106972}"/>
                </a:ext>
              </a:extLst>
            </p:cNvPr>
            <p:cNvGrpSpPr/>
            <p:nvPr/>
          </p:nvGrpSpPr>
          <p:grpSpPr>
            <a:xfrm>
              <a:off x="7339107" y="1574729"/>
              <a:ext cx="4783508" cy="1537484"/>
              <a:chOff x="1116256" y="1888870"/>
              <a:chExt cx="4210645" cy="135581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1637380" y="2095291"/>
                <a:ext cx="42568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747F5CA9-F173-44E3-B48F-1EC1219FF2B6}"/>
                  </a:ext>
                </a:extLst>
              </p:cNvPr>
              <p:cNvSpPr/>
              <p:nvPr/>
            </p:nvSpPr>
            <p:spPr>
              <a:xfrm>
                <a:off x="2534605" y="2105919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BF977D-6B42-4135-A97B-A707402EBBEF}"/>
                  </a:ext>
                </a:extLst>
              </p:cNvPr>
              <p:cNvSpPr/>
              <p:nvPr/>
            </p:nvSpPr>
            <p:spPr>
              <a:xfrm>
                <a:off x="3006575" y="2109865"/>
                <a:ext cx="368492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A044591-A6DA-4F82-A22F-F486E442B020}"/>
                  </a:ext>
                </a:extLst>
              </p:cNvPr>
              <p:cNvSpPr/>
              <p:nvPr/>
            </p:nvSpPr>
            <p:spPr>
              <a:xfrm>
                <a:off x="1473128" y="2640817"/>
                <a:ext cx="285691" cy="293831"/>
              </a:xfrm>
              <a:prstGeom prst="round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D7BB018E-5855-470B-9A4A-267E454BA2E4}"/>
                  </a:ext>
                </a:extLst>
              </p:cNvPr>
              <p:cNvSpPr/>
              <p:nvPr/>
            </p:nvSpPr>
            <p:spPr>
              <a:xfrm>
                <a:off x="2704008" y="2630540"/>
                <a:ext cx="437567" cy="293831"/>
              </a:xfrm>
              <a:prstGeom prst="round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FDB1DFB-7736-4B0D-AD09-A5DE71C50EA1}"/>
                  </a:ext>
                </a:extLst>
              </p:cNvPr>
              <p:cNvSpPr/>
              <p:nvPr/>
            </p:nvSpPr>
            <p:spPr>
              <a:xfrm>
                <a:off x="1116256" y="2640817"/>
                <a:ext cx="285691" cy="293831"/>
              </a:xfrm>
              <a:prstGeom prst="round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1028" name="Arrow: Left-Right 3">
                <a:extLst>
                  <a:ext uri="{FF2B5EF4-FFF2-40B4-BE49-F238E27FC236}">
                    <a16:creationId xmlns:a16="http://schemas.microsoft.com/office/drawing/2014/main" id="{3D52865F-0780-4C00-BB59-05A43745845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5861" y="2520521"/>
                <a:ext cx="484509" cy="142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IN">
                <a:extLst>
                  <a:ext uri="{FF2B5EF4-FFF2-40B4-BE49-F238E27FC236}">
                    <a16:creationId xmlns:a16="http://schemas.microsoft.com/office/drawing/2014/main" id="{62141EF9-661F-44C8-BD06-2374152DF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68" y="2303444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EFBEA4-CD28-4186-B8BA-94CE31A939F3}"/>
                  </a:ext>
                </a:extLst>
              </p:cNvPr>
              <p:cNvGrpSpPr/>
              <p:nvPr/>
            </p:nvGrpSpPr>
            <p:grpSpPr>
              <a:xfrm>
                <a:off x="4622051" y="2111205"/>
                <a:ext cx="704850" cy="1133475"/>
                <a:chOff x="5029637" y="2159092"/>
                <a:chExt cx="704850" cy="1133475"/>
              </a:xfrm>
            </p:grpSpPr>
            <p:pic>
              <p:nvPicPr>
                <p:cNvPr id="1029" name="Rectangle: Rounded Corners 4">
                  <a:extLst>
                    <a:ext uri="{FF2B5EF4-FFF2-40B4-BE49-F238E27FC236}">
                      <a16:creationId xmlns:a16="http://schemas.microsoft.com/office/drawing/2014/main" id="{2CD387E0-25EB-47E8-9DBB-D953EC3B310C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637" y="2159092"/>
                  <a:ext cx="704850" cy="1133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129AEC7-1D2C-4D9D-B475-8BEBFD426ACD}"/>
                    </a:ext>
                  </a:extLst>
                </p:cNvPr>
                <p:cNvSpPr txBox="1"/>
                <p:nvPr/>
              </p:nvSpPr>
              <p:spPr>
                <a:xfrm>
                  <a:off x="5170646" y="2587330"/>
                  <a:ext cx="4609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AUX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1214647" y="18888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BABA7B1-024C-4748-AA5D-6886DE2D76ED}"/>
                  </a:ext>
                </a:extLst>
              </p:cNvPr>
              <p:cNvSpPr txBox="1"/>
              <p:nvPr/>
            </p:nvSpPr>
            <p:spPr>
              <a:xfrm>
                <a:off x="1768895" y="18943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6" name="TextBox 29">
                <a:extLst>
                  <a:ext uri="{FF2B5EF4-FFF2-40B4-BE49-F238E27FC236}">
                    <a16:creationId xmlns:a16="http://schemas.microsoft.com/office/drawing/2014/main" id="{51CDBB7F-C066-41C3-846E-64A3D85DF071}"/>
                  </a:ext>
                </a:extLst>
              </p:cNvPr>
              <p:cNvSpPr txBox="1"/>
              <p:nvPr/>
            </p:nvSpPr>
            <p:spPr>
              <a:xfrm>
                <a:off x="2616343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D46ED21D-55C7-4D54-A7E4-425F1654F3A4}"/>
                  </a:ext>
                </a:extLst>
              </p:cNvPr>
              <p:cNvSpPr txBox="1"/>
              <p:nvPr/>
            </p:nvSpPr>
            <p:spPr>
              <a:xfrm>
                <a:off x="3080758" y="190424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6C86F61-F652-4641-B06A-1AD6E228DAF5}"/>
                  </a:ext>
                </a:extLst>
              </p:cNvPr>
              <p:cNvSpPr/>
              <p:nvPr/>
            </p:nvSpPr>
            <p:spPr>
              <a:xfrm>
                <a:off x="3181802" y="2640817"/>
                <a:ext cx="309735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64FC467-4A2E-4BBB-B0E4-A4246CFCF0A7}"/>
                  </a:ext>
                </a:extLst>
              </p:cNvPr>
              <p:cNvSpPr/>
              <p:nvPr/>
            </p:nvSpPr>
            <p:spPr>
              <a:xfrm>
                <a:off x="2130182" y="2631873"/>
                <a:ext cx="293039" cy="293831"/>
              </a:xfrm>
              <a:prstGeom prst="roundRect">
                <a:avLst/>
              </a:pr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2DD64-0DB8-4532-87AD-2FA1922AD478}"/>
                  </a:ext>
                </a:extLst>
              </p:cNvPr>
              <p:cNvSpPr txBox="1"/>
              <p:nvPr/>
            </p:nvSpPr>
            <p:spPr>
              <a:xfrm>
                <a:off x="1160137" y="243968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6D46F5-8E29-407D-8C6F-72266A33838B}"/>
                  </a:ext>
                </a:extLst>
              </p:cNvPr>
              <p:cNvSpPr txBox="1"/>
              <p:nvPr/>
            </p:nvSpPr>
            <p:spPr>
              <a:xfrm>
                <a:off x="1529931" y="2446269"/>
                <a:ext cx="216042" cy="21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B21A06-9CC1-41D5-AA1A-331263015445}"/>
                  </a:ext>
                </a:extLst>
              </p:cNvPr>
              <p:cNvSpPr txBox="1"/>
              <p:nvPr/>
            </p:nvSpPr>
            <p:spPr>
              <a:xfrm>
                <a:off x="2794846" y="243172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highlight>
                      <a:srgbClr val="0000FF"/>
                    </a:highlight>
                  </a:rPr>
                  <a:t>8</a:t>
                </a:r>
              </a:p>
            </p:txBody>
          </p:sp>
          <p:sp>
            <p:nvSpPr>
              <p:cNvPr id="56" name="TextBox 29">
                <a:extLst>
                  <a:ext uri="{FF2B5EF4-FFF2-40B4-BE49-F238E27FC236}">
                    <a16:creationId xmlns:a16="http://schemas.microsoft.com/office/drawing/2014/main" id="{E5025630-D711-4EAD-9A0F-60552C22DE1C}"/>
                  </a:ext>
                </a:extLst>
              </p:cNvPr>
              <p:cNvSpPr txBox="1"/>
              <p:nvPr/>
            </p:nvSpPr>
            <p:spPr>
              <a:xfrm>
                <a:off x="3225447" y="245212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9</a:t>
                </a:r>
              </a:p>
            </p:txBody>
          </p:sp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D724F4FC-F4CD-4DA0-A1CB-7188B8A3BA05}"/>
                  </a:ext>
                </a:extLst>
              </p:cNvPr>
              <p:cNvSpPr txBox="1"/>
              <p:nvPr/>
            </p:nvSpPr>
            <p:spPr>
              <a:xfrm>
                <a:off x="2159648" y="244779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22E354-2110-4EF2-A65C-8ECF45E1B806}"/>
                </a:ext>
              </a:extLst>
            </p:cNvPr>
            <p:cNvSpPr/>
            <p:nvPr/>
          </p:nvSpPr>
          <p:spPr>
            <a:xfrm>
              <a:off x="7312151" y="1808810"/>
              <a:ext cx="523731" cy="333203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569DBB3E-6F09-4B04-B571-163D0809EE4F}"/>
                </a:ext>
              </a:extLst>
            </p:cNvPr>
            <p:cNvSpPr txBox="1">
              <a:spLocks/>
            </p:cNvSpPr>
            <p:nvPr/>
          </p:nvSpPr>
          <p:spPr>
            <a:xfrm>
              <a:off x="8295836" y="844191"/>
              <a:ext cx="1190770" cy="3046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FC4 Mini ICP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341267B7-CC1F-4E75-8697-584E7CA463D9}"/>
              </a:ext>
            </a:extLst>
          </p:cNvPr>
          <p:cNvSpPr/>
          <p:nvPr/>
        </p:nvSpPr>
        <p:spPr>
          <a:xfrm rot="16200000">
            <a:off x="4522364" y="1448037"/>
            <a:ext cx="485778" cy="1617370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36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098BD598-A25F-46D9-846D-984534F5E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85" y="4670214"/>
            <a:ext cx="715593" cy="1405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64F262-31C7-4A37-B8F4-8CB1D793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52" y="1245144"/>
            <a:ext cx="2997209" cy="2215494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AD7F41B5-73A2-459F-A51F-CD1929CD5F03}"/>
              </a:ext>
            </a:extLst>
          </p:cNvPr>
          <p:cNvSpPr txBox="1">
            <a:spLocks/>
          </p:cNvSpPr>
          <p:nvPr/>
        </p:nvSpPr>
        <p:spPr>
          <a:xfrm>
            <a:off x="1617746" y="257741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CD764 MFK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34CDC1-86C5-46F3-A5F7-A7101C1DDF9A}"/>
              </a:ext>
            </a:extLst>
          </p:cNvPr>
          <p:cNvGrpSpPr/>
          <p:nvPr/>
        </p:nvGrpSpPr>
        <p:grpSpPr>
          <a:xfrm>
            <a:off x="294042" y="847944"/>
            <a:ext cx="6257331" cy="3255846"/>
            <a:chOff x="516130" y="976428"/>
            <a:chExt cx="6257331" cy="32558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771BC2-6CE8-427F-9E8C-B4DDEA48AAE4}"/>
                </a:ext>
              </a:extLst>
            </p:cNvPr>
            <p:cNvGrpSpPr/>
            <p:nvPr/>
          </p:nvGrpSpPr>
          <p:grpSpPr>
            <a:xfrm>
              <a:off x="1962470" y="1363372"/>
              <a:ext cx="1457929" cy="1419830"/>
              <a:chOff x="7469143" y="5066518"/>
              <a:chExt cx="1134574" cy="1133475"/>
            </a:xfrm>
          </p:grpSpPr>
          <p:pic>
            <p:nvPicPr>
              <p:cNvPr id="1032" name="Arrow: Left-Right 15">
                <a:extLst>
                  <a:ext uri="{FF2B5EF4-FFF2-40B4-BE49-F238E27FC236}">
                    <a16:creationId xmlns:a16="http://schemas.microsoft.com/office/drawing/2014/main" id="{0B54F3A0-D520-40B1-A6B0-A7DE83D7E6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9143" y="5520114"/>
                <a:ext cx="52353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Rectangle: Rounded Corners 16">
                <a:extLst>
                  <a:ext uri="{FF2B5EF4-FFF2-40B4-BE49-F238E27FC236}">
                    <a16:creationId xmlns:a16="http://schemas.microsoft.com/office/drawing/2014/main" id="{3F49E8F3-83E9-4E40-8894-C4E000B91CB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5042" y="5066518"/>
                <a:ext cx="5886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LIN">
                <a:extLst>
                  <a:ext uri="{FF2B5EF4-FFF2-40B4-BE49-F238E27FC236}">
                    <a16:creationId xmlns:a16="http://schemas.microsoft.com/office/drawing/2014/main" id="{901D67C2-9FCF-4A57-BF1B-9BF348D04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7180" y="5298488"/>
                <a:ext cx="381000" cy="24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EA6AD4-043C-4F75-81CB-CFD0D6816280}"/>
                </a:ext>
              </a:extLst>
            </p:cNvPr>
            <p:cNvSpPr/>
            <p:nvPr/>
          </p:nvSpPr>
          <p:spPr>
            <a:xfrm>
              <a:off x="568493" y="3401277"/>
              <a:ext cx="381972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Function: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Driver Temp +/- 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；</a:t>
              </a: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</a:t>
              </a: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Blower +/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-;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  </a:t>
              </a:r>
              <a:endParaRPr lang="en-US" altLang="zh-CN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171450" marR="0" lvl="0" indent="-17145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HVAC</a:t>
              </a:r>
              <a:r>
                <a:rPr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200" dirty="0">
                  <a:solidFill>
                    <a:srgbClr val="00B0F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on/off, w/ indicator feedback from IVI. 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E8F022-A994-48B9-AE11-B9C294F51675}"/>
                </a:ext>
              </a:extLst>
            </p:cNvPr>
            <p:cNvGrpSpPr/>
            <p:nvPr/>
          </p:nvGrpSpPr>
          <p:grpSpPr>
            <a:xfrm>
              <a:off x="1298148" y="1376118"/>
              <a:ext cx="864447" cy="792320"/>
              <a:chOff x="1389231" y="2031968"/>
              <a:chExt cx="864447" cy="7923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D0B967-4525-41B2-AE93-8A73F4475CCB}"/>
                  </a:ext>
                </a:extLst>
              </p:cNvPr>
              <p:cNvSpPr txBox="1"/>
              <p:nvPr/>
            </p:nvSpPr>
            <p:spPr>
              <a:xfrm>
                <a:off x="1418518" y="2031968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VOL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F93C7C-CEF4-419C-84EF-37D4B5180224}"/>
                  </a:ext>
                </a:extLst>
              </p:cNvPr>
              <p:cNvSpPr txBox="1"/>
              <p:nvPr/>
            </p:nvSpPr>
            <p:spPr>
              <a:xfrm>
                <a:off x="1389231" y="2547289"/>
                <a:ext cx="835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TEMP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38DA26-55A2-4FF4-B130-9A9B6A5575FA}"/>
                </a:ext>
              </a:extLst>
            </p:cNvPr>
            <p:cNvSpPr/>
            <p:nvPr/>
          </p:nvSpPr>
          <p:spPr>
            <a:xfrm>
              <a:off x="516130" y="2960677"/>
              <a:ext cx="6257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1). MFK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LIN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to </a:t>
              </a:r>
              <a:r>
                <a:rPr lang="en-US" sz="1200" dirty="0">
                  <a:solidFill>
                    <a:srgbClr val="1F3864"/>
                  </a:solidFill>
                  <a:highlight>
                    <a:srgbClr val="FF00FF"/>
                  </a:highlight>
                  <a:latin typeface="Calibri" panose="020F0502020204030204" pitchFamily="34" charset="0"/>
                  <a:ea typeface="DengXian" panose="02010600030101010101" pitchFamily="2" charset="-122"/>
                </a:rPr>
                <a:t>AUX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, AUX transfer LIN to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P</a:t>
              </a:r>
              <a:r>
                <a:rPr lang="en-US" altLang="zh-CN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rivate </a:t>
              </a:r>
              <a:r>
                <a:rPr lang="en-US" sz="1200" b="1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CAN </a:t>
              </a:r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signal to IVI,  w/ indicator from IVI.</a:t>
              </a:r>
            </a:p>
            <a:p>
              <a:r>
                <a:rPr lang="en-US" sz="1200" dirty="0">
                  <a:solidFill>
                    <a:srgbClr val="1F3864"/>
                  </a:solidFill>
                  <a:latin typeface="Calibri" panose="020F0502020204030204" pitchFamily="34" charset="0"/>
                  <a:ea typeface="DengXian" panose="02010600030101010101" pitchFamily="2" charset="-122"/>
                </a:rPr>
                <a:t>     Below buttons signal Transmit &amp; Receive.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CCF8BD6F-D0AB-4D9F-A7FF-6F03A99800BB}"/>
                </a:ext>
              </a:extLst>
            </p:cNvPr>
            <p:cNvSpPr txBox="1">
              <a:spLocks/>
            </p:cNvSpPr>
            <p:nvPr/>
          </p:nvSpPr>
          <p:spPr>
            <a:xfrm>
              <a:off x="760647" y="976428"/>
              <a:ext cx="3480152" cy="27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FC4 Console MFK Design Assumption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</p:grp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6D9B72F-4B2A-495B-8475-E5C342B503B1}"/>
              </a:ext>
            </a:extLst>
          </p:cNvPr>
          <p:cNvSpPr/>
          <p:nvPr/>
        </p:nvSpPr>
        <p:spPr>
          <a:xfrm>
            <a:off x="5908972" y="3119662"/>
            <a:ext cx="590545" cy="1300777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46E9303E-93C0-4BB7-9BBD-C31C7CC83239}"/>
              </a:ext>
            </a:extLst>
          </p:cNvPr>
          <p:cNvSpPr txBox="1">
            <a:spLocks/>
          </p:cNvSpPr>
          <p:nvPr/>
        </p:nvSpPr>
        <p:spPr>
          <a:xfrm>
            <a:off x="6449784" y="3817200"/>
            <a:ext cx="1190770" cy="314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highlight>
                  <a:srgbClr val="00FF00"/>
                </a:highlight>
              </a:rPr>
              <a:t>FC5 Proposal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67DEA8-9AC0-4BFA-B644-70E42782C2D2}"/>
              </a:ext>
            </a:extLst>
          </p:cNvPr>
          <p:cNvSpPr txBox="1"/>
          <p:nvPr/>
        </p:nvSpPr>
        <p:spPr>
          <a:xfrm>
            <a:off x="3654335" y="5118998"/>
            <a:ext cx="633683" cy="20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TEMP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CF2E6A-9059-4658-9AB6-B8601A095B3A}"/>
              </a:ext>
            </a:extLst>
          </p:cNvPr>
          <p:cNvSpPr/>
          <p:nvPr/>
        </p:nvSpPr>
        <p:spPr>
          <a:xfrm>
            <a:off x="1557458" y="4327334"/>
            <a:ext cx="1137279" cy="477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Status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856D9DC-A213-4C80-99AA-80E97B1579C6}"/>
              </a:ext>
            </a:extLst>
          </p:cNvPr>
          <p:cNvSpPr/>
          <p:nvPr/>
        </p:nvSpPr>
        <p:spPr>
          <a:xfrm>
            <a:off x="2400487" y="4951388"/>
            <a:ext cx="871303" cy="580473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B26CB-E56C-49F7-A219-19128F1E371D}"/>
              </a:ext>
            </a:extLst>
          </p:cNvPr>
          <p:cNvSpPr/>
          <p:nvPr/>
        </p:nvSpPr>
        <p:spPr>
          <a:xfrm>
            <a:off x="3325562" y="4703357"/>
            <a:ext cx="1730158" cy="967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A1BDD0-B05F-4FED-A23B-86343FFCE278}"/>
              </a:ext>
            </a:extLst>
          </p:cNvPr>
          <p:cNvSpPr/>
          <p:nvPr/>
        </p:nvSpPr>
        <p:spPr>
          <a:xfrm>
            <a:off x="3282106" y="4326576"/>
            <a:ext cx="1891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Driver Temp </a:t>
            </a:r>
            <a:r>
              <a:rPr lang="en-US" altLang="zh-CN" sz="1600" dirty="0" err="1"/>
              <a:t>PoP</a:t>
            </a:r>
            <a:r>
              <a:rPr lang="en-US" altLang="zh-CN" sz="1600" dirty="0"/>
              <a:t> out</a:t>
            </a: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44C65-4179-4FC2-88B4-F38C04D35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329" y="4885531"/>
            <a:ext cx="375571" cy="64633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A650A64-7716-42A5-9421-A3D6D038271A}"/>
              </a:ext>
            </a:extLst>
          </p:cNvPr>
          <p:cNvSpPr/>
          <p:nvPr/>
        </p:nvSpPr>
        <p:spPr>
          <a:xfrm>
            <a:off x="3498933" y="5641643"/>
            <a:ext cx="1377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SYNC+  Screen</a:t>
            </a:r>
          </a:p>
          <a:p>
            <a:endParaRPr lang="en-US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3C895-2E17-43E6-B841-FC3B096C1B72}"/>
              </a:ext>
            </a:extLst>
          </p:cNvPr>
          <p:cNvSpPr/>
          <p:nvPr/>
        </p:nvSpPr>
        <p:spPr>
          <a:xfrm>
            <a:off x="6874285" y="4359718"/>
            <a:ext cx="1271314" cy="477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time Pressed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27309C-FE7F-4BD7-A568-70F31DF33DB0}"/>
              </a:ext>
            </a:extLst>
          </p:cNvPr>
          <p:cNvSpPr txBox="1"/>
          <p:nvPr/>
        </p:nvSpPr>
        <p:spPr>
          <a:xfrm>
            <a:off x="8958243" y="5151383"/>
            <a:ext cx="633683" cy="20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TEMP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62AACD5-6818-40F7-88A7-6257DDF5DF2C}"/>
              </a:ext>
            </a:extLst>
          </p:cNvPr>
          <p:cNvSpPr/>
          <p:nvPr/>
        </p:nvSpPr>
        <p:spPr>
          <a:xfrm>
            <a:off x="8680101" y="4757506"/>
            <a:ext cx="1730158" cy="967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C6135CE-4FF7-41E1-9639-4A0A5B613AE5}"/>
              </a:ext>
            </a:extLst>
          </p:cNvPr>
          <p:cNvSpPr/>
          <p:nvPr/>
        </p:nvSpPr>
        <p:spPr>
          <a:xfrm>
            <a:off x="7116998" y="4751771"/>
            <a:ext cx="202907" cy="4294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0CA970-C4BE-42B4-8B55-7223181D4081}"/>
              </a:ext>
            </a:extLst>
          </p:cNvPr>
          <p:cNvSpPr/>
          <p:nvPr/>
        </p:nvSpPr>
        <p:spPr>
          <a:xfrm>
            <a:off x="8606743" y="4410969"/>
            <a:ext cx="2027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Blower Speed </a:t>
            </a:r>
            <a:r>
              <a:rPr lang="en-US" altLang="zh-CN" sz="1600" dirty="0" err="1"/>
              <a:t>PoP</a:t>
            </a:r>
            <a:r>
              <a:rPr lang="en-US" altLang="zh-CN" sz="1600" dirty="0"/>
              <a:t> out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FCA41-55E2-4897-B529-157E1F7C7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4897" y="5003270"/>
            <a:ext cx="1014058" cy="500821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5D790B67-9DB6-477F-8181-38A3202B456B}"/>
              </a:ext>
            </a:extLst>
          </p:cNvPr>
          <p:cNvSpPr/>
          <p:nvPr/>
        </p:nvSpPr>
        <p:spPr>
          <a:xfrm>
            <a:off x="8958243" y="5732548"/>
            <a:ext cx="1377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SYNC+  Screen</a:t>
            </a:r>
          </a:p>
          <a:p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6D243-18B5-4EDE-984C-8F91D9533745}"/>
              </a:ext>
            </a:extLst>
          </p:cNvPr>
          <p:cNvGrpSpPr/>
          <p:nvPr/>
        </p:nvGrpSpPr>
        <p:grpSpPr>
          <a:xfrm>
            <a:off x="8294215" y="978247"/>
            <a:ext cx="2997209" cy="1625187"/>
            <a:chOff x="8294215" y="978247"/>
            <a:chExt cx="2997209" cy="1625187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169ED51-204C-4D1D-A654-FA49C37BE618}"/>
                </a:ext>
              </a:extLst>
            </p:cNvPr>
            <p:cNvSpPr txBox="1">
              <a:spLocks/>
            </p:cNvSpPr>
            <p:nvPr/>
          </p:nvSpPr>
          <p:spPr>
            <a:xfrm>
              <a:off x="8294215" y="978247"/>
              <a:ext cx="2997209" cy="3007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CD764 FC4 Console Surface</a:t>
              </a:r>
              <a:endParaRPr lang="en-US" sz="12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BE2BB2C-F666-413A-A5E2-28597E7AA6C7}"/>
                </a:ext>
              </a:extLst>
            </p:cNvPr>
            <p:cNvSpPr/>
            <p:nvPr/>
          </p:nvSpPr>
          <p:spPr>
            <a:xfrm rot="19727024">
              <a:off x="8861971" y="1942530"/>
              <a:ext cx="555815" cy="660904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371402-CEE0-44D9-814B-5CD468F5D45B}"/>
              </a:ext>
            </a:extLst>
          </p:cNvPr>
          <p:cNvSpPr txBox="1"/>
          <p:nvPr/>
        </p:nvSpPr>
        <p:spPr>
          <a:xfrm>
            <a:off x="2587032" y="1783986"/>
            <a:ext cx="523674" cy="31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AUX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C0D74-7A7B-4D8B-8517-D11D9722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60" y="1226614"/>
            <a:ext cx="715593" cy="14058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5B6DE14-E6B3-43D6-B109-D47E0F37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64" y="4751771"/>
            <a:ext cx="715593" cy="1405810"/>
          </a:xfrm>
          <a:prstGeom prst="rect">
            <a:avLst/>
          </a:prstGeom>
        </p:spPr>
      </p:pic>
      <p:sp>
        <p:nvSpPr>
          <p:cNvPr id="57" name="Arrow: Curved Down 56">
            <a:extLst>
              <a:ext uri="{FF2B5EF4-FFF2-40B4-BE49-F238E27FC236}">
                <a16:creationId xmlns:a16="http://schemas.microsoft.com/office/drawing/2014/main" id="{8084F429-AF6A-4A0D-B7F9-2B4A269AE4FF}"/>
              </a:ext>
            </a:extLst>
          </p:cNvPr>
          <p:cNvSpPr/>
          <p:nvPr/>
        </p:nvSpPr>
        <p:spPr>
          <a:xfrm>
            <a:off x="7917866" y="5032945"/>
            <a:ext cx="871303" cy="580473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B11E92-5DAE-4FD4-B261-7E329F8AFB7C}"/>
              </a:ext>
            </a:extLst>
          </p:cNvPr>
          <p:cNvSpPr/>
          <p:nvPr/>
        </p:nvSpPr>
        <p:spPr>
          <a:xfrm>
            <a:off x="0" y="6164161"/>
            <a:ext cx="6372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If continuous pressed toggle up/down, IVI sent several events to RCCM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400" dirty="0">
                <a:solidFill>
                  <a:srgbClr val="0000FF"/>
                </a:solidFill>
              </a:rPr>
              <a:t>per 1 second.</a:t>
            </a:r>
          </a:p>
          <a:p>
            <a:r>
              <a:rPr lang="en-US" sz="12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DD86F9-C50A-4913-BC46-110605570D54}"/>
              </a:ext>
            </a:extLst>
          </p:cNvPr>
          <p:cNvSpPr/>
          <p:nvPr/>
        </p:nvSpPr>
        <p:spPr>
          <a:xfrm>
            <a:off x="6812431" y="6195691"/>
            <a:ext cx="5426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If continuous pressed toggle up/down, IVI sent several events to RCCM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1400" dirty="0">
                <a:solidFill>
                  <a:srgbClr val="0000FF"/>
                </a:solidFill>
              </a:rPr>
              <a:t>per 1 second.</a:t>
            </a:r>
          </a:p>
          <a:p>
            <a:r>
              <a:rPr lang="en-US" sz="1200" i="1" u="sng" dirty="0"/>
              <a:t>Example:  If continuous pressed Temp + , HMI change from 1 bar to 6 bar in 1 second</a:t>
            </a:r>
          </a:p>
        </p:txBody>
      </p:sp>
    </p:spTree>
    <p:extLst>
      <p:ext uri="{BB962C8B-B14F-4D97-AF65-F5344CB8AC3E}">
        <p14:creationId xmlns:p14="http://schemas.microsoft.com/office/powerpoint/2010/main" val="1355894118"/>
      </p:ext>
    </p:extLst>
  </p:cSld>
  <p:clrMapOvr>
    <a:masterClrMapping/>
  </p:clrMapOvr>
</p:sld>
</file>

<file path=ppt/theme/theme1.xml><?xml version="1.0" encoding="utf-8"?>
<a:theme xmlns:a="http://schemas.openxmlformats.org/drawingml/2006/main" name="REC V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 VI Template" id="{C0D91ABB-515D-4DEC-B42C-CCAB48F0BDD5}" vid="{4E261BE1-A55E-43AE-A060-F8D2214DB95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D7E9104-5EAF-4342-83F6-936B87C3099C}" vid="{24F60AFF-E917-49C6-8A9F-545983031EC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 VI Template</Template>
  <TotalTime>9333</TotalTime>
  <Words>475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Ford Bold</vt:lpstr>
      <vt:lpstr>Ford CE Bold</vt:lpstr>
      <vt:lpstr>REC VI Template</vt:lpstr>
      <vt:lpstr>自定义设计方案</vt:lpstr>
      <vt:lpstr>1_主题1</vt:lpstr>
      <vt:lpstr>1_自定义设计方案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D568 MEA OAT Abnormal display</dc:title>
  <dc:creator>Xia, Yvan (Y.)</dc:creator>
  <cp:lastModifiedBy>Yao, Frank (F.)</cp:lastModifiedBy>
  <cp:revision>264</cp:revision>
  <dcterms:created xsi:type="dcterms:W3CDTF">2019-05-29T13:05:00Z</dcterms:created>
  <dcterms:modified xsi:type="dcterms:W3CDTF">2020-08-04T12:12:48Z</dcterms:modified>
</cp:coreProperties>
</file>