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6"/>
  </p:notesMasterIdLst>
  <p:sldIdLst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, Frank (F.)" initials="YF(" lastIdx="2" clrIdx="0">
    <p:extLst>
      <p:ext uri="{19B8F6BF-5375-455C-9EA6-DF929625EA0E}">
        <p15:presenceInfo xmlns:p15="http://schemas.microsoft.com/office/powerpoint/2012/main" userId="S::FYAO2@ford.com::1f27ff5d-f8a3-482c-99df-00a490066b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0538" autoAdjust="0"/>
  </p:normalViewPr>
  <p:slideViewPr>
    <p:cSldViewPr snapToGrid="0">
      <p:cViewPr varScale="1">
        <p:scale>
          <a:sx n="99" d="100"/>
          <a:sy n="99" d="100"/>
        </p:scale>
        <p:origin x="768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2869-C9A2-49F5-8D26-2B8762389F7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34F3-B954-4E5E-A5A2-F22C767D7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34F3-B954-4E5E-A5A2-F22C767D7B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Ford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Ford CE Bold" panose="0200050502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939799"/>
            <a:ext cx="2628900" cy="5237164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39799"/>
            <a:ext cx="7734300" cy="5237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0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6E1C-367E-4ABA-9B4D-4F52D8D16DB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6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1117-650F-4547-BD0B-F1E68A0A98E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6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BB1-FD0C-4B2C-8A0B-C04A772C3AB3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2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3309-F2D6-432A-BEB4-AECCDA81554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7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B43-5412-4321-8934-62B4EF950A65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8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4D30-1ABB-45BE-A5AF-ACC4CA784873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817-0511-456D-8F83-7E52875008C3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663-460F-4851-82A0-550F4C9B5242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39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43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6C0E-BFBE-42EC-A614-6F0373EEE98D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53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DA21-3EFE-45F6-AE86-8AAFB6976898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8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898-91D9-4F22-8337-C37EF217FEF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41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FFCA-5EC7-45F2-BA01-0CA8EC4CFBDD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2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DEDE-A761-4D1C-A8E8-31286F06E3C5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7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F9B-5331-43EB-9CC4-6F34AC6DC035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1ACB-8079-4048-8FC6-8AD5B86E8FD2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89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A689-0DB9-4295-873C-0545D2C61CA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0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B3EE-9C09-490B-A3B8-A4590EB751E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7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FCB-AD99-47AE-86FB-4FA0E28B7A59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379540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Ford CE Bold" panose="0200050502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34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1B77-3C03-450C-ACEB-F88F20D58962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0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DDF5-F4C8-42C9-845B-822D257719FA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2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0514-EE45-49C1-998C-6F1B60D5CF46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26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4258-4B89-4956-8F2C-4B3565EAA7F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70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7077-A4CD-4180-9953-BBB2D34374A8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3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AD9-D9FB-41E1-8775-73EFB1502D05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7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018D-9753-4E9D-8E93-96FD58C83C13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66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135-4AF5-4F39-8D49-34E9E499D7A6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27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A972-1980-4AF7-9E19-2CACC5FF867C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7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9100-2CA6-4C54-B439-241B1576ED05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5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59B2-DC33-459B-946F-D11F5ED606B3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83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0E49-9A78-4F50-A478-C49A7A2ADEC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4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BC7-AB75-40AA-8D0E-F2830FFC5FCA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43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FE3-83ED-4BCD-B559-52CDA3BD1066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640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63D6-C8D8-41C1-B708-9045561028F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/>
          <a:lstStyle/>
          <a:p>
            <a:fld id="{67B337BF-0480-4D58-B098-EDC73FC2047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63697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D9E9-CC76-4945-9E9E-BCC4C541B4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95499" y="0"/>
            <a:ext cx="8915937" cy="736599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Ford CE Bold" panose="02000505020000020004" pitchFamily="2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0" y="78439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1550"/>
            <a:ext cx="1222273" cy="697597"/>
            <a:chOff x="10784624" y="50285"/>
            <a:chExt cx="1222273" cy="697597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10839421" y="501661"/>
              <a:ext cx="11126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AU" altLang="zh-CN" sz="1000" dirty="0">
                  <a:latin typeface="Ford Bold" panose="02000505020000020004" pitchFamily="2" charset="0"/>
                </a:rPr>
                <a:t>Confidential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784624" y="50285"/>
              <a:ext cx="1222273" cy="516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DFE8-6E7A-44EC-A40D-4AA3E97146A3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E269-1569-4418-9B24-5D9CCB13D436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799" y="64468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FE9C-32C1-4CA0-8362-0C127E5069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FO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93" y="185736"/>
            <a:ext cx="131245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889000"/>
            <a:ext cx="12192000" cy="0"/>
          </a:xfrm>
          <a:prstGeom prst="line">
            <a:avLst/>
          </a:prstGeom>
          <a:noFill/>
          <a:ln w="825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3000">
                  <a:srgbClr val="92D050"/>
                </a:gs>
                <a:gs pos="92000">
                  <a:schemeClr val="bg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0" y="6410327"/>
            <a:ext cx="12192000" cy="0"/>
          </a:xfrm>
          <a:prstGeom prst="line">
            <a:avLst/>
          </a:prstGeom>
          <a:noFill/>
          <a:ln w="22225">
            <a:gradFill>
              <a:gsLst>
                <a:gs pos="0">
                  <a:schemeClr val="tx1"/>
                </a:gs>
                <a:gs pos="85000">
                  <a:schemeClr val="tx1">
                    <a:lumMod val="75000"/>
                    <a:lumOff val="25000"/>
                  </a:schemeClr>
                </a:gs>
                <a:gs pos="93000">
                  <a:schemeClr val="tx1"/>
                </a:gs>
                <a:gs pos="36000">
                  <a:schemeClr val="bg1">
                    <a:lumMod val="65000"/>
                  </a:schemeClr>
                </a:gs>
              </a:gsLst>
              <a:lin ang="10800000" scaled="0"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468878"/>
            <a:ext cx="33098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dirty="0"/>
              <a:t>FAP </a:t>
            </a:r>
            <a:r>
              <a:rPr lang="en-US" altLang="zh-CN" sz="1200" b="1" dirty="0"/>
              <a:t>Vehicle Integration </a:t>
            </a:r>
            <a:r>
              <a:rPr lang="en-US" sz="1200" b="1" dirty="0"/>
              <a:t>Team</a:t>
            </a:r>
          </a:p>
        </p:txBody>
      </p:sp>
      <p:pic>
        <p:nvPicPr>
          <p:cNvPr id="11" name="Picture 12" descr="The%20VI%20Logo%20-%20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162092"/>
            <a:ext cx="1918951" cy="6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1101588" y="6556080"/>
            <a:ext cx="868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AU" altLang="zh-CN" sz="9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97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9B0-A6E6-415C-AA4A-5F28E16F4BA8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0F8-4937-424D-BE4E-58F785535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5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E2BF691E-7757-48D8-A9FE-D5EE9FC2E887}"/>
              </a:ext>
            </a:extLst>
          </p:cNvPr>
          <p:cNvSpPr txBox="1">
            <a:spLocks/>
          </p:cNvSpPr>
          <p:nvPr/>
        </p:nvSpPr>
        <p:spPr>
          <a:xfrm>
            <a:off x="1547187" y="284169"/>
            <a:ext cx="4013136" cy="48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CD707 Mini ICP Design Requirement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0FEC45-9EF9-4892-832D-DCFD9EA008E5}"/>
              </a:ext>
            </a:extLst>
          </p:cNvPr>
          <p:cNvCxnSpPr>
            <a:cxnSpLocks/>
          </p:cNvCxnSpPr>
          <p:nvPr/>
        </p:nvCxnSpPr>
        <p:spPr>
          <a:xfrm>
            <a:off x="5882788" y="777814"/>
            <a:ext cx="0" cy="246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7F1217-9015-42C3-85F6-172E18CAEBB5}"/>
              </a:ext>
            </a:extLst>
          </p:cNvPr>
          <p:cNvGrpSpPr/>
          <p:nvPr/>
        </p:nvGrpSpPr>
        <p:grpSpPr>
          <a:xfrm>
            <a:off x="161083" y="991034"/>
            <a:ext cx="5027471" cy="2045298"/>
            <a:chOff x="171321" y="887554"/>
            <a:chExt cx="5027471" cy="204529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0317112-1301-4F0D-A975-D90419C9A549}"/>
                </a:ext>
              </a:extLst>
            </p:cNvPr>
            <p:cNvGrpSpPr/>
            <p:nvPr/>
          </p:nvGrpSpPr>
          <p:grpSpPr>
            <a:xfrm>
              <a:off x="171321" y="1191043"/>
              <a:ext cx="4601511" cy="1680232"/>
              <a:chOff x="847945" y="1223505"/>
              <a:chExt cx="4601511" cy="1680232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C5DA768-B01D-4136-BC51-6BF8DBAF8BE3}"/>
                  </a:ext>
                </a:extLst>
              </p:cNvPr>
              <p:cNvSpPr/>
              <p:nvPr/>
            </p:nvSpPr>
            <p:spPr>
              <a:xfrm>
                <a:off x="849591" y="1881290"/>
                <a:ext cx="1435510" cy="285136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Hazard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79B0ED-B3DF-46C6-9026-D1FFD17446D5}"/>
                  </a:ext>
                </a:extLst>
              </p:cNvPr>
              <p:cNvSpPr/>
              <p:nvPr/>
            </p:nvSpPr>
            <p:spPr>
              <a:xfrm>
                <a:off x="2541048" y="1444734"/>
                <a:ext cx="1258530" cy="11946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Vol Knob with power On/Off</a:t>
                </a: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0FC3B8A-E96E-4AE5-81D0-953E932126CF}"/>
                  </a:ext>
                </a:extLst>
              </p:cNvPr>
              <p:cNvSpPr/>
              <p:nvPr/>
            </p:nvSpPr>
            <p:spPr>
              <a:xfrm>
                <a:off x="847945" y="1247380"/>
                <a:ext cx="1435510" cy="28513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Auto S/S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8B750CE4-BEE0-475F-9B40-321462700418}"/>
                  </a:ext>
                </a:extLst>
              </p:cNvPr>
              <p:cNvSpPr/>
              <p:nvPr/>
            </p:nvSpPr>
            <p:spPr>
              <a:xfrm>
                <a:off x="3999197" y="1223505"/>
                <a:ext cx="1435510" cy="285136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Max Defrost</a:t>
                </a: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6D136E02-1241-43F0-9CBF-284F5D7A8E0C}"/>
                  </a:ext>
                </a:extLst>
              </p:cNvPr>
              <p:cNvSpPr/>
              <p:nvPr/>
            </p:nvSpPr>
            <p:spPr>
              <a:xfrm>
                <a:off x="4013946" y="1901283"/>
                <a:ext cx="1435510" cy="28513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Camera</a:t>
                </a: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DB8F6B65-45C5-4578-8655-7793F027280C}"/>
                  </a:ext>
                </a:extLst>
              </p:cNvPr>
              <p:cNvSpPr/>
              <p:nvPr/>
            </p:nvSpPr>
            <p:spPr>
              <a:xfrm>
                <a:off x="3999197" y="2618601"/>
                <a:ext cx="1435510" cy="285136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Drive Modes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5406F92C-D532-4481-B4FA-44F966B4DC30}"/>
                  </a:ext>
                </a:extLst>
              </p:cNvPr>
              <p:cNvSpPr/>
              <p:nvPr/>
            </p:nvSpPr>
            <p:spPr>
              <a:xfrm>
                <a:off x="850489" y="2618601"/>
                <a:ext cx="1435510" cy="28513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Parking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393E8FF-0770-4E6B-A230-BC9D0CC03F77}"/>
                </a:ext>
              </a:extLst>
            </p:cNvPr>
            <p:cNvSpPr txBox="1"/>
            <p:nvPr/>
          </p:nvSpPr>
          <p:spPr>
            <a:xfrm>
              <a:off x="2052204" y="887554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All ICE trims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7A02C0-9204-47DA-9D50-014E0AEF029A}"/>
                </a:ext>
              </a:extLst>
            </p:cNvPr>
            <p:cNvSpPr/>
            <p:nvPr/>
          </p:nvSpPr>
          <p:spPr>
            <a:xfrm>
              <a:off x="843666" y="1492084"/>
              <a:ext cx="267057" cy="58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C8FB35-9DEE-4D85-994F-EB3E9542DAE4}"/>
                </a:ext>
              </a:extLst>
            </p:cNvPr>
            <p:cNvSpPr/>
            <p:nvPr/>
          </p:nvSpPr>
          <p:spPr>
            <a:xfrm>
              <a:off x="3992118" y="1470691"/>
              <a:ext cx="267057" cy="58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9752044-DDC0-430C-8707-8B09B1754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739" y="1173297"/>
              <a:ext cx="434605" cy="36774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A1CF301-4B3F-41D2-9EA4-17951F8F4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5317" y="1847459"/>
              <a:ext cx="311692" cy="27809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3124195-B2B3-467B-B15D-92D00D0FB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0476" y="2577724"/>
              <a:ext cx="269295" cy="28513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F58B35B-4746-4C0F-AE9D-77F5C429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589" y="1187129"/>
              <a:ext cx="386970" cy="285136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28CFB13C-FC8D-4179-825E-803D0334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6881" y="1881934"/>
              <a:ext cx="386970" cy="285136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CFCD236-B776-4934-B787-814DFC7D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1940" y="2516361"/>
              <a:ext cx="476852" cy="416491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A526506-BB0B-4ED1-99D0-5EB5768F062D}"/>
              </a:ext>
            </a:extLst>
          </p:cNvPr>
          <p:cNvGrpSpPr/>
          <p:nvPr/>
        </p:nvGrpSpPr>
        <p:grpSpPr>
          <a:xfrm>
            <a:off x="6664061" y="853991"/>
            <a:ext cx="4842769" cy="2078861"/>
            <a:chOff x="6664061" y="853991"/>
            <a:chExt cx="4842769" cy="2078861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7C1039D-28DE-49DD-AEC3-624A3CDE04C7}"/>
                </a:ext>
              </a:extLst>
            </p:cNvPr>
            <p:cNvSpPr/>
            <p:nvPr/>
          </p:nvSpPr>
          <p:spPr>
            <a:xfrm>
              <a:off x="6695316" y="1848828"/>
              <a:ext cx="1435510" cy="28513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Hazard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99F4B9A-5F03-48B9-9C87-07BF9D79E7BA}"/>
                </a:ext>
              </a:extLst>
            </p:cNvPr>
            <p:cNvSpPr/>
            <p:nvPr/>
          </p:nvSpPr>
          <p:spPr>
            <a:xfrm>
              <a:off x="8340882" y="1412272"/>
              <a:ext cx="1258530" cy="11946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Vol Knob with power On/Off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20366E43-FB0B-4E5A-8C19-290D01E9CB3F}"/>
                </a:ext>
              </a:extLst>
            </p:cNvPr>
            <p:cNvSpPr/>
            <p:nvPr/>
          </p:nvSpPr>
          <p:spPr>
            <a:xfrm>
              <a:off x="6664061" y="1214918"/>
              <a:ext cx="1435510" cy="2851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Auto Hold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FB5BA42-53B3-4126-AF09-095F4044FC60}"/>
                </a:ext>
              </a:extLst>
            </p:cNvPr>
            <p:cNvSpPr/>
            <p:nvPr/>
          </p:nvSpPr>
          <p:spPr>
            <a:xfrm>
              <a:off x="9669729" y="1191043"/>
              <a:ext cx="1435510" cy="28513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Max Defrost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85AB2D4-057A-4C25-8E01-5E39F8FDCB40}"/>
                </a:ext>
              </a:extLst>
            </p:cNvPr>
            <p:cNvSpPr/>
            <p:nvPr/>
          </p:nvSpPr>
          <p:spPr>
            <a:xfrm>
              <a:off x="9684478" y="1868821"/>
              <a:ext cx="1435510" cy="2851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Camera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3C66772-8C14-46DE-AF1B-E644D2BB5F07}"/>
                </a:ext>
              </a:extLst>
            </p:cNvPr>
            <p:cNvSpPr/>
            <p:nvPr/>
          </p:nvSpPr>
          <p:spPr>
            <a:xfrm>
              <a:off x="9669729" y="2586139"/>
              <a:ext cx="1435510" cy="28513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Drive Modes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A7480D14-B7DC-477A-B76D-AC086F18DCCF}"/>
                </a:ext>
              </a:extLst>
            </p:cNvPr>
            <p:cNvSpPr/>
            <p:nvPr/>
          </p:nvSpPr>
          <p:spPr>
            <a:xfrm>
              <a:off x="6714979" y="2586139"/>
              <a:ext cx="1435510" cy="2851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Parking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D64949C-E3BC-47E7-BDAD-5E6431844679}"/>
                </a:ext>
              </a:extLst>
            </p:cNvPr>
            <p:cNvSpPr txBox="1"/>
            <p:nvPr/>
          </p:nvSpPr>
          <p:spPr>
            <a:xfrm>
              <a:off x="8335925" y="853991"/>
              <a:ext cx="1263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All FHEV trims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503B1C3-07ED-4294-AF9E-16338B05DCF9}"/>
                </a:ext>
              </a:extLst>
            </p:cNvPr>
            <p:cNvSpPr/>
            <p:nvPr/>
          </p:nvSpPr>
          <p:spPr>
            <a:xfrm>
              <a:off x="10315125" y="1470574"/>
              <a:ext cx="273920" cy="552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14A773B-465E-41EE-914B-EAC56380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5789" y="1847459"/>
              <a:ext cx="311692" cy="27809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85ABA8F-10BE-4709-91CA-7FBDE9414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0948" y="2577724"/>
              <a:ext cx="269295" cy="285136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AD59C76-3F9A-4997-9A7E-B3D5AF59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16627" y="1187129"/>
              <a:ext cx="386970" cy="285136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6C49F832-B250-411A-9158-C50F1E33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74919" y="1881934"/>
              <a:ext cx="386970" cy="28513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6B28ABF-3AA3-418B-8DA8-2719A413D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29978" y="2516361"/>
              <a:ext cx="476852" cy="416491"/>
            </a:xfrm>
            <a:prstGeom prst="rect">
              <a:avLst/>
            </a:prstGeom>
          </p:spPr>
        </p:pic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FC995E-61E6-43BB-AAFF-714C0FA54770}"/>
              </a:ext>
            </a:extLst>
          </p:cNvPr>
          <p:cNvSpPr/>
          <p:nvPr/>
        </p:nvSpPr>
        <p:spPr>
          <a:xfrm>
            <a:off x="7297211" y="1498214"/>
            <a:ext cx="273920" cy="5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A334CADD-9F91-4642-A1EB-FDB701FE98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6795" y="1161768"/>
            <a:ext cx="399237" cy="361514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266CCA95-D5A9-4B7E-87A6-4C6393577A56}"/>
              </a:ext>
            </a:extLst>
          </p:cNvPr>
          <p:cNvSpPr/>
          <p:nvPr/>
        </p:nvSpPr>
        <p:spPr>
          <a:xfrm>
            <a:off x="121697" y="3162548"/>
            <a:ext cx="5960350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1F3864"/>
                </a:solidFill>
                <a:ea typeface="DengXian" panose="02010600030101010101" pitchFamily="2" charset="-122"/>
              </a:rPr>
              <a:t>Mini ICP </a:t>
            </a:r>
            <a:r>
              <a:rPr lang="en-US" sz="1400" b="1" u="sng" dirty="0">
                <a:solidFill>
                  <a:srgbClr val="0000FF"/>
                </a:solidFill>
                <a:highlight>
                  <a:srgbClr val="00FFFF"/>
                </a:highlight>
                <a:ea typeface="DengXian" panose="02010600030101010101" pitchFamily="2" charset="-122"/>
              </a:rPr>
              <a:t>Hardwire</a:t>
            </a:r>
            <a:r>
              <a:rPr lang="en-US" sz="1400" b="1" u="sng" dirty="0">
                <a:solidFill>
                  <a:srgbClr val="1F3864"/>
                </a:solidFill>
                <a:ea typeface="DengXian" panose="02010600030101010101" pitchFamily="2" charset="-122"/>
              </a:rPr>
              <a:t> connected for below Buttons</a:t>
            </a:r>
          </a:p>
          <a:p>
            <a:endParaRPr lang="en-US" sz="1400" b="1" u="sng" dirty="0">
              <a:solidFill>
                <a:srgbClr val="1F3864"/>
              </a:solidFill>
              <a:ea typeface="DengXian" panose="02010600030101010101" pitchFamily="2" charset="-122"/>
            </a:endParaRPr>
          </a:p>
          <a:p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#1  </a:t>
            </a:r>
            <a:r>
              <a:rPr lang="en-US" altLang="zh-CN" sz="1400" b="1" dirty="0">
                <a:solidFill>
                  <a:srgbClr val="1F3864"/>
                </a:solidFill>
                <a:ea typeface="DengXian" panose="02010600030101010101" pitchFamily="2" charset="-122"/>
              </a:rPr>
              <a:t>Auto Start/Stop</a:t>
            </a:r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,</a:t>
            </a:r>
            <a:r>
              <a:rPr lang="en-US" sz="1400" dirty="0">
                <a:solidFill>
                  <a:srgbClr val="0000FF"/>
                </a:solidFill>
                <a:highlight>
                  <a:srgbClr val="00FFFF"/>
                </a:highlight>
                <a:ea typeface="DengXian" panose="02010600030101010101" pitchFamily="2" charset="-122"/>
              </a:rPr>
              <a:t> Hardwire </a:t>
            </a:r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to RCCM  and w/ indicator from RCCM feedback.</a:t>
            </a:r>
          </a:p>
          <a:p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#2  </a:t>
            </a:r>
            <a:r>
              <a:rPr lang="en-US" sz="1400" b="1" dirty="0">
                <a:solidFill>
                  <a:srgbClr val="1F3864"/>
                </a:solidFill>
                <a:ea typeface="DengXian" panose="02010600030101010101" pitchFamily="2" charset="-122"/>
              </a:rPr>
              <a:t>Hazard</a:t>
            </a:r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00FFFF"/>
                </a:highlight>
                <a:ea typeface="DengXian" panose="02010600030101010101" pitchFamily="2" charset="-122"/>
              </a:rPr>
              <a:t>Hardwire </a:t>
            </a:r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to BCM w/o indicator.</a:t>
            </a:r>
          </a:p>
          <a:p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#3  </a:t>
            </a:r>
            <a:r>
              <a:rPr lang="en-US" sz="1400" b="1" dirty="0">
                <a:solidFill>
                  <a:srgbClr val="1F3864"/>
                </a:solidFill>
                <a:ea typeface="DengXian" panose="02010600030101010101" pitchFamily="2" charset="-122"/>
              </a:rPr>
              <a:t>Parking menu, </a:t>
            </a:r>
            <a:r>
              <a:rPr lang="en-US" sz="1400" dirty="0">
                <a:solidFill>
                  <a:srgbClr val="0000FF"/>
                </a:solidFill>
                <a:highlight>
                  <a:srgbClr val="00FFFF"/>
                </a:highlight>
                <a:ea typeface="DengXian" panose="02010600030101010101" pitchFamily="2" charset="-122"/>
              </a:rPr>
              <a:t>Hardwire </a:t>
            </a:r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to ADAS w/o indicator.</a:t>
            </a:r>
          </a:p>
          <a:p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#4  </a:t>
            </a:r>
            <a:r>
              <a:rPr lang="en-US" sz="1400" b="1" dirty="0">
                <a:solidFill>
                  <a:srgbClr val="1F3864"/>
                </a:solidFill>
                <a:ea typeface="DengXian" panose="02010600030101010101" pitchFamily="2" charset="-122"/>
              </a:rPr>
              <a:t>Max Defrost</a:t>
            </a:r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00FFFF"/>
                </a:highlight>
                <a:ea typeface="DengXian" panose="02010600030101010101" pitchFamily="2" charset="-122"/>
              </a:rPr>
              <a:t>Hardwire </a:t>
            </a:r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to RCCM  and w/ indicator from RCCM feedback.</a:t>
            </a:r>
          </a:p>
          <a:p>
            <a:endParaRPr lang="en-US" sz="1400" dirty="0">
              <a:solidFill>
                <a:srgbClr val="1F3864"/>
              </a:solidFill>
              <a:ea typeface="DengXian" panose="02010600030101010101" pitchFamily="2" charset="-122"/>
            </a:endParaRPr>
          </a:p>
          <a:p>
            <a:r>
              <a:rPr lang="en-US" sz="1400" b="1" u="sng" dirty="0">
                <a:solidFill>
                  <a:srgbClr val="1F3864"/>
                </a:solidFill>
                <a:ea typeface="DengXian" panose="02010600030101010101" pitchFamily="2" charset="-122"/>
              </a:rPr>
              <a:t>Mini ICP </a:t>
            </a:r>
            <a:r>
              <a:rPr lang="en-US" sz="1400" b="1" u="sng" dirty="0">
                <a:solidFill>
                  <a:srgbClr val="0000FF"/>
                </a:solidFill>
                <a:highlight>
                  <a:srgbClr val="00FFFF"/>
                </a:highlight>
                <a:ea typeface="DengXian" panose="02010600030101010101" pitchFamily="2" charset="-122"/>
              </a:rPr>
              <a:t>LIN</a:t>
            </a:r>
            <a:r>
              <a:rPr lang="en-US" sz="1400" b="1" u="sng" dirty="0">
                <a:solidFill>
                  <a:srgbClr val="1F3864"/>
                </a:solidFill>
                <a:ea typeface="DengXian" panose="02010600030101010101" pitchFamily="2" charset="-122"/>
              </a:rPr>
              <a:t> to </a:t>
            </a:r>
            <a:r>
              <a:rPr lang="en-US" sz="1400" b="1" u="sng" dirty="0">
                <a:solidFill>
                  <a:srgbClr val="0000FF"/>
                </a:solidFill>
                <a:highlight>
                  <a:srgbClr val="00FFFF"/>
                </a:highlight>
                <a:ea typeface="DengXian" panose="02010600030101010101" pitchFamily="2" charset="-122"/>
              </a:rPr>
              <a:t>IVI</a:t>
            </a:r>
            <a:r>
              <a:rPr lang="en-US" sz="1400" b="1" u="sng" dirty="0">
                <a:solidFill>
                  <a:srgbClr val="1F3864"/>
                </a:solidFill>
                <a:ea typeface="DengXian" panose="02010600030101010101" pitchFamily="2" charset="-122"/>
              </a:rPr>
              <a:t>  for below buttons</a:t>
            </a:r>
          </a:p>
          <a:p>
            <a:endParaRPr lang="en-US" sz="1400" b="1" u="sng" dirty="0">
              <a:solidFill>
                <a:srgbClr val="1F3864"/>
              </a:solidFill>
              <a:ea typeface="DengXian" panose="02010600030101010101" pitchFamily="2" charset="-122"/>
            </a:endParaRPr>
          </a:p>
          <a:p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</a:t>
            </a:r>
            <a:r>
              <a:rPr lang="en-US" altLang="zh-CN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1.1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Auto Hold</a:t>
            </a:r>
            <a:r>
              <a:rPr lang="en-US" sz="14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Hot key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---LIN to IVI ,  </a:t>
            </a:r>
            <a:r>
              <a:rPr lang="en-US" sz="1400" b="1" dirty="0">
                <a:solidFill>
                  <a:srgbClr val="1F3864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</a:rPr>
              <a:t>with indicator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.</a:t>
            </a:r>
          </a:p>
          <a:p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</a:t>
            </a:r>
            <a:r>
              <a:rPr lang="en-US" altLang="zh-CN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5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Camera Hot key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---LIN to IVI ,  w/</a:t>
            </a:r>
            <a:r>
              <a:rPr lang="en-US" altLang="zh-CN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</a:t>
            </a:r>
            <a:r>
              <a:rPr lang="en-US" altLang="zh-CN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6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 Hot key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---LIN to IVI ,  w/</a:t>
            </a:r>
            <a:r>
              <a:rPr lang="en-US" altLang="zh-CN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o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indicator.</a:t>
            </a:r>
          </a:p>
          <a:p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#</a:t>
            </a:r>
            <a:r>
              <a:rPr lang="en-US" altLang="zh-CN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7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Vol +/-, Audio Power on/off</a:t>
            </a:r>
          </a:p>
          <a:p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</a:t>
            </a:r>
            <a:r>
              <a:rPr lang="en-US" altLang="zh-CN" sz="14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LIN</a:t>
            </a:r>
            <a:r>
              <a:rPr lang="en-US" altLang="zh-CN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 IVI , Presse for audio power on/off,  w/o  indicator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US" altLang="zh-CN" sz="14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Short Pressed --- Audio on/off;      Long Pressed --- Audio Restart.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    Rotation for volume +/-                                                    </a:t>
            </a:r>
          </a:p>
          <a:p>
            <a:r>
              <a:rPr lang="en-US" sz="1400" dirty="0">
                <a:solidFill>
                  <a:srgbClr val="1F3864"/>
                </a:solidFill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26FD538-3BE9-490C-8BAD-BDCD37ED129C}"/>
              </a:ext>
            </a:extLst>
          </p:cNvPr>
          <p:cNvSpPr/>
          <p:nvPr/>
        </p:nvSpPr>
        <p:spPr>
          <a:xfrm>
            <a:off x="105776" y="1282864"/>
            <a:ext cx="327364" cy="32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7D1E0A7-F386-4860-B416-160C4B5F00B8}"/>
              </a:ext>
            </a:extLst>
          </p:cNvPr>
          <p:cNvSpPr/>
          <p:nvPr/>
        </p:nvSpPr>
        <p:spPr>
          <a:xfrm>
            <a:off x="114642" y="1935611"/>
            <a:ext cx="327364" cy="32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A4CDB5-4B3F-4ED5-986B-9B57187A8841}"/>
              </a:ext>
            </a:extLst>
          </p:cNvPr>
          <p:cNvSpPr/>
          <p:nvPr/>
        </p:nvSpPr>
        <p:spPr>
          <a:xfrm>
            <a:off x="114642" y="2589398"/>
            <a:ext cx="327364" cy="32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20C33EE-FF29-4B4C-B9F6-8722C5D07039}"/>
              </a:ext>
            </a:extLst>
          </p:cNvPr>
          <p:cNvSpPr/>
          <p:nvPr/>
        </p:nvSpPr>
        <p:spPr>
          <a:xfrm>
            <a:off x="3219934" y="1261809"/>
            <a:ext cx="327364" cy="32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EB6C5EB-7060-4979-9A02-87B001018D15}"/>
              </a:ext>
            </a:extLst>
          </p:cNvPr>
          <p:cNvSpPr/>
          <p:nvPr/>
        </p:nvSpPr>
        <p:spPr>
          <a:xfrm>
            <a:off x="3219934" y="1951309"/>
            <a:ext cx="327364" cy="32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015D814-3FE5-449F-AA28-DC0A8C73AE2F}"/>
              </a:ext>
            </a:extLst>
          </p:cNvPr>
          <p:cNvSpPr/>
          <p:nvPr/>
        </p:nvSpPr>
        <p:spPr>
          <a:xfrm>
            <a:off x="3199093" y="2660090"/>
            <a:ext cx="327364" cy="32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87F339D-D697-413A-A32F-8D39B6FB2685}"/>
              </a:ext>
            </a:extLst>
          </p:cNvPr>
          <p:cNvSpPr/>
          <p:nvPr/>
        </p:nvSpPr>
        <p:spPr>
          <a:xfrm>
            <a:off x="2363439" y="2610148"/>
            <a:ext cx="327364" cy="32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524F041-CC08-4F4A-A373-5B149E2FDA40}"/>
              </a:ext>
            </a:extLst>
          </p:cNvPr>
          <p:cNvSpPr/>
          <p:nvPr/>
        </p:nvSpPr>
        <p:spPr>
          <a:xfrm>
            <a:off x="6317370" y="1062740"/>
            <a:ext cx="570156" cy="570156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1.1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3641894"/>
      </p:ext>
    </p:extLst>
  </p:cSld>
  <p:clrMapOvr>
    <a:masterClrMapping/>
  </p:clrMapOvr>
</p:sld>
</file>

<file path=ppt/theme/theme1.xml><?xml version="1.0" encoding="utf-8"?>
<a:theme xmlns:a="http://schemas.openxmlformats.org/drawingml/2006/main" name="REC V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 VI Template" id="{C0D91ABB-515D-4DEC-B42C-CCAB48F0BDD5}" vid="{4E261BE1-A55E-43AE-A060-F8D2214DB956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D7E9104-5EAF-4342-83F6-936B87C3099C}" vid="{24F60AFF-E917-49C6-8A9F-545983031EC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 VI Template</Template>
  <TotalTime>9754</TotalTime>
  <Words>221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Ford Bold</vt:lpstr>
      <vt:lpstr>Ford CE Bold</vt:lpstr>
      <vt:lpstr>REC VI Template</vt:lpstr>
      <vt:lpstr>自定义设计方案</vt:lpstr>
      <vt:lpstr>1_主题1</vt:lpstr>
      <vt:lpstr>1_自定义设计方案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D568 MEA OAT Abnormal display</dc:title>
  <dc:creator>Xia, Yvan (Y.)</dc:creator>
  <cp:lastModifiedBy>Zhou, Weifu (W.)</cp:lastModifiedBy>
  <cp:revision>290</cp:revision>
  <dcterms:created xsi:type="dcterms:W3CDTF">2019-05-29T13:05:00Z</dcterms:created>
  <dcterms:modified xsi:type="dcterms:W3CDTF">2021-05-20T05:55:13Z</dcterms:modified>
</cp:coreProperties>
</file>