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  <p:sldMasterId id="2147483660" r:id="rId5"/>
  </p:sldMasterIdLst>
  <p:notesMasterIdLst>
    <p:notesMasterId r:id="rId9"/>
  </p:notesMasterIdLst>
  <p:handoutMasterIdLst>
    <p:handoutMasterId r:id="rId10"/>
  </p:handoutMasterIdLst>
  <p:sldIdLst>
    <p:sldId id="3453" r:id="rId6"/>
    <p:sldId id="3454" r:id="rId7"/>
    <p:sldId id="345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city Chen" initials="FC" lastIdx="1" clrIdx="0">
    <p:extLst>
      <p:ext uri="{19B8F6BF-5375-455C-9EA6-DF929625EA0E}">
        <p15:presenceInfo xmlns:p15="http://schemas.microsoft.com/office/powerpoint/2012/main" userId="S-1-5-21-1891859003-1200709052-621696214-371914" providerId="AD"/>
      </p:ext>
    </p:extLst>
  </p:cmAuthor>
  <p:cmAuthor id="2" name="Guo, Vivian (J.W.)" initials="GV(" lastIdx="1" clrIdx="1">
    <p:extLst>
      <p:ext uri="{19B8F6BF-5375-455C-9EA6-DF929625EA0E}">
        <p15:presenceInfo xmlns:p15="http://schemas.microsoft.com/office/powerpoint/2012/main" userId="S-1-5-21-1891859003-1200709052-621696214-3862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77"/>
    <a:srgbClr val="0000FF"/>
    <a:srgbClr val="C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0" autoAdjust="0"/>
    <p:restoredTop sz="95422" autoAdjust="0"/>
  </p:normalViewPr>
  <p:slideViewPr>
    <p:cSldViewPr snapToGrid="0">
      <p:cViewPr>
        <p:scale>
          <a:sx n="100" d="100"/>
          <a:sy n="100" d="100"/>
        </p:scale>
        <p:origin x="144" y="-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13D942-1FBF-4C79-B1FB-D39468902A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9329F6-50A2-4EC2-8964-07560FFBA6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DBDBA-3085-49E6-952C-387771C271D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848BE-C6F8-4281-94E3-0CFFF758DB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D2FDA-E2C5-4149-8ED9-8FAB76A238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A0BC6-E911-4E91-825C-51B4A49D2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48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698BB-EAC8-4742-8D46-8D85813D5403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411-EA72-4313-ACDC-89BEB32F3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91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A7F-7544-4F56-9817-1E28F78E4A34}" type="slidenum">
              <a:rPr lang="en-AU" smtClean="0"/>
              <a:pPr/>
              <a:t>‹#›</a:t>
            </a:fld>
            <a:endParaRPr lang="en-AU" dirty="0"/>
          </a:p>
          <a:p>
            <a:r>
              <a:rPr lang="en-US" dirty="0"/>
              <a:t>GIS1: 23.01, 12 /  GIS2: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1987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A7F-7544-4F56-9817-1E28F78E4A34}" type="slidenum">
              <a:rPr lang="en-AU" smtClean="0"/>
              <a:pPr/>
              <a:t>‹#›</a:t>
            </a:fld>
            <a:endParaRPr lang="en-AU" dirty="0"/>
          </a:p>
          <a:p>
            <a:r>
              <a:rPr lang="en-US" dirty="0"/>
              <a:t>GIS1: 23.01, 12 /  GIS2: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4784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A7F-7544-4F56-9817-1E28F78E4A34}" type="slidenum">
              <a:rPr lang="en-AU" smtClean="0"/>
              <a:pPr/>
              <a:t>‹#›</a:t>
            </a:fld>
            <a:endParaRPr lang="en-AU" dirty="0"/>
          </a:p>
          <a:p>
            <a:r>
              <a:rPr lang="en-US" dirty="0"/>
              <a:t>GIS1: 23.01, 12 /  GIS2: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4733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A7F-7544-4F56-9817-1E28F78E4A34}" type="slidenum">
              <a:rPr lang="en-AU" smtClean="0"/>
              <a:pPr/>
              <a:t>‹#›</a:t>
            </a:fld>
            <a:endParaRPr lang="en-AU" dirty="0"/>
          </a:p>
          <a:p>
            <a:r>
              <a:rPr lang="en-US" dirty="0"/>
              <a:t>GIS1: 23.01, 12 /  GIS2: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5653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Bum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827775" y="6413710"/>
            <a:ext cx="535724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685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3" name="TextBox 3"/>
          <p:cNvSpPr txBox="1">
            <a:spLocks noChangeArrowheads="1"/>
          </p:cNvSpPr>
          <p:nvPr userDrawn="1"/>
        </p:nvSpPr>
        <p:spPr bwMode="auto">
          <a:xfrm>
            <a:off x="11554403" y="6413712"/>
            <a:ext cx="314509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marL="0" marR="0" lvl="0" indent="0" algn="r" defTabSz="685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8DB652-40BB-446A-A0D5-04B7B7569A42}" type="slidenum">
              <a:rPr kumimoji="0" lang="en-US" altLang="en-US" sz="825" b="1" i="0" u="none" strike="noStrike" kern="1200" cap="none" spc="0" normalizeH="0" baseline="0" noProof="0" smtClean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685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825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356360" y="0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21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6" y="6405682"/>
            <a:ext cx="716579" cy="2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3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27774" y="6413710"/>
            <a:ext cx="79380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98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A4534C-B16E-4A5D-B9DC-4222B991328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7774" y="6413710"/>
            <a:ext cx="79380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C33E3DA-650A-434A-8BED-3817AFA7C0A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2484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0269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927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29525-C375-48A5-812B-C70BEACD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C8E07-2D5D-44A5-806D-DB19D1873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1B1C4-D119-4136-A6B8-4C0D83B36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1BFB7-855D-4947-B931-F04FA4F52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49CF7-F15A-431F-85C6-784B5063D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1DC4-9FBF-45F8-BB03-20E6E713C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8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6" r:id="rId2"/>
    <p:sldLayoutId id="2147483717" r:id="rId3"/>
    <p:sldLayoutId id="2147483718" r:id="rId4"/>
    <p:sldLayoutId id="2147483723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52A9B8-AC58-4821-B054-19D916444C0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540" y="175118"/>
            <a:ext cx="659596" cy="2473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9C22B6-9664-4F46-B8B6-77B51558CD52}"/>
              </a:ext>
            </a:extLst>
          </p:cNvPr>
          <p:cNvSpPr/>
          <p:nvPr userDrawn="1"/>
        </p:nvSpPr>
        <p:spPr>
          <a:xfrm>
            <a:off x="206172" y="546100"/>
            <a:ext cx="117856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668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5" r:id="rId2"/>
    <p:sldLayoutId id="2147483729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383A76B8-B0DA-4DB7-97A9-6633B88300A9}"/>
              </a:ext>
            </a:extLst>
          </p:cNvPr>
          <p:cNvSpPr/>
          <p:nvPr/>
        </p:nvSpPr>
        <p:spPr>
          <a:xfrm>
            <a:off x="4259741" y="2171424"/>
            <a:ext cx="579610" cy="146490"/>
          </a:xfrm>
          <a:prstGeom prst="leftRightArrow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E60EBBE-6AF0-42A6-B05D-55F09154D8F8}"/>
              </a:ext>
            </a:extLst>
          </p:cNvPr>
          <p:cNvSpPr/>
          <p:nvPr/>
        </p:nvSpPr>
        <p:spPr>
          <a:xfrm>
            <a:off x="4196611" y="1937817"/>
            <a:ext cx="747450" cy="228600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LIN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D244AC1E-D122-495F-A188-8DD0E088EC33}"/>
              </a:ext>
            </a:extLst>
          </p:cNvPr>
          <p:cNvSpPr/>
          <p:nvPr/>
        </p:nvSpPr>
        <p:spPr>
          <a:xfrm>
            <a:off x="4239533" y="1175526"/>
            <a:ext cx="579610" cy="146490"/>
          </a:xfrm>
          <a:prstGeom prst="leftRightArrow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2DA8F6E-888E-4CD2-AA6A-059E26F6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696" y="112233"/>
            <a:ext cx="10835640" cy="579120"/>
          </a:xfrm>
        </p:spPr>
        <p:txBody>
          <a:bodyPr/>
          <a:lstStyle/>
          <a:p>
            <a:r>
              <a:rPr lang="en-US" altLang="zh-CN" dirty="0"/>
              <a:t>U611 MCA</a:t>
            </a:r>
            <a:r>
              <a:rPr lang="en-US" dirty="0"/>
              <a:t> ICP Design Requirement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10CB6C-66BC-44D8-9574-86621C560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3" y="691353"/>
            <a:ext cx="4111316" cy="2191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FE9260-74CA-4DF2-AEDD-5C3FCE67D0AF}"/>
              </a:ext>
            </a:extLst>
          </p:cNvPr>
          <p:cNvSpPr txBox="1"/>
          <p:nvPr/>
        </p:nvSpPr>
        <p:spPr>
          <a:xfrm>
            <a:off x="943370" y="1081005"/>
            <a:ext cx="255198" cy="2462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89ECF5-D2A0-4B5A-9274-92A2C1BC9442}"/>
              </a:ext>
            </a:extLst>
          </p:cNvPr>
          <p:cNvSpPr/>
          <p:nvPr/>
        </p:nvSpPr>
        <p:spPr>
          <a:xfrm>
            <a:off x="914374" y="1360695"/>
            <a:ext cx="365760" cy="22860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225C6-CE0D-43F0-8BFF-DA753561D388}"/>
              </a:ext>
            </a:extLst>
          </p:cNvPr>
          <p:cNvSpPr txBox="1"/>
          <p:nvPr/>
        </p:nvSpPr>
        <p:spPr>
          <a:xfrm>
            <a:off x="1547798" y="108100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highlight>
                  <a:srgbClr val="0000FF"/>
                </a:highlight>
              </a:rPr>
              <a:t>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3BF97B-9EC8-44F7-AACF-DE27814FC0F6}"/>
              </a:ext>
            </a:extLst>
          </p:cNvPr>
          <p:cNvSpPr/>
          <p:nvPr/>
        </p:nvSpPr>
        <p:spPr>
          <a:xfrm>
            <a:off x="1492517" y="1360695"/>
            <a:ext cx="365760" cy="228600"/>
          </a:xfrm>
          <a:prstGeom prst="round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2ED34D-C0C2-4624-AEC6-244109454179}"/>
              </a:ext>
            </a:extLst>
          </p:cNvPr>
          <p:cNvSpPr txBox="1"/>
          <p:nvPr/>
        </p:nvSpPr>
        <p:spPr>
          <a:xfrm>
            <a:off x="2577606" y="10807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highlight>
                  <a:srgbClr val="0000FF"/>
                </a:highlight>
              </a:rPr>
              <a:t>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15B81B-4015-4A00-BDCB-D5489B052C1D}"/>
              </a:ext>
            </a:extLst>
          </p:cNvPr>
          <p:cNvSpPr/>
          <p:nvPr/>
        </p:nvSpPr>
        <p:spPr>
          <a:xfrm>
            <a:off x="2522325" y="1360695"/>
            <a:ext cx="365760" cy="228600"/>
          </a:xfrm>
          <a:prstGeom prst="round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66D1F-C960-4D47-A593-84C7AB19299E}"/>
              </a:ext>
            </a:extLst>
          </p:cNvPr>
          <p:cNvSpPr txBox="1"/>
          <p:nvPr/>
        </p:nvSpPr>
        <p:spPr>
          <a:xfrm>
            <a:off x="3194313" y="10807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bg1"/>
                </a:solidFill>
                <a:highlight>
                  <a:srgbClr val="0000FF"/>
                </a:highlight>
              </a:defRPr>
            </a:lvl1pPr>
          </a:lstStyle>
          <a:p>
            <a:r>
              <a:rPr lang="en-US" dirty="0"/>
              <a:t>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10F120-2B1C-43CD-836F-3177A608BD6E}"/>
              </a:ext>
            </a:extLst>
          </p:cNvPr>
          <p:cNvSpPr/>
          <p:nvPr/>
        </p:nvSpPr>
        <p:spPr>
          <a:xfrm>
            <a:off x="3140674" y="1360695"/>
            <a:ext cx="365760" cy="228600"/>
          </a:xfrm>
          <a:prstGeom prst="round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4F225C6-CE0D-43F0-8BFF-DA753561D388}"/>
              </a:ext>
            </a:extLst>
          </p:cNvPr>
          <p:cNvSpPr txBox="1"/>
          <p:nvPr/>
        </p:nvSpPr>
        <p:spPr>
          <a:xfrm>
            <a:off x="1007095" y="214984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highlight>
                  <a:srgbClr val="0000FF"/>
                </a:highlight>
              </a:rPr>
              <a:t>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3BF97B-9EC8-44F7-AACF-DE27814FC0F6}"/>
              </a:ext>
            </a:extLst>
          </p:cNvPr>
          <p:cNvSpPr/>
          <p:nvPr/>
        </p:nvSpPr>
        <p:spPr>
          <a:xfrm>
            <a:off x="949125" y="2374979"/>
            <a:ext cx="365760" cy="228600"/>
          </a:xfrm>
          <a:prstGeom prst="round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5EC351B6-041A-4DB4-BDC2-63B342BEB083}"/>
              </a:ext>
            </a:extLst>
          </p:cNvPr>
          <p:cNvSpPr txBox="1"/>
          <p:nvPr/>
        </p:nvSpPr>
        <p:spPr>
          <a:xfrm>
            <a:off x="1439371" y="214984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highlight>
                  <a:srgbClr val="0000FF"/>
                </a:highlight>
              </a:rPr>
              <a:t>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57427D2-AB6C-4A92-A3E7-F5C8767C1BE4}"/>
              </a:ext>
            </a:extLst>
          </p:cNvPr>
          <p:cNvSpPr/>
          <p:nvPr/>
        </p:nvSpPr>
        <p:spPr>
          <a:xfrm>
            <a:off x="1382930" y="2374979"/>
            <a:ext cx="365760" cy="228600"/>
          </a:xfrm>
          <a:prstGeom prst="round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46531731-44A2-4EB8-9457-7491464E52AD}"/>
              </a:ext>
            </a:extLst>
          </p:cNvPr>
          <p:cNvSpPr txBox="1"/>
          <p:nvPr/>
        </p:nvSpPr>
        <p:spPr>
          <a:xfrm>
            <a:off x="2030908" y="214984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highlight>
                  <a:srgbClr val="0000FF"/>
                </a:highlight>
              </a:rPr>
              <a:t>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86193B7-7E79-465C-A061-189F4E93A230}"/>
              </a:ext>
            </a:extLst>
          </p:cNvPr>
          <p:cNvSpPr/>
          <p:nvPr/>
        </p:nvSpPr>
        <p:spPr>
          <a:xfrm>
            <a:off x="1979011" y="2374586"/>
            <a:ext cx="365760" cy="228600"/>
          </a:xfrm>
          <a:prstGeom prst="round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21E8CCA6-36BC-49A1-A4C8-9283575475A9}"/>
              </a:ext>
            </a:extLst>
          </p:cNvPr>
          <p:cNvSpPr txBox="1"/>
          <p:nvPr/>
        </p:nvSpPr>
        <p:spPr>
          <a:xfrm>
            <a:off x="3079221" y="214984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highlight>
                  <a:srgbClr val="0000FF"/>
                </a:highlight>
              </a:rPr>
              <a:t>9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FFD07DF-468D-4531-A78D-BA8F0D1B781F}"/>
              </a:ext>
            </a:extLst>
          </p:cNvPr>
          <p:cNvSpPr/>
          <p:nvPr/>
        </p:nvSpPr>
        <p:spPr>
          <a:xfrm>
            <a:off x="3023940" y="2374586"/>
            <a:ext cx="365760" cy="228600"/>
          </a:xfrm>
          <a:prstGeom prst="round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B34C5D09-C1EC-4316-A46F-6F803E7D7F22}"/>
              </a:ext>
            </a:extLst>
          </p:cNvPr>
          <p:cNvSpPr txBox="1"/>
          <p:nvPr/>
        </p:nvSpPr>
        <p:spPr>
          <a:xfrm>
            <a:off x="2630373" y="214984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highlight>
                  <a:srgbClr val="0000FF"/>
                </a:highlight>
              </a:rPr>
              <a:t>8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BF8DD5E-4A63-4305-AEC5-CB871DA73508}"/>
              </a:ext>
            </a:extLst>
          </p:cNvPr>
          <p:cNvSpPr/>
          <p:nvPr/>
        </p:nvSpPr>
        <p:spPr>
          <a:xfrm>
            <a:off x="2575092" y="2374586"/>
            <a:ext cx="365760" cy="228600"/>
          </a:xfrm>
          <a:prstGeom prst="round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B5D80CD-9C57-4B65-83DF-76733C0C1367}"/>
              </a:ext>
            </a:extLst>
          </p:cNvPr>
          <p:cNvSpPr/>
          <p:nvPr/>
        </p:nvSpPr>
        <p:spPr>
          <a:xfrm>
            <a:off x="4867455" y="2090077"/>
            <a:ext cx="985466" cy="365760"/>
          </a:xfrm>
          <a:prstGeom prst="round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IVI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0F0C7C-A203-4E85-A4C4-53A15404A9E9}"/>
              </a:ext>
            </a:extLst>
          </p:cNvPr>
          <p:cNvSpPr/>
          <p:nvPr/>
        </p:nvSpPr>
        <p:spPr>
          <a:xfrm>
            <a:off x="105503" y="3072543"/>
            <a:ext cx="73179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1). Mini ICP 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hardware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connected for below buttons: </a:t>
            </a:r>
          </a:p>
          <a:p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#1 </a:t>
            </a:r>
            <a:r>
              <a:rPr lang="en-US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Max Defrost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Touch button, hardware to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RCCM </a:t>
            </a:r>
          </a:p>
          <a:p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      </a:t>
            </a:r>
            <a:r>
              <a:rPr lang="en-US" altLang="zh-CN" sz="1500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w/ indicator from RCCM feedback.</a:t>
            </a:r>
          </a:p>
          <a:p>
            <a:r>
              <a:rPr lang="en-US" altLang="zh-CN" sz="1500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#4 </a:t>
            </a:r>
            <a:r>
              <a:rPr lang="en-US" altLang="zh-CN" sz="1500" b="1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Auto Start/Stop</a:t>
            </a:r>
            <a:r>
              <a:rPr lang="en-US" altLang="zh-CN" sz="1500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</a:t>
            </a: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Touch button, hardware to</a:t>
            </a:r>
            <a:r>
              <a:rPr lang="en-US" altLang="zh-CN" sz="1500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RCCM w/ indicator from RCCM feedback.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7F4CA2-7ECC-4A67-AAFB-1A702DEA2307}"/>
              </a:ext>
            </a:extLst>
          </p:cNvPr>
          <p:cNvSpPr/>
          <p:nvPr/>
        </p:nvSpPr>
        <p:spPr>
          <a:xfrm>
            <a:off x="105503" y="3854562"/>
            <a:ext cx="8048229" cy="2169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2). Mini ICP LIN to IVI for below buttons signal Transmit &amp; Receive.</a:t>
            </a:r>
          </a:p>
          <a:p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#2 </a:t>
            </a:r>
            <a:r>
              <a:rPr lang="en-US" altLang="zh-CN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Climate power on/off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Touch button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IVI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RCCM, </a:t>
            </a:r>
            <a:r>
              <a:rPr lang="en-US" altLang="zh-CN" sz="1500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w/ indicator from IVI.</a:t>
            </a:r>
          </a:p>
          <a:p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#3 </a:t>
            </a:r>
            <a:r>
              <a:rPr lang="en-US" altLang="zh-CN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DAT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Touch button for DAT hot key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w/o indicator.</a:t>
            </a:r>
          </a:p>
          <a:p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#4 </a:t>
            </a:r>
            <a:r>
              <a:rPr lang="en-US" altLang="zh-CN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Auto Start/Stop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Touch button, IVI 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to PCM,</a:t>
            </a:r>
            <a:r>
              <a:rPr lang="zh-CN" alt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500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w/ indicator from IVI.</a:t>
            </a:r>
            <a:endParaRPr lang="en-US" altLang="zh-CN" sz="1500" dirty="0">
              <a:solidFill>
                <a:srgbClr val="1F3864"/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#5 </a:t>
            </a:r>
            <a:r>
              <a:rPr lang="en-US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Driver side Temp Up/Down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Hard 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toggle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for driver side temp +/-, IVI 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RCCM, w/o indicator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.</a:t>
            </a:r>
          </a:p>
          <a:p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6 </a:t>
            </a:r>
            <a:r>
              <a:rPr lang="en-US" altLang="zh-CN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Blower</a:t>
            </a:r>
            <a:r>
              <a:rPr lang="en-US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Up/Down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Hard toggle  to IVI , IVI 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RCCM, w/o indicator.</a:t>
            </a:r>
          </a:p>
          <a:p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#7 </a:t>
            </a:r>
            <a:r>
              <a:rPr lang="en-US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SDM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Hard toggle  to IVI, IVI 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to ABS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w/o indicator.</a:t>
            </a:r>
          </a:p>
          <a:p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#8 </a:t>
            </a:r>
            <a:r>
              <a:rPr lang="en-US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A/</a:t>
            </a:r>
            <a:r>
              <a:rPr lang="en-US" altLang="zh-CN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 </a:t>
            </a:r>
            <a:r>
              <a:rPr lang="en-US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on/off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Hard toggle  for 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A/C(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Control Compressor) on/off, IVI 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to RCCM, </a:t>
            </a:r>
            <a:r>
              <a:rPr lang="en-US" altLang="zh-CN" sz="1500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w/ indicator from IVI.</a:t>
            </a:r>
          </a:p>
          <a:p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#9 </a:t>
            </a:r>
            <a:r>
              <a:rPr lang="en-US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Passenger side Temp Up/Down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Hard toggle  to IVI , IVI 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to RCCM, w/o indicator.</a:t>
            </a:r>
            <a:endParaRPr lang="en-US" sz="1500" dirty="0">
              <a:solidFill>
                <a:srgbClr val="1F3864"/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2D4F088-6B3B-4D7A-8ED6-F3519EC791AB}"/>
              </a:ext>
            </a:extLst>
          </p:cNvPr>
          <p:cNvSpPr/>
          <p:nvPr/>
        </p:nvSpPr>
        <p:spPr>
          <a:xfrm>
            <a:off x="4867455" y="1055325"/>
            <a:ext cx="985466" cy="365760"/>
          </a:xfrm>
          <a:prstGeom prst="roundRect">
            <a:avLst/>
          </a:prstGeom>
          <a:solidFill>
            <a:srgbClr val="00B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RCCM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01DA83-9B7B-40F8-B3F3-DED327663D41}"/>
              </a:ext>
            </a:extLst>
          </p:cNvPr>
          <p:cNvSpPr/>
          <p:nvPr/>
        </p:nvSpPr>
        <p:spPr>
          <a:xfrm>
            <a:off x="4176403" y="941919"/>
            <a:ext cx="747450" cy="228600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tx1"/>
                </a:solidFill>
              </a:rPr>
              <a:t>hardware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6CC614-0BC5-4009-878A-F4BEDA77EE02}"/>
              </a:ext>
            </a:extLst>
          </p:cNvPr>
          <p:cNvSpPr/>
          <p:nvPr/>
        </p:nvSpPr>
        <p:spPr>
          <a:xfrm>
            <a:off x="6242559" y="2402577"/>
            <a:ext cx="546976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If continuous pressed  </a:t>
            </a:r>
            <a:r>
              <a:rPr lang="en-US" sz="1000" b="1" dirty="0">
                <a:solidFill>
                  <a:srgbClr val="0000FF"/>
                </a:solidFill>
              </a:rPr>
              <a:t>#5 or #9 </a:t>
            </a:r>
            <a:r>
              <a:rPr lang="en-US" sz="1000" dirty="0">
                <a:solidFill>
                  <a:srgbClr val="0000FF"/>
                </a:solidFill>
              </a:rPr>
              <a:t>toggle up/down, IVI sent several events to RCCM </a:t>
            </a:r>
          </a:p>
          <a:p>
            <a:r>
              <a:rPr lang="en-US" sz="1000" dirty="0">
                <a:solidFill>
                  <a:srgbClr val="0000FF"/>
                </a:solidFill>
              </a:rPr>
              <a:t>HMI pop up Driver Temp  +/-  change rate as </a:t>
            </a:r>
            <a:r>
              <a:rPr lang="en-US" sz="1000" dirty="0">
                <a:solidFill>
                  <a:srgbClr val="0000FF"/>
                </a:solidFill>
                <a:highlight>
                  <a:srgbClr val="FFFF00"/>
                </a:highlight>
              </a:rPr>
              <a:t>10 steps </a:t>
            </a:r>
            <a:r>
              <a:rPr lang="en-US" sz="1000" dirty="0">
                <a:solidFill>
                  <a:srgbClr val="0000FF"/>
                </a:solidFill>
              </a:rPr>
              <a:t>per 1 second, Control mirror time pop out is 2S.</a:t>
            </a:r>
          </a:p>
          <a:p>
            <a:r>
              <a:rPr lang="en-US" sz="1000" i="1" u="sng" dirty="0"/>
              <a:t>Example:  If continuous pressed  Temp + , HMI change from 23.5C to 28.5C in 1 second, 0.5C per step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6E01F9-D039-40DA-A257-31F1D2DC5717}"/>
              </a:ext>
            </a:extLst>
          </p:cNvPr>
          <p:cNvSpPr/>
          <p:nvPr/>
        </p:nvSpPr>
        <p:spPr>
          <a:xfrm>
            <a:off x="6295900" y="663535"/>
            <a:ext cx="546976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</a:rPr>
              <a:t>If continuous pressed </a:t>
            </a:r>
            <a:r>
              <a:rPr lang="en-US" sz="900" b="1" dirty="0">
                <a:solidFill>
                  <a:srgbClr val="0000FF"/>
                </a:solidFill>
              </a:rPr>
              <a:t>#6</a:t>
            </a:r>
            <a:r>
              <a:rPr lang="en-US" sz="900" dirty="0">
                <a:solidFill>
                  <a:srgbClr val="0000FF"/>
                </a:solidFill>
              </a:rPr>
              <a:t> toggle up/down, IVI sent several events to RCCM </a:t>
            </a:r>
          </a:p>
          <a:p>
            <a:r>
              <a:rPr lang="en-US" sz="900" dirty="0">
                <a:solidFill>
                  <a:srgbClr val="0000FF"/>
                </a:solidFill>
              </a:rPr>
              <a:t>HMI pop up blower speed  +/-  change rate as </a:t>
            </a:r>
            <a:r>
              <a:rPr lang="en-US" sz="900" dirty="0">
                <a:solidFill>
                  <a:srgbClr val="0000FF"/>
                </a:solidFill>
                <a:highlight>
                  <a:srgbClr val="FFFF00"/>
                </a:highlight>
              </a:rPr>
              <a:t>5 steps </a:t>
            </a:r>
            <a:r>
              <a:rPr lang="en-US" sz="900" dirty="0">
                <a:solidFill>
                  <a:srgbClr val="0000FF"/>
                </a:solidFill>
              </a:rPr>
              <a:t>per 1 second, Control mirror time pop out is 2S.</a:t>
            </a:r>
          </a:p>
          <a:p>
            <a:r>
              <a:rPr lang="en-US" sz="900" i="1" u="sng" dirty="0"/>
              <a:t>Example:  If continuous pressed Temp + , HMI change from 1 bar to 6 bar in 1 second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5725AF-AE22-421D-ADD7-14987D44B6A9}"/>
              </a:ext>
            </a:extLst>
          </p:cNvPr>
          <p:cNvGrpSpPr/>
          <p:nvPr/>
        </p:nvGrpSpPr>
        <p:grpSpPr>
          <a:xfrm>
            <a:off x="7565691" y="1219840"/>
            <a:ext cx="2022131" cy="893566"/>
            <a:chOff x="1436820" y="3988814"/>
            <a:chExt cx="2022131" cy="89356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6F61453-8709-48EB-9331-7E4304C66574}"/>
                </a:ext>
              </a:extLst>
            </p:cNvPr>
            <p:cNvSpPr/>
            <p:nvPr/>
          </p:nvSpPr>
          <p:spPr>
            <a:xfrm>
              <a:off x="1436820" y="3988814"/>
              <a:ext cx="13003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Blower Speed Pop up</a:t>
              </a:r>
            </a:p>
            <a:p>
              <a:endParaRPr lang="en-US" sz="9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01DFE1A-CBE6-45C7-B5A3-CFF086F85E72}"/>
                </a:ext>
              </a:extLst>
            </p:cNvPr>
            <p:cNvSpPr/>
            <p:nvPr/>
          </p:nvSpPr>
          <p:spPr>
            <a:xfrm>
              <a:off x="2604230" y="4513048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SYNC+  Screen</a:t>
              </a:r>
            </a:p>
            <a:p>
              <a:endParaRPr lang="en-US" sz="900" dirty="0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C075EFD-777F-4BE9-B166-13F25775FCBC}"/>
              </a:ext>
            </a:extLst>
          </p:cNvPr>
          <p:cNvSpPr/>
          <p:nvPr/>
        </p:nvSpPr>
        <p:spPr>
          <a:xfrm>
            <a:off x="7372368" y="294798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/>
              <a:t>Temp Pop up</a:t>
            </a:r>
          </a:p>
          <a:p>
            <a:endParaRPr lang="en-US" sz="9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5C8209A-E2C0-4065-9F14-587F967367F7}"/>
              </a:ext>
            </a:extLst>
          </p:cNvPr>
          <p:cNvSpPr/>
          <p:nvPr/>
        </p:nvSpPr>
        <p:spPr>
          <a:xfrm>
            <a:off x="8741008" y="3572325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/>
              <a:t>SYNC+  Screen</a:t>
            </a:r>
          </a:p>
          <a:p>
            <a:endParaRPr lang="en-US" sz="9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40EAA1-83A7-4C01-A62A-87057D3CB523}"/>
              </a:ext>
            </a:extLst>
          </p:cNvPr>
          <p:cNvSpPr/>
          <p:nvPr/>
        </p:nvSpPr>
        <p:spPr>
          <a:xfrm>
            <a:off x="6267452" y="663535"/>
            <a:ext cx="5868793" cy="3424671"/>
          </a:xfrm>
          <a:prstGeom prst="rect">
            <a:avLst/>
          </a:prstGeom>
          <a:noFill/>
          <a:ln w="28575">
            <a:solidFill>
              <a:srgbClr val="0043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1BA3D91-65E5-4267-A030-1A920BA7B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099" y="1440930"/>
            <a:ext cx="660954" cy="9937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1B028D5-CA73-4832-BA0E-28FA9B47D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661" y="3189332"/>
            <a:ext cx="480027" cy="78781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76A4BE7-78FC-4FC8-8ED6-34F87BAA3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019" y="3189332"/>
            <a:ext cx="480027" cy="78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1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7FED3238-A885-4164-8AEE-BC1401C4D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77" y="691353"/>
            <a:ext cx="1291045" cy="2743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3646" y="5941474"/>
            <a:ext cx="7153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Bumper For Key Take Away, Need Capitalize Each Word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2DA8F6E-888E-4CD2-AA6A-059E26F6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696" y="112233"/>
            <a:ext cx="10835640" cy="579120"/>
          </a:xfrm>
        </p:spPr>
        <p:txBody>
          <a:bodyPr/>
          <a:lstStyle/>
          <a:p>
            <a:r>
              <a:rPr lang="en-US" altLang="zh-CN" dirty="0"/>
              <a:t>U611 MCA</a:t>
            </a:r>
            <a:r>
              <a:rPr lang="en-US" dirty="0"/>
              <a:t> MFK Design Requirement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77D667-7528-4751-A7C1-AC72F57BA388}"/>
              </a:ext>
            </a:extLst>
          </p:cNvPr>
          <p:cNvSpPr txBox="1"/>
          <p:nvPr/>
        </p:nvSpPr>
        <p:spPr>
          <a:xfrm>
            <a:off x="1501057" y="1834474"/>
            <a:ext cx="32573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highlight>
                  <a:srgbClr val="0000FF"/>
                </a:highlight>
              </a:rPr>
              <a:t>12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AAB75EA-012D-46EF-81E2-1EE300F0DF9F}"/>
              </a:ext>
            </a:extLst>
          </p:cNvPr>
          <p:cNvSpPr/>
          <p:nvPr/>
        </p:nvSpPr>
        <p:spPr>
          <a:xfrm>
            <a:off x="1786418" y="1841377"/>
            <a:ext cx="594360" cy="274320"/>
          </a:xfrm>
          <a:prstGeom prst="round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EEFFB0-14E9-4089-B5DB-1CC4ADDFD2EA}"/>
              </a:ext>
            </a:extLst>
          </p:cNvPr>
          <p:cNvSpPr/>
          <p:nvPr/>
        </p:nvSpPr>
        <p:spPr>
          <a:xfrm>
            <a:off x="4896149" y="691353"/>
            <a:ext cx="599664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3). MFK 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hardware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connected for below buttons: </a:t>
            </a:r>
          </a:p>
          <a:p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 #10 hazard</a:t>
            </a:r>
            <a:r>
              <a:rPr lang="en-US" altLang="zh-CN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</a:t>
            </a:r>
            <a:r>
              <a:rPr lang="zh-CN" altLang="en-US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hard push button, hardware to BCM w/o  indicator;</a:t>
            </a:r>
          </a:p>
          <a:p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 #11 parking menu</a:t>
            </a:r>
            <a:r>
              <a:rPr lang="en-US" altLang="zh-CN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</a:t>
            </a:r>
            <a:r>
              <a:rPr lang="zh-CN" altLang="en-US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hard push button, hardware to ADAS w/o  indicator;</a:t>
            </a:r>
            <a:endParaRPr lang="en-US" altLang="zh-CN" sz="1500" dirty="0">
              <a:solidFill>
                <a:srgbClr val="1F3864"/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3197F-AFB3-4F1D-B1FA-17BA42E88C0C}"/>
              </a:ext>
            </a:extLst>
          </p:cNvPr>
          <p:cNvSpPr txBox="1"/>
          <p:nvPr/>
        </p:nvSpPr>
        <p:spPr>
          <a:xfrm>
            <a:off x="1501057" y="864668"/>
            <a:ext cx="325731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sz="1000" b="1" dirty="0"/>
              <a:t>10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D9D999-D113-4D7F-B800-1B83BD521E89}"/>
              </a:ext>
            </a:extLst>
          </p:cNvPr>
          <p:cNvSpPr/>
          <p:nvPr/>
        </p:nvSpPr>
        <p:spPr>
          <a:xfrm>
            <a:off x="1786418" y="871571"/>
            <a:ext cx="594360" cy="27432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27A1EB-6258-49A3-951D-FC3E9E6FEBEB}"/>
              </a:ext>
            </a:extLst>
          </p:cNvPr>
          <p:cNvSpPr txBox="1"/>
          <p:nvPr/>
        </p:nvSpPr>
        <p:spPr>
          <a:xfrm>
            <a:off x="1501057" y="1373033"/>
            <a:ext cx="325731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sz="1000" b="1" dirty="0"/>
              <a:t>11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7AF9958-B673-499C-A1F1-16537ACBBFD9}"/>
              </a:ext>
            </a:extLst>
          </p:cNvPr>
          <p:cNvSpPr/>
          <p:nvPr/>
        </p:nvSpPr>
        <p:spPr>
          <a:xfrm>
            <a:off x="1786418" y="1379936"/>
            <a:ext cx="594360" cy="27432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E97E17-73F3-4297-8610-79702B1D0C3D}"/>
              </a:ext>
            </a:extLst>
          </p:cNvPr>
          <p:cNvSpPr/>
          <p:nvPr/>
        </p:nvSpPr>
        <p:spPr>
          <a:xfrm>
            <a:off x="4896149" y="1661550"/>
            <a:ext cx="7295851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4). MFK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LIN to IVI for below buttons signal Transmit &amp; Receive.</a:t>
            </a:r>
          </a:p>
          <a:p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 #12 </a:t>
            </a:r>
            <a:r>
              <a:rPr lang="en-US" altLang="zh-CN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VOL,</a:t>
            </a:r>
            <a:r>
              <a:rPr lang="zh-CN" altLang="en-US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Hard Toggle button for volume +/-, be pressed for audio on/off,  w/o  indicator;</a:t>
            </a:r>
          </a:p>
          <a:p>
            <a:r>
              <a:rPr lang="en-US" altLang="zh-CN" sz="16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Short Pressed ON/OFF(</a:t>
            </a:r>
            <a:r>
              <a:rPr lang="en-US" altLang="zh-CN" sz="1600" b="1" dirty="0" err="1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ShortElapsed</a:t>
            </a:r>
            <a:r>
              <a:rPr lang="en-US" altLang="zh-CN" sz="16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) --- Audio on/off;      Long Pressed(</a:t>
            </a:r>
            <a:r>
              <a:rPr lang="en-US" altLang="zh-CN" sz="1600" b="1" dirty="0" err="1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LongEvent</a:t>
            </a:r>
            <a:r>
              <a:rPr lang="en-US" altLang="zh-CN" sz="16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) --- Audio Restart. </a:t>
            </a:r>
          </a:p>
          <a:p>
            <a:r>
              <a:rPr lang="en-US" altLang="zh-CN" sz="16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Short Pressed up(</a:t>
            </a:r>
            <a:r>
              <a:rPr lang="en-US" altLang="zh-CN" sz="1600" b="1" dirty="0" err="1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ShortElapsed</a:t>
            </a:r>
            <a:r>
              <a:rPr lang="en-US" altLang="zh-CN" sz="16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) --- Audio step up ;      Long Pressed up (</a:t>
            </a:r>
            <a:r>
              <a:rPr lang="en-US" altLang="zh-CN" sz="1600" b="1" dirty="0" err="1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LongEvent</a:t>
            </a:r>
            <a:r>
              <a:rPr lang="en-US" altLang="zh-CN" sz="16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) --- Audio up continuously (according to HMI design)</a:t>
            </a:r>
          </a:p>
          <a:p>
            <a:r>
              <a:rPr lang="en-US" altLang="zh-CN" sz="16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Short Pressed down(</a:t>
            </a:r>
            <a:r>
              <a:rPr lang="en-US" altLang="zh-CN" sz="1600" b="1" dirty="0" err="1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ShortElapsed</a:t>
            </a:r>
            <a:r>
              <a:rPr lang="en-US" altLang="zh-CN" sz="16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) --- Audio step down ;      Long Pressed down(</a:t>
            </a:r>
            <a:r>
              <a:rPr lang="en-US" altLang="zh-CN" sz="1600" b="1" dirty="0" err="1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LongEvent</a:t>
            </a:r>
            <a:r>
              <a:rPr lang="en-US" altLang="zh-CN" sz="16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) --- Audio up continuously (according to HMI design)</a:t>
            </a:r>
          </a:p>
          <a:p>
            <a:endParaRPr lang="en-US" altLang="zh-CN" sz="1600" b="1" dirty="0">
              <a:solidFill>
                <a:srgbClr val="1F3864"/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endParaRPr lang="en-US" altLang="zh-CN" sz="1500" dirty="0">
              <a:solidFill>
                <a:srgbClr val="1F3864"/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A38E112F-9D08-43E6-8E89-33AF1EE198AE}"/>
              </a:ext>
            </a:extLst>
          </p:cNvPr>
          <p:cNvSpPr/>
          <p:nvPr/>
        </p:nvSpPr>
        <p:spPr>
          <a:xfrm>
            <a:off x="2787577" y="2535499"/>
            <a:ext cx="579610" cy="146490"/>
          </a:xfrm>
          <a:prstGeom prst="leftRightArrow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A72A1C-7849-4A22-AB84-6B9A1A48CEBA}"/>
              </a:ext>
            </a:extLst>
          </p:cNvPr>
          <p:cNvSpPr/>
          <p:nvPr/>
        </p:nvSpPr>
        <p:spPr>
          <a:xfrm>
            <a:off x="2724447" y="2301892"/>
            <a:ext cx="747450" cy="228600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tx1"/>
                </a:solidFill>
              </a:rPr>
              <a:t>LIN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D48510DD-2B20-4F42-8CB7-393C98B09A53}"/>
              </a:ext>
            </a:extLst>
          </p:cNvPr>
          <p:cNvSpPr/>
          <p:nvPr/>
        </p:nvSpPr>
        <p:spPr>
          <a:xfrm>
            <a:off x="2776614" y="1257731"/>
            <a:ext cx="579610" cy="146490"/>
          </a:xfrm>
          <a:prstGeom prst="leftRightArrow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AC9CA81-D1DA-484B-87B7-145A658EEF41}"/>
              </a:ext>
            </a:extLst>
          </p:cNvPr>
          <p:cNvSpPr/>
          <p:nvPr/>
        </p:nvSpPr>
        <p:spPr>
          <a:xfrm>
            <a:off x="3395291" y="2454152"/>
            <a:ext cx="985466" cy="365760"/>
          </a:xfrm>
          <a:prstGeom prst="round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IVI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63B093B-CA31-40F9-8CD0-F20E7F712B65}"/>
              </a:ext>
            </a:extLst>
          </p:cNvPr>
          <p:cNvSpPr/>
          <p:nvPr/>
        </p:nvSpPr>
        <p:spPr>
          <a:xfrm>
            <a:off x="3404534" y="1137530"/>
            <a:ext cx="1463040" cy="365760"/>
          </a:xfrm>
          <a:prstGeom prst="roundRect">
            <a:avLst/>
          </a:prstGeom>
          <a:solidFill>
            <a:srgbClr val="00B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BCM/ADAS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693FC98-E703-4F63-B8D1-3AAEC2E6BDBE}"/>
              </a:ext>
            </a:extLst>
          </p:cNvPr>
          <p:cNvSpPr/>
          <p:nvPr/>
        </p:nvSpPr>
        <p:spPr>
          <a:xfrm>
            <a:off x="2713484" y="1024124"/>
            <a:ext cx="747450" cy="228600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tx1"/>
                </a:solidFill>
              </a:rPr>
              <a:t>hardware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C20517-EF84-423B-B0A6-C0370F2BD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977" y="3639331"/>
            <a:ext cx="8576412" cy="25601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7D6E91-472A-4DCA-BD9A-F9FAC70F0BC4}"/>
              </a:ext>
            </a:extLst>
          </p:cNvPr>
          <p:cNvSpPr/>
          <p:nvPr/>
        </p:nvSpPr>
        <p:spPr>
          <a:xfrm>
            <a:off x="5575610" y="4928839"/>
            <a:ext cx="4705814" cy="1381967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02F1CD-013F-46A6-B443-3391CA720699}"/>
              </a:ext>
            </a:extLst>
          </p:cNvPr>
          <p:cNvSpPr/>
          <p:nvPr/>
        </p:nvSpPr>
        <p:spPr>
          <a:xfrm>
            <a:off x="7924799" y="3639331"/>
            <a:ext cx="2069589" cy="1104842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97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4CA-EF73-4DCE-A63D-045FAFCF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ICP </a:t>
            </a:r>
            <a:r>
              <a:rPr lang="en-US" altLang="zh-CN" dirty="0"/>
              <a:t>signal description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25CB25-7158-4B29-B1CB-BE747B8E2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909990"/>
              </p:ext>
            </p:extLst>
          </p:nvPr>
        </p:nvGraphicFramePr>
        <p:xfrm>
          <a:off x="124460" y="691353"/>
          <a:ext cx="11788141" cy="571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3240">
                  <a:extLst>
                    <a:ext uri="{9D8B030D-6E8A-4147-A177-3AD203B41FA5}">
                      <a16:colId xmlns:a16="http://schemas.microsoft.com/office/drawing/2014/main" val="393859188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866671518"/>
                    </a:ext>
                  </a:extLst>
                </a:gridCol>
                <a:gridCol w="2893209">
                  <a:extLst>
                    <a:ext uri="{9D8B030D-6E8A-4147-A177-3AD203B41FA5}">
                      <a16:colId xmlns:a16="http://schemas.microsoft.com/office/drawing/2014/main" val="958277899"/>
                    </a:ext>
                  </a:extLst>
                </a:gridCol>
                <a:gridCol w="1978443">
                  <a:extLst>
                    <a:ext uri="{9D8B030D-6E8A-4147-A177-3AD203B41FA5}">
                      <a16:colId xmlns:a16="http://schemas.microsoft.com/office/drawing/2014/main" val="1045784835"/>
                    </a:ext>
                  </a:extLst>
                </a:gridCol>
                <a:gridCol w="1762783">
                  <a:extLst>
                    <a:ext uri="{9D8B030D-6E8A-4147-A177-3AD203B41FA5}">
                      <a16:colId xmlns:a16="http://schemas.microsoft.com/office/drawing/2014/main" val="3369261229"/>
                    </a:ext>
                  </a:extLst>
                </a:gridCol>
                <a:gridCol w="1762783">
                  <a:extLst>
                    <a:ext uri="{9D8B030D-6E8A-4147-A177-3AD203B41FA5}">
                      <a16:colId xmlns:a16="http://schemas.microsoft.com/office/drawing/2014/main" val="3425535419"/>
                    </a:ext>
                  </a:extLst>
                </a:gridCol>
                <a:gridCol w="1762783">
                  <a:extLst>
                    <a:ext uri="{9D8B030D-6E8A-4147-A177-3AD203B41FA5}">
                      <a16:colId xmlns:a16="http://schemas.microsoft.com/office/drawing/2014/main" val="265615675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按键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旋钮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按键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ID/</a:t>
                      </a: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旋钮信号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指示状态信号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IVI Tx, CAN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IVI Rx, CAN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228168"/>
                  </a:ext>
                </a:extLst>
              </a:tr>
              <a:tr h="228600">
                <a:tc rowSpan="1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1F3864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Max Defrost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</a:t>
                      </a: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，开启</a:t>
                      </a: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关闭最大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Defrost</a:t>
                      </a: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</a:t>
                      </a: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 = low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</a:t>
                      </a: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 = high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829008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1" dirty="0">
                          <a:solidFill>
                            <a:srgbClr val="1F3864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Climate power on/off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</a:t>
                      </a: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，开启</a:t>
                      </a: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关闭最大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A/</a:t>
                      </a: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ICPBtnID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Front_Power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=254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DSPLIlluInd7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Frt_Btn_Status_1</a:t>
                      </a: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RCCM: </a:t>
                      </a: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Front_Power_Btn_Stt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253585"/>
                  </a:ext>
                </a:extLst>
              </a:tr>
              <a:tr h="113827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1" dirty="0">
                          <a:solidFill>
                            <a:srgbClr val="1F3864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DAT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</a:t>
                      </a: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 key</a:t>
                      </a: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开启大屏</a:t>
                      </a: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</a:t>
                      </a: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界面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ICPBtnID_DriverAssist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noProof="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noProof="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206556"/>
                  </a:ext>
                </a:extLst>
              </a:tr>
              <a:tr h="331632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1" dirty="0">
                          <a:solidFill>
                            <a:srgbClr val="1F3864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Auto Start/Stop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</a:t>
                      </a: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，关闭</a:t>
                      </a: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开启自动启停功能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ICPBtnID_AutoStopStart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DSPLIlluInd6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APIM_Request_Signals</a:t>
                      </a:r>
                      <a:r>
                        <a:rPr lang="en-US" sz="1000" dirty="0"/>
                        <a:t> (0x105)  </a:t>
                      </a:r>
                      <a:r>
                        <a:rPr lang="en-US" sz="1000" dirty="0">
                          <a:sym typeface="Wingdings" panose="05000000000000000000" pitchFamily="2" charset="2"/>
                        </a:rPr>
                        <a:t> StopStrtDrvMde_B_RqBtn3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ym typeface="Wingdings" panose="05000000000000000000" pitchFamily="2" charset="2"/>
                        </a:rPr>
                        <a:t>PCM to APIM: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ym typeface="Wingdings" panose="05000000000000000000" pitchFamily="2" charset="2"/>
                        </a:rPr>
                        <a:t>Stop_Start_HS3 (0X166)   </a:t>
                      </a:r>
                      <a:r>
                        <a:rPr lang="en-US" sz="1000" dirty="0" err="1">
                          <a:sym typeface="Wingdings" panose="05000000000000000000" pitchFamily="2" charset="2"/>
                        </a:rPr>
                        <a:t>StopStrtDrvMde_D_Indic</a:t>
                      </a:r>
                      <a:endParaRPr lang="en-US" sz="10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91412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1F3864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Driver side Temp Up/Down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向上拨动，调高主驾侧温度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ICPBtnID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drvtempup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=253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无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Drv_Set_Temp</a:t>
                      </a:r>
                      <a:endParaRPr lang="en-US" sz="1200" b="0" kern="1200" noProof="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noProof="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82038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向上拨动，调低主驾侧温度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ICPBtnID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drvtempdown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无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Drv_Set_Temp</a:t>
                      </a:r>
                      <a:endParaRPr lang="en-US" sz="1200" b="0" kern="1200" noProof="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noProof="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01942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1" dirty="0">
                          <a:solidFill>
                            <a:srgbClr val="1F3864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Blower</a:t>
                      </a:r>
                      <a:r>
                        <a:rPr lang="en-US" sz="1200" b="1" dirty="0">
                          <a:solidFill>
                            <a:srgbClr val="1F3864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 Up/Down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向上拨动，风量增加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ICPBtnID_BlowerUp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=141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无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Frt_Blower_Speed</a:t>
                      </a:r>
                      <a:endParaRPr lang="en-US" sz="1200" b="0" kern="1200" noProof="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noProof="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880348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向下拨动，风量减少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ICPBtnID_BlowerDown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=142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无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Frt_Blower_Speed</a:t>
                      </a:r>
                      <a:endParaRPr lang="en-US" sz="1200" b="0" kern="1200" noProof="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noProof="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05762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1F3864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SDM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向上拨动，切换至列表上一个模式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ICPBtnID_SDMincrease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SelDrvMdeSwtch_D_Stat8</a:t>
                      </a:r>
                      <a:endParaRPr lang="en-US" sz="12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74324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向下拨动，切换至列表下一个模式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ICPBtnID_SDMdecrease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=247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190488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1F3864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  <a:cs typeface="+mn-cs"/>
                        </a:rPr>
                        <a:t>A/</a:t>
                      </a:r>
                      <a:r>
                        <a:rPr lang="en-US" altLang="zh-CN" sz="1200" b="1" kern="1200" dirty="0">
                          <a:solidFill>
                            <a:srgbClr val="1F3864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  <a:cs typeface="+mn-cs"/>
                        </a:rPr>
                        <a:t>C </a:t>
                      </a:r>
                      <a:r>
                        <a:rPr lang="en-US" sz="1200" b="1" kern="1200" dirty="0">
                          <a:solidFill>
                            <a:srgbClr val="1F3864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  <a:cs typeface="+mn-cs"/>
                        </a:rPr>
                        <a:t>on/off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向上拨动，开启</a:t>
                      </a: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关闭空调压缩机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ICPBtnID_AC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DSPLIlluInd5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Frt_Btn_Status_1</a:t>
                      </a: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RCCM:</a:t>
                      </a: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AC_Btn_Stt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6935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向下拨动，开启</a:t>
                      </a: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关闭空调压缩机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25892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rgbClr val="1F3864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  <a:cs typeface="+mn-cs"/>
                        </a:rPr>
                        <a:t>Pass </a:t>
                      </a:r>
                      <a:r>
                        <a:rPr lang="en-US" sz="1200" b="1" kern="1200" dirty="0">
                          <a:solidFill>
                            <a:srgbClr val="1F3864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  <a:cs typeface="+mn-cs"/>
                        </a:rPr>
                        <a:t>side Temp Up/Down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向上拨动，调高副驾侧温度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ICPBtnID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sngrtempup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=251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无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Psngr_Set_Temp</a:t>
                      </a:r>
                      <a:endParaRPr lang="en-US" sz="1200" b="0" kern="1200" noProof="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noProof="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89983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向上拨动，调低副驾侧温度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ICPBtnID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Psngrtempdown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=249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无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Psngr_Set_Temp</a:t>
                      </a:r>
                      <a:endParaRPr lang="en-US" sz="1200" b="0" kern="1200" noProof="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noProof="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901697"/>
                  </a:ext>
                </a:extLst>
              </a:tr>
              <a:tr h="640080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rgbClr val="1F3864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  <a:cs typeface="+mn-cs"/>
                        </a:rPr>
                        <a:t>Audio ON/off</a:t>
                      </a:r>
                      <a:endParaRPr lang="en-US" sz="1200" b="1" kern="1200" dirty="0">
                        <a:solidFill>
                          <a:srgbClr val="1F3864"/>
                        </a:solidFill>
                        <a:latin typeface="Calibri" panose="020F0502020204030204" pitchFamily="34" charset="0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按下，如果信息娱乐系统关闭且点火位置</a:t>
                      </a:r>
                      <a:r>
                        <a:rPr 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zh-CN" alt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关闭（</a:t>
                      </a:r>
                      <a:r>
                        <a:rPr lang="en-US" sz="6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HMI_HMIMode_St</a:t>
                      </a:r>
                      <a:r>
                        <a:rPr 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off</a:t>
                      </a:r>
                      <a:r>
                        <a:rPr lang="zh-CN" alt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），则在扩展播放模式下激活音频系统（有关详细信息，请参阅</a:t>
                      </a:r>
                      <a:r>
                        <a:rPr 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SPSS</a:t>
                      </a:r>
                      <a:r>
                        <a:rPr lang="zh-CN" alt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）。</a:t>
                      </a:r>
                      <a:endParaRPr lang="en-US" sz="6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在扩展播放模式下，按电源按钮将关闭扩展播放。</a:t>
                      </a:r>
                      <a:endParaRPr lang="en-US" sz="6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</a:t>
                      </a:r>
                      <a:r>
                        <a:rPr 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IVI</a:t>
                      </a:r>
                      <a:r>
                        <a:rPr lang="zh-CN" alt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系统打开（</a:t>
                      </a:r>
                      <a:r>
                        <a:rPr lang="en-US" sz="6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HMI_HMIMode_St</a:t>
                      </a:r>
                      <a:r>
                        <a:rPr 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on</a:t>
                      </a:r>
                      <a:r>
                        <a:rPr lang="zh-CN" alt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）：</a:t>
                      </a:r>
                      <a:endParaRPr lang="en-US" sz="6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）电话未激活：激活</a:t>
                      </a:r>
                      <a:r>
                        <a:rPr 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禁用音频系统</a:t>
                      </a:r>
                      <a:endParaRPr lang="en-US" sz="6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）通话处于活动状态：无任何操作（在扩展播放模式下，将通话更改为隐私）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ICPBtnID_OnOff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604555"/>
                  </a:ext>
                </a:extLst>
              </a:tr>
              <a:tr h="42848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1F3864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  <a:cs typeface="+mn-cs"/>
                        </a:rPr>
                        <a:t>Volume up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向上拨动，音量</a:t>
                      </a: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ICPBtnID_Volup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=246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242306"/>
                  </a:ext>
                </a:extLst>
              </a:tr>
              <a:tr h="127141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1F3864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  <a:cs typeface="+mn-cs"/>
                        </a:rPr>
                        <a:t>Volume down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向下拨动，音量</a:t>
                      </a: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ICPBtnID_Voldowm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384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911514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MF 1693712&amp;1695820.pptx" id="{BBC99F91-59CB-4859-B34E-2EA4B6D73E22}" vid="{F3B85640-921B-4095-8274-02A5C5D92B0F}"/>
    </a:ext>
  </a:extLst>
</a:theme>
</file>

<file path=ppt/theme/theme2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MF 1693712&amp;1695820.pptx" id="{BBC99F91-59CB-4859-B34E-2EA4B6D73E22}" vid="{6CF85B17-597C-4F05-8319-BFA07FC1884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F5D460E7E7E64CB3F6D2AF5CC86030" ma:contentTypeVersion="2" ma:contentTypeDescription="Create a new document." ma:contentTypeScope="" ma:versionID="e8f68b2391f0836a7e732a286c4a0987">
  <xsd:schema xmlns:xsd="http://www.w3.org/2001/XMLSchema" xmlns:xs="http://www.w3.org/2001/XMLSchema" xmlns:p="http://schemas.microsoft.com/office/2006/metadata/properties" xmlns:ns3="de844079-787a-4d16-8320-1bb6dfa8b273" targetNamespace="http://schemas.microsoft.com/office/2006/metadata/properties" ma:root="true" ma:fieldsID="73f956848826c9fe5c5e28361e9e97c0" ns3:_="">
    <xsd:import namespace="de844079-787a-4d16-8320-1bb6dfa8b2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844079-787a-4d16-8320-1bb6dfa8b2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9B52D7-645B-4D89-8C99-918177613C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844079-787a-4d16-8320-1bb6dfa8b2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67C5D5-C9F0-4944-932D-4D3C477FBE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5E2169-A72A-4AFF-BEE4-9CD8AF869160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de844079-787a-4d16-8320-1bb6dfa8b273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EESE</Template>
  <TotalTime>3746</TotalTime>
  <Words>1197</Words>
  <Application>Microsoft Office PowerPoint</Application>
  <PresentationFormat>Widescreen</PresentationFormat>
  <Paragraphs>143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Ford Antenna Medium</vt:lpstr>
      <vt:lpstr>Wingdings</vt:lpstr>
      <vt:lpstr>1_Custom Design</vt:lpstr>
      <vt:lpstr>Corp Presentations 2018</vt:lpstr>
      <vt:lpstr>U611 MCA ICP Design Requirement</vt:lpstr>
      <vt:lpstr>U611 MCA MFK Design Requirement</vt:lpstr>
      <vt:lpstr>ICP signal description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U611 MCA ICP Design Requirement</dc:title>
  <dc:creator>xingzhou, mei (m.)</dc:creator>
  <cp:lastModifiedBy>mei</cp:lastModifiedBy>
  <cp:revision>91</cp:revision>
  <dcterms:created xsi:type="dcterms:W3CDTF">2021-06-03T05:54:07Z</dcterms:created>
  <dcterms:modified xsi:type="dcterms:W3CDTF">2021-12-24T03:11:08Z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0x010100DAF5D460E7E7E64CB3F6D2AF5CC86030</vt:lpwstr>
  </property>
</Properties>
</file>