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4"/>
    <p:sldMasterId id="2147483682" r:id="rId5"/>
    <p:sldMasterId id="2147483690" r:id="rId6"/>
    <p:sldMasterId id="2147483710" r:id="rId7"/>
  </p:sldMasterIdLst>
  <p:notesMasterIdLst>
    <p:notesMasterId r:id="rId9"/>
  </p:notesMasterIdLst>
  <p:handoutMasterIdLst>
    <p:handoutMasterId r:id="rId10"/>
  </p:handoutMasterIdLst>
  <p:sldIdLst>
    <p:sldId id="308" r:id="rId8"/>
  </p:sldIdLst>
  <p:sldSz cx="9144000" cy="5143500" type="screen16x9"/>
  <p:notesSz cx="6797675" cy="992822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847">
          <p15:clr>
            <a:srgbClr val="A4A3A4"/>
          </p15:clr>
        </p15:guide>
        <p15:guide id="2" pos="5050">
          <p15:clr>
            <a:srgbClr val="A4A3A4"/>
          </p15:clr>
        </p15:guide>
        <p15:guide id="3" pos="5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9999"/>
    <a:srgbClr val="8F91E9"/>
    <a:srgbClr val="474847"/>
    <a:srgbClr val="425968"/>
    <a:srgbClr val="C81F28"/>
    <a:srgbClr val="B50E20"/>
    <a:srgbClr val="91A3B0"/>
    <a:srgbClr val="E68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3796" autoAdjust="0"/>
  </p:normalViewPr>
  <p:slideViewPr>
    <p:cSldViewPr snapToGrid="0" snapToObjects="1">
      <p:cViewPr varScale="1">
        <p:scale>
          <a:sx n="138" d="100"/>
          <a:sy n="138" d="100"/>
        </p:scale>
        <p:origin x="456" y="108"/>
      </p:cViewPr>
      <p:guideLst>
        <p:guide orient="horz" pos="2847"/>
        <p:guide pos="5050"/>
        <p:guide pos="54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10" d="100"/>
          <a:sy n="110" d="100"/>
        </p:scale>
        <p:origin x="-3016" y="-96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dirty="0">
                <a:solidFill>
                  <a:srgbClr val="425968"/>
                </a:solidFill>
                <a:latin typeface="Arial"/>
                <a:ea typeface="ヒラギノ角ゴ Pro W3" charset="0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25968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10BD3218-B5CF-4106-99EA-0C7BDDB7DBF1}" type="datetimeFigureOut">
              <a:rPr lang="en-US"/>
              <a:pPr>
                <a:defRPr/>
              </a:pPr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dirty="0">
                <a:solidFill>
                  <a:srgbClr val="425968"/>
                </a:solidFill>
                <a:latin typeface="Arial"/>
                <a:ea typeface="ヒラギノ角ゴ Pro W3" charset="0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25968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EC82D626-4809-4E52-B277-C16920FBF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820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0" i="0" dirty="0">
                <a:solidFill>
                  <a:srgbClr val="425968"/>
                </a:solidFill>
                <a:latin typeface="Arial"/>
                <a:ea typeface="ヒラギノ角ゴ Pro W3" charset="0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25968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BB17171C-8598-4FFF-83FB-FC4E8EBCA5F0}" type="datetimeFigureOut">
              <a:rPr lang="en-US"/>
              <a:pPr>
                <a:defRPr/>
              </a:pPr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rgbClr val="425968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706"/>
            <a:ext cx="5438775" cy="44661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25968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49105964-884E-42C5-A48D-59C855E94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2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457200" rtl="0" eaLnBrk="0" fontAlgn="base" hangingPunct="0">
      <a:spcBef>
        <a:spcPct val="0"/>
      </a:spcBef>
      <a:spcAft>
        <a:spcPts val="600"/>
      </a:spcAft>
      <a:buFont typeface="Arial" pitchFamily="34" charset="0"/>
      <a:buChar char="•"/>
      <a:defRPr sz="1000" kern="1200">
        <a:solidFill>
          <a:srgbClr val="425968"/>
        </a:solidFill>
        <a:latin typeface="Arial"/>
        <a:ea typeface="MS PGothic" pitchFamily="34" charset="-128"/>
        <a:cs typeface="Arial"/>
      </a:defRPr>
    </a:lvl1pPr>
    <a:lvl2pPr marL="628650" indent="-171450" algn="l" defTabSz="457200" rtl="0" eaLnBrk="0" fontAlgn="base" hangingPunct="0">
      <a:spcBef>
        <a:spcPct val="0"/>
      </a:spcBef>
      <a:spcAft>
        <a:spcPts val="600"/>
      </a:spcAft>
      <a:buFont typeface="Arial" pitchFamily="34" charset="0"/>
      <a:buChar char="•"/>
      <a:defRPr sz="1000" kern="1200">
        <a:solidFill>
          <a:srgbClr val="425968"/>
        </a:solidFill>
        <a:latin typeface="Arial"/>
        <a:ea typeface="MS PGothic" pitchFamily="34" charset="-128"/>
        <a:cs typeface="Arial"/>
      </a:defRPr>
    </a:lvl2pPr>
    <a:lvl3pPr marL="1085850" indent="-171450" algn="l" defTabSz="457200" rtl="0" eaLnBrk="0" fontAlgn="base" hangingPunct="0">
      <a:spcBef>
        <a:spcPct val="0"/>
      </a:spcBef>
      <a:spcAft>
        <a:spcPts val="600"/>
      </a:spcAft>
      <a:buFont typeface="Arial" pitchFamily="34" charset="0"/>
      <a:buChar char="•"/>
      <a:defRPr sz="1000" kern="1200">
        <a:solidFill>
          <a:srgbClr val="425968"/>
        </a:solidFill>
        <a:latin typeface="Arial"/>
        <a:ea typeface="MS PGothic" pitchFamily="34" charset="-128"/>
        <a:cs typeface="Arial"/>
      </a:defRPr>
    </a:lvl3pPr>
    <a:lvl4pPr marL="1543050" indent="-171450" algn="l" defTabSz="457200" rtl="0" eaLnBrk="0" fontAlgn="base" hangingPunct="0">
      <a:spcBef>
        <a:spcPct val="0"/>
      </a:spcBef>
      <a:spcAft>
        <a:spcPts val="600"/>
      </a:spcAft>
      <a:buFont typeface="Arial" pitchFamily="34" charset="0"/>
      <a:buChar char="•"/>
      <a:defRPr sz="1000" kern="1200">
        <a:solidFill>
          <a:srgbClr val="425968"/>
        </a:solidFill>
        <a:latin typeface="Arial"/>
        <a:ea typeface="MS PGothic" pitchFamily="34" charset="-128"/>
        <a:cs typeface="Arial"/>
      </a:defRPr>
    </a:lvl4pPr>
    <a:lvl5pPr marL="2000250" indent="-171450" algn="l" defTabSz="457200" rtl="0" eaLnBrk="0" fontAlgn="base" hangingPunct="0">
      <a:spcBef>
        <a:spcPct val="0"/>
      </a:spcBef>
      <a:spcAft>
        <a:spcPts val="600"/>
      </a:spcAft>
      <a:buFont typeface="Arial" pitchFamily="34" charset="0"/>
      <a:buChar char="•"/>
      <a:defRPr sz="1000" kern="1200">
        <a:solidFill>
          <a:srgbClr val="425968"/>
        </a:solidFill>
        <a:latin typeface="Arial"/>
        <a:ea typeface="MS PGothic" pitchFamily="34" charset="-128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>
              <a:latin typeface="Arial" pitchFamily="34" charset="0"/>
              <a:ea typeface="MS PGothic"/>
              <a:cs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9F96F9D5-D6DA-40F9-88AE-D6651BCC247D}" type="slidenum">
              <a:rPr lang="en-US" sz="1000"/>
              <a:pPr eaLnBrk="1" hangingPunct="1"/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9030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71312" y="741761"/>
            <a:ext cx="4529138" cy="36456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5254173" y="741760"/>
            <a:ext cx="3396117" cy="2688716"/>
          </a:xfrm>
        </p:spPr>
        <p:txBody>
          <a:bodyPr rtlCol="0">
            <a:normAutofit/>
          </a:bodyPr>
          <a:lstStyle>
            <a:lvl1pPr>
              <a:defRPr>
                <a:solidFill>
                  <a:srgbClr val="474847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23BEA-7090-4854-B4E6-975F184959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B7E6D-8C56-44D8-BC5A-EAE88123F423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446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7289" y="2318004"/>
            <a:ext cx="2807063" cy="930731"/>
          </a:xfrm>
          <a:prstGeom prst="rect">
            <a:avLst/>
          </a:prstGeom>
        </p:spPr>
        <p:txBody>
          <a:bodyPr/>
          <a:lstStyle>
            <a:lvl1pPr>
              <a:defRPr sz="1800" b="1" i="0" cap="all">
                <a:solidFill>
                  <a:srgbClr val="474847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DE3E-9144-4875-8AE2-F52497880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AD0B-6730-4735-A54C-2A1228A44B44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55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10700"/>
            <a:ext cx="8229600" cy="353700"/>
          </a:xfrm>
          <a:prstGeom prst="rect">
            <a:avLst/>
          </a:prstGeom>
        </p:spPr>
        <p:txBody>
          <a:bodyPr vert="horz" lIns="0" anchor="b" anchorCtr="0"/>
          <a:lstStyle>
            <a:lvl1pPr>
              <a:defRPr sz="1800" cap="all"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11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312" y="741761"/>
            <a:ext cx="8229600" cy="36456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3E4A4-6C51-4C67-86A1-A1E8BC437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609C-11DD-4FD9-B70B-C7933EEFB51F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99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1572" y="1673684"/>
            <a:ext cx="7220858" cy="1891393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646D6-2924-45C3-8F5E-713A44853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4EEE5-B82A-46DF-BD29-20EC0736AD1D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637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Copy/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312" y="741761"/>
            <a:ext cx="8229600" cy="3645693"/>
          </a:xfrm>
        </p:spPr>
        <p:txBody>
          <a:bodyPr/>
          <a:lstStyle>
            <a:lvl1pPr marL="227013" indent="-227013">
              <a:lnSpc>
                <a:spcPts val="2100"/>
              </a:lnSpc>
              <a:spcAft>
                <a:spcPts val="1200"/>
              </a:spcAft>
              <a:buClr>
                <a:srgbClr val="474847"/>
              </a:buClr>
              <a:defRPr sz="2000"/>
            </a:lvl1pPr>
            <a:lvl2pPr marL="688975" indent="-231775">
              <a:lnSpc>
                <a:spcPts val="2100"/>
              </a:lnSpc>
              <a:spcAft>
                <a:spcPts val="1200"/>
              </a:spcAft>
              <a:buClr>
                <a:srgbClr val="474847"/>
              </a:buClr>
              <a:defRPr sz="2000"/>
            </a:lvl2pPr>
            <a:lvl3pPr marL="1143000" indent="-228600">
              <a:lnSpc>
                <a:spcPts val="2100"/>
              </a:lnSpc>
              <a:spcAft>
                <a:spcPts val="1200"/>
              </a:spcAft>
              <a:buClr>
                <a:srgbClr val="474847"/>
              </a:buClr>
              <a:defRPr sz="2000"/>
            </a:lvl3pPr>
            <a:lvl4pPr marL="1597025" indent="-225425">
              <a:lnSpc>
                <a:spcPts val="2100"/>
              </a:lnSpc>
              <a:spcAft>
                <a:spcPts val="1200"/>
              </a:spcAft>
              <a:buClr>
                <a:srgbClr val="474847"/>
              </a:buClr>
              <a:defRPr sz="2000"/>
            </a:lvl4pPr>
            <a:lvl5pPr marL="2058988" indent="-230188">
              <a:lnSpc>
                <a:spcPts val="2100"/>
              </a:lnSpc>
              <a:spcAft>
                <a:spcPts val="1200"/>
              </a:spcAft>
              <a:buClr>
                <a:srgbClr val="474847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C3A0-62B2-4ABC-80D9-F79AACDCAD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696D5-14BA-40B1-B490-F74F8B72413A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385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70431" y="741761"/>
            <a:ext cx="3981626" cy="3645693"/>
          </a:xfrm>
        </p:spPr>
        <p:txBody>
          <a:bodyPr/>
          <a:lstStyle>
            <a:lvl1pPr>
              <a:buClr>
                <a:srgbClr val="474847"/>
              </a:buClr>
              <a:defRPr/>
            </a:lvl1pPr>
            <a:lvl2pPr>
              <a:buClr>
                <a:srgbClr val="474847"/>
              </a:buClr>
              <a:defRPr/>
            </a:lvl2pPr>
            <a:lvl3pPr>
              <a:buClr>
                <a:srgbClr val="474847"/>
              </a:buClr>
              <a:defRPr/>
            </a:lvl3pPr>
            <a:lvl4pPr>
              <a:buClr>
                <a:srgbClr val="474847"/>
              </a:buClr>
              <a:defRPr/>
            </a:lvl4pPr>
            <a:lvl5pPr>
              <a:buClr>
                <a:srgbClr val="47484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8202" y="741761"/>
            <a:ext cx="4045277" cy="3645693"/>
          </a:xfrm>
        </p:spPr>
        <p:txBody>
          <a:bodyPr/>
          <a:lstStyle>
            <a:lvl1pPr>
              <a:buClr>
                <a:srgbClr val="474847"/>
              </a:buClr>
              <a:defRPr/>
            </a:lvl1pPr>
            <a:lvl2pPr>
              <a:buClr>
                <a:srgbClr val="474847"/>
              </a:buClr>
              <a:defRPr/>
            </a:lvl2pPr>
            <a:lvl3pPr>
              <a:buClr>
                <a:srgbClr val="474847"/>
              </a:buClr>
              <a:defRPr/>
            </a:lvl3pPr>
            <a:lvl4pPr>
              <a:buClr>
                <a:srgbClr val="474847"/>
              </a:buClr>
              <a:defRPr/>
            </a:lvl4pPr>
            <a:lvl5pPr>
              <a:buClr>
                <a:srgbClr val="47484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F5FCB-936D-4DE6-B553-A5F30E9A06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C53A-919E-4155-94B5-62E5CC8D047E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88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75200" y="1180043"/>
            <a:ext cx="3926114" cy="2788312"/>
          </a:xfrm>
        </p:spPr>
        <p:txBody>
          <a:bodyPr/>
          <a:lstStyle>
            <a:lvl1pPr>
              <a:buClr>
                <a:srgbClr val="474847"/>
              </a:buClr>
              <a:defRPr/>
            </a:lvl1pPr>
            <a:lvl2pPr>
              <a:buClr>
                <a:srgbClr val="474847"/>
              </a:buClr>
              <a:defRPr/>
            </a:lvl2pPr>
            <a:lvl3pPr>
              <a:buClr>
                <a:srgbClr val="474847"/>
              </a:buClr>
              <a:defRPr/>
            </a:lvl3pPr>
            <a:lvl4pPr>
              <a:buClr>
                <a:srgbClr val="474847"/>
              </a:buClr>
              <a:defRPr/>
            </a:lvl4pPr>
            <a:lvl5pPr>
              <a:buClr>
                <a:srgbClr val="47484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DDE1-4C7C-49B8-83E9-A43873993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DB9DA-8A85-45F3-B156-87B937DC84A9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42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CCED-A64F-42EE-91C3-6AF318577A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EA303-8021-4C20-BB60-8A83B1F58E23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668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3" y="3782616"/>
            <a:ext cx="2454729" cy="796528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1pPr>
            <a:lvl2pPr marL="344488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2pPr>
            <a:lvl3pPr marL="454025" indent="-109538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3pPr>
            <a:lvl4pPr marL="688975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4pPr>
            <a:lvl5pPr marL="862013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76817" y="3782616"/>
            <a:ext cx="2402115" cy="796528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1pPr>
            <a:lvl2pPr marL="344488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2pPr>
            <a:lvl3pPr marL="454025" indent="-109538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3pPr>
            <a:lvl4pPr marL="688975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4pPr>
            <a:lvl5pPr marL="862013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1203" y="3782616"/>
            <a:ext cx="2402115" cy="796528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1pPr>
            <a:lvl2pPr marL="344488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2pPr>
            <a:lvl3pPr marL="454025" indent="-109538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3pPr>
            <a:lvl4pPr marL="688975" indent="-171450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4pPr>
            <a:lvl5pPr marL="862013" indent="-117475">
              <a:lnSpc>
                <a:spcPts val="1200"/>
              </a:lnSpc>
              <a:spcAft>
                <a:spcPts val="0"/>
              </a:spcAft>
              <a:buClr>
                <a:srgbClr val="474847"/>
              </a:buClr>
              <a:defRPr sz="900">
                <a:solidFill>
                  <a:srgbClr val="4748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15080-8975-440E-9E7D-500D624F5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335B1-9E52-44C0-AA14-CA6F5A3049FC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976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7289" y="2318005"/>
            <a:ext cx="2807063" cy="410780"/>
          </a:xfrm>
          <a:prstGeom prst="rect">
            <a:avLst/>
          </a:prstGeom>
        </p:spPr>
        <p:txBody>
          <a:bodyPr/>
          <a:lstStyle>
            <a:lvl1pPr>
              <a:defRPr sz="1800" b="1" i="0" cap="all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1170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458788" cy="274637"/>
          </a:xfrm>
          <a:prstGeom prst="rect">
            <a:avLst/>
          </a:prstGeo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474847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E9FC0DEA-3908-4C07-9688-986F73F2F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71488" y="746125"/>
            <a:ext cx="82296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457200" y="111125"/>
            <a:ext cx="822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496888"/>
            <a:ext cx="82296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57200" y="4665663"/>
            <a:ext cx="73040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15988" y="4767263"/>
            <a:ext cx="815975" cy="274637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474847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C3652ACA-CA8A-4083-A8D1-73D6070EA4D0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905000" y="4767263"/>
            <a:ext cx="5856288" cy="274637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474847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  <p:pic>
        <p:nvPicPr>
          <p:cNvPr id="1035" name="Picture 4" descr="FGBR_12GoFurther_4C_VtHt_R01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4535488"/>
            <a:ext cx="69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b="1" kern="1200">
          <a:solidFill>
            <a:srgbClr val="474847"/>
          </a:solidFill>
          <a:latin typeface="+mn-lt"/>
          <a:ea typeface="ヒラギノ角ゴ Pro W3" pitchFamily="-108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474847"/>
          </a:solidFill>
          <a:latin typeface="Arial" pitchFamily="34" charset="0"/>
          <a:ea typeface="ヒラギノ角ゴ Pro W3" pitchFamily="-108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474847"/>
          </a:solidFill>
          <a:latin typeface="Arial" pitchFamily="34" charset="0"/>
          <a:ea typeface="ヒラギノ角ゴ Pro W3" pitchFamily="-108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474847"/>
          </a:solidFill>
          <a:latin typeface="Arial" pitchFamily="34" charset="0"/>
          <a:ea typeface="ヒラギノ角ゴ Pro W3" pitchFamily="-108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474847"/>
          </a:solidFill>
          <a:latin typeface="Arial" pitchFamily="34" charset="0"/>
          <a:ea typeface="ヒラギノ角ゴ Pro W3" pitchFamily="-108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Clr>
          <a:srgbClr val="425968"/>
        </a:buClr>
        <a:buFont typeface="Wingdings" pitchFamily="2" charset="2"/>
        <a:buChar char="§"/>
        <a:defRPr sz="1600" kern="1200">
          <a:solidFill>
            <a:srgbClr val="474847"/>
          </a:solidFill>
          <a:latin typeface="Arial"/>
          <a:ea typeface="ヒラギノ角ゴ Pro W3" pitchFamily="-108" charset="-128"/>
          <a:cs typeface="Arial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Clr>
          <a:srgbClr val="425968"/>
        </a:buClr>
        <a:buFont typeface="Wingdings" pitchFamily="2" charset="2"/>
        <a:buChar char="§"/>
        <a:defRPr sz="1600" kern="1200">
          <a:solidFill>
            <a:srgbClr val="474847"/>
          </a:solidFill>
          <a:latin typeface="Arial"/>
          <a:ea typeface="ヒラギノ角ゴ Pro W3" pitchFamily="-108" charset="-128"/>
          <a:cs typeface="Arial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Clr>
          <a:srgbClr val="425968"/>
        </a:buClr>
        <a:buFont typeface="Wingdings" pitchFamily="2" charset="2"/>
        <a:buChar char="§"/>
        <a:defRPr sz="1600" kern="1200">
          <a:solidFill>
            <a:srgbClr val="474847"/>
          </a:solidFill>
          <a:latin typeface="Arial"/>
          <a:ea typeface="ヒラギノ角ゴ Pro W3" pitchFamily="-108" charset="-128"/>
          <a:cs typeface="Arial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Clr>
          <a:srgbClr val="425968"/>
        </a:buClr>
        <a:buFont typeface="Wingdings" pitchFamily="2" charset="2"/>
        <a:buChar char="§"/>
        <a:defRPr sz="1600" kern="1200">
          <a:solidFill>
            <a:srgbClr val="474847"/>
          </a:solidFill>
          <a:latin typeface="Arial"/>
          <a:ea typeface="ヒラギノ角ゴ Pro W3" pitchFamily="-108" charset="-128"/>
          <a:cs typeface="Arial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Clr>
          <a:srgbClr val="425968"/>
        </a:buClr>
        <a:buFont typeface="Wingdings" pitchFamily="2" charset="2"/>
        <a:buChar char="§"/>
        <a:defRPr sz="1600" kern="1200">
          <a:solidFill>
            <a:srgbClr val="474847"/>
          </a:solidFill>
          <a:latin typeface="Arial"/>
          <a:ea typeface="ヒラギノ角ゴ Pro W3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8475"/>
            <a:ext cx="9144000" cy="41671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 descr="FGBR_12GoFurther_4C_VtHt_R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4535488"/>
            <a:ext cx="69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8475"/>
            <a:ext cx="9144000" cy="4167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458788" cy="274637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999999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669FCBE7-034A-463A-AC64-09F52861D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915988" y="4767263"/>
            <a:ext cx="815975" cy="274637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949594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839E1A02-6656-474F-9E07-82FADF27AE83}" type="datetime1">
              <a:rPr lang="de-DE"/>
              <a:pPr>
                <a:defRPr/>
              </a:pPr>
              <a:t>06.11.2019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31963" y="4767263"/>
            <a:ext cx="5810250" cy="274637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949594"/>
                </a:solidFill>
                <a:latin typeface="Arial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FORD CONFIDENTIAL – Presentation title</a:t>
            </a:r>
            <a:endParaRPr lang="en-US" dirty="0"/>
          </a:p>
        </p:txBody>
      </p:sp>
      <p:pic>
        <p:nvPicPr>
          <p:cNvPr id="3079" name="Picture 4" descr="FGBR_12GoFurther_4C_VtHt_R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4535488"/>
            <a:ext cx="69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FORD CONFIDENTIAL – Presentation title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  <a:cs typeface="Ford Antenna Medium" pitchFamily="5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8" y="505691"/>
            <a:ext cx="8416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Baidu MRD from phase 1/2 is not the official design requirement, for </a:t>
            </a:r>
            <a:r>
              <a:rPr lang="en-US" sz="1200" dirty="0" err="1"/>
              <a:t>Desay</a:t>
            </a:r>
            <a:r>
              <a:rPr lang="en-US" sz="1200" dirty="0"/>
              <a:t> reference only. </a:t>
            </a:r>
            <a:r>
              <a:rPr lang="en-US" sz="1200" dirty="0" err="1"/>
              <a:t>Desay</a:t>
            </a:r>
            <a:r>
              <a:rPr lang="en-US" sz="1200" dirty="0"/>
              <a:t> must refer to Ford Spec for development</a:t>
            </a:r>
          </a:p>
          <a:p>
            <a:r>
              <a:rPr lang="en-US" sz="1200" dirty="0" smtClean="0"/>
              <a:t>2</a:t>
            </a:r>
            <a:r>
              <a:rPr lang="en-US" sz="1200" dirty="0"/>
              <a:t>. Change the name of "MRD review" to "Feature Implementation review”</a:t>
            </a:r>
          </a:p>
          <a:p>
            <a:r>
              <a:rPr lang="en-US" sz="1200" dirty="0" smtClean="0"/>
              <a:t>3</a:t>
            </a:r>
            <a:r>
              <a:rPr lang="en-US" sz="1200" dirty="0"/>
              <a:t>. Feature category:</a:t>
            </a:r>
          </a:p>
          <a:p>
            <a:pPr lvl="1"/>
            <a:r>
              <a:rPr lang="en-US" sz="1200" dirty="0" smtClean="0"/>
              <a:t>a. </a:t>
            </a:r>
            <a:r>
              <a:rPr lang="en-US" sz="1200" dirty="0"/>
              <a:t>Infotainment feature:</a:t>
            </a:r>
          </a:p>
          <a:p>
            <a:pPr lvl="2"/>
            <a:r>
              <a:rPr lang="en-US" sz="1200" dirty="0" smtClean="0"/>
              <a:t>- If </a:t>
            </a:r>
            <a:r>
              <a:rPr lang="en-US" sz="1200" dirty="0"/>
              <a:t>no ford spec, MRD/RD needs be created by supplier and reviewed by Ford</a:t>
            </a:r>
          </a:p>
          <a:p>
            <a:pPr lvl="2"/>
            <a:r>
              <a:rPr lang="en-US" sz="1200" dirty="0" smtClean="0"/>
              <a:t>- </a:t>
            </a:r>
            <a:r>
              <a:rPr lang="en-US" sz="1200" dirty="0"/>
              <a:t>If Ford spec is available, must follow ford spec</a:t>
            </a:r>
          </a:p>
          <a:p>
            <a:pPr lvl="1"/>
            <a:r>
              <a:rPr lang="en-US" sz="1200" dirty="0"/>
              <a:t>b</a:t>
            </a:r>
            <a:r>
              <a:rPr lang="en-US" sz="1200" dirty="0" smtClean="0"/>
              <a:t>. </a:t>
            </a:r>
            <a:r>
              <a:rPr lang="en-US" sz="1200" dirty="0"/>
              <a:t>Vehicle Control feature - must follow ford spec</a:t>
            </a:r>
          </a:p>
          <a:p>
            <a:r>
              <a:rPr lang="en-US" sz="1200" dirty="0" smtClean="0"/>
              <a:t>4</a:t>
            </a:r>
            <a:r>
              <a:rPr lang="en-US" sz="1200" dirty="0"/>
              <a:t>. Purpose Feature Implementation review </a:t>
            </a:r>
          </a:p>
          <a:p>
            <a:pPr lvl="1"/>
            <a:r>
              <a:rPr lang="en-US" sz="1200" dirty="0" smtClean="0"/>
              <a:t>a</a:t>
            </a:r>
            <a:r>
              <a:rPr lang="en-US" sz="1200" dirty="0"/>
              <a:t>. Engage Ford FO and Supplier FO, to have offline review and Q&amp;A</a:t>
            </a:r>
          </a:p>
          <a:p>
            <a:pPr lvl="1"/>
            <a:r>
              <a:rPr lang="en-US" sz="1200" dirty="0" smtClean="0"/>
              <a:t>b</a:t>
            </a:r>
            <a:r>
              <a:rPr lang="en-US" sz="1200" dirty="0"/>
              <a:t>. High-light key questions/concerns</a:t>
            </a:r>
          </a:p>
          <a:p>
            <a:pPr lvl="1"/>
            <a:r>
              <a:rPr lang="en-US" sz="1200" dirty="0" smtClean="0"/>
              <a:t>c</a:t>
            </a:r>
            <a:r>
              <a:rPr lang="en-US" sz="1200" dirty="0"/>
              <a:t>. Review feature review status/results</a:t>
            </a:r>
          </a:p>
          <a:p>
            <a:pPr lvl="1"/>
            <a:r>
              <a:rPr lang="en-US" sz="1200" dirty="0" smtClean="0"/>
              <a:t>d</a:t>
            </a:r>
            <a:r>
              <a:rPr lang="en-US" sz="1200" dirty="0"/>
              <a:t>. Technical workshop if </a:t>
            </a:r>
            <a:r>
              <a:rPr lang="en-US" sz="1200" dirty="0" smtClean="0"/>
              <a:t>requirement</a:t>
            </a:r>
            <a:r>
              <a:rPr lang="en-US" sz="1200" dirty="0"/>
              <a:t>                       </a:t>
            </a:r>
          </a:p>
          <a:p>
            <a:r>
              <a:rPr lang="en-US" sz="1200" dirty="0" smtClean="0"/>
              <a:t>5</a:t>
            </a:r>
            <a:r>
              <a:rPr lang="en-US" sz="1200" dirty="0"/>
              <a:t>. Purpose of MRD/RD document</a:t>
            </a:r>
          </a:p>
          <a:p>
            <a:pPr lvl="1"/>
            <a:r>
              <a:rPr lang="en-US" sz="1200" dirty="0" smtClean="0"/>
              <a:t>a</a:t>
            </a:r>
            <a:r>
              <a:rPr lang="en-US" sz="1200" dirty="0"/>
              <a:t>. Supplier's understanding of feature, for supplier internal development</a:t>
            </a:r>
          </a:p>
          <a:p>
            <a:pPr lvl="1"/>
            <a:r>
              <a:rPr lang="en-US" sz="1200" dirty="0" smtClean="0"/>
              <a:t>b</a:t>
            </a:r>
            <a:r>
              <a:rPr lang="en-US" sz="1200" dirty="0"/>
              <a:t>. UE output for HMI development</a:t>
            </a:r>
          </a:p>
          <a:p>
            <a:pPr lvl="1"/>
            <a:r>
              <a:rPr lang="en-US" sz="1200" dirty="0" smtClean="0"/>
              <a:t>c</a:t>
            </a:r>
            <a:r>
              <a:rPr lang="en-US" sz="1200" dirty="0"/>
              <a:t>. Q&amp;A track list</a:t>
            </a:r>
          </a:p>
          <a:p>
            <a:r>
              <a:rPr lang="en-US" sz="1200" dirty="0"/>
              <a:t>                                </a:t>
            </a:r>
          </a:p>
          <a:p>
            <a:r>
              <a:rPr lang="en-US" sz="1200" dirty="0"/>
              <a:t>Others questions from </a:t>
            </a:r>
            <a:r>
              <a:rPr lang="en-US" sz="1200" dirty="0" err="1"/>
              <a:t>Desay</a:t>
            </a:r>
            <a:r>
              <a:rPr lang="en-US" sz="1200" dirty="0"/>
              <a:t>:</a:t>
            </a:r>
          </a:p>
          <a:p>
            <a:pPr lvl="1"/>
            <a:r>
              <a:rPr lang="en-US" sz="1200" dirty="0" smtClean="0"/>
              <a:t>1</a:t>
            </a:r>
            <a:r>
              <a:rPr lang="en-US" sz="1200" dirty="0"/>
              <a:t>. minor feature with clear Ford Spec -&gt; just need create a simple RD to say "Follow ford spec"</a:t>
            </a:r>
          </a:p>
          <a:p>
            <a:pPr lvl="1"/>
            <a:r>
              <a:rPr lang="en-US" sz="1200" dirty="0" smtClean="0"/>
              <a:t>2</a:t>
            </a:r>
            <a:r>
              <a:rPr lang="en-US" sz="1200" dirty="0"/>
              <a:t>. feature require </a:t>
            </a:r>
            <a:r>
              <a:rPr lang="en-US" sz="1200" dirty="0" err="1"/>
              <a:t>Desay</a:t>
            </a:r>
            <a:r>
              <a:rPr lang="en-US" sz="1200" dirty="0"/>
              <a:t> to out put UE -&gt; must output UE in RD</a:t>
            </a:r>
          </a:p>
          <a:p>
            <a:pPr lvl="1"/>
            <a:r>
              <a:rPr lang="en-US" sz="1200" dirty="0" smtClean="0"/>
              <a:t>3</a:t>
            </a:r>
            <a:r>
              <a:rPr lang="en-US" sz="1200" dirty="0"/>
              <a:t>. complicated feature: RD review is mandatory</a:t>
            </a:r>
            <a:endParaRPr lang="en-US" sz="1200" dirty="0" smtClean="0">
              <a:latin typeface="+mj-lt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7356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S_3_0_PPT_Template_R01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j-lt"/>
            <a:cs typeface="Ford Antenna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ver Them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smtClean="0">
            <a:latin typeface="Ford Antenna Regular"/>
            <a:cs typeface="Ford Antenna Regular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Divider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ivider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0194CBBF58A498323B730402A5C9E" ma:contentTypeVersion="3" ma:contentTypeDescription="Create a new document." ma:contentTypeScope="" ma:versionID="69d48b1fd98479038bdfc48bc972404e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1fd5b2a83760d00cd64eca8fbd916764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1A0005-3196-4891-8C78-B4D58D584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641640-2E42-43D8-B18A-457BB0BDEA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610EDB-FB28-4FC9-A83F-D9D49FBA86C5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28006</TotalTime>
  <Words>129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Antenna Regular</vt:lpstr>
      <vt:lpstr>MS PGothic</vt:lpstr>
      <vt:lpstr>ヒラギノ角ゴ Pro W3</vt:lpstr>
      <vt:lpstr>Arial</vt:lpstr>
      <vt:lpstr>Ford Antenna Medium</vt:lpstr>
      <vt:lpstr>Ford Antenna Regular</vt:lpstr>
      <vt:lpstr>Wingdings</vt:lpstr>
      <vt:lpstr>GLS_3_0_PPT_Template_R01</vt:lpstr>
      <vt:lpstr>Cover Theme</vt:lpstr>
      <vt:lpstr>Divider</vt:lpstr>
      <vt:lpstr>1_Divider</vt:lpstr>
      <vt:lpstr>PowerPoint Presentation</vt:lpstr>
    </vt:vector>
  </TitlesOfParts>
  <Company>TDI,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TDI</dc:creator>
  <cp:lastModifiedBy>Zhang, Susan (S.)</cp:lastModifiedBy>
  <cp:revision>766</cp:revision>
  <cp:lastPrinted>2013-11-29T06:54:05Z</cp:lastPrinted>
  <dcterms:created xsi:type="dcterms:W3CDTF">2010-10-13T17:28:17Z</dcterms:created>
  <dcterms:modified xsi:type="dcterms:W3CDTF">2019-11-06T07:01:04Z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0x01010077EB20CD25368B4AACB933FD147B2730</vt:lpwstr>
  </property>
</Properties>
</file>