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427" r:id="rId2"/>
    <p:sldId id="533" r:id="rId3"/>
    <p:sldId id="535" r:id="rId4"/>
    <p:sldId id="428" r:id="rId5"/>
    <p:sldId id="510" r:id="rId6"/>
    <p:sldId id="536" r:id="rId7"/>
    <p:sldId id="429" r:id="rId8"/>
    <p:sldId id="430" r:id="rId9"/>
    <p:sldId id="511" r:id="rId10"/>
    <p:sldId id="512" r:id="rId11"/>
    <p:sldId id="513" r:id="rId12"/>
    <p:sldId id="514" r:id="rId13"/>
    <p:sldId id="541" r:id="rId14"/>
    <p:sldId id="515" r:id="rId15"/>
    <p:sldId id="537" r:id="rId16"/>
    <p:sldId id="516" r:id="rId17"/>
    <p:sldId id="517" r:id="rId18"/>
    <p:sldId id="518" r:id="rId19"/>
    <p:sldId id="534" r:id="rId20"/>
    <p:sldId id="431" r:id="rId21"/>
    <p:sldId id="505" r:id="rId22"/>
    <p:sldId id="519" r:id="rId23"/>
    <p:sldId id="544" r:id="rId24"/>
    <p:sldId id="520" r:id="rId25"/>
    <p:sldId id="542" r:id="rId26"/>
    <p:sldId id="521" r:id="rId27"/>
    <p:sldId id="522" r:id="rId28"/>
    <p:sldId id="524" r:id="rId29"/>
    <p:sldId id="454" r:id="rId30"/>
    <p:sldId id="525" r:id="rId31"/>
    <p:sldId id="433" r:id="rId32"/>
    <p:sldId id="481" r:id="rId33"/>
    <p:sldId id="526" r:id="rId34"/>
    <p:sldId id="527" r:id="rId35"/>
    <p:sldId id="528" r:id="rId36"/>
    <p:sldId id="543" r:id="rId37"/>
    <p:sldId id="485" r:id="rId38"/>
    <p:sldId id="497" r:id="rId39"/>
    <p:sldId id="486" r:id="rId40"/>
    <p:sldId id="539" r:id="rId41"/>
    <p:sldId id="529" r:id="rId42"/>
    <p:sldId id="487" r:id="rId43"/>
    <p:sldId id="488" r:id="rId44"/>
    <p:sldId id="489" r:id="rId45"/>
    <p:sldId id="540" r:id="rId46"/>
    <p:sldId id="490" r:id="rId47"/>
    <p:sldId id="531"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636" autoAdjust="0"/>
  </p:normalViewPr>
  <p:slideViewPr>
    <p:cSldViewPr>
      <p:cViewPr varScale="1">
        <p:scale>
          <a:sx n="81" d="100"/>
          <a:sy n="81" d="100"/>
        </p:scale>
        <p:origin x="1685" y="67"/>
      </p:cViewPr>
      <p:guideLst>
        <p:guide orient="horz" pos="864"/>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645"/>
    </p:cViewPr>
  </p:sorterViewPr>
  <p:notesViewPr>
    <p:cSldViewPr>
      <p:cViewPr varScale="1">
        <p:scale>
          <a:sx n="40" d="100"/>
          <a:sy n="40" d="100"/>
        </p:scale>
        <p:origin x="-1404"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496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1689927F-7276-4DAD-8C11-55B587FB6F3D}" type="slidenum">
              <a:rPr lang="en-US" altLang="en-US"/>
              <a:pPr/>
              <a:t>‹#›</a:t>
            </a:fld>
            <a:endParaRPr lang="en-US" altLang="en-US"/>
          </a:p>
        </p:txBody>
      </p:sp>
    </p:spTree>
    <p:extLst>
      <p:ext uri="{BB962C8B-B14F-4D97-AF65-F5344CB8AC3E}">
        <p14:creationId xmlns:p14="http://schemas.microsoft.com/office/powerpoint/2010/main" val="1628048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Which method is abstract and why?</a:t>
            </a:r>
          </a:p>
          <a:p>
            <a:endParaRPr lang="en-US" dirty="0"/>
          </a:p>
        </p:txBody>
      </p:sp>
      <p:sp>
        <p:nvSpPr>
          <p:cNvPr id="4" name="Slide Number Placeholder 3"/>
          <p:cNvSpPr>
            <a:spLocks noGrp="1"/>
          </p:cNvSpPr>
          <p:nvPr>
            <p:ph type="sldNum" sz="quarter" idx="10"/>
          </p:nvPr>
        </p:nvSpPr>
        <p:spPr/>
        <p:txBody>
          <a:bodyPr/>
          <a:lstStyle/>
          <a:p>
            <a:fld id="{1689927F-7276-4DAD-8C11-55B587FB6F3D}" type="slidenum">
              <a:rPr lang="en-US" altLang="en-US" smtClean="0"/>
              <a:pPr/>
              <a:t>7</a:t>
            </a:fld>
            <a:endParaRPr lang="en-US" altLang="en-US"/>
          </a:p>
        </p:txBody>
      </p:sp>
    </p:spTree>
    <p:extLst>
      <p:ext uri="{BB962C8B-B14F-4D97-AF65-F5344CB8AC3E}">
        <p14:creationId xmlns:p14="http://schemas.microsoft.com/office/powerpoint/2010/main" val="91425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Read()</a:t>
            </a:r>
            <a:r>
              <a:rPr lang="en-US" baseline="0" dirty="0" smtClean="0"/>
              <a:t> is one and only abstract method</a:t>
            </a:r>
            <a:endParaRPr lang="en-US" dirty="0"/>
          </a:p>
        </p:txBody>
      </p:sp>
      <p:sp>
        <p:nvSpPr>
          <p:cNvPr id="4" name="Slide Number Placeholder 3"/>
          <p:cNvSpPr>
            <a:spLocks noGrp="1"/>
          </p:cNvSpPr>
          <p:nvPr>
            <p:ph type="sldNum" sz="quarter" idx="10"/>
          </p:nvPr>
        </p:nvSpPr>
        <p:spPr/>
        <p:txBody>
          <a:bodyPr/>
          <a:lstStyle/>
          <a:p>
            <a:fld id="{1689927F-7276-4DAD-8C11-55B587FB6F3D}" type="slidenum">
              <a:rPr lang="en-US" altLang="en-US" smtClean="0"/>
              <a:pPr/>
              <a:t>8</a:t>
            </a:fld>
            <a:endParaRPr lang="en-US" altLang="en-US"/>
          </a:p>
        </p:txBody>
      </p:sp>
    </p:spTree>
    <p:extLst>
      <p:ext uri="{BB962C8B-B14F-4D97-AF65-F5344CB8AC3E}">
        <p14:creationId xmlns:p14="http://schemas.microsoft.com/office/powerpoint/2010/main" val="332506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Write(int b) </a:t>
            </a:r>
            <a:r>
              <a:rPr lang="en-US" baseline="0" dirty="0" smtClean="0"/>
              <a:t>is one and only abstract method</a:t>
            </a:r>
            <a:endParaRPr lang="en-US" dirty="0" smtClean="0"/>
          </a:p>
          <a:p>
            <a:endParaRPr lang="en-US" dirty="0"/>
          </a:p>
        </p:txBody>
      </p:sp>
      <p:sp>
        <p:nvSpPr>
          <p:cNvPr id="4" name="Slide Number Placeholder 3"/>
          <p:cNvSpPr>
            <a:spLocks noGrp="1"/>
          </p:cNvSpPr>
          <p:nvPr>
            <p:ph type="sldNum" sz="quarter" idx="10"/>
          </p:nvPr>
        </p:nvSpPr>
        <p:spPr/>
        <p:txBody>
          <a:bodyPr/>
          <a:lstStyle/>
          <a:p>
            <a:fld id="{1689927F-7276-4DAD-8C11-55B587FB6F3D}" type="slidenum">
              <a:rPr lang="en-US" altLang="en-US" smtClean="0"/>
              <a:pPr/>
              <a:t>9</a:t>
            </a:fld>
            <a:endParaRPr lang="en-US" altLang="en-US"/>
          </a:p>
        </p:txBody>
      </p:sp>
    </p:spTree>
    <p:extLst>
      <p:ext uri="{BB962C8B-B14F-4D97-AF65-F5344CB8AC3E}">
        <p14:creationId xmlns:p14="http://schemas.microsoft.com/office/powerpoint/2010/main" val="278574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96164952-247C-4584-8B1C-531257BD4CA7}" type="slidenum">
              <a:rPr lang="en-US" altLang="en-US"/>
              <a:pPr/>
              <a:t>‹#›</a:t>
            </a:fld>
            <a:endParaRPr lang="en-US" altLang="en-US"/>
          </a:p>
        </p:txBody>
      </p:sp>
    </p:spTree>
    <p:extLst>
      <p:ext uri="{BB962C8B-B14F-4D97-AF65-F5344CB8AC3E}">
        <p14:creationId xmlns:p14="http://schemas.microsoft.com/office/powerpoint/2010/main" val="235077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C39026E3-E30D-4442-821B-86D1C5B2C253}" type="slidenum">
              <a:rPr lang="en-US" altLang="en-US"/>
              <a:pPr/>
              <a:t>‹#›</a:t>
            </a:fld>
            <a:endParaRPr lang="en-US" altLang="en-US"/>
          </a:p>
        </p:txBody>
      </p:sp>
    </p:spTree>
    <p:extLst>
      <p:ext uri="{BB962C8B-B14F-4D97-AF65-F5344CB8AC3E}">
        <p14:creationId xmlns:p14="http://schemas.microsoft.com/office/powerpoint/2010/main" val="303610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D1C8BBC8-C133-4A8A-82B4-F315BF175DD3}" type="slidenum">
              <a:rPr lang="en-US" altLang="en-US"/>
              <a:pPr/>
              <a:t>‹#›</a:t>
            </a:fld>
            <a:endParaRPr lang="en-US" altLang="en-US"/>
          </a:p>
        </p:txBody>
      </p:sp>
    </p:spTree>
    <p:extLst>
      <p:ext uri="{BB962C8B-B14F-4D97-AF65-F5344CB8AC3E}">
        <p14:creationId xmlns:p14="http://schemas.microsoft.com/office/powerpoint/2010/main" val="105926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C816839-590A-4FB6-911B-564CC3FC8E2B}" type="slidenum">
              <a:rPr lang="en-US" altLang="en-US"/>
              <a:pPr/>
              <a:t>‹#›</a:t>
            </a:fld>
            <a:endParaRPr lang="en-US" altLang="en-US"/>
          </a:p>
        </p:txBody>
      </p:sp>
    </p:spTree>
    <p:extLst>
      <p:ext uri="{BB962C8B-B14F-4D97-AF65-F5344CB8AC3E}">
        <p14:creationId xmlns:p14="http://schemas.microsoft.com/office/powerpoint/2010/main" val="42292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82543F8F-4C3E-466C-8682-4963338754C7}" type="slidenum">
              <a:rPr lang="en-US" altLang="en-US"/>
              <a:pPr/>
              <a:t>‹#›</a:t>
            </a:fld>
            <a:endParaRPr lang="en-US" altLang="en-US"/>
          </a:p>
        </p:txBody>
      </p:sp>
    </p:spTree>
    <p:extLst>
      <p:ext uri="{BB962C8B-B14F-4D97-AF65-F5344CB8AC3E}">
        <p14:creationId xmlns:p14="http://schemas.microsoft.com/office/powerpoint/2010/main" val="152546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318B14D0-B6B6-435C-836D-EE1511470423}" type="slidenum">
              <a:rPr lang="en-US" altLang="en-US"/>
              <a:pPr/>
              <a:t>‹#›</a:t>
            </a:fld>
            <a:endParaRPr lang="en-US" altLang="en-US"/>
          </a:p>
        </p:txBody>
      </p:sp>
    </p:spTree>
    <p:extLst>
      <p:ext uri="{BB962C8B-B14F-4D97-AF65-F5344CB8AC3E}">
        <p14:creationId xmlns:p14="http://schemas.microsoft.com/office/powerpoint/2010/main" val="262661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B050354-71BC-43D3-B19D-EEB33C109367}" type="slidenum">
              <a:rPr lang="en-US" altLang="en-US"/>
              <a:pPr/>
              <a:t>‹#›</a:t>
            </a:fld>
            <a:endParaRPr lang="en-US" altLang="en-US"/>
          </a:p>
        </p:txBody>
      </p:sp>
    </p:spTree>
    <p:extLst>
      <p:ext uri="{BB962C8B-B14F-4D97-AF65-F5344CB8AC3E}">
        <p14:creationId xmlns:p14="http://schemas.microsoft.com/office/powerpoint/2010/main" val="12931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63FB08CF-38BD-479A-A0E8-BB7D826102E6}" type="slidenum">
              <a:rPr lang="en-US" altLang="en-US"/>
              <a:pPr/>
              <a:t>‹#›</a:t>
            </a:fld>
            <a:endParaRPr lang="en-US" altLang="en-US"/>
          </a:p>
        </p:txBody>
      </p:sp>
    </p:spTree>
    <p:extLst>
      <p:ext uri="{BB962C8B-B14F-4D97-AF65-F5344CB8AC3E}">
        <p14:creationId xmlns:p14="http://schemas.microsoft.com/office/powerpoint/2010/main" val="206769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63B9CAF6-172F-4AE3-AA99-D429FF973E58}" type="slidenum">
              <a:rPr lang="en-US" altLang="en-US"/>
              <a:pPr/>
              <a:t>‹#›</a:t>
            </a:fld>
            <a:endParaRPr lang="en-US" altLang="en-US"/>
          </a:p>
        </p:txBody>
      </p:sp>
    </p:spTree>
    <p:extLst>
      <p:ext uri="{BB962C8B-B14F-4D97-AF65-F5344CB8AC3E}">
        <p14:creationId xmlns:p14="http://schemas.microsoft.com/office/powerpoint/2010/main" val="95143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60D1684F-2552-4332-A017-30BF5EB23973}" type="slidenum">
              <a:rPr lang="en-US" altLang="en-US"/>
              <a:pPr/>
              <a:t>‹#›</a:t>
            </a:fld>
            <a:endParaRPr lang="en-US" altLang="en-US"/>
          </a:p>
        </p:txBody>
      </p:sp>
    </p:spTree>
    <p:extLst>
      <p:ext uri="{BB962C8B-B14F-4D97-AF65-F5344CB8AC3E}">
        <p14:creationId xmlns:p14="http://schemas.microsoft.com/office/powerpoint/2010/main" val="221148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ED10E9CB-8382-4344-83D5-B80F5317F4AC}" type="slidenum">
              <a:rPr lang="en-US" altLang="en-US"/>
              <a:pPr/>
              <a:t>‹#›</a:t>
            </a:fld>
            <a:endParaRPr lang="en-US" altLang="en-US"/>
          </a:p>
        </p:txBody>
      </p:sp>
    </p:spTree>
    <p:extLst>
      <p:ext uri="{BB962C8B-B14F-4D97-AF65-F5344CB8AC3E}">
        <p14:creationId xmlns:p14="http://schemas.microsoft.com/office/powerpoint/2010/main" val="4615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F1A872E-D0B6-4A77-ABB2-4273F54187F1}" type="slidenum">
              <a:rPr lang="en-US" altLang="en-US"/>
              <a:pPr/>
              <a:t>‹#›</a:t>
            </a:fld>
            <a:endParaRPr lang="en-US" altLang="en-US"/>
          </a:p>
        </p:txBody>
      </p:sp>
    </p:spTree>
    <p:extLst>
      <p:ext uri="{BB962C8B-B14F-4D97-AF65-F5344CB8AC3E}">
        <p14:creationId xmlns:p14="http://schemas.microsoft.com/office/powerpoint/2010/main" val="150303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AA20C12E-7B6E-4467-BD40-5177C2161901}" type="slidenum">
              <a:rPr lang="en-US" altLang="en-US"/>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ml/TestFileStream.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hyperlink" Target="html/TestObjectInputStream.html" TargetMode="External"/><Relationship Id="rId2" Type="http://schemas.openxmlformats.org/officeDocument/2006/relationships/hyperlink" Target="html/TestObjectOutputStream.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ml/TestObjectStreamForArray.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ml/TestRandomAccessFil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hyperlink" Target="html/FixedLengthStringIO.html" TargetMode="Externa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31581C-2FB5-4AC9-AF8C-B02733F4624B}"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85800"/>
            <a:ext cx="7772400" cy="1143000"/>
          </a:xfrm>
          <a:noFill/>
        </p:spPr>
        <p:txBody>
          <a:bodyPr/>
          <a:lstStyle/>
          <a:p>
            <a:r>
              <a:rPr lang="en-US" altLang="en-US" sz="4000" smtClean="0"/>
              <a:t>Chapter 17 Binary 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9A62A6-D635-4162-B01B-75B6113BDE03}"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228600" y="228600"/>
            <a:ext cx="8686800" cy="609600"/>
          </a:xfrm>
        </p:spPr>
        <p:txBody>
          <a:bodyPr/>
          <a:lstStyle/>
          <a:p>
            <a:r>
              <a:rPr lang="en-US" altLang="en-US" smtClean="0"/>
              <a:t>FileInputStream/FileOutputStream</a:t>
            </a:r>
            <a:endParaRPr lang="en-US" altLang="en-US" b="1" smtClean="0"/>
          </a:p>
        </p:txBody>
      </p:sp>
      <p:sp>
        <p:nvSpPr>
          <p:cNvPr id="12292"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a:buNone/>
            </a:pPr>
            <a:r>
              <a:rPr lang="en-US" altLang="en-US" sz="2400" dirty="0" err="1" smtClean="0">
                <a:cs typeface="Courier New" panose="02070309020205020404" pitchFamily="49" charset="0"/>
              </a:rPr>
              <a:t>FileInputStream</a:t>
            </a:r>
            <a:r>
              <a:rPr lang="en-US" altLang="en-US" sz="2400" dirty="0" smtClean="0">
                <a:cs typeface="Courier New" panose="02070309020205020404" pitchFamily="49" charset="0"/>
              </a:rPr>
              <a:t>/</a:t>
            </a:r>
            <a:r>
              <a:rPr lang="en-US" altLang="en-US" sz="2400" dirty="0" err="1" smtClean="0">
                <a:cs typeface="Courier New" panose="02070309020205020404" pitchFamily="49" charset="0"/>
              </a:rPr>
              <a:t>FileOutputStream</a:t>
            </a:r>
            <a:r>
              <a:rPr lang="en-US" altLang="en-US" sz="2400" dirty="0" smtClean="0">
                <a:cs typeface="Courier New" panose="02070309020205020404" pitchFamily="49" charset="0"/>
              </a:rPr>
              <a:t> associates a binary input/output stream with an external file. </a:t>
            </a:r>
          </a:p>
        </p:txBody>
      </p:sp>
      <p:graphicFrame>
        <p:nvGraphicFramePr>
          <p:cNvPr id="12293" name="Object 7"/>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2346" name="Picture" r:id="rId3" imgW="4629912" imgH="1772412" progId="Word.Picture.8">
                  <p:embed/>
                </p:oleObj>
              </mc:Choice>
              <mc:Fallback>
                <p:oleObj name="Picture" r:id="rId3" imgW="4629912" imgH="1772412"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Line 6"/>
          <p:cNvSpPr>
            <a:spLocks noChangeShapeType="1"/>
          </p:cNvSpPr>
          <p:nvPr/>
        </p:nvSpPr>
        <p:spPr bwMode="auto">
          <a:xfrm flipV="1">
            <a:off x="1600200" y="1524000"/>
            <a:ext cx="25146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5"/>
          <p:cNvSpPr>
            <a:spLocks noChangeShapeType="1"/>
          </p:cNvSpPr>
          <p:nvPr/>
        </p:nvSpPr>
        <p:spPr bwMode="auto">
          <a:xfrm flipV="1">
            <a:off x="3352800" y="3200400"/>
            <a:ext cx="6096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864664-88DA-4DB7-BC46-E63C049E5C3A}"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762000" y="228600"/>
            <a:ext cx="7772400" cy="742950"/>
          </a:xfrm>
        </p:spPr>
        <p:txBody>
          <a:bodyPr/>
          <a:lstStyle/>
          <a:p>
            <a:r>
              <a:rPr lang="en-US" altLang="en-US" smtClean="0"/>
              <a:t>FileInputStream</a:t>
            </a:r>
            <a:endParaRPr lang="en-US" altLang="en-US" b="1" smtClean="0"/>
          </a:p>
        </p:txBody>
      </p:sp>
      <p:sp>
        <p:nvSpPr>
          <p:cNvPr id="13316" name="Rectangle 3"/>
          <p:cNvSpPr>
            <a:spLocks noGrp="1" noChangeArrowheads="1"/>
          </p:cNvSpPr>
          <p:nvPr>
            <p:ph type="body" idx="1"/>
          </p:nvPr>
        </p:nvSpPr>
        <p:spPr>
          <a:xfrm>
            <a:off x="304800" y="1143000"/>
            <a:ext cx="8686800" cy="3886200"/>
          </a:xfrm>
        </p:spPr>
        <p:txBody>
          <a:bodyPr/>
          <a:lstStyle/>
          <a:p>
            <a:pPr marL="0" indent="0">
              <a:buFont typeface="Monotype Sorts"/>
              <a:buNone/>
            </a:pPr>
            <a:r>
              <a:rPr lang="en-US" altLang="en-US" sz="2800" smtClean="0">
                <a:cs typeface="Courier New" panose="02070309020205020404" pitchFamily="49" charset="0"/>
              </a:rPr>
              <a:t>To construct a FileInputStream, use the following constructors:</a:t>
            </a:r>
            <a:endParaRPr lang="en-US" altLang="en-US" sz="2800" smtClean="0">
              <a:cs typeface="Times New Roman" panose="02020603050405020304" pitchFamily="18" charset="0"/>
            </a:endParaRPr>
          </a:p>
          <a:p>
            <a:pPr marL="114300" lvl="1" indent="342900">
              <a:buFontTx/>
              <a:buNone/>
            </a:pPr>
            <a:r>
              <a:rPr lang="en-US" altLang="en-US" sz="2400" smtClean="0">
                <a:cs typeface="Courier New" panose="02070309020205020404" pitchFamily="49" charset="0"/>
              </a:rPr>
              <a:t>public FileInputStream(String filename)</a:t>
            </a:r>
            <a:endParaRPr lang="en-US" altLang="en-US" sz="2400" smtClean="0">
              <a:cs typeface="Times New Roman" panose="02020603050405020304" pitchFamily="18" charset="0"/>
            </a:endParaRPr>
          </a:p>
          <a:p>
            <a:pPr marL="114300" lvl="1" indent="342900">
              <a:buFontTx/>
              <a:buNone/>
            </a:pPr>
            <a:r>
              <a:rPr lang="en-US" altLang="en-US" sz="2400" smtClean="0">
                <a:cs typeface="Courier New" panose="02070309020205020404" pitchFamily="49" charset="0"/>
              </a:rPr>
              <a:t>public FileInputStream(File file)</a:t>
            </a:r>
          </a:p>
          <a:p>
            <a:pPr marL="114300" lvl="1" indent="342900">
              <a:buFontTx/>
              <a:buNone/>
            </a:pPr>
            <a:endParaRPr lang="en-US" altLang="en-US" sz="2400" smtClean="0">
              <a:cs typeface="Courier New" panose="02070309020205020404" pitchFamily="49" charset="0"/>
            </a:endParaRPr>
          </a:p>
          <a:p>
            <a:pPr marL="114300" lvl="1" indent="342900">
              <a:buFontTx/>
              <a:buNone/>
            </a:pPr>
            <a:r>
              <a:rPr lang="en-US" altLang="en-US" sz="2400" smtClean="0">
                <a:cs typeface="Courier New" panose="02070309020205020404" pitchFamily="49" charset="0"/>
              </a:rPr>
              <a:t>A </a:t>
            </a:r>
            <a:r>
              <a:rPr lang="en-US" altLang="en-US" sz="2400" u="sng" smtClean="0">
                <a:cs typeface="Courier New" panose="02070309020205020404" pitchFamily="49" charset="0"/>
              </a:rPr>
              <a:t>java.io.FileNotFoundException</a:t>
            </a:r>
            <a:r>
              <a:rPr lang="en-US" altLang="en-US" sz="2400" smtClean="0">
                <a:cs typeface="Courier New" panose="02070309020205020404" pitchFamily="49" charset="0"/>
              </a:rPr>
              <a:t> would occur if you attempt to create a </a:t>
            </a:r>
            <a:r>
              <a:rPr lang="en-US" altLang="en-US" sz="2400" u="sng" smtClean="0">
                <a:cs typeface="Courier New" panose="02070309020205020404" pitchFamily="49" charset="0"/>
              </a:rPr>
              <a:t>FileInputStream</a:t>
            </a:r>
            <a:r>
              <a:rPr lang="en-US" altLang="en-US" sz="2400" smtClean="0">
                <a:cs typeface="Courier New" panose="02070309020205020404" pitchFamily="49" charset="0"/>
              </a:rPr>
              <a:t> with a nonexistent file.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2947DD-2DD9-4449-A83C-8A4BD60D27A5}"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762000" y="228600"/>
            <a:ext cx="7772400" cy="742950"/>
          </a:xfrm>
        </p:spPr>
        <p:txBody>
          <a:bodyPr/>
          <a:lstStyle/>
          <a:p>
            <a:r>
              <a:rPr lang="en-US" altLang="en-US" smtClean="0"/>
              <a:t>FileOutputStream</a:t>
            </a:r>
            <a:endParaRPr lang="en-US" altLang="en-US" b="1" smtClean="0"/>
          </a:p>
        </p:txBody>
      </p:sp>
      <p:sp>
        <p:nvSpPr>
          <p:cNvPr id="14340" name="Rectangle 3"/>
          <p:cNvSpPr>
            <a:spLocks noGrp="1" noChangeArrowheads="1"/>
          </p:cNvSpPr>
          <p:nvPr>
            <p:ph type="body" idx="1"/>
          </p:nvPr>
        </p:nvSpPr>
        <p:spPr>
          <a:xfrm>
            <a:off x="152400" y="1066800"/>
            <a:ext cx="8839200" cy="4191000"/>
          </a:xfrm>
        </p:spPr>
        <p:txBody>
          <a:bodyPr/>
          <a:lstStyle/>
          <a:p>
            <a:pPr marL="0" indent="0">
              <a:lnSpc>
                <a:spcPct val="90000"/>
              </a:lnSpc>
              <a:buFont typeface="Monotype Sorts"/>
              <a:buNone/>
            </a:pPr>
            <a:r>
              <a:rPr lang="en-US" altLang="en-US" sz="2400" dirty="0" smtClean="0">
                <a:cs typeface="Courier New" panose="02070309020205020404" pitchFamily="49" charset="0"/>
              </a:rPr>
              <a:t>To construct a </a:t>
            </a:r>
            <a:r>
              <a:rPr lang="en-US" altLang="en-US" sz="2400" dirty="0" err="1" smtClean="0">
                <a:cs typeface="Courier New" panose="02070309020205020404" pitchFamily="49" charset="0"/>
              </a:rPr>
              <a:t>FileOutputStream</a:t>
            </a:r>
            <a:r>
              <a:rPr lang="en-US" altLang="en-US" sz="2400" dirty="0" smtClean="0">
                <a:cs typeface="Courier New" panose="02070309020205020404" pitchFamily="49" charset="0"/>
              </a:rPr>
              <a:t>, use the following constructors:</a:t>
            </a:r>
          </a:p>
          <a:p>
            <a:pPr marL="0" indent="0">
              <a:lnSpc>
                <a:spcPct val="90000"/>
              </a:lnSpc>
              <a:buFont typeface="Monotype Sorts"/>
              <a:buNone/>
            </a:pPr>
            <a:endParaRPr lang="en-US" altLang="en-US" sz="2400" dirty="0" smtClean="0">
              <a:cs typeface="Times New Roman" panose="02020603050405020304" pitchFamily="18" charset="0"/>
            </a:endParaRPr>
          </a:p>
          <a:p>
            <a:pPr lvl="1">
              <a:lnSpc>
                <a:spcPct val="90000"/>
              </a:lnSpc>
              <a:buFontTx/>
              <a:buNone/>
            </a:pPr>
            <a:r>
              <a:rPr lang="en-US" altLang="en-US" sz="2000" dirty="0" smtClean="0">
                <a:cs typeface="Courier New" panose="02070309020205020404" pitchFamily="49" charset="0"/>
              </a:rPr>
              <a:t>public </a:t>
            </a:r>
            <a:r>
              <a:rPr lang="en-US" altLang="en-US" sz="2000" dirty="0" err="1" smtClean="0">
                <a:cs typeface="Courier New" panose="02070309020205020404" pitchFamily="49" charset="0"/>
              </a:rPr>
              <a:t>FileOutputStream</a:t>
            </a:r>
            <a:r>
              <a:rPr lang="en-US" altLang="en-US" sz="2000" dirty="0" smtClean="0">
                <a:cs typeface="Courier New" panose="02070309020205020404" pitchFamily="49" charset="0"/>
              </a:rPr>
              <a:t>(String filename)</a:t>
            </a:r>
            <a:endParaRPr lang="en-US" altLang="en-US" sz="2000" dirty="0" smtClean="0">
              <a:cs typeface="Times New Roman" panose="02020603050405020304" pitchFamily="18" charset="0"/>
            </a:endParaRPr>
          </a:p>
          <a:p>
            <a:pPr lvl="1">
              <a:lnSpc>
                <a:spcPct val="90000"/>
              </a:lnSpc>
              <a:buFontTx/>
              <a:buNone/>
            </a:pPr>
            <a:r>
              <a:rPr lang="en-US" altLang="en-US" sz="2000" dirty="0" smtClean="0">
                <a:cs typeface="Courier New" panose="02070309020205020404" pitchFamily="49" charset="0"/>
              </a:rPr>
              <a:t>public </a:t>
            </a:r>
            <a:r>
              <a:rPr lang="en-US" altLang="en-US" sz="2000" dirty="0" err="1" smtClean="0">
                <a:cs typeface="Courier New" panose="02070309020205020404" pitchFamily="49" charset="0"/>
              </a:rPr>
              <a:t>FileOutputStream</a:t>
            </a:r>
            <a:r>
              <a:rPr lang="en-US" altLang="en-US" sz="2000" dirty="0" smtClean="0">
                <a:cs typeface="Courier New" panose="02070309020205020404" pitchFamily="49" charset="0"/>
              </a:rPr>
              <a:t>(File file)</a:t>
            </a:r>
            <a:endParaRPr lang="en-US" altLang="en-US" sz="2000" dirty="0" smtClean="0">
              <a:cs typeface="Times New Roman" panose="02020603050405020304" pitchFamily="18" charset="0"/>
            </a:endParaRPr>
          </a:p>
          <a:p>
            <a:pPr lvl="1">
              <a:lnSpc>
                <a:spcPct val="90000"/>
              </a:lnSpc>
              <a:buFontTx/>
              <a:buNone/>
            </a:pPr>
            <a:r>
              <a:rPr lang="en-US" altLang="en-US" sz="2000" dirty="0" smtClean="0">
                <a:cs typeface="Courier New" panose="02070309020205020404" pitchFamily="49" charset="0"/>
              </a:rPr>
              <a:t>public </a:t>
            </a:r>
            <a:r>
              <a:rPr lang="en-US" altLang="en-US" sz="2000" dirty="0" err="1" smtClean="0">
                <a:cs typeface="Courier New" panose="02070309020205020404" pitchFamily="49" charset="0"/>
              </a:rPr>
              <a:t>FileOutputStream</a:t>
            </a:r>
            <a:r>
              <a:rPr lang="en-US" altLang="en-US" sz="2000" dirty="0" smtClean="0">
                <a:cs typeface="Courier New" panose="02070309020205020404" pitchFamily="49" charset="0"/>
              </a:rPr>
              <a:t>(String filename, </a:t>
            </a:r>
            <a:r>
              <a:rPr lang="en-US" altLang="en-US" sz="2000" dirty="0" err="1" smtClean="0">
                <a:cs typeface="Courier New" panose="02070309020205020404" pitchFamily="49" charset="0"/>
              </a:rPr>
              <a:t>boolean</a:t>
            </a:r>
            <a:r>
              <a:rPr lang="en-US" altLang="en-US" sz="2000" dirty="0" smtClean="0">
                <a:cs typeface="Courier New" panose="02070309020205020404" pitchFamily="49" charset="0"/>
              </a:rPr>
              <a:t> append)</a:t>
            </a:r>
            <a:endParaRPr lang="en-US" altLang="en-US" sz="2000" dirty="0" smtClean="0">
              <a:cs typeface="Times New Roman" panose="02020603050405020304" pitchFamily="18" charset="0"/>
            </a:endParaRPr>
          </a:p>
          <a:p>
            <a:pPr lvl="1">
              <a:lnSpc>
                <a:spcPct val="90000"/>
              </a:lnSpc>
              <a:buFontTx/>
              <a:buNone/>
            </a:pPr>
            <a:r>
              <a:rPr lang="en-US" altLang="en-US" sz="2000" dirty="0" smtClean="0">
                <a:cs typeface="Courier New" panose="02070309020205020404" pitchFamily="49" charset="0"/>
              </a:rPr>
              <a:t>public </a:t>
            </a:r>
            <a:r>
              <a:rPr lang="en-US" altLang="en-US" sz="2000" dirty="0" err="1" smtClean="0">
                <a:cs typeface="Courier New" panose="02070309020205020404" pitchFamily="49" charset="0"/>
              </a:rPr>
              <a:t>FileOutputStream</a:t>
            </a:r>
            <a:r>
              <a:rPr lang="en-US" altLang="en-US" sz="2000" dirty="0" smtClean="0">
                <a:cs typeface="Courier New" panose="02070309020205020404" pitchFamily="49" charset="0"/>
              </a:rPr>
              <a:t>(File </a:t>
            </a:r>
            <a:r>
              <a:rPr lang="en-US" altLang="en-US" sz="2000" dirty="0" err="1" smtClean="0">
                <a:cs typeface="Courier New" panose="02070309020205020404" pitchFamily="49" charset="0"/>
              </a:rPr>
              <a:t>file</a:t>
            </a:r>
            <a:r>
              <a:rPr lang="en-US" altLang="en-US" sz="2000" dirty="0" smtClean="0">
                <a:cs typeface="Courier New" panose="02070309020205020404" pitchFamily="49" charset="0"/>
              </a:rPr>
              <a:t>, </a:t>
            </a:r>
            <a:r>
              <a:rPr lang="en-US" altLang="en-US" sz="2000" dirty="0" err="1" smtClean="0">
                <a:cs typeface="Courier New" panose="02070309020205020404" pitchFamily="49" charset="0"/>
              </a:rPr>
              <a:t>boolean</a:t>
            </a:r>
            <a:r>
              <a:rPr lang="en-US" altLang="en-US" sz="2000" dirty="0" smtClean="0">
                <a:cs typeface="Courier New" panose="02070309020205020404" pitchFamily="49" charset="0"/>
              </a:rPr>
              <a:t> append)</a:t>
            </a:r>
            <a:endParaRPr lang="en-US" altLang="en-US" sz="2000" dirty="0" smtClean="0">
              <a:cs typeface="Times New Roman" panose="02020603050405020304" pitchFamily="18" charset="0"/>
            </a:endParaRPr>
          </a:p>
          <a:p>
            <a:pPr marL="0" indent="0">
              <a:lnSpc>
                <a:spcPct val="90000"/>
              </a:lnSpc>
              <a:buFont typeface="Monotype Sorts"/>
              <a:buNone/>
            </a:pPr>
            <a:r>
              <a:rPr lang="en-US" altLang="en-US" sz="2400" dirty="0" smtClean="0">
                <a:cs typeface="Courier New" panose="02070309020205020404" pitchFamily="49" charset="0"/>
              </a:rPr>
              <a:t>  </a:t>
            </a:r>
            <a:endParaRPr lang="en-US" altLang="en-US" sz="2400" dirty="0" smtClean="0">
              <a:cs typeface="Times New Roman" panose="02020603050405020304" pitchFamily="18" charset="0"/>
            </a:endParaRPr>
          </a:p>
          <a:p>
            <a:pPr marL="0" indent="0">
              <a:lnSpc>
                <a:spcPct val="90000"/>
              </a:lnSpc>
              <a:buFont typeface="Monotype Sorts"/>
              <a:buNone/>
            </a:pPr>
            <a:r>
              <a:rPr lang="en-US" altLang="en-US" sz="2400" dirty="0" smtClean="0">
                <a:cs typeface="Courier New" panose="02070309020205020404"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126476" y="508635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TestFileStream</a:t>
            </a:r>
            <a:endParaRPr lang="en-US" dirty="0">
              <a:solidFill>
                <a:schemeClr val="accent1"/>
              </a:solidFill>
            </a:endParaRPr>
          </a:p>
        </p:txBody>
      </p:sp>
      <p:sp>
        <p:nvSpPr>
          <p:cNvPr id="14343"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26476" y="5650371"/>
            <a:ext cx="7208364" cy="830997"/>
          </a:xfrm>
          <a:prstGeom prst="rect">
            <a:avLst/>
          </a:prstGeom>
          <a:solidFill>
            <a:schemeClr val="bg1"/>
          </a:solidFill>
        </p:spPr>
        <p:txBody>
          <a:bodyPr wrap="square" rtlCol="0">
            <a:spAutoFit/>
          </a:bodyPr>
          <a:lstStyle/>
          <a:p>
            <a:r>
              <a:rPr lang="en-US" dirty="0" smtClean="0">
                <a:solidFill>
                  <a:srgbClr val="FF0000"/>
                </a:solidFill>
              </a:rPr>
              <a:t>Exercise: Make two separate programs, </a:t>
            </a:r>
          </a:p>
          <a:p>
            <a:r>
              <a:rPr lang="en-US" dirty="0">
                <a:solidFill>
                  <a:srgbClr val="FF0000"/>
                </a:solidFill>
              </a:rPr>
              <a:t> </a:t>
            </a:r>
            <a:r>
              <a:rPr lang="en-US" dirty="0" smtClean="0">
                <a:solidFill>
                  <a:srgbClr val="FF0000"/>
                </a:solidFill>
              </a:rPr>
              <a:t>               one for writing and one for reading.</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a:t>
            </a:r>
            <a:endParaRPr lang="en-US" dirty="0"/>
          </a:p>
        </p:txBody>
      </p:sp>
      <p:sp>
        <p:nvSpPr>
          <p:cNvPr id="3" name="Content Placeholder 2"/>
          <p:cNvSpPr>
            <a:spLocks noGrp="1"/>
          </p:cNvSpPr>
          <p:nvPr>
            <p:ph idx="1"/>
          </p:nvPr>
        </p:nvSpPr>
        <p:spPr/>
        <p:txBody>
          <a:bodyPr/>
          <a:lstStyle/>
          <a:p>
            <a:r>
              <a:rPr lang="en-US" dirty="0" smtClean="0"/>
              <a:t>When you want to read and write bytes only.</a:t>
            </a:r>
          </a:p>
          <a:p>
            <a:r>
              <a:rPr lang="en-US" dirty="0" smtClean="0"/>
              <a:t>Does not allow you to write </a:t>
            </a:r>
            <a:r>
              <a:rPr lang="en-US" dirty="0" err="1" smtClean="0"/>
              <a:t>int</a:t>
            </a:r>
            <a:r>
              <a:rPr lang="en-US" dirty="0" smtClean="0"/>
              <a:t>, double, String or other types.</a:t>
            </a:r>
          </a:p>
          <a:p>
            <a:r>
              <a:rPr lang="en-US" dirty="0" smtClean="0"/>
              <a:t>Only bytes.</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13</a:t>
            </a:fld>
            <a:endParaRPr lang="en-US" altLang="en-US"/>
          </a:p>
        </p:txBody>
      </p:sp>
    </p:spTree>
    <p:extLst>
      <p:ext uri="{BB962C8B-B14F-4D97-AF65-F5344CB8AC3E}">
        <p14:creationId xmlns:p14="http://schemas.microsoft.com/office/powerpoint/2010/main" val="164282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EE7C97-6186-4A8A-B04C-443071D34EEC}" type="slidenum">
              <a:rPr lang="en-US" altLang="en-US" sz="1400"/>
              <a:pPr>
                <a:spcBef>
                  <a:spcPct val="0"/>
                </a:spcBef>
                <a:buClrTx/>
                <a:buSzTx/>
                <a:buFontTx/>
                <a:buNone/>
              </a:pPr>
              <a:t>14</a:t>
            </a:fld>
            <a:endParaRPr lang="en-US" altLang="en-US" sz="1400"/>
          </a:p>
        </p:txBody>
      </p:sp>
      <p:sp>
        <p:nvSpPr>
          <p:cNvPr id="15363" name="Rectangle 2"/>
          <p:cNvSpPr>
            <a:spLocks noGrp="1" noChangeArrowheads="1"/>
          </p:cNvSpPr>
          <p:nvPr>
            <p:ph type="title"/>
          </p:nvPr>
        </p:nvSpPr>
        <p:spPr>
          <a:xfrm>
            <a:off x="228600" y="228600"/>
            <a:ext cx="8686800" cy="609600"/>
          </a:xfrm>
        </p:spPr>
        <p:txBody>
          <a:bodyPr/>
          <a:lstStyle/>
          <a:p>
            <a:r>
              <a:rPr lang="en-US" altLang="en-US" smtClean="0"/>
              <a:t>FilterInputStream/FilterOutputStream</a:t>
            </a:r>
            <a:endParaRPr lang="en-US" altLang="en-US" b="1" smtClean="0"/>
          </a:p>
        </p:txBody>
      </p:sp>
      <p:sp>
        <p:nvSpPr>
          <p:cNvPr id="15364" name="Rectangle 3"/>
          <p:cNvSpPr>
            <a:spLocks noGrp="1" noChangeArrowheads="1"/>
          </p:cNvSpPr>
          <p:nvPr>
            <p:ph type="body" idx="1"/>
          </p:nvPr>
        </p:nvSpPr>
        <p:spPr>
          <a:xfrm>
            <a:off x="540327" y="4610100"/>
            <a:ext cx="8153400" cy="1905000"/>
          </a:xfrm>
        </p:spPr>
        <p:txBody>
          <a:bodyPr/>
          <a:lstStyle/>
          <a:p>
            <a:pPr marL="0" indent="0">
              <a:lnSpc>
                <a:spcPct val="90000"/>
              </a:lnSpc>
              <a:buFont typeface="Monotype Sorts"/>
              <a:buNone/>
            </a:pPr>
            <a:r>
              <a:rPr lang="en-US" altLang="en-US" sz="1800" i="1" dirty="0" smtClean="0">
                <a:cs typeface="Courier New" panose="02070309020205020404" pitchFamily="49" charset="0"/>
              </a:rPr>
              <a:t>Filter streams</a:t>
            </a:r>
            <a:r>
              <a:rPr lang="en-US" altLang="en-US" sz="1800" dirty="0" smtClean="0">
                <a:cs typeface="Courier New" panose="02070309020205020404" pitchFamily="49" charset="0"/>
              </a:rPr>
              <a:t> are streams that filter bytes for some purpose. </a:t>
            </a:r>
          </a:p>
        </p:txBody>
      </p:sp>
      <p:graphicFrame>
        <p:nvGraphicFramePr>
          <p:cNvPr id="15365" name="Object 4"/>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5418"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5"/>
          <p:cNvSpPr>
            <a:spLocks noChangeShapeType="1"/>
          </p:cNvSpPr>
          <p:nvPr/>
        </p:nvSpPr>
        <p:spPr bwMode="auto">
          <a:xfrm flipV="1">
            <a:off x="1371600" y="2057400"/>
            <a:ext cx="2667000" cy="2590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6"/>
          <p:cNvSpPr>
            <a:spLocks noChangeShapeType="1"/>
          </p:cNvSpPr>
          <p:nvPr/>
        </p:nvSpPr>
        <p:spPr bwMode="auto">
          <a:xfrm flipV="1">
            <a:off x="1524000" y="3505200"/>
            <a:ext cx="2514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Filter Streams</a:t>
            </a:r>
            <a:endParaRPr lang="en-US" sz="4800" dirty="0"/>
          </a:p>
        </p:txBody>
      </p:sp>
      <p:sp>
        <p:nvSpPr>
          <p:cNvPr id="3" name="Content Placeholder 2"/>
          <p:cNvSpPr>
            <a:spLocks noGrp="1"/>
          </p:cNvSpPr>
          <p:nvPr>
            <p:ph idx="1"/>
          </p:nvPr>
        </p:nvSpPr>
        <p:spPr/>
        <p:txBody>
          <a:bodyPr/>
          <a:lstStyle/>
          <a:p>
            <a:r>
              <a:rPr lang="en-US" altLang="en-US" sz="2400" dirty="0" smtClean="0">
                <a:cs typeface="Courier New" panose="02070309020205020404" pitchFamily="49" charset="0"/>
              </a:rPr>
              <a:t>The basic byte input stream provides a read method that can only be used for reading bytes. </a:t>
            </a:r>
          </a:p>
          <a:p>
            <a:r>
              <a:rPr lang="en-US" altLang="en-US" sz="2400" dirty="0" smtClean="0">
                <a:cs typeface="Courier New" panose="02070309020205020404" pitchFamily="49" charset="0"/>
              </a:rPr>
              <a:t>If you want to read integers, doubles, or strings, you need a filter class to wrap the byte input stream. </a:t>
            </a:r>
          </a:p>
          <a:p>
            <a:r>
              <a:rPr lang="en-US" altLang="en-US" sz="2400" dirty="0" smtClean="0">
                <a:cs typeface="Courier New" panose="02070309020205020404" pitchFamily="49" charset="0"/>
              </a:rPr>
              <a:t>Using a filter class enables you to read integers, doubles, and strings instead of bytes and characters.</a:t>
            </a:r>
          </a:p>
          <a:p>
            <a:r>
              <a:rPr lang="en-US" altLang="en-US" sz="2400" dirty="0" smtClean="0">
                <a:cs typeface="Courier New" panose="02070309020205020404" pitchFamily="49" charset="0"/>
              </a:rPr>
              <a:t> </a:t>
            </a:r>
            <a:r>
              <a:rPr lang="en-US" altLang="en-US" sz="2400" u="sng" dirty="0" err="1" smtClean="0">
                <a:cs typeface="Courier New" panose="02070309020205020404" pitchFamily="49" charset="0"/>
              </a:rPr>
              <a:t>FilterInputStream</a:t>
            </a:r>
            <a:r>
              <a:rPr lang="en-US" altLang="en-US" sz="2400" dirty="0" smtClean="0">
                <a:cs typeface="Courier New" panose="02070309020205020404" pitchFamily="49" charset="0"/>
              </a:rPr>
              <a:t> and </a:t>
            </a:r>
            <a:r>
              <a:rPr lang="en-US" altLang="en-US" sz="2400" u="sng" dirty="0" err="1" smtClean="0">
                <a:cs typeface="Courier New" panose="02070309020205020404" pitchFamily="49" charset="0"/>
              </a:rPr>
              <a:t>FilterOutputStream</a:t>
            </a:r>
            <a:r>
              <a:rPr lang="en-US" altLang="en-US" sz="2400" dirty="0" smtClean="0">
                <a:cs typeface="Courier New" panose="02070309020205020404" pitchFamily="49" charset="0"/>
              </a:rPr>
              <a:t> are the base classes for filtering data. </a:t>
            </a:r>
          </a:p>
          <a:p>
            <a:r>
              <a:rPr lang="en-US" altLang="en-US" sz="2400" dirty="0" smtClean="0">
                <a:cs typeface="Courier New" panose="02070309020205020404" pitchFamily="49" charset="0"/>
              </a:rPr>
              <a:t>When you need to process primitive numeric types, use </a:t>
            </a:r>
            <a:r>
              <a:rPr lang="en-US" altLang="en-US" sz="2400" u="sng" dirty="0" err="1" smtClean="0">
                <a:cs typeface="Courier New" panose="02070309020205020404" pitchFamily="49" charset="0"/>
              </a:rPr>
              <a:t>DataInputStream</a:t>
            </a:r>
            <a:r>
              <a:rPr lang="en-US" altLang="en-US" sz="2400" dirty="0" smtClean="0">
                <a:cs typeface="Courier New" panose="02070309020205020404" pitchFamily="49" charset="0"/>
              </a:rPr>
              <a:t> and </a:t>
            </a:r>
            <a:r>
              <a:rPr lang="en-US" altLang="en-US" sz="2400" u="sng" dirty="0" err="1" smtClean="0">
                <a:cs typeface="Courier New" panose="02070309020205020404" pitchFamily="49" charset="0"/>
              </a:rPr>
              <a:t>DataOutputStream</a:t>
            </a:r>
            <a:r>
              <a:rPr lang="en-US" altLang="en-US" sz="2400" dirty="0" smtClean="0">
                <a:cs typeface="Courier New" panose="02070309020205020404" pitchFamily="49" charset="0"/>
              </a:rPr>
              <a:t> to filter bytes. </a:t>
            </a:r>
          </a:p>
          <a:p>
            <a:endParaRPr lang="en-US" sz="2400" dirty="0"/>
          </a:p>
        </p:txBody>
      </p:sp>
      <p:sp>
        <p:nvSpPr>
          <p:cNvPr id="4" name="Slide Number Placeholder 3"/>
          <p:cNvSpPr>
            <a:spLocks noGrp="1"/>
          </p:cNvSpPr>
          <p:nvPr>
            <p:ph type="sldNum" sz="quarter" idx="11"/>
          </p:nvPr>
        </p:nvSpPr>
        <p:spPr/>
        <p:txBody>
          <a:bodyPr/>
          <a:lstStyle/>
          <a:p>
            <a:fld id="{82543F8F-4C3E-466C-8682-4963338754C7}" type="slidenum">
              <a:rPr lang="en-US" altLang="en-US" sz="2400" smtClean="0"/>
              <a:pPr/>
              <a:t>15</a:t>
            </a:fld>
            <a:endParaRPr lang="en-US" altLang="en-US" sz="2400"/>
          </a:p>
        </p:txBody>
      </p:sp>
    </p:spTree>
    <p:extLst>
      <p:ext uri="{BB962C8B-B14F-4D97-AF65-F5344CB8AC3E}">
        <p14:creationId xmlns:p14="http://schemas.microsoft.com/office/powerpoint/2010/main" val="291412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471F7A-4AFE-4A32-8948-28B99CCEF3AC}" type="slidenum">
              <a:rPr lang="en-US" altLang="en-US" sz="1400"/>
              <a:pPr>
                <a:spcBef>
                  <a:spcPct val="0"/>
                </a:spcBef>
                <a:buClrTx/>
                <a:buSzTx/>
                <a:buFontTx/>
                <a:buNone/>
              </a:pPr>
              <a:t>16</a:t>
            </a:fld>
            <a:endParaRPr lang="en-US" altLang="en-US" sz="1400"/>
          </a:p>
        </p:txBody>
      </p:sp>
      <p:sp>
        <p:nvSpPr>
          <p:cNvPr id="16387" name="Rectangle 2"/>
          <p:cNvSpPr>
            <a:spLocks noGrp="1" noChangeArrowheads="1"/>
          </p:cNvSpPr>
          <p:nvPr>
            <p:ph type="title"/>
          </p:nvPr>
        </p:nvSpPr>
        <p:spPr>
          <a:xfrm>
            <a:off x="228600" y="228600"/>
            <a:ext cx="8686800" cy="609600"/>
          </a:xfrm>
        </p:spPr>
        <p:txBody>
          <a:bodyPr/>
          <a:lstStyle/>
          <a:p>
            <a:r>
              <a:rPr lang="en-US" altLang="en-US" smtClean="0"/>
              <a:t>DataInputStream/DataOutputStream</a:t>
            </a:r>
            <a:endParaRPr lang="en-US" altLang="en-US" b="1" smtClean="0"/>
          </a:p>
        </p:txBody>
      </p:sp>
      <p:sp>
        <p:nvSpPr>
          <p:cNvPr id="16388" name="Rectangle 3"/>
          <p:cNvSpPr>
            <a:spLocks noGrp="1" noChangeArrowheads="1"/>
          </p:cNvSpPr>
          <p:nvPr>
            <p:ph type="body" idx="1"/>
          </p:nvPr>
        </p:nvSpPr>
        <p:spPr>
          <a:xfrm>
            <a:off x="4038600" y="990600"/>
            <a:ext cx="4648200" cy="838200"/>
          </a:xfrm>
        </p:spPr>
        <p:txBody>
          <a:bodyPr/>
          <a:lstStyle/>
          <a:p>
            <a:pPr marL="0" indent="0">
              <a:lnSpc>
                <a:spcPct val="90000"/>
              </a:lnSpc>
              <a:buFont typeface="Monotype Sorts"/>
              <a:buNone/>
            </a:pPr>
            <a:r>
              <a:rPr lang="en-US" altLang="en-US" sz="1800" u="sng" smtClean="0">
                <a:cs typeface="Courier New" panose="02070309020205020404" pitchFamily="49" charset="0"/>
              </a:rPr>
              <a:t>DataInputStream</a:t>
            </a:r>
            <a:r>
              <a:rPr lang="en-US" altLang="en-US" sz="1800" smtClean="0">
                <a:cs typeface="Courier New" panose="02070309020205020404" pitchFamily="49" charset="0"/>
              </a:rPr>
              <a:t> reads bytes from the stream and converts them into appropriate primitive type values or strings. </a:t>
            </a:r>
          </a:p>
        </p:txBody>
      </p:sp>
      <p:graphicFrame>
        <p:nvGraphicFramePr>
          <p:cNvPr id="16389"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16443"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5"/>
          <p:cNvSpPr>
            <a:spLocks noChangeShapeType="1"/>
          </p:cNvSpPr>
          <p:nvPr/>
        </p:nvSpPr>
        <p:spPr bwMode="auto">
          <a:xfrm>
            <a:off x="5029200" y="1219200"/>
            <a:ext cx="21336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6"/>
          <p:cNvSpPr>
            <a:spLocks noChangeShapeType="1"/>
          </p:cNvSpPr>
          <p:nvPr/>
        </p:nvSpPr>
        <p:spPr bwMode="auto">
          <a:xfrm flipV="1">
            <a:off x="4267200" y="4495800"/>
            <a:ext cx="2362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Rectangle 7"/>
          <p:cNvSpPr>
            <a:spLocks noChangeArrowheads="1"/>
          </p:cNvSpPr>
          <p:nvPr/>
        </p:nvSpPr>
        <p:spPr bwMode="auto">
          <a:xfrm>
            <a:off x="2590800" y="5410200"/>
            <a:ext cx="533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DataOutputStream</a:t>
            </a:r>
            <a:r>
              <a:rPr lang="en-US" altLang="en-US" sz="2000">
                <a:cs typeface="Courier New" panose="02070309020205020404" pitchFamily="49" charset="0"/>
              </a:rPr>
              <a:t> converts primitive type values or strings into bytes and output the bytes to the stream.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C1A818-293C-4B51-9836-2DA2FB3114C6}" type="slidenum">
              <a:rPr lang="en-US" altLang="en-US" sz="1400"/>
              <a:pPr>
                <a:spcBef>
                  <a:spcPct val="0"/>
                </a:spcBef>
                <a:buClrTx/>
                <a:buSzTx/>
                <a:buFontTx/>
                <a:buNone/>
              </a:pPr>
              <a:t>17</a:t>
            </a:fld>
            <a:endParaRPr lang="en-US" altLang="en-US" sz="1400"/>
          </a:p>
        </p:txBody>
      </p:sp>
      <p:sp>
        <p:nvSpPr>
          <p:cNvPr id="17411" name="Rectangle 2"/>
          <p:cNvSpPr>
            <a:spLocks noGrp="1" noChangeArrowheads="1"/>
          </p:cNvSpPr>
          <p:nvPr>
            <p:ph type="title"/>
          </p:nvPr>
        </p:nvSpPr>
        <p:spPr>
          <a:xfrm>
            <a:off x="228600" y="228600"/>
            <a:ext cx="8686800" cy="609600"/>
          </a:xfrm>
        </p:spPr>
        <p:txBody>
          <a:bodyPr/>
          <a:lstStyle/>
          <a:p>
            <a:r>
              <a:rPr lang="en-US" altLang="en-US" smtClean="0"/>
              <a:t>DataInputStream</a:t>
            </a:r>
            <a:endParaRPr lang="en-US" altLang="en-US" b="1" smtClean="0"/>
          </a:p>
        </p:txBody>
      </p:sp>
      <p:sp>
        <p:nvSpPr>
          <p:cNvPr id="17412" name="Rectangle 7"/>
          <p:cNvSpPr>
            <a:spLocks noChangeArrowheads="1"/>
          </p:cNvSpPr>
          <p:nvPr/>
        </p:nvSpPr>
        <p:spPr bwMode="auto">
          <a:xfrm>
            <a:off x="228600" y="1066800"/>
            <a:ext cx="8610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DataInputStream extends FilterInputStream and implements the DataInput interface.</a:t>
            </a:r>
          </a:p>
        </p:txBody>
      </p:sp>
      <p:sp>
        <p:nvSpPr>
          <p:cNvPr id="17413" name="Rectangle 9"/>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87677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57B606-A7B3-432A-9364-DE936FBC5E93}" type="slidenum">
              <a:rPr lang="en-US" altLang="en-US" sz="1400"/>
              <a:pPr>
                <a:spcBef>
                  <a:spcPct val="0"/>
                </a:spcBef>
                <a:buClrTx/>
                <a:buSzTx/>
                <a:buFontTx/>
                <a:buNone/>
              </a:pPr>
              <a:t>18</a:t>
            </a:fld>
            <a:endParaRPr lang="en-US" altLang="en-US" sz="1400"/>
          </a:p>
        </p:txBody>
      </p:sp>
      <p:sp>
        <p:nvSpPr>
          <p:cNvPr id="18435" name="Rectangle 2"/>
          <p:cNvSpPr>
            <a:spLocks noGrp="1" noChangeArrowheads="1"/>
          </p:cNvSpPr>
          <p:nvPr>
            <p:ph type="title"/>
          </p:nvPr>
        </p:nvSpPr>
        <p:spPr>
          <a:xfrm>
            <a:off x="228600" y="228600"/>
            <a:ext cx="8686800" cy="609600"/>
          </a:xfrm>
        </p:spPr>
        <p:txBody>
          <a:bodyPr/>
          <a:lstStyle/>
          <a:p>
            <a:r>
              <a:rPr lang="en-US" altLang="en-US" smtClean="0"/>
              <a:t>DataOutputStream</a:t>
            </a:r>
            <a:endParaRPr lang="en-US" altLang="en-US" b="1" smtClean="0"/>
          </a:p>
        </p:txBody>
      </p:sp>
      <p:sp>
        <p:nvSpPr>
          <p:cNvPr id="18436" name="Rectangle 3"/>
          <p:cNvSpPr>
            <a:spLocks noChangeArrowheads="1"/>
          </p:cNvSpPr>
          <p:nvPr/>
        </p:nvSpPr>
        <p:spPr bwMode="auto">
          <a:xfrm>
            <a:off x="152400" y="9906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DataOutputStream extends FilterOutputStream and implements the DataOutput interface.</a:t>
            </a:r>
          </a:p>
        </p:txBody>
      </p:sp>
      <p:sp>
        <p:nvSpPr>
          <p:cNvPr id="18437" name="Rectangle 4"/>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7"/>
          <p:cNvSpPr>
            <a:spLocks noChangeArrowheads="1"/>
          </p:cNvSpPr>
          <p:nvPr/>
        </p:nvSpPr>
        <p:spPr bwMode="auto">
          <a:xfrm>
            <a:off x="200025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2028825"/>
            <a:ext cx="8921750"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EB2E6B-BD27-40EE-93F0-6251982C4CC7}" type="slidenum">
              <a:rPr lang="en-US" altLang="en-US" sz="1400"/>
              <a:pPr>
                <a:spcBef>
                  <a:spcPct val="0"/>
                </a:spcBef>
                <a:buClrTx/>
                <a:buSzTx/>
                <a:buFontTx/>
                <a:buNone/>
              </a:pPr>
              <a:t>19</a:t>
            </a:fld>
            <a:endParaRPr lang="en-US" altLang="en-US" sz="1400"/>
          </a:p>
        </p:txBody>
      </p:sp>
      <p:sp>
        <p:nvSpPr>
          <p:cNvPr id="23555" name="Rectangle 2"/>
          <p:cNvSpPr>
            <a:spLocks noGrp="1" noChangeArrowheads="1"/>
          </p:cNvSpPr>
          <p:nvPr>
            <p:ph type="title"/>
          </p:nvPr>
        </p:nvSpPr>
        <p:spPr>
          <a:xfrm>
            <a:off x="228600" y="228600"/>
            <a:ext cx="5029200" cy="1447800"/>
          </a:xfrm>
        </p:spPr>
        <p:txBody>
          <a:bodyPr/>
          <a:lstStyle/>
          <a:p>
            <a:r>
              <a:rPr lang="en-US" altLang="en-US" smtClean="0"/>
              <a:t>Concept of pipe line</a:t>
            </a:r>
            <a:endParaRPr lang="en-US" altLang="en-US" b="1" smtClean="0"/>
          </a:p>
        </p:txBody>
      </p:sp>
      <p:graphicFrame>
        <p:nvGraphicFramePr>
          <p:cNvPr id="23556"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3607" name="Picture" r:id="rId3" imgW="4635500" imgH="1778000" progId="Word.Picture.8">
                  <p:embed/>
                </p:oleObj>
              </mc:Choice>
              <mc:Fallback>
                <p:oleObj name="Picture" r:id="rId3" imgW="4635500" imgH="17780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87E97D-1BA3-4F70-902C-747E9D585469}"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534400" cy="3810000"/>
          </a:xfrm>
          <a:noFill/>
        </p:spPr>
        <p:txBody>
          <a:bodyPr/>
          <a:lstStyle/>
          <a:p>
            <a:r>
              <a:rPr lang="en-US" altLang="en-US" sz="2800" dirty="0" smtClean="0"/>
              <a:t>Data stored in a text file is represented in human-readable form. </a:t>
            </a:r>
          </a:p>
          <a:p>
            <a:r>
              <a:rPr lang="en-US" altLang="en-US" sz="2800" dirty="0" smtClean="0"/>
              <a:t>Data stored in a binary file is represented in binary form. </a:t>
            </a:r>
          </a:p>
          <a:p>
            <a:pPr lvl="1"/>
            <a:r>
              <a:rPr lang="en-US" altLang="en-US" sz="2400" dirty="0" smtClean="0"/>
              <a:t>You cannot read binary files. </a:t>
            </a:r>
          </a:p>
          <a:p>
            <a:pPr lvl="1"/>
            <a:r>
              <a:rPr lang="en-US" altLang="en-US" dirty="0" smtClean="0"/>
              <a:t>They are designed to be read by programs.</a:t>
            </a:r>
          </a:p>
        </p:txBody>
      </p:sp>
      <p:sp>
        <p:nvSpPr>
          <p:cNvPr id="41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5"/>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6"/>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7"/>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9CE1FB-A053-4922-A864-DAE4D3D07706}" type="slidenum">
              <a:rPr lang="en-US" altLang="en-US" sz="1400"/>
              <a:pPr>
                <a:spcBef>
                  <a:spcPct val="0"/>
                </a:spcBef>
                <a:buClrTx/>
                <a:buSzTx/>
                <a:buFontTx/>
                <a:buNone/>
              </a:pPr>
              <a:t>20</a:t>
            </a:fld>
            <a:endParaRPr lang="en-US" altLang="en-US" sz="1400"/>
          </a:p>
        </p:txBody>
      </p:sp>
      <p:sp>
        <p:nvSpPr>
          <p:cNvPr id="19459" name="Rectangle 2"/>
          <p:cNvSpPr>
            <a:spLocks noGrp="1" noChangeArrowheads="1"/>
          </p:cNvSpPr>
          <p:nvPr>
            <p:ph type="title"/>
          </p:nvPr>
        </p:nvSpPr>
        <p:spPr>
          <a:xfrm>
            <a:off x="228600" y="304800"/>
            <a:ext cx="8686800" cy="533400"/>
          </a:xfrm>
          <a:noFill/>
        </p:spPr>
        <p:txBody>
          <a:bodyPr/>
          <a:lstStyle/>
          <a:p>
            <a:r>
              <a:rPr lang="en-US" altLang="en-US" sz="4200" smtClean="0">
                <a:cs typeface="Times New Roman" panose="02020603050405020304" pitchFamily="18" charset="0"/>
              </a:rPr>
              <a:t>Characters and Strings in Binary I/O</a:t>
            </a:r>
            <a:r>
              <a:rPr lang="en-US" altLang="en-US" sz="4200" smtClean="0">
                <a:latin typeface="Courier New" panose="02070309020205020404" pitchFamily="49" charset="0"/>
              </a:rPr>
              <a:t> </a:t>
            </a:r>
          </a:p>
        </p:txBody>
      </p:sp>
      <p:sp>
        <p:nvSpPr>
          <p:cNvPr id="19460" name="Rectangle 3"/>
          <p:cNvSpPr>
            <a:spLocks noGrp="1" noChangeArrowheads="1"/>
          </p:cNvSpPr>
          <p:nvPr>
            <p:ph type="body" idx="1"/>
          </p:nvPr>
        </p:nvSpPr>
        <p:spPr>
          <a:xfrm>
            <a:off x="228600" y="990600"/>
            <a:ext cx="8686800" cy="1447800"/>
          </a:xfrm>
          <a:noFill/>
        </p:spPr>
        <p:txBody>
          <a:bodyPr/>
          <a:lstStyle/>
          <a:p>
            <a:pPr>
              <a:lnSpc>
                <a:spcPct val="90000"/>
              </a:lnSpc>
            </a:pPr>
            <a:r>
              <a:rPr lang="en-US" altLang="en-US" sz="2800" dirty="0" smtClean="0">
                <a:cs typeface="Times New Roman" panose="02020603050405020304" pitchFamily="18" charset="0"/>
              </a:rPr>
              <a:t>A Unicode consists of two bytes.</a:t>
            </a:r>
          </a:p>
          <a:p>
            <a:pPr>
              <a:lnSpc>
                <a:spcPct val="90000"/>
              </a:lnSpc>
            </a:pPr>
            <a:r>
              <a:rPr lang="en-US" altLang="en-US" sz="2800" dirty="0" smtClean="0">
                <a:cs typeface="Times New Roman" panose="02020603050405020304" pitchFamily="18" charset="0"/>
              </a:rPr>
              <a:t> The </a:t>
            </a:r>
            <a:r>
              <a:rPr lang="en-US" altLang="en-US" sz="2800" dirty="0" err="1" smtClean="0">
                <a:cs typeface="Times New Roman" panose="02020603050405020304" pitchFamily="18" charset="0"/>
              </a:rPr>
              <a:t>writeChar</a:t>
            </a:r>
            <a:r>
              <a:rPr lang="en-US" altLang="en-US" sz="2800" dirty="0" smtClean="0">
                <a:cs typeface="Times New Roman" panose="02020603050405020304" pitchFamily="18" charset="0"/>
              </a:rPr>
              <a:t>(char c) method writes the Unicode of character c to the output. </a:t>
            </a:r>
          </a:p>
          <a:p>
            <a:pPr>
              <a:lnSpc>
                <a:spcPct val="90000"/>
              </a:lnSpc>
            </a:pPr>
            <a:r>
              <a:rPr lang="en-US" altLang="en-US" sz="2800" dirty="0" smtClean="0">
                <a:cs typeface="Times New Roman" panose="02020603050405020304" pitchFamily="18" charset="0"/>
              </a:rPr>
              <a:t>The </a:t>
            </a:r>
            <a:r>
              <a:rPr lang="en-US" altLang="en-US" sz="2800" dirty="0" err="1" smtClean="0">
                <a:cs typeface="Times New Roman" panose="02020603050405020304" pitchFamily="18" charset="0"/>
              </a:rPr>
              <a:t>writeChars</a:t>
            </a:r>
            <a:r>
              <a:rPr lang="en-US" altLang="en-US" sz="2800" dirty="0" smtClean="0">
                <a:cs typeface="Times New Roman" panose="02020603050405020304" pitchFamily="18" charset="0"/>
              </a:rPr>
              <a:t>(String s) method writes the Unicode for each character in the string s to the output.</a:t>
            </a:r>
            <a:endParaRPr lang="en-US" altLang="en-US" sz="2800" dirty="0" smtClean="0">
              <a:latin typeface="Courier New" panose="02070309020205020404" pitchFamily="49" charset="0"/>
              <a:cs typeface="Times New Roman" panose="02020603050405020304" pitchFamily="18" charset="0"/>
            </a:endParaRPr>
          </a:p>
        </p:txBody>
      </p:sp>
      <p:sp>
        <p:nvSpPr>
          <p:cNvPr id="19461" name="Rectangle 5"/>
          <p:cNvSpPr>
            <a:spLocks noChangeArrowheads="1"/>
          </p:cNvSpPr>
          <p:nvPr/>
        </p:nvSpPr>
        <p:spPr bwMode="auto">
          <a:xfrm>
            <a:off x="457200" y="2513013"/>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endParaRPr lang="en-US" altLang="en-US" sz="2400" dirty="0">
              <a:solidFill>
                <a:srgbClr val="FF0000"/>
              </a:solidFill>
              <a:cs typeface="Times New Roman" panose="02020603050405020304" pitchFamily="18" charset="0"/>
            </a:endParaRPr>
          </a:p>
          <a:p>
            <a:pPr>
              <a:lnSpc>
                <a:spcPct val="90000"/>
              </a:lnSpc>
              <a:buFont typeface="Monotype Sorts"/>
              <a:buNone/>
            </a:pPr>
            <a:endParaRPr lang="en-US" altLang="en-US" sz="2400" dirty="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FDBFD9-1009-4A57-ACA5-9227F19B01E2}" type="slidenum">
              <a:rPr lang="en-US" altLang="en-US" sz="1400"/>
              <a:pPr>
                <a:spcBef>
                  <a:spcPct val="0"/>
                </a:spcBef>
                <a:buClrTx/>
                <a:buSzTx/>
                <a:buFontTx/>
                <a:buNone/>
              </a:pPr>
              <a:t>21</a:t>
            </a:fld>
            <a:endParaRPr lang="en-US" altLang="en-US" sz="1400"/>
          </a:p>
        </p:txBody>
      </p:sp>
      <p:sp>
        <p:nvSpPr>
          <p:cNvPr id="20483" name="Rectangle 2"/>
          <p:cNvSpPr>
            <a:spLocks noGrp="1" noChangeArrowheads="1"/>
          </p:cNvSpPr>
          <p:nvPr>
            <p:ph type="title"/>
          </p:nvPr>
        </p:nvSpPr>
        <p:spPr>
          <a:xfrm>
            <a:off x="152400" y="228600"/>
            <a:ext cx="8839200" cy="742950"/>
          </a:xfrm>
        </p:spPr>
        <p:txBody>
          <a:bodyPr/>
          <a:lstStyle/>
          <a:p>
            <a:r>
              <a:rPr lang="en-US" altLang="en-US" sz="3600" smtClean="0">
                <a:cs typeface="Courier New" panose="02070309020205020404" pitchFamily="49" charset="0"/>
              </a:rPr>
              <a:t>Using </a:t>
            </a:r>
            <a:r>
              <a:rPr lang="en-US" altLang="en-US" sz="3600" u="sng" smtClean="0">
                <a:cs typeface="Courier New" panose="02070309020205020404" pitchFamily="49" charset="0"/>
              </a:rPr>
              <a:t>DataInputStream</a:t>
            </a:r>
            <a:r>
              <a:rPr lang="en-US" altLang="en-US" sz="3600" smtClean="0">
                <a:cs typeface="Courier New" panose="02070309020205020404" pitchFamily="49" charset="0"/>
              </a:rPr>
              <a:t>/</a:t>
            </a:r>
            <a:r>
              <a:rPr lang="en-US" altLang="en-US" sz="3600" u="sng" smtClean="0">
                <a:cs typeface="Courier New" panose="02070309020205020404" pitchFamily="49" charset="0"/>
              </a:rPr>
              <a:t>DataOutputStream</a:t>
            </a:r>
            <a:r>
              <a:rPr lang="en-US" altLang="en-US" sz="3600" smtClean="0">
                <a:cs typeface="Courier New" panose="02070309020205020404" pitchFamily="49" charset="0"/>
              </a:rPr>
              <a:t> </a:t>
            </a:r>
          </a:p>
        </p:txBody>
      </p:sp>
      <p:sp>
        <p:nvSpPr>
          <p:cNvPr id="20484" name="Rectangle 3"/>
          <p:cNvSpPr>
            <a:spLocks noGrp="1" noChangeArrowheads="1"/>
          </p:cNvSpPr>
          <p:nvPr>
            <p:ph type="body" idx="1"/>
          </p:nvPr>
        </p:nvSpPr>
        <p:spPr>
          <a:xfrm>
            <a:off x="152400" y="1143000"/>
            <a:ext cx="8839200" cy="4267200"/>
          </a:xfrm>
        </p:spPr>
        <p:txBody>
          <a:bodyPr/>
          <a:lstStyle/>
          <a:p>
            <a:pPr marL="0" indent="0">
              <a:lnSpc>
                <a:spcPct val="90000"/>
              </a:lnSpc>
              <a:buFont typeface="Monotype Sorts"/>
              <a:buNone/>
            </a:pPr>
            <a:r>
              <a:rPr lang="en-US" altLang="en-US" sz="2400" smtClean="0">
                <a:cs typeface="Courier New" panose="02070309020205020404" pitchFamily="49" charset="0"/>
              </a:rPr>
              <a:t>Data streams are used as wrappers on existing input and output streams to filter data in the original stream. They are created using the following constructors:</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DataInputStream(InputStream instream)</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DataOutputStream(OutputStream outstream)</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The statements given below create data streams. The first statement creates an input stream for file </a:t>
            </a:r>
            <a:r>
              <a:rPr lang="en-US" altLang="en-US" sz="2400" b="1" smtClean="0">
                <a:cs typeface="Courier New" panose="02070309020205020404" pitchFamily="49" charset="0"/>
              </a:rPr>
              <a:t>in.dat</a:t>
            </a:r>
            <a:r>
              <a:rPr lang="en-US" altLang="en-US" sz="2400" smtClean="0">
                <a:cs typeface="Courier New" panose="02070309020205020404" pitchFamily="49" charset="0"/>
              </a:rPr>
              <a:t>; the second statement creates an output stream for file </a:t>
            </a:r>
            <a:r>
              <a:rPr lang="en-US" altLang="en-US" sz="2400" b="1" smtClean="0">
                <a:cs typeface="Courier New" panose="02070309020205020404" pitchFamily="49" charset="0"/>
              </a:rPr>
              <a:t>out.dat</a:t>
            </a:r>
            <a:r>
              <a:rPr lang="en-US" altLang="en-US" sz="2400" smtClean="0">
                <a:cs typeface="Courier New" panose="02070309020205020404" pitchFamily="49" charset="0"/>
              </a:rPr>
              <a:t>.</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DataInputStream infile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DataInputStream(new FileInputStream("in.dat"));</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DataOutputStream outfile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DataOutputStream(new FileOutputStream("out.dat"));</a:t>
            </a:r>
          </a:p>
        </p:txBody>
      </p:sp>
      <p:sp>
        <p:nvSpPr>
          <p:cNvPr id="2048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6421" name="AutoShape 5">
            <a:hlinkClick r:id="" action="ppaction://noaction" highlightClick="1"/>
          </p:cNvPr>
          <p:cNvSpPr>
            <a:spLocks noChangeArrowheads="1"/>
          </p:cNvSpPr>
          <p:nvPr/>
        </p:nvSpPr>
        <p:spPr bwMode="auto">
          <a:xfrm>
            <a:off x="228600" y="6095214"/>
            <a:ext cx="3200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smtClean="0">
                <a:solidFill>
                  <a:schemeClr val="bg1"/>
                </a:solidFill>
                <a:latin typeface="Book Antiqua" pitchFamily="18" charset="0"/>
              </a:rPr>
              <a:t>TestDataStreamRead</a:t>
            </a:r>
            <a:endParaRPr lang="en-US" dirty="0">
              <a:solidFill>
                <a:schemeClr val="bg1"/>
              </a:solidFill>
            </a:endParaRPr>
          </a:p>
        </p:txBody>
      </p:sp>
      <p:sp>
        <p:nvSpPr>
          <p:cNvPr id="7" name="AutoShape 5">
            <a:hlinkClick r:id="" action="ppaction://noaction" highlightClick="1"/>
          </p:cNvPr>
          <p:cNvSpPr>
            <a:spLocks noChangeArrowheads="1"/>
          </p:cNvSpPr>
          <p:nvPr/>
        </p:nvSpPr>
        <p:spPr bwMode="auto">
          <a:xfrm>
            <a:off x="3305666" y="6096000"/>
            <a:ext cx="3200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smtClean="0">
                <a:solidFill>
                  <a:schemeClr val="bg1"/>
                </a:solidFill>
                <a:latin typeface="Book Antiqua" pitchFamily="18" charset="0"/>
              </a:rPr>
              <a:t>TestDataStreamWrite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3880DF-731E-4D7F-9693-EE3593F0B43F}" type="slidenum">
              <a:rPr lang="en-US" altLang="en-US" sz="1400"/>
              <a:pPr>
                <a:spcBef>
                  <a:spcPct val="0"/>
                </a:spcBef>
                <a:buClrTx/>
                <a:buSzTx/>
                <a:buFontTx/>
                <a:buNone/>
              </a:pPr>
              <a:t>22</a:t>
            </a:fld>
            <a:endParaRPr lang="en-US" altLang="en-US" sz="1400"/>
          </a:p>
        </p:txBody>
      </p:sp>
      <p:sp>
        <p:nvSpPr>
          <p:cNvPr id="21507" name="Rectangle 2"/>
          <p:cNvSpPr>
            <a:spLocks noGrp="1" noChangeArrowheads="1"/>
          </p:cNvSpPr>
          <p:nvPr>
            <p:ph type="title"/>
          </p:nvPr>
        </p:nvSpPr>
        <p:spPr>
          <a:xfrm>
            <a:off x="341722" y="2040749"/>
            <a:ext cx="8839200" cy="742950"/>
          </a:xfrm>
        </p:spPr>
        <p:txBody>
          <a:bodyPr/>
          <a:lstStyle/>
          <a:p>
            <a:r>
              <a:rPr lang="en-US" altLang="en-US" sz="3600" dirty="0" smtClean="0">
                <a:cs typeface="Courier New" panose="02070309020205020404" pitchFamily="49" charset="0"/>
              </a:rPr>
              <a:t>Checking End of File</a:t>
            </a:r>
          </a:p>
        </p:txBody>
      </p:sp>
      <p:sp>
        <p:nvSpPr>
          <p:cNvPr id="21508" name="Rectangle 3"/>
          <p:cNvSpPr>
            <a:spLocks noGrp="1" noChangeArrowheads="1"/>
          </p:cNvSpPr>
          <p:nvPr>
            <p:ph type="body" idx="1"/>
          </p:nvPr>
        </p:nvSpPr>
        <p:spPr>
          <a:xfrm>
            <a:off x="304800" y="2978309"/>
            <a:ext cx="8839200" cy="3031683"/>
          </a:xfrm>
          <a:solidFill>
            <a:schemeClr val="bg1"/>
          </a:solidFill>
        </p:spPr>
        <p:txBody>
          <a:bodyPr/>
          <a:lstStyle/>
          <a:p>
            <a:pPr marL="0" indent="0">
              <a:lnSpc>
                <a:spcPct val="90000"/>
              </a:lnSpc>
              <a:buFont typeface="Monotype Sorts"/>
              <a:buNone/>
            </a:pPr>
            <a:r>
              <a:rPr lang="en-US" altLang="en-US" sz="2400" dirty="0" smtClean="0">
                <a:cs typeface="Courier New" panose="02070309020205020404" pitchFamily="49" charset="0"/>
              </a:rPr>
              <a:t>TIP: If you keep reading data at the end of a stream, an </a:t>
            </a:r>
            <a:r>
              <a:rPr lang="en-US" altLang="en-US" sz="2400" u="sng" dirty="0" err="1" smtClean="0">
                <a:cs typeface="Courier New" panose="02070309020205020404" pitchFamily="49" charset="0"/>
              </a:rPr>
              <a:t>EOFException</a:t>
            </a:r>
            <a:r>
              <a:rPr lang="en-US" altLang="en-US" sz="2400" dirty="0" smtClean="0">
                <a:cs typeface="Courier New" panose="02070309020205020404" pitchFamily="49" charset="0"/>
              </a:rPr>
              <a:t> would occur. So how do you check the end of a file? You can use </a:t>
            </a:r>
            <a:r>
              <a:rPr lang="en-US" altLang="en-US" sz="2400" u="sng" dirty="0" err="1" smtClean="0">
                <a:cs typeface="Courier New" panose="02070309020205020404" pitchFamily="49" charset="0"/>
              </a:rPr>
              <a:t>input.available</a:t>
            </a:r>
            <a:r>
              <a:rPr lang="en-US" altLang="en-US" sz="2400" u="sng" dirty="0" smtClean="0">
                <a:cs typeface="Courier New" panose="02070309020205020404" pitchFamily="49" charset="0"/>
              </a:rPr>
              <a:t>()</a:t>
            </a:r>
            <a:r>
              <a:rPr lang="en-US" altLang="en-US" sz="2400" dirty="0" smtClean="0">
                <a:cs typeface="Courier New" panose="02070309020205020404" pitchFamily="49" charset="0"/>
              </a:rPr>
              <a:t> to check it. </a:t>
            </a:r>
            <a:r>
              <a:rPr lang="en-US" altLang="en-US" sz="2400" u="sng" dirty="0" err="1" smtClean="0">
                <a:cs typeface="Courier New" panose="02070309020205020404" pitchFamily="49" charset="0"/>
              </a:rPr>
              <a:t>input.available</a:t>
            </a:r>
            <a:r>
              <a:rPr lang="en-US" altLang="en-US" sz="2400" u="sng" dirty="0" smtClean="0">
                <a:cs typeface="Courier New" panose="02070309020205020404" pitchFamily="49" charset="0"/>
              </a:rPr>
              <a:t>() == 0</a:t>
            </a:r>
            <a:r>
              <a:rPr lang="en-US" altLang="en-US" sz="2400" dirty="0" smtClean="0">
                <a:cs typeface="Courier New" panose="02070309020205020404" pitchFamily="49" charset="0"/>
              </a:rPr>
              <a:t> indicates that it is the end of a file</a:t>
            </a:r>
            <a:r>
              <a:rPr lang="en-US" altLang="en-US" sz="2400" dirty="0" smtClean="0">
                <a:cs typeface="Courier New" panose="02070309020205020404" pitchFamily="49" charset="0"/>
              </a:rPr>
              <a:t>.</a:t>
            </a:r>
          </a:p>
          <a:p>
            <a:pPr marL="0" indent="0">
              <a:lnSpc>
                <a:spcPct val="90000"/>
              </a:lnSpc>
              <a:buFont typeface="Monotype Sorts"/>
              <a:buNone/>
            </a:pPr>
            <a:endParaRPr lang="en-US" altLang="en-US" sz="2400" dirty="0">
              <a:cs typeface="Courier New" panose="02070309020205020404" pitchFamily="49" charset="0"/>
            </a:endParaRPr>
          </a:p>
          <a:p>
            <a:pPr marL="0" indent="0">
              <a:lnSpc>
                <a:spcPct val="90000"/>
              </a:lnSpc>
              <a:buNone/>
            </a:pPr>
            <a:r>
              <a:rPr lang="en-US" altLang="en-US" sz="2400" dirty="0" smtClean="0">
                <a:solidFill>
                  <a:srgbClr val="FF0000"/>
                </a:solidFill>
                <a:cs typeface="Courier New" panose="02070309020205020404" pitchFamily="49" charset="0"/>
              </a:rPr>
              <a:t>Exercise: </a:t>
            </a:r>
          </a:p>
          <a:p>
            <a:pPr marL="0" indent="0">
              <a:lnSpc>
                <a:spcPct val="90000"/>
              </a:lnSpc>
              <a:buNone/>
            </a:pPr>
            <a:r>
              <a:rPr lang="en-US" altLang="en-US" sz="2400" dirty="0" smtClean="0">
                <a:solidFill>
                  <a:srgbClr val="FF0000"/>
                </a:solidFill>
                <a:cs typeface="Courier New" panose="02070309020205020404" pitchFamily="49" charset="0"/>
              </a:rPr>
              <a:t>Save </a:t>
            </a:r>
            <a:r>
              <a:rPr lang="en-US" altLang="en-US" sz="2400" dirty="0" err="1" smtClean="0">
                <a:solidFill>
                  <a:srgbClr val="FF0000"/>
                </a:solidFill>
                <a:cs typeface="Courier New" panose="02070309020205020404" pitchFamily="49" charset="0"/>
              </a:rPr>
              <a:t>TestDataStreamRead</a:t>
            </a:r>
            <a:r>
              <a:rPr lang="en-US" altLang="en-US" sz="2400" dirty="0" smtClean="0">
                <a:solidFill>
                  <a:srgbClr val="FF0000"/>
                </a:solidFill>
                <a:cs typeface="Courier New" panose="02070309020205020404" pitchFamily="49" charset="0"/>
              </a:rPr>
              <a:t> </a:t>
            </a:r>
            <a:r>
              <a:rPr lang="en-US" altLang="en-US" sz="2400" dirty="0">
                <a:solidFill>
                  <a:srgbClr val="FF0000"/>
                </a:solidFill>
                <a:cs typeface="Courier New" panose="02070309020205020404" pitchFamily="49" charset="0"/>
              </a:rPr>
              <a:t>as </a:t>
            </a:r>
            <a:r>
              <a:rPr lang="en-US" altLang="en-US" sz="2400" dirty="0" smtClean="0">
                <a:solidFill>
                  <a:srgbClr val="FF0000"/>
                </a:solidFill>
                <a:cs typeface="Courier New" panose="02070309020205020404" pitchFamily="49" charset="0"/>
              </a:rPr>
              <a:t>TestDataStreamRead2. Use a loop in the new program and use checking End of File to control the loop.</a:t>
            </a:r>
            <a:endParaRPr lang="en-US" altLang="en-US" sz="2400" dirty="0">
              <a:solidFill>
                <a:srgbClr val="FF0000"/>
              </a:solidFill>
              <a:cs typeface="Courier New" panose="02070309020205020404" pitchFamily="49" charset="0"/>
            </a:endParaRPr>
          </a:p>
          <a:p>
            <a:pPr marL="0" indent="0">
              <a:lnSpc>
                <a:spcPct val="90000"/>
              </a:lnSpc>
              <a:buNone/>
            </a:pPr>
            <a:endParaRPr lang="en-US" altLang="en-US" sz="2400" dirty="0" smtClean="0">
              <a:cs typeface="Courier New" panose="02070309020205020404" pitchFamily="49" charset="0"/>
            </a:endParaRPr>
          </a:p>
          <a:p>
            <a:pPr marL="0" indent="0">
              <a:lnSpc>
                <a:spcPct val="90000"/>
              </a:lnSpc>
              <a:buFont typeface="Monotype Sorts"/>
              <a:buNone/>
            </a:pPr>
            <a:endParaRPr lang="en-US" altLang="en-US" sz="2400" dirty="0" smtClean="0">
              <a:cs typeface="Courier New" panose="02070309020205020404" pitchFamily="49" charset="0"/>
            </a:endParaRPr>
          </a:p>
        </p:txBody>
      </p:sp>
      <p:sp>
        <p:nvSpPr>
          <p:cNvPr id="21509"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7"/>
          <p:cNvSpPr>
            <a:spLocks noChangeArrowheads="1"/>
          </p:cNvSpPr>
          <p:nvPr/>
        </p:nvSpPr>
        <p:spPr bwMode="auto">
          <a:xfrm>
            <a:off x="174396" y="96837"/>
            <a:ext cx="8839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3600" dirty="0">
                <a:solidFill>
                  <a:schemeClr val="tx2"/>
                </a:solidFill>
                <a:cs typeface="Courier New" panose="02070309020205020404" pitchFamily="49" charset="0"/>
              </a:rPr>
              <a:t>Order and Format</a:t>
            </a:r>
          </a:p>
        </p:txBody>
      </p:sp>
      <p:sp>
        <p:nvSpPr>
          <p:cNvPr id="21511" name="Rectangle 8"/>
          <p:cNvSpPr>
            <a:spLocks noChangeArrowheads="1"/>
          </p:cNvSpPr>
          <p:nvPr/>
        </p:nvSpPr>
        <p:spPr bwMode="auto">
          <a:xfrm>
            <a:off x="267093" y="7620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dirty="0">
                <a:cs typeface="Courier New" panose="02070309020205020404" pitchFamily="49" charset="0"/>
              </a:rPr>
              <a:t>CAUTION: You have to read the data in the same order and same format in which they are stored. </a:t>
            </a:r>
            <a:r>
              <a:rPr lang="en-US" altLang="en-US" sz="2400" dirty="0">
                <a:cs typeface="Courier New" panose="02070309020205020404" pitchFamily="49" charset="0"/>
              </a:rPr>
              <a:t> </a:t>
            </a:r>
            <a:r>
              <a:rPr lang="en-US" altLang="en-US" sz="2400" dirty="0" smtClean="0">
                <a:cs typeface="Courier New" panose="02070309020205020404" pitchFamily="49" charset="0"/>
              </a:rPr>
              <a:t> That is, t</a:t>
            </a:r>
            <a:r>
              <a:rPr lang="en-US" altLang="en-US" sz="2400" dirty="0" smtClean="0">
                <a:cs typeface="Courier New" panose="02070309020205020404" pitchFamily="49" charset="0"/>
              </a:rPr>
              <a:t>he reader will need to collaborate </a:t>
            </a:r>
            <a:r>
              <a:rPr lang="en-US" altLang="en-US" sz="2400" dirty="0" smtClean="0">
                <a:cs typeface="Courier New" panose="02070309020205020404" pitchFamily="49" charset="0"/>
              </a:rPr>
              <a:t>with the writer.</a:t>
            </a:r>
            <a:endParaRPr lang="en-US" altLang="en-US" sz="2400" dirty="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Another Way to Detect End of File</a:t>
            </a:r>
            <a:endParaRPr lang="en-US" sz="4000" dirty="0"/>
          </a:p>
        </p:txBody>
      </p:sp>
      <p:sp>
        <p:nvSpPr>
          <p:cNvPr id="3" name="Content Placeholder 2"/>
          <p:cNvSpPr>
            <a:spLocks noGrp="1"/>
          </p:cNvSpPr>
          <p:nvPr>
            <p:ph idx="1"/>
          </p:nvPr>
        </p:nvSpPr>
        <p:spPr/>
        <p:txBody>
          <a:bodyPr/>
          <a:lstStyle/>
          <a:p>
            <a:r>
              <a:rPr lang="en-US" dirty="0" smtClean="0"/>
              <a:t>See the example DetectEndOfFile.java</a:t>
            </a:r>
          </a:p>
          <a:p>
            <a:endParaRPr lang="en-US" dirty="0"/>
          </a:p>
          <a:p>
            <a:r>
              <a:rPr lang="en-US" dirty="0" smtClean="0">
                <a:solidFill>
                  <a:srgbClr val="FF0000"/>
                </a:solidFill>
              </a:rPr>
              <a:t>Optional exercise: Create </a:t>
            </a:r>
            <a:r>
              <a:rPr lang="en-US" altLang="en-US" dirty="0" smtClean="0">
                <a:solidFill>
                  <a:srgbClr val="FF0000"/>
                </a:solidFill>
                <a:cs typeface="Courier New" panose="02070309020205020404" pitchFamily="49" charset="0"/>
              </a:rPr>
              <a:t>TestDataStreamRead3, which uses exception to deal with end of file.</a:t>
            </a:r>
            <a:endParaRPr lang="en-US" altLang="en-US" dirty="0">
              <a:solidFill>
                <a:srgbClr val="FF0000"/>
              </a:solidFill>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23</a:t>
            </a:fld>
            <a:endParaRPr lang="en-US" altLang="en-US"/>
          </a:p>
        </p:txBody>
      </p:sp>
      <p:sp>
        <p:nvSpPr>
          <p:cNvPr id="5" name="AutoShape 5">
            <a:hlinkClick r:id="" action="ppaction://noaction" highlightClick="1"/>
          </p:cNvPr>
          <p:cNvSpPr>
            <a:spLocks noChangeArrowheads="1"/>
          </p:cNvSpPr>
          <p:nvPr/>
        </p:nvSpPr>
        <p:spPr bwMode="auto">
          <a:xfrm>
            <a:off x="152400" y="6036870"/>
            <a:ext cx="3200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bg1"/>
                </a:solidFill>
              </a:rPr>
              <a:t>DetectEndOfFile</a:t>
            </a:r>
            <a:endParaRPr lang="en-US" dirty="0">
              <a:solidFill>
                <a:schemeClr val="bg1"/>
              </a:solidFill>
            </a:endParaRPr>
          </a:p>
        </p:txBody>
      </p:sp>
    </p:spTree>
    <p:extLst>
      <p:ext uri="{BB962C8B-B14F-4D97-AF65-F5344CB8AC3E}">
        <p14:creationId xmlns:p14="http://schemas.microsoft.com/office/powerpoint/2010/main" val="1173849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D1D463-B1E5-48E0-8E62-FF32088B9EF3}" type="slidenum">
              <a:rPr lang="en-US" altLang="en-US" sz="1400"/>
              <a:pPr>
                <a:spcBef>
                  <a:spcPct val="0"/>
                </a:spcBef>
                <a:buClrTx/>
                <a:buSzTx/>
                <a:buFontTx/>
                <a:buNone/>
              </a:pPr>
              <a:t>24</a:t>
            </a:fld>
            <a:endParaRPr lang="en-US" altLang="en-US" sz="1400"/>
          </a:p>
        </p:txBody>
      </p:sp>
      <p:sp>
        <p:nvSpPr>
          <p:cNvPr id="22531" name="Rectangle 2"/>
          <p:cNvSpPr>
            <a:spLocks noGrp="1" noChangeArrowheads="1"/>
          </p:cNvSpPr>
          <p:nvPr>
            <p:ph type="title"/>
          </p:nvPr>
        </p:nvSpPr>
        <p:spPr>
          <a:xfrm>
            <a:off x="228600" y="228600"/>
            <a:ext cx="5029200" cy="1447800"/>
          </a:xfrm>
        </p:spPr>
        <p:txBody>
          <a:bodyPr/>
          <a:lstStyle/>
          <a:p>
            <a:r>
              <a:rPr lang="en-US" altLang="en-US" sz="4000" smtClean="0"/>
              <a:t>BufferedInputStream/</a:t>
            </a:r>
            <a:br>
              <a:rPr lang="en-US" altLang="en-US" sz="4000" smtClean="0"/>
            </a:br>
            <a:r>
              <a:rPr lang="en-US" altLang="en-US" sz="4000" smtClean="0"/>
              <a:t>BufferedOutputStream</a:t>
            </a:r>
            <a:endParaRPr lang="en-US" altLang="en-US" sz="4000" b="1" smtClean="0"/>
          </a:p>
        </p:txBody>
      </p:sp>
      <p:sp>
        <p:nvSpPr>
          <p:cNvPr id="22532" name="Rectangle 3"/>
          <p:cNvSpPr>
            <a:spLocks noGrp="1" noChangeArrowheads="1"/>
          </p:cNvSpPr>
          <p:nvPr>
            <p:ph type="body" idx="1"/>
          </p:nvPr>
        </p:nvSpPr>
        <p:spPr>
          <a:xfrm>
            <a:off x="5486400" y="1371600"/>
            <a:ext cx="3200400" cy="457200"/>
          </a:xfrm>
        </p:spPr>
        <p:txBody>
          <a:bodyPr/>
          <a:lstStyle/>
          <a:p>
            <a:pPr marL="0" indent="0">
              <a:buFont typeface="Monotype Sorts"/>
              <a:buNone/>
            </a:pPr>
            <a:r>
              <a:rPr lang="en-US" altLang="en-US" sz="2000" smtClean="0">
                <a:cs typeface="Courier New" panose="02070309020205020404" pitchFamily="49" charset="0"/>
              </a:rPr>
              <a:t>Using buffers to speed up I/O </a:t>
            </a:r>
          </a:p>
        </p:txBody>
      </p:sp>
      <p:graphicFrame>
        <p:nvGraphicFramePr>
          <p:cNvPr id="22533"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2587"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Line 5"/>
          <p:cNvSpPr>
            <a:spLocks noChangeShapeType="1"/>
          </p:cNvSpPr>
          <p:nvPr/>
        </p:nvSpPr>
        <p:spPr bwMode="auto">
          <a:xfrm flipH="1">
            <a:off x="6629400" y="1752600"/>
            <a:ext cx="3048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8"/>
          <p:cNvSpPr>
            <a:spLocks noChangeShapeType="1"/>
          </p:cNvSpPr>
          <p:nvPr/>
        </p:nvSpPr>
        <p:spPr bwMode="auto">
          <a:xfrm flipH="1">
            <a:off x="7162800" y="1752600"/>
            <a:ext cx="152400" cy="2057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Rectangle 10"/>
          <p:cNvSpPr>
            <a:spLocks noChangeArrowheads="1"/>
          </p:cNvSpPr>
          <p:nvPr/>
        </p:nvSpPr>
        <p:spPr bwMode="auto">
          <a:xfrm>
            <a:off x="304800" y="53340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does not contain new methods. All the methods </a:t>
            </a: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are inherited from the </a:t>
            </a:r>
            <a:r>
              <a:rPr lang="en-US" altLang="en-US" sz="2000" u="sng">
                <a:cs typeface="Courier New" panose="02070309020205020404" pitchFamily="49" charset="0"/>
              </a:rPr>
              <a:t>InputStream</a:t>
            </a:r>
            <a:r>
              <a:rPr lang="en-US" altLang="en-US" sz="2000">
                <a:cs typeface="Courier New" panose="02070309020205020404" pitchFamily="49" charset="0"/>
              </a:rPr>
              <a:t>/</a:t>
            </a:r>
            <a:r>
              <a:rPr lang="en-US" altLang="en-US" sz="2000" u="sng">
                <a:cs typeface="Courier New" panose="02070309020205020404" pitchFamily="49" charset="0"/>
              </a:rPr>
              <a:t>OutputStream</a:t>
            </a:r>
            <a:r>
              <a:rPr lang="en-US" altLang="en-US" sz="2000">
                <a:cs typeface="Courier New" panose="02070309020205020404" pitchFamily="49" charset="0"/>
              </a:rPr>
              <a:t> classes.</a:t>
            </a:r>
            <a:r>
              <a:rPr lang="en-US" altLang="en-US" sz="200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a:t>
            </a:r>
            <a:endParaRPr lang="en-US" dirty="0"/>
          </a:p>
        </p:txBody>
      </p:sp>
      <p:sp>
        <p:nvSpPr>
          <p:cNvPr id="3" name="Content Placeholder 2"/>
          <p:cNvSpPr>
            <a:spLocks noGrp="1"/>
          </p:cNvSpPr>
          <p:nvPr>
            <p:ph idx="1"/>
          </p:nvPr>
        </p:nvSpPr>
        <p:spPr/>
        <p:txBody>
          <a:bodyPr/>
          <a:lstStyle/>
          <a:p>
            <a:r>
              <a:rPr lang="en-US" dirty="0" smtClean="0"/>
              <a:t>Buffer File streams allow you to read and write large chunks of bytes to/from file</a:t>
            </a:r>
          </a:p>
          <a:p>
            <a:r>
              <a:rPr lang="en-US" dirty="0" smtClean="0"/>
              <a:t>Minimizes disk access, but not formatted I/O</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25</a:t>
            </a:fld>
            <a:endParaRPr lang="en-US" altLang="en-US"/>
          </a:p>
        </p:txBody>
      </p:sp>
    </p:spTree>
    <p:extLst>
      <p:ext uri="{BB962C8B-B14F-4D97-AF65-F5344CB8AC3E}">
        <p14:creationId xmlns:p14="http://schemas.microsoft.com/office/powerpoint/2010/main" val="309749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7BE692-F4F5-4B8A-9206-D63EA6744A59}" type="slidenum">
              <a:rPr lang="en-US" altLang="en-US" sz="1400"/>
              <a:pPr>
                <a:spcBef>
                  <a:spcPct val="0"/>
                </a:spcBef>
                <a:buClrTx/>
                <a:buSzTx/>
                <a:buFontTx/>
                <a:buNone/>
              </a:pPr>
              <a:t>26</a:t>
            </a:fld>
            <a:endParaRPr lang="en-US" altLang="en-US" sz="1400"/>
          </a:p>
        </p:txBody>
      </p:sp>
      <p:sp>
        <p:nvSpPr>
          <p:cNvPr id="24579"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Constructing BufferedInputStream/BufferedOutputStream </a:t>
            </a:r>
          </a:p>
        </p:txBody>
      </p:sp>
      <p:sp>
        <p:nvSpPr>
          <p:cNvPr id="24580" name="Rectangle 3"/>
          <p:cNvSpPr>
            <a:spLocks noGrp="1" noChangeArrowheads="1"/>
          </p:cNvSpPr>
          <p:nvPr>
            <p:ph type="body" idx="1"/>
          </p:nvPr>
        </p:nvSpPr>
        <p:spPr>
          <a:xfrm>
            <a:off x="152400" y="1447800"/>
            <a:ext cx="8839200" cy="3124200"/>
          </a:xfrm>
        </p:spPr>
        <p:txBody>
          <a:bodyPr/>
          <a:lstStyle/>
          <a:p>
            <a:pPr lvl="1">
              <a:buFontTx/>
              <a:buNone/>
            </a:pPr>
            <a:r>
              <a:rPr lang="en-US" altLang="en-US" sz="2400" smtClean="0">
                <a:cs typeface="Courier New" panose="02070309020205020404" pitchFamily="49" charset="0"/>
              </a:rPr>
              <a:t>// Create a BufferedInputStream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 int bufferSize)</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Create a BufferedOutputStream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 out)</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BufferedOutputStream(OutputStreamr out, int bufferSize)</a:t>
            </a:r>
          </a:p>
        </p:txBody>
      </p:sp>
      <p:sp>
        <p:nvSpPr>
          <p:cNvPr id="24581"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4724400"/>
            <a:ext cx="86741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34EBF2-C3E5-456C-9893-B22CE6271F35}" type="slidenum">
              <a:rPr lang="en-US" altLang="en-US" sz="1400"/>
              <a:pPr>
                <a:spcBef>
                  <a:spcPct val="0"/>
                </a:spcBef>
                <a:buClrTx/>
                <a:buSzTx/>
                <a:buFontTx/>
                <a:buNone/>
              </a:pPr>
              <a:t>27</a:t>
            </a:fld>
            <a:endParaRPr lang="en-US" altLang="en-US" sz="1400"/>
          </a:p>
        </p:txBody>
      </p:sp>
      <p:sp>
        <p:nvSpPr>
          <p:cNvPr id="25603"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Case Studies: Copy File </a:t>
            </a:r>
          </a:p>
        </p:txBody>
      </p:sp>
      <p:sp>
        <p:nvSpPr>
          <p:cNvPr id="25604" name="Rectangle 3"/>
          <p:cNvSpPr>
            <a:spLocks noGrp="1" noChangeArrowheads="1"/>
          </p:cNvSpPr>
          <p:nvPr>
            <p:ph type="body" idx="1"/>
          </p:nvPr>
        </p:nvSpPr>
        <p:spPr>
          <a:xfrm>
            <a:off x="152400" y="1143000"/>
            <a:ext cx="8763000" cy="3733800"/>
          </a:xfrm>
        </p:spPr>
        <p:txBody>
          <a:bodyPr/>
          <a:lstStyle/>
          <a:p>
            <a:pPr marL="114300" lvl="1" indent="0">
              <a:lnSpc>
                <a:spcPct val="90000"/>
              </a:lnSpc>
              <a:buFontTx/>
              <a:buNone/>
            </a:pPr>
            <a:r>
              <a:rPr lang="en-US" altLang="en-US" sz="2400" dirty="0" smtClean="0">
                <a:cs typeface="Courier New" panose="02070309020205020404" pitchFamily="49" charset="0"/>
              </a:rPr>
              <a:t>This case study develops a program that copies files. The user needs to provide a source file and a target file as command-line arguments using the following command:</a:t>
            </a:r>
          </a:p>
          <a:p>
            <a:pPr marL="114300" lvl="1" indent="0">
              <a:lnSpc>
                <a:spcPct val="90000"/>
              </a:lnSpc>
              <a:buFontTx/>
              <a:buNone/>
            </a:pPr>
            <a:endParaRPr lang="en-US" altLang="en-US" sz="2400" dirty="0" smtClean="0">
              <a:cs typeface="Times New Roman" panose="02020603050405020304" pitchFamily="18" charset="0"/>
            </a:endParaRPr>
          </a:p>
          <a:p>
            <a:pPr marL="114300" lvl="1" indent="0">
              <a:lnSpc>
                <a:spcPct val="90000"/>
              </a:lnSpc>
              <a:buFontTx/>
              <a:buNone/>
            </a:pPr>
            <a:endParaRPr lang="en-US" altLang="en-US" sz="2400" dirty="0" smtClean="0">
              <a:cs typeface="Times New Roman" panose="02020603050405020304" pitchFamily="18" charset="0"/>
            </a:endParaRPr>
          </a:p>
          <a:p>
            <a:pPr lvl="2">
              <a:lnSpc>
                <a:spcPct val="90000"/>
              </a:lnSpc>
              <a:buFont typeface="Monotype Sorts"/>
              <a:buNone/>
            </a:pPr>
            <a:r>
              <a:rPr lang="en-US" altLang="en-US" sz="2000" b="1" dirty="0" smtClean="0">
                <a:cs typeface="Courier New" panose="02070309020205020404" pitchFamily="49" charset="0"/>
              </a:rPr>
              <a:t>java Copy source target</a:t>
            </a:r>
          </a:p>
          <a:p>
            <a:pPr lvl="2">
              <a:lnSpc>
                <a:spcPct val="90000"/>
              </a:lnSpc>
              <a:buFont typeface="Monotype Sorts"/>
              <a:buNone/>
            </a:pPr>
            <a:endParaRPr lang="en-US" altLang="en-US" sz="2000" u="sng" dirty="0" smtClean="0">
              <a:cs typeface="Times New Roman" panose="02020603050405020304" pitchFamily="18" charset="0"/>
            </a:endParaRPr>
          </a:p>
          <a:p>
            <a:pPr marL="114300" lvl="1" indent="0">
              <a:lnSpc>
                <a:spcPct val="90000"/>
              </a:lnSpc>
              <a:buFontTx/>
              <a:buNone/>
            </a:pPr>
            <a:r>
              <a:rPr lang="en-US" altLang="en-US" sz="2400" dirty="0" smtClean="0">
                <a:cs typeface="Courier New" panose="02070309020205020404" pitchFamily="49" charset="0"/>
              </a:rPr>
              <a:t> </a:t>
            </a:r>
            <a:endParaRPr lang="en-US" altLang="en-US" sz="2400" dirty="0" smtClean="0">
              <a:cs typeface="Times New Roman" panose="02020603050405020304" pitchFamily="18" charset="0"/>
            </a:endParaRPr>
          </a:p>
          <a:p>
            <a:pPr marL="114300" lvl="1" indent="0">
              <a:lnSpc>
                <a:spcPct val="90000"/>
              </a:lnSpc>
              <a:buFontTx/>
              <a:buNone/>
            </a:pPr>
            <a:r>
              <a:rPr lang="en-US" altLang="en-US" sz="2400" dirty="0" smtClean="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2560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264795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3848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31" name="AutoShape 7">
            <a:hlinkClick r:id="" action="ppaction://noaction" highlightClick="1"/>
          </p:cNvPr>
          <p:cNvSpPr>
            <a:spLocks noChangeArrowheads="1"/>
          </p:cNvSpPr>
          <p:nvPr/>
        </p:nvSpPr>
        <p:spPr bwMode="auto">
          <a:xfrm>
            <a:off x="165437" y="5562599"/>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a:solidFill>
                  <a:schemeClr val="bg1"/>
                </a:solidFill>
                <a:latin typeface="Book Antiqua" pitchFamily="18" charset="0"/>
              </a:rPr>
              <a:t>Copy</a:t>
            </a:r>
            <a:endParaRPr lang="en-US" dirty="0">
              <a:solidFill>
                <a:schemeClr val="bg1"/>
              </a:solidFill>
            </a:endParaRPr>
          </a:p>
        </p:txBody>
      </p:sp>
      <p:sp>
        <p:nvSpPr>
          <p:cNvPr id="10" name="AutoShape 7">
            <a:hlinkClick r:id="" action="ppaction://noaction" highlightClick="1"/>
          </p:cNvPr>
          <p:cNvSpPr>
            <a:spLocks noChangeArrowheads="1"/>
          </p:cNvSpPr>
          <p:nvPr/>
        </p:nvSpPr>
        <p:spPr bwMode="auto">
          <a:xfrm>
            <a:off x="199484" y="6159298"/>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smtClean="0">
                <a:solidFill>
                  <a:schemeClr val="bg1"/>
                </a:solidFill>
                <a:latin typeface="Book Antiqua" pitchFamily="18" charset="0"/>
              </a:rPr>
              <a:t>Copy2</a:t>
            </a:r>
            <a:endParaRPr lang="en-US" dirty="0">
              <a:solidFill>
                <a:schemeClr val="bg1"/>
              </a:solidFill>
            </a:endParaRPr>
          </a:p>
        </p:txBody>
      </p:sp>
      <p:sp>
        <p:nvSpPr>
          <p:cNvPr id="2" name="TextBox 1"/>
          <p:cNvSpPr txBox="1"/>
          <p:nvPr/>
        </p:nvSpPr>
        <p:spPr>
          <a:xfrm>
            <a:off x="1614441" y="5524737"/>
            <a:ext cx="7529559" cy="1200329"/>
          </a:xfrm>
          <a:prstGeom prst="rect">
            <a:avLst/>
          </a:prstGeom>
          <a:solidFill>
            <a:schemeClr val="bg1"/>
          </a:solidFill>
        </p:spPr>
        <p:txBody>
          <a:bodyPr wrap="square" rtlCol="0">
            <a:spAutoFit/>
          </a:bodyPr>
          <a:lstStyle/>
          <a:p>
            <a:r>
              <a:rPr lang="en-US" dirty="0" smtClean="0">
                <a:solidFill>
                  <a:srgbClr val="FF0000"/>
                </a:solidFill>
              </a:rPr>
              <a:t>(1) Compare the time used for copying.</a:t>
            </a:r>
          </a:p>
          <a:p>
            <a:r>
              <a:rPr lang="en-US" dirty="0" smtClean="0">
                <a:solidFill>
                  <a:srgbClr val="FF0000"/>
                </a:solidFill>
              </a:rPr>
              <a:t>(2) Why </a:t>
            </a:r>
            <a:r>
              <a:rPr lang="en-US" dirty="0" err="1" smtClean="0">
                <a:solidFill>
                  <a:srgbClr val="FF0000"/>
                </a:solidFill>
              </a:rPr>
              <a:t>output.close</a:t>
            </a:r>
            <a:r>
              <a:rPr lang="en-US" dirty="0" smtClean="0">
                <a:solidFill>
                  <a:srgbClr val="FF0000"/>
                </a:solidFill>
              </a:rPr>
              <a:t>() is necessary for the target file in Copy.java, but not in Copy2.java.</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FC202D-1698-475F-B521-6DEFD672C1B0}" type="slidenum">
              <a:rPr lang="en-US" altLang="en-US" sz="1400"/>
              <a:pPr>
                <a:spcBef>
                  <a:spcPct val="0"/>
                </a:spcBef>
                <a:buClrTx/>
                <a:buSzTx/>
                <a:buFontTx/>
                <a:buNone/>
              </a:pPr>
              <a:t>28</a:t>
            </a:fld>
            <a:endParaRPr lang="en-US" altLang="en-US" sz="1400"/>
          </a:p>
        </p:txBody>
      </p:sp>
      <p:sp>
        <p:nvSpPr>
          <p:cNvPr id="26627" name="Rectangle 2"/>
          <p:cNvSpPr>
            <a:spLocks noGrp="1" noChangeArrowheads="1"/>
          </p:cNvSpPr>
          <p:nvPr>
            <p:ph type="title"/>
          </p:nvPr>
        </p:nvSpPr>
        <p:spPr>
          <a:xfrm>
            <a:off x="228600" y="228600"/>
            <a:ext cx="8686800" cy="609600"/>
          </a:xfrm>
        </p:spPr>
        <p:txBody>
          <a:bodyPr/>
          <a:lstStyle/>
          <a:p>
            <a:r>
              <a:rPr lang="en-US" altLang="en-US" smtClean="0"/>
              <a:t>Object I/O</a:t>
            </a:r>
            <a:endParaRPr lang="en-US" altLang="en-US" b="1" smtClean="0"/>
          </a:p>
        </p:txBody>
      </p:sp>
      <p:sp>
        <p:nvSpPr>
          <p:cNvPr id="26628" name="Rectangle 3"/>
          <p:cNvSpPr>
            <a:spLocks noGrp="1" noChangeArrowheads="1"/>
          </p:cNvSpPr>
          <p:nvPr>
            <p:ph type="body" idx="1"/>
          </p:nvPr>
        </p:nvSpPr>
        <p:spPr>
          <a:xfrm>
            <a:off x="1600200" y="1295400"/>
            <a:ext cx="7162800" cy="1143000"/>
          </a:xfrm>
        </p:spPr>
        <p:txBody>
          <a:bodyPr/>
          <a:lstStyle/>
          <a:p>
            <a:pPr marL="0" indent="0">
              <a:lnSpc>
                <a:spcPct val="90000"/>
              </a:lnSpc>
              <a:buFont typeface="Monotype Sorts"/>
              <a:buNone/>
            </a:pPr>
            <a:r>
              <a:rPr lang="en-US" altLang="en-US" sz="2000" u="sng" dirty="0" err="1" smtClean="0">
                <a:cs typeface="Courier New" panose="02070309020205020404" pitchFamily="49" charset="0"/>
              </a:rPr>
              <a:t>DataInputStream</a:t>
            </a:r>
            <a:r>
              <a:rPr lang="en-US" altLang="en-US" sz="2000" dirty="0" smtClean="0">
                <a:cs typeface="Courier New" panose="02070309020205020404" pitchFamily="49" charset="0"/>
              </a:rPr>
              <a:t>/</a:t>
            </a:r>
            <a:r>
              <a:rPr lang="en-US" altLang="en-US" sz="2000" u="sng" dirty="0" err="1" smtClean="0">
                <a:cs typeface="Courier New" panose="02070309020205020404" pitchFamily="49" charset="0"/>
              </a:rPr>
              <a:t>DataOutputStream</a:t>
            </a:r>
            <a:r>
              <a:rPr lang="en-US" altLang="en-US" sz="2000" dirty="0" smtClean="0">
                <a:cs typeface="Courier New" panose="02070309020205020404" pitchFamily="49" charset="0"/>
              </a:rPr>
              <a:t> enables you to perform I/O for primitive type values and strings. </a:t>
            </a:r>
            <a:r>
              <a:rPr lang="en-US" altLang="en-US" sz="2000" u="sng" dirty="0" err="1" smtClean="0">
                <a:cs typeface="Courier New" panose="02070309020205020404" pitchFamily="49" charset="0"/>
              </a:rPr>
              <a:t>ObjectInputStream</a:t>
            </a:r>
            <a:r>
              <a:rPr lang="en-US" altLang="en-US" sz="2000" dirty="0" smtClean="0">
                <a:cs typeface="Courier New" panose="02070309020205020404" pitchFamily="49" charset="0"/>
              </a:rPr>
              <a:t>/</a:t>
            </a:r>
            <a:r>
              <a:rPr lang="en-US" altLang="en-US" sz="2000" u="sng" dirty="0" err="1" smtClean="0">
                <a:cs typeface="Courier New" panose="02070309020205020404" pitchFamily="49" charset="0"/>
              </a:rPr>
              <a:t>ObjectOutputStream</a:t>
            </a:r>
            <a:r>
              <a:rPr lang="en-US" altLang="en-US" sz="2000" dirty="0" smtClean="0">
                <a:cs typeface="Courier New" panose="02070309020205020404" pitchFamily="49" charset="0"/>
              </a:rPr>
              <a:t> enables you to perform I/O for objects in addition for primitive type values and strings. </a:t>
            </a:r>
          </a:p>
        </p:txBody>
      </p:sp>
      <p:graphicFrame>
        <p:nvGraphicFramePr>
          <p:cNvPr id="26629" name="Object 4"/>
          <p:cNvGraphicFramePr>
            <a:graphicFrameLocks noChangeAspect="1"/>
          </p:cNvGraphicFramePr>
          <p:nvPr/>
        </p:nvGraphicFramePr>
        <p:xfrm>
          <a:off x="304800" y="2667000"/>
          <a:ext cx="8534400" cy="3265488"/>
        </p:xfrm>
        <a:graphic>
          <a:graphicData uri="http://schemas.openxmlformats.org/presentationml/2006/ole">
            <mc:AlternateContent xmlns:mc="http://schemas.openxmlformats.org/markup-compatibility/2006">
              <mc:Choice xmlns:v="urn:schemas-microsoft-com:vml" Requires="v">
                <p:oleObj spid="_x0000_s26683"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Line 5"/>
          <p:cNvSpPr>
            <a:spLocks noChangeShapeType="1"/>
          </p:cNvSpPr>
          <p:nvPr/>
        </p:nvSpPr>
        <p:spPr bwMode="auto">
          <a:xfrm>
            <a:off x="2590800" y="1524000"/>
            <a:ext cx="15240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6"/>
          <p:cNvSpPr>
            <a:spLocks noChangeShapeType="1"/>
          </p:cNvSpPr>
          <p:nvPr/>
        </p:nvSpPr>
        <p:spPr bwMode="auto">
          <a:xfrm>
            <a:off x="4267200" y="1524000"/>
            <a:ext cx="838200" cy="3962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8397DA-D2F9-40E2-BE7E-DC508925579B}" type="slidenum">
              <a:rPr lang="en-US" altLang="en-US" sz="1400"/>
              <a:pPr>
                <a:spcBef>
                  <a:spcPct val="0"/>
                </a:spcBef>
                <a:buClrTx/>
                <a:buSzTx/>
                <a:buFontTx/>
                <a:buNone/>
              </a:pPr>
              <a:t>29</a:t>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smtClean="0"/>
              <a:t>ObjectInputStream</a:t>
            </a:r>
          </a:p>
        </p:txBody>
      </p:sp>
      <p:sp>
        <p:nvSpPr>
          <p:cNvPr id="27652"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ObjectInputStream extends InputStream and implements ObjectInput and ObjectStreamConstants.</a:t>
            </a:r>
            <a:r>
              <a:rPr lang="en-US" altLang="en-US" sz="2800" smtClean="0">
                <a:latin typeface="Courier New" panose="02070309020205020404" pitchFamily="49" charset="0"/>
                <a:cs typeface="Courier New" panose="02070309020205020404" pitchFamily="49" charset="0"/>
              </a:rPr>
              <a:t> </a:t>
            </a:r>
          </a:p>
        </p:txBody>
      </p:sp>
      <p:sp>
        <p:nvSpPr>
          <p:cNvPr id="27653" name="Rectangle 5"/>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4"/>
          <p:cNvGraphicFramePr>
            <a:graphicFrameLocks noChangeAspect="1"/>
          </p:cNvGraphicFramePr>
          <p:nvPr/>
        </p:nvGraphicFramePr>
        <p:xfrm>
          <a:off x="304800" y="2895600"/>
          <a:ext cx="8839200" cy="2705100"/>
        </p:xfrm>
        <a:graphic>
          <a:graphicData uri="http://schemas.openxmlformats.org/presentationml/2006/ole">
            <mc:AlternateContent xmlns:mc="http://schemas.openxmlformats.org/markup-compatibility/2006">
              <mc:Choice xmlns:v="urn:schemas-microsoft-com:vml" Requires="v">
                <p:oleObj spid="_x0000_s27709" r:id="rId3" imgW="4198620" imgH="1287780" progId="Word.Picture.8">
                  <p:embed/>
                </p:oleObj>
              </mc:Choice>
              <mc:Fallback>
                <p:oleObj r:id="rId3" imgW="4198620" imgH="12877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83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altLang="en-US" dirty="0" smtClean="0"/>
              <a:t>For example, Java source programs are stored in text files and can be read by a text editor</a:t>
            </a:r>
          </a:p>
          <a:p>
            <a:r>
              <a:rPr lang="en-US" altLang="en-US" dirty="0" smtClean="0"/>
              <a:t>Machine executable files (such as msword.exe) are stored in binary files and are read by the CPU.</a:t>
            </a:r>
          </a:p>
          <a:p>
            <a:r>
              <a:rPr lang="en-US" altLang="en-US" dirty="0" smtClean="0"/>
              <a:t> The advantage of binary files is that they are more efficient to process than text files.</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3</a:t>
            </a:fld>
            <a:endParaRPr lang="en-US" altLang="en-US"/>
          </a:p>
        </p:txBody>
      </p:sp>
    </p:spTree>
    <p:extLst>
      <p:ext uri="{BB962C8B-B14F-4D97-AF65-F5344CB8AC3E}">
        <p14:creationId xmlns:p14="http://schemas.microsoft.com/office/powerpoint/2010/main" val="2963752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568067-579B-4795-A25D-2BB22AD49221}" type="slidenum">
              <a:rPr lang="en-US" altLang="en-US" sz="1400"/>
              <a:pPr>
                <a:spcBef>
                  <a:spcPct val="0"/>
                </a:spcBef>
                <a:buClrTx/>
                <a:buSzTx/>
                <a:buFontTx/>
                <a:buNone/>
              </a:pPr>
              <a:t>30</a:t>
            </a:fld>
            <a:endParaRPr lang="en-US" altLang="en-US" sz="1400"/>
          </a:p>
        </p:txBody>
      </p:sp>
      <p:sp>
        <p:nvSpPr>
          <p:cNvPr id="28675" name="Rectangle 2"/>
          <p:cNvSpPr>
            <a:spLocks noGrp="1" noChangeArrowheads="1"/>
          </p:cNvSpPr>
          <p:nvPr>
            <p:ph type="title"/>
          </p:nvPr>
        </p:nvSpPr>
        <p:spPr>
          <a:xfrm>
            <a:off x="685800" y="228600"/>
            <a:ext cx="7772400" cy="609600"/>
          </a:xfrm>
        </p:spPr>
        <p:txBody>
          <a:bodyPr/>
          <a:lstStyle/>
          <a:p>
            <a:r>
              <a:rPr lang="en-US" altLang="en-US" smtClean="0"/>
              <a:t>ObjectOutputStream</a:t>
            </a:r>
          </a:p>
        </p:txBody>
      </p:sp>
      <p:sp>
        <p:nvSpPr>
          <p:cNvPr id="28676"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ObjectOutputStream extends OutputStream and implements ObjectOutput and ObjectStreamConstants.</a:t>
            </a:r>
            <a:endParaRPr lang="en-US" altLang="en-US" sz="2800" smtClean="0">
              <a:latin typeface="Courier New" panose="02070309020205020404" pitchFamily="49" charset="0"/>
              <a:cs typeface="Courier New" panose="02070309020205020404" pitchFamily="49" charset="0"/>
            </a:endParaRPr>
          </a:p>
        </p:txBody>
      </p:sp>
      <p:sp>
        <p:nvSpPr>
          <p:cNvPr id="28677" name="Rectangle 4"/>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1"/>
          <p:cNvSpPr>
            <a:spLocks noChangeArrowheads="1"/>
          </p:cNvSpPr>
          <p:nvPr/>
        </p:nvSpPr>
        <p:spPr bwMode="auto">
          <a:xfrm>
            <a:off x="2224088"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10"/>
          <p:cNvGraphicFramePr>
            <a:graphicFrameLocks noChangeAspect="1"/>
          </p:cNvGraphicFramePr>
          <p:nvPr/>
        </p:nvGraphicFramePr>
        <p:xfrm>
          <a:off x="228600" y="2971800"/>
          <a:ext cx="8763000" cy="2435225"/>
        </p:xfrm>
        <a:graphic>
          <a:graphicData uri="http://schemas.openxmlformats.org/presentationml/2006/ole">
            <mc:AlternateContent xmlns:mc="http://schemas.openxmlformats.org/markup-compatibility/2006">
              <mc:Choice xmlns:v="urn:schemas-microsoft-com:vml" Requires="v">
                <p:oleObj spid="_x0000_s28734" r:id="rId3" imgW="4696968" imgH="1306068" progId="Word.Picture.8">
                  <p:embed/>
                </p:oleObj>
              </mc:Choice>
              <mc:Fallback>
                <p:oleObj r:id="rId3" imgW="4696968" imgH="1306068"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71800"/>
                        <a:ext cx="8763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F17546-A62F-41C7-B453-4EC8280929A1}" type="slidenum">
              <a:rPr lang="en-US" altLang="en-US" sz="1400"/>
              <a:pPr>
                <a:spcBef>
                  <a:spcPct val="0"/>
                </a:spcBef>
                <a:buClrTx/>
                <a:buSzTx/>
                <a:buFontTx/>
                <a:buNone/>
              </a:pPr>
              <a:t>31</a:t>
            </a:fld>
            <a:endParaRPr lang="en-US" altLang="en-US" sz="1400"/>
          </a:p>
        </p:txBody>
      </p:sp>
      <p:sp>
        <p:nvSpPr>
          <p:cNvPr id="29699" name="Rectangle 2"/>
          <p:cNvSpPr>
            <a:spLocks noGrp="1" noChangeArrowheads="1"/>
          </p:cNvSpPr>
          <p:nvPr>
            <p:ph type="title"/>
          </p:nvPr>
        </p:nvSpPr>
        <p:spPr>
          <a:xfrm>
            <a:off x="685800" y="228600"/>
            <a:ext cx="7772400" cy="742950"/>
          </a:xfrm>
          <a:noFill/>
        </p:spPr>
        <p:txBody>
          <a:bodyPr/>
          <a:lstStyle/>
          <a:p>
            <a:r>
              <a:rPr lang="en-US" altLang="en-US" sz="4200" smtClean="0"/>
              <a:t>Using Object Streams</a:t>
            </a:r>
            <a:endParaRPr lang="en-US" altLang="en-US" sz="4200" b="1" smtClean="0"/>
          </a:p>
        </p:txBody>
      </p:sp>
      <p:sp>
        <p:nvSpPr>
          <p:cNvPr id="29700" name="Rectangle 7"/>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p:cNvSpPr>
            <a:spLocks noGrp="1" noChangeArrowheads="1"/>
          </p:cNvSpPr>
          <p:nvPr>
            <p:ph type="body" idx="1"/>
          </p:nvPr>
        </p:nvSpPr>
        <p:spPr>
          <a:xfrm>
            <a:off x="304800" y="1143000"/>
            <a:ext cx="8458200" cy="3505200"/>
          </a:xfrm>
          <a:noFill/>
        </p:spPr>
        <p:txBody>
          <a:bodyPr/>
          <a:lstStyle/>
          <a:p>
            <a:pPr marL="0" indent="0">
              <a:buFont typeface="Monotype Sorts"/>
              <a:buNone/>
            </a:pPr>
            <a:r>
              <a:rPr lang="en-US" altLang="en-US" sz="2400" smtClean="0">
                <a:cs typeface="Courier New" panose="02070309020205020404" pitchFamily="49" charset="0"/>
              </a:rPr>
              <a:t>You may wrap an ObjectInputStream/ObjectOutputStream on any InputStream/OutputStream using the following constructors:</a:t>
            </a:r>
          </a:p>
          <a:p>
            <a:pPr marL="0" indent="0">
              <a:buFont typeface="Monotype Sorts"/>
              <a:buNone/>
            </a:pPr>
            <a:endParaRPr lang="en-US" altLang="en-US" sz="24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ObjectInputStream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ObjectInputStream(InputStream in)</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ObjectOutputStream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ObjectOutputStream(OutputStream out) </a:t>
            </a:r>
          </a:p>
        </p:txBody>
      </p:sp>
      <p:sp>
        <p:nvSpPr>
          <p:cNvPr id="165899" name="AutoShape 11">
            <a:hlinkClick r:id="" action="ppaction://noaction" highlightClick="1"/>
          </p:cNvPr>
          <p:cNvSpPr>
            <a:spLocks noChangeArrowheads="1"/>
          </p:cNvSpPr>
          <p:nvPr/>
        </p:nvSpPr>
        <p:spPr bwMode="auto">
          <a:xfrm>
            <a:off x="152400" y="48006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TestObjectOutputStream</a:t>
            </a:r>
            <a:endParaRPr lang="en-US" dirty="0">
              <a:solidFill>
                <a:schemeClr val="accent1"/>
              </a:solidFill>
            </a:endParaRPr>
          </a:p>
        </p:txBody>
      </p:sp>
      <p:sp>
        <p:nvSpPr>
          <p:cNvPr id="165901" name="AutoShape 13">
            <a:hlinkClick r:id="" action="ppaction://noaction" highlightClick="1"/>
          </p:cNvPr>
          <p:cNvSpPr>
            <a:spLocks noChangeArrowheads="1"/>
          </p:cNvSpPr>
          <p:nvPr/>
        </p:nvSpPr>
        <p:spPr bwMode="auto">
          <a:xfrm>
            <a:off x="153186" y="5488682"/>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TestObjectInputStream</a:t>
            </a:r>
            <a:endParaRPr lang="en-US">
              <a:solidFill>
                <a:schemeClr val="accent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B9CFFD-C86E-4828-A6BB-183B095DF19D}" type="slidenum">
              <a:rPr lang="en-US" altLang="en-US" sz="1400"/>
              <a:pPr>
                <a:spcBef>
                  <a:spcPct val="0"/>
                </a:spcBef>
                <a:buClrTx/>
                <a:buSzTx/>
                <a:buFontTx/>
                <a:buNone/>
              </a:pPr>
              <a:t>32</a:t>
            </a:fld>
            <a:endParaRPr lang="en-US" altLang="en-US" sz="1400"/>
          </a:p>
        </p:txBody>
      </p:sp>
      <p:sp>
        <p:nvSpPr>
          <p:cNvPr id="30723"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mtClean="0">
                <a:latin typeface="Courier New" panose="02070309020205020404" pitchFamily="49" charset="0"/>
              </a:rPr>
              <a:t>Serializable</a:t>
            </a:r>
            <a:r>
              <a:rPr lang="en-US" altLang="en-US" smtClean="0"/>
              <a:t> Interface</a:t>
            </a:r>
          </a:p>
        </p:txBody>
      </p:sp>
      <p:sp>
        <p:nvSpPr>
          <p:cNvPr id="30724"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400" smtClean="0">
                <a:cs typeface="Courier New" panose="02070309020205020404" pitchFamily="49" charset="0"/>
              </a:rPr>
              <a:t>Not all objects can be written to an output stream. Objects that can be written to an object stream is said to be </a:t>
            </a:r>
            <a:r>
              <a:rPr lang="en-US" altLang="en-US" sz="2400" i="1" smtClean="0">
                <a:cs typeface="Courier New" panose="02070309020205020404" pitchFamily="49" charset="0"/>
              </a:rPr>
              <a:t>serializable</a:t>
            </a:r>
            <a:r>
              <a:rPr lang="en-US" altLang="en-US" sz="2400" smtClean="0">
                <a:cs typeface="Courier New" panose="02070309020205020404" pitchFamily="49" charset="0"/>
              </a:rPr>
              <a:t>. A serializable object is an instance of the java.io.Serializable interface. So the class of a serializable object must implement Serializable. </a:t>
            </a:r>
          </a:p>
          <a:p>
            <a:pPr marL="0" indent="0">
              <a:buFont typeface="Monotype Sorts"/>
              <a:buNone/>
            </a:pPr>
            <a:endParaRPr lang="en-US" altLang="en-US" sz="2400" smtClean="0">
              <a:cs typeface="Times New Roman" panose="02020603050405020304" pitchFamily="18" charset="0"/>
            </a:endParaRPr>
          </a:p>
          <a:p>
            <a:pPr marL="0" indent="0">
              <a:buFont typeface="Monotype Sorts"/>
              <a:buNone/>
            </a:pPr>
            <a:r>
              <a:rPr lang="en-US" altLang="en-US" sz="2400" smtClean="0"/>
              <a:t>The Serializable interface is a marker interface. It has no methods, so you don't need to add additional code in your class that implements Serializable.</a:t>
            </a:r>
          </a:p>
          <a:p>
            <a:pPr marL="0" indent="0">
              <a:buFont typeface="Monotype Sorts"/>
              <a:buNone/>
            </a:pPr>
            <a:endParaRPr lang="en-US" altLang="en-US" sz="2400" smtClean="0"/>
          </a:p>
          <a:p>
            <a:pPr marL="0" indent="0">
              <a:buFont typeface="Monotype Sorts"/>
              <a:buNone/>
            </a:pPr>
            <a:r>
              <a:rPr lang="en-US" altLang="en-US" sz="2400" smtClean="0"/>
              <a:t>Implementing this interface enables the Java serialization mechanism to automate the process of storing the objects and arrays.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19BD43-0FE6-4306-B980-2CFB4D871CB8}" type="slidenum">
              <a:rPr lang="en-US" altLang="en-US" sz="1400"/>
              <a:pPr>
                <a:spcBef>
                  <a:spcPct val="0"/>
                </a:spcBef>
                <a:buClrTx/>
                <a:buSzTx/>
                <a:buFontTx/>
                <a:buNone/>
              </a:pPr>
              <a:t>33</a:t>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a:t>
            </a:r>
          </a:p>
        </p:txBody>
      </p:sp>
      <p:sp>
        <p:nvSpPr>
          <p:cNvPr id="31748"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800" smtClean="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JVM to ignore these fields when writing the object to an object stream.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4E5C94-EB53-405C-83E2-A44E1122C509}" type="slidenum">
              <a:rPr lang="en-US" altLang="en-US" sz="1400"/>
              <a:pPr>
                <a:spcBef>
                  <a:spcPct val="0"/>
                </a:spcBef>
                <a:buClrTx/>
                <a:buSzTx/>
                <a:buFontTx/>
                <a:buNone/>
              </a:pPr>
              <a:t>34</a:t>
            </a:fld>
            <a:endParaRPr lang="en-US" altLang="en-US" sz="1400"/>
          </a:p>
        </p:txBody>
      </p:sp>
      <p:sp>
        <p:nvSpPr>
          <p:cNvPr id="32771" name="Rectangle 2"/>
          <p:cNvSpPr>
            <a:spLocks noGrp="1" noChangeArrowheads="1"/>
          </p:cNvSpPr>
          <p:nvPr>
            <p:ph type="title"/>
          </p:nvPr>
        </p:nvSpPr>
        <p:spPr>
          <a:xfrm>
            <a:off x="304800" y="228600"/>
            <a:ext cx="8534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 cont.</a:t>
            </a:r>
          </a:p>
        </p:txBody>
      </p:sp>
      <p:sp>
        <p:nvSpPr>
          <p:cNvPr id="32772" name="Rectangle 3"/>
          <p:cNvSpPr>
            <a:spLocks noGrp="1" noChangeArrowheads="1"/>
          </p:cNvSpPr>
          <p:nvPr>
            <p:ph type="body" idx="1"/>
          </p:nvPr>
        </p:nvSpPr>
        <p:spPr>
          <a:xfrm>
            <a:off x="228600" y="1143000"/>
            <a:ext cx="8763000" cy="5257800"/>
          </a:xfrm>
        </p:spPr>
        <p:txBody>
          <a:bodyPr/>
          <a:lstStyle/>
          <a:p>
            <a:pPr marL="0" indent="0">
              <a:lnSpc>
                <a:spcPct val="90000"/>
              </a:lnSpc>
              <a:buFont typeface="Monotype Sorts"/>
              <a:buNone/>
            </a:pPr>
            <a:r>
              <a:rPr lang="en-US" altLang="en-US" sz="2400" smtClean="0">
                <a:cs typeface="Courier New" panose="02070309020205020404" pitchFamily="49" charset="0"/>
              </a:rPr>
              <a:t>Consider the following class:</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public class Foo implements java.io.Serializable {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int v1;</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static double v2;</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transient A v3 = new A();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class A { } // A is not serializable</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java.io.NotSerializableException would occur.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5C8BE0-8CEA-48BC-B018-49372D3CF13D}" type="slidenum">
              <a:rPr lang="en-US" altLang="en-US" sz="1400"/>
              <a:pPr>
                <a:spcBef>
                  <a:spcPct val="0"/>
                </a:spcBef>
                <a:buClrTx/>
                <a:buSzTx/>
                <a:buFontTx/>
                <a:buNone/>
              </a:pPr>
              <a:t>35</a:t>
            </a:fld>
            <a:endParaRPr lang="en-US" altLang="en-US" sz="1400"/>
          </a:p>
        </p:txBody>
      </p:sp>
      <p:sp>
        <p:nvSpPr>
          <p:cNvPr id="33795" name="Rectangle 2"/>
          <p:cNvSpPr>
            <a:spLocks noGrp="1" noChangeArrowheads="1"/>
          </p:cNvSpPr>
          <p:nvPr>
            <p:ph type="title"/>
          </p:nvPr>
        </p:nvSpPr>
        <p:spPr>
          <a:xfrm>
            <a:off x="304800" y="228600"/>
            <a:ext cx="8534400" cy="666750"/>
          </a:xfrm>
        </p:spPr>
        <p:txBody>
          <a:bodyPr/>
          <a:lstStyle/>
          <a:p>
            <a:r>
              <a:rPr lang="en-US" altLang="en-US" smtClean="0">
                <a:cs typeface="Courier New" panose="02070309020205020404" pitchFamily="49" charset="0"/>
              </a:rPr>
              <a:t>Serializing Arrays</a:t>
            </a:r>
            <a:r>
              <a:rPr lang="en-US" altLang="en-US" smtClean="0"/>
              <a:t> </a:t>
            </a:r>
          </a:p>
        </p:txBody>
      </p:sp>
      <p:sp>
        <p:nvSpPr>
          <p:cNvPr id="33796" name="Rectangle 3"/>
          <p:cNvSpPr>
            <a:spLocks noGrp="1" noChangeArrowheads="1"/>
          </p:cNvSpPr>
          <p:nvPr>
            <p:ph type="body" idx="1"/>
          </p:nvPr>
        </p:nvSpPr>
        <p:spPr>
          <a:xfrm>
            <a:off x="228600" y="1143000"/>
            <a:ext cx="8763000" cy="5257800"/>
          </a:xfrm>
        </p:spPr>
        <p:txBody>
          <a:bodyPr/>
          <a:lstStyle/>
          <a:p>
            <a:pPr marL="0" indent="0">
              <a:buFont typeface="Monotype Sorts"/>
              <a:buNone/>
            </a:pPr>
            <a:r>
              <a:rPr lang="en-US" altLang="en-US" sz="2800" smtClean="0">
                <a:cs typeface="Courier New" panose="02070309020205020404" pitchFamily="49" charset="0"/>
              </a:rPr>
              <a:t>An array is serializable if all its elements are serializable. So an entire array can be saved using writeObject into a file and later restored using readObject. Here is an example that stores an array of five int values and an array of three strings, and reads them back to display on the console.</a:t>
            </a:r>
          </a:p>
        </p:txBody>
      </p:sp>
      <p:sp>
        <p:nvSpPr>
          <p:cNvPr id="339972" name="AutoShape 4">
            <a:hlinkClick r:id="" action="ppaction://noaction" highlightClick="1"/>
          </p:cNvPr>
          <p:cNvSpPr>
            <a:spLocks noChangeArrowheads="1"/>
          </p:cNvSpPr>
          <p:nvPr/>
        </p:nvSpPr>
        <p:spPr bwMode="auto">
          <a:xfrm>
            <a:off x="0" y="53340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TestObjectStreamForArray</a:t>
            </a:r>
            <a:endParaRPr lang="en-US">
              <a:solidFill>
                <a:schemeClr val="accent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readObject</a:t>
            </a:r>
            <a:r>
              <a:rPr lang="en-US" dirty="0" smtClean="0"/>
              <a:t>() and </a:t>
            </a:r>
            <a:r>
              <a:rPr lang="en-US" dirty="0" err="1" smtClean="0"/>
              <a:t>writeObject</a:t>
            </a:r>
            <a:r>
              <a:rPr lang="en-US" dirty="0" smtClean="0"/>
              <a:t>()</a:t>
            </a:r>
            <a:endParaRPr lang="en-US" dirty="0"/>
          </a:p>
        </p:txBody>
      </p:sp>
      <p:sp>
        <p:nvSpPr>
          <p:cNvPr id="3" name="Content Placeholder 2"/>
          <p:cNvSpPr>
            <a:spLocks noGrp="1"/>
          </p:cNvSpPr>
          <p:nvPr>
            <p:ph idx="1"/>
          </p:nvPr>
        </p:nvSpPr>
        <p:spPr/>
        <p:txBody>
          <a:bodyPr/>
          <a:lstStyle/>
          <a:p>
            <a:r>
              <a:rPr lang="en-US" dirty="0" smtClean="0"/>
              <a:t>Another way to write objects with non-serializable attributes is to provide your own </a:t>
            </a:r>
            <a:r>
              <a:rPr lang="en-US" dirty="0" err="1" smtClean="0"/>
              <a:t>readObject</a:t>
            </a:r>
            <a:r>
              <a:rPr lang="en-US" dirty="0" smtClean="0"/>
              <a:t>() and </a:t>
            </a:r>
            <a:r>
              <a:rPr lang="en-US" dirty="0" err="1" smtClean="0"/>
              <a:t>writeObject</a:t>
            </a:r>
            <a:r>
              <a:rPr lang="en-US" dirty="0" smtClean="0"/>
              <a:t>() methods</a:t>
            </a:r>
          </a:p>
          <a:p>
            <a:r>
              <a:rPr lang="en-US" dirty="0" smtClean="0"/>
              <a:t>These methods write and read the object using </a:t>
            </a:r>
            <a:r>
              <a:rPr lang="en-US" dirty="0" err="1" smtClean="0"/>
              <a:t>FileInputStream</a:t>
            </a:r>
            <a:endParaRPr lang="en-US" dirty="0" smtClean="0"/>
          </a:p>
          <a:p>
            <a:r>
              <a:rPr lang="en-US" dirty="0" smtClean="0"/>
              <a:t>This is considered very advanced and should be avoided unless you really understand File </a:t>
            </a:r>
            <a:r>
              <a:rPr lang="en-US" smtClean="0"/>
              <a:t>I/O completely.</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36</a:t>
            </a:fld>
            <a:endParaRPr lang="en-US" altLang="en-US"/>
          </a:p>
        </p:txBody>
      </p:sp>
    </p:spTree>
    <p:extLst>
      <p:ext uri="{BB962C8B-B14F-4D97-AF65-F5344CB8AC3E}">
        <p14:creationId xmlns:p14="http://schemas.microsoft.com/office/powerpoint/2010/main" val="3797730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6E9324-0397-4597-8AD3-25E8629484FB}" type="slidenum">
              <a:rPr lang="en-US" altLang="en-US" sz="1400"/>
              <a:pPr>
                <a:spcBef>
                  <a:spcPct val="0"/>
                </a:spcBef>
                <a:buClrTx/>
                <a:buSzTx/>
                <a:buFontTx/>
                <a:buNone/>
              </a:pPr>
              <a:t>37</a:t>
            </a:fld>
            <a:endParaRPr lang="en-US" altLang="en-US" sz="1400"/>
          </a:p>
        </p:txBody>
      </p:sp>
      <p:sp>
        <p:nvSpPr>
          <p:cNvPr id="34819" name="Rectangle 2"/>
          <p:cNvSpPr>
            <a:spLocks noGrp="1" noChangeArrowheads="1"/>
          </p:cNvSpPr>
          <p:nvPr>
            <p:ph type="title"/>
          </p:nvPr>
        </p:nvSpPr>
        <p:spPr>
          <a:xfrm>
            <a:off x="609600" y="228600"/>
            <a:ext cx="7772400" cy="609600"/>
          </a:xfrm>
        </p:spPr>
        <p:txBody>
          <a:bodyPr/>
          <a:lstStyle/>
          <a:p>
            <a:r>
              <a:rPr lang="en-US" altLang="en-US" smtClean="0"/>
              <a:t>Random Access Files</a:t>
            </a:r>
          </a:p>
        </p:txBody>
      </p:sp>
      <p:sp>
        <p:nvSpPr>
          <p:cNvPr id="34820" name="Rectangle 3"/>
          <p:cNvSpPr>
            <a:spLocks noGrp="1" noChangeArrowheads="1"/>
          </p:cNvSpPr>
          <p:nvPr>
            <p:ph type="body" idx="1"/>
          </p:nvPr>
        </p:nvSpPr>
        <p:spPr>
          <a:xfrm>
            <a:off x="304800" y="1219200"/>
            <a:ext cx="8458200" cy="3048000"/>
          </a:xfrm>
        </p:spPr>
        <p:txBody>
          <a:bodyPr/>
          <a:lstStyle/>
          <a:p>
            <a:pPr>
              <a:lnSpc>
                <a:spcPct val="90000"/>
              </a:lnSpc>
            </a:pPr>
            <a:r>
              <a:rPr lang="en-US" altLang="en-US" sz="2800" dirty="0" smtClean="0">
                <a:cs typeface="Courier New" panose="02070309020205020404" pitchFamily="49" charset="0"/>
              </a:rPr>
              <a:t>All of the streams you have used so far are known as </a:t>
            </a:r>
            <a:r>
              <a:rPr lang="en-US" altLang="en-US" sz="2800" i="1" dirty="0" smtClean="0">
                <a:cs typeface="Courier New" panose="02070309020205020404" pitchFamily="49" charset="0"/>
              </a:rPr>
              <a:t>read-only</a:t>
            </a:r>
            <a:r>
              <a:rPr lang="en-US" altLang="en-US" sz="2800" dirty="0" smtClean="0">
                <a:cs typeface="Courier New" panose="02070309020205020404" pitchFamily="49" charset="0"/>
              </a:rPr>
              <a:t> or </a:t>
            </a:r>
            <a:r>
              <a:rPr lang="en-US" altLang="en-US" sz="2800" i="1" dirty="0" smtClean="0">
                <a:cs typeface="Courier New" panose="02070309020205020404" pitchFamily="49" charset="0"/>
              </a:rPr>
              <a:t>write-only</a:t>
            </a:r>
            <a:r>
              <a:rPr lang="en-US" altLang="en-US" sz="2800" dirty="0" smtClean="0">
                <a:cs typeface="Courier New" panose="02070309020205020404" pitchFamily="49" charset="0"/>
              </a:rPr>
              <a:t> streams. </a:t>
            </a:r>
          </a:p>
          <a:p>
            <a:pPr>
              <a:lnSpc>
                <a:spcPct val="90000"/>
              </a:lnSpc>
            </a:pPr>
            <a:r>
              <a:rPr lang="en-US" altLang="en-US" sz="2800" dirty="0" smtClean="0">
                <a:cs typeface="Courier New" panose="02070309020205020404" pitchFamily="49" charset="0"/>
              </a:rPr>
              <a:t>The external files of these streams are </a:t>
            </a:r>
            <a:r>
              <a:rPr lang="en-US" altLang="en-US" sz="2800" i="1" dirty="0" smtClean="0">
                <a:cs typeface="Courier New" panose="02070309020205020404" pitchFamily="49" charset="0"/>
              </a:rPr>
              <a:t>sequential</a:t>
            </a:r>
            <a:r>
              <a:rPr lang="en-US" altLang="en-US" sz="2800" dirty="0" smtClean="0">
                <a:cs typeface="Courier New" panose="02070309020205020404" pitchFamily="49" charset="0"/>
              </a:rPr>
              <a:t> files that cannot be updated without creating a new file. </a:t>
            </a:r>
          </a:p>
          <a:p>
            <a:pPr>
              <a:lnSpc>
                <a:spcPct val="90000"/>
              </a:lnSpc>
            </a:pPr>
            <a:r>
              <a:rPr lang="en-US" altLang="en-US" sz="2800" dirty="0" smtClean="0">
                <a:cs typeface="Courier New" panose="02070309020205020404" pitchFamily="49" charset="0"/>
              </a:rPr>
              <a:t>It is often necessary to modify files or to insert new records into files. </a:t>
            </a:r>
          </a:p>
          <a:p>
            <a:pPr>
              <a:lnSpc>
                <a:spcPct val="90000"/>
              </a:lnSpc>
            </a:pPr>
            <a:r>
              <a:rPr lang="en-US" altLang="en-US" sz="2800" dirty="0" smtClean="0">
                <a:cs typeface="Courier New" panose="02070309020205020404" pitchFamily="49" charset="0"/>
              </a:rPr>
              <a:t>Java provides the </a:t>
            </a:r>
            <a:r>
              <a:rPr lang="en-US" altLang="en-US" sz="2800" dirty="0" err="1" smtClean="0">
                <a:cs typeface="Courier New" panose="02070309020205020404" pitchFamily="49" charset="0"/>
              </a:rPr>
              <a:t>RandomAccessFile</a:t>
            </a:r>
            <a:r>
              <a:rPr lang="en-US" altLang="en-US" sz="2800" dirty="0" smtClean="0">
                <a:cs typeface="Courier New" panose="02070309020205020404" pitchFamily="49" charset="0"/>
              </a:rPr>
              <a:t> class to allow a file to be read from and write to at random locations.</a:t>
            </a:r>
          </a:p>
        </p:txBody>
      </p:sp>
      <p:sp>
        <p:nvSpPr>
          <p:cNvPr id="34821" name="Rectangle 7"/>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9"/>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2F9E93-1BD9-41B0-B043-B2E375476425}" type="slidenum">
              <a:rPr lang="en-US" altLang="en-US" sz="1400"/>
              <a:pPr>
                <a:spcBef>
                  <a:spcPct val="0"/>
                </a:spcBef>
                <a:buClrTx/>
                <a:buSzTx/>
                <a:buFontTx/>
                <a:buNone/>
              </a:pPr>
              <a:t>38</a:t>
            </a:fld>
            <a:endParaRPr lang="en-US" altLang="en-US" sz="1400"/>
          </a:p>
        </p:txBody>
      </p:sp>
      <p:sp>
        <p:nvSpPr>
          <p:cNvPr id="35843" name="Rectangle 2"/>
          <p:cNvSpPr>
            <a:spLocks noGrp="1" noChangeArrowheads="1"/>
          </p:cNvSpPr>
          <p:nvPr>
            <p:ph type="title"/>
          </p:nvPr>
        </p:nvSpPr>
        <p:spPr>
          <a:xfrm>
            <a:off x="609600" y="228600"/>
            <a:ext cx="7772400" cy="381000"/>
          </a:xfrm>
        </p:spPr>
        <p:txBody>
          <a:bodyPr/>
          <a:lstStyle/>
          <a:p>
            <a:r>
              <a:rPr lang="en-US" altLang="en-US" smtClean="0"/>
              <a:t>RandomAccessFile</a:t>
            </a:r>
          </a:p>
        </p:txBody>
      </p:sp>
      <p:sp>
        <p:nvSpPr>
          <p:cNvPr id="35844"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8050"/>
            <a:ext cx="86804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98A73A-5380-44FE-A8A6-CF7208935B80}" type="slidenum">
              <a:rPr lang="en-US" altLang="en-US" sz="1400"/>
              <a:pPr>
                <a:spcBef>
                  <a:spcPct val="0"/>
                </a:spcBef>
                <a:buClrTx/>
                <a:buSzTx/>
                <a:buFontTx/>
                <a:buNone/>
              </a:pPr>
              <a:t>39</a:t>
            </a:fld>
            <a:endParaRPr lang="en-US" altLang="en-US" sz="1400"/>
          </a:p>
        </p:txBody>
      </p:sp>
      <p:sp>
        <p:nvSpPr>
          <p:cNvPr id="36867" name="Rectangle 2"/>
          <p:cNvSpPr>
            <a:spLocks noGrp="1" noChangeArrowheads="1"/>
          </p:cNvSpPr>
          <p:nvPr>
            <p:ph type="title"/>
          </p:nvPr>
        </p:nvSpPr>
        <p:spPr>
          <a:xfrm>
            <a:off x="685800" y="381000"/>
            <a:ext cx="7772400" cy="609600"/>
          </a:xfrm>
        </p:spPr>
        <p:txBody>
          <a:bodyPr/>
          <a:lstStyle/>
          <a:p>
            <a:r>
              <a:rPr lang="en-US" altLang="en-US" smtClean="0"/>
              <a:t>File Pointer</a:t>
            </a:r>
          </a:p>
        </p:txBody>
      </p:sp>
      <p:sp>
        <p:nvSpPr>
          <p:cNvPr id="36868" name="Rectangle 3"/>
          <p:cNvSpPr>
            <a:spLocks noGrp="1" noChangeArrowheads="1"/>
          </p:cNvSpPr>
          <p:nvPr>
            <p:ph type="body" idx="1"/>
          </p:nvPr>
        </p:nvSpPr>
        <p:spPr>
          <a:xfrm>
            <a:off x="228600" y="1066800"/>
            <a:ext cx="8763000" cy="2819400"/>
          </a:xfrm>
        </p:spPr>
        <p:txBody>
          <a:bodyPr/>
          <a:lstStyle/>
          <a:p>
            <a:r>
              <a:rPr lang="en-US" altLang="en-US" sz="2400" dirty="0" smtClean="0">
                <a:cs typeface="Courier New" panose="02070309020205020404" pitchFamily="49" charset="0"/>
              </a:rPr>
              <a:t>A random access file consists of a sequence of bytes. </a:t>
            </a:r>
          </a:p>
          <a:p>
            <a:r>
              <a:rPr lang="en-US" altLang="en-US" sz="2400" dirty="0" smtClean="0">
                <a:cs typeface="Courier New" panose="02070309020205020404" pitchFamily="49" charset="0"/>
              </a:rPr>
              <a:t>There is a special marker called </a:t>
            </a:r>
            <a:r>
              <a:rPr lang="en-US" altLang="en-US" sz="2400" i="1" dirty="0" smtClean="0">
                <a:cs typeface="Courier New" panose="02070309020205020404" pitchFamily="49" charset="0"/>
              </a:rPr>
              <a:t>file pointer</a:t>
            </a:r>
            <a:r>
              <a:rPr lang="en-US" altLang="en-US" sz="2400" dirty="0" smtClean="0">
                <a:cs typeface="Courier New" panose="02070309020205020404" pitchFamily="49" charset="0"/>
              </a:rPr>
              <a:t> that is positioned at one of these bytes. </a:t>
            </a:r>
          </a:p>
          <a:p>
            <a:r>
              <a:rPr lang="en-US" altLang="en-US" sz="2400" dirty="0" smtClean="0">
                <a:cs typeface="Courier New" panose="02070309020205020404" pitchFamily="49" charset="0"/>
              </a:rPr>
              <a:t>A read or write operation takes place at the location of the file pointer. </a:t>
            </a:r>
          </a:p>
          <a:p>
            <a:r>
              <a:rPr lang="en-US" altLang="en-US" sz="2400" dirty="0" smtClean="0">
                <a:cs typeface="Courier New" panose="02070309020205020404" pitchFamily="49" charset="0"/>
              </a:rPr>
              <a:t>When a file is opened, the file pointer sets at the beginning of the file. </a:t>
            </a:r>
          </a:p>
          <a:p>
            <a:r>
              <a:rPr lang="en-US" altLang="en-US" sz="2400" dirty="0" smtClean="0">
                <a:cs typeface="Courier New" panose="02070309020205020404" pitchFamily="49" charset="0"/>
              </a:rPr>
              <a:t>When you read or write data to the file, the file pointer moves forward to the next data.</a:t>
            </a:r>
          </a:p>
          <a:p>
            <a:r>
              <a:rPr lang="en-US" altLang="en-US" sz="2400" dirty="0" smtClean="0">
                <a:cs typeface="Courier New" panose="02070309020205020404" pitchFamily="49" charset="0"/>
              </a:rPr>
              <a:t> For example, if you read an </a:t>
            </a:r>
            <a:r>
              <a:rPr lang="en-US" altLang="en-US" sz="2400" dirty="0" err="1" smtClean="0">
                <a:cs typeface="Courier New" panose="02070309020205020404" pitchFamily="49" charset="0"/>
              </a:rPr>
              <a:t>int</a:t>
            </a:r>
            <a:r>
              <a:rPr lang="en-US" altLang="en-US" sz="2400" dirty="0" smtClean="0">
                <a:cs typeface="Courier New" panose="02070309020205020404" pitchFamily="49" charset="0"/>
              </a:rPr>
              <a:t> value using </a:t>
            </a:r>
            <a:r>
              <a:rPr lang="en-US" altLang="en-US" sz="2400" dirty="0" err="1" smtClean="0">
                <a:cs typeface="Courier New" panose="02070309020205020404" pitchFamily="49" charset="0"/>
              </a:rPr>
              <a:t>readInt</a:t>
            </a:r>
            <a:r>
              <a:rPr lang="en-US" altLang="en-US" sz="2400" dirty="0" smtClean="0">
                <a:cs typeface="Courier New" panose="02070309020205020404" pitchFamily="49" charset="0"/>
              </a:rPr>
              <a:t>(), the JVM reads four bytes from the file pointer and now the file pointer is four bytes ahead of the previous location.</a:t>
            </a:r>
          </a:p>
        </p:txBody>
      </p:sp>
      <p:sp>
        <p:nvSpPr>
          <p:cNvPr id="36869" name="Rectangle 6"/>
          <p:cNvSpPr>
            <a:spLocks noChangeArrowheads="1"/>
          </p:cNvSpPr>
          <p:nvPr/>
        </p:nvSpPr>
        <p:spPr bwMode="auto">
          <a:xfrm>
            <a:off x="18954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AFE7A8-E56C-435E-B4BE-1334B8798FE9}"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685800" y="228600"/>
            <a:ext cx="7772400" cy="666750"/>
          </a:xfrm>
          <a:noFill/>
        </p:spPr>
        <p:txBody>
          <a:bodyPr/>
          <a:lstStyle/>
          <a:p>
            <a:r>
              <a:rPr lang="en-US" altLang="en-US" smtClean="0"/>
              <a:t>How is I/O Handled in Java?</a:t>
            </a:r>
          </a:p>
        </p:txBody>
      </p:sp>
      <p:sp>
        <p:nvSpPr>
          <p:cNvPr id="6148" name="Rectangle 3"/>
          <p:cNvSpPr>
            <a:spLocks noGrp="1" noChangeArrowheads="1"/>
          </p:cNvSpPr>
          <p:nvPr>
            <p:ph type="body" idx="1"/>
          </p:nvPr>
        </p:nvSpPr>
        <p:spPr>
          <a:xfrm>
            <a:off x="228600" y="1066800"/>
            <a:ext cx="8686800" cy="1143000"/>
          </a:xfrm>
          <a:noFill/>
        </p:spPr>
        <p:txBody>
          <a:bodyPr/>
          <a:lstStyle/>
          <a:p>
            <a:pPr marL="0" indent="0">
              <a:buFont typeface="Monotype Sorts"/>
              <a:buNone/>
            </a:pPr>
            <a:r>
              <a:rPr lang="en-US" altLang="en-US" sz="2200" smtClean="0">
                <a:cs typeface="Courier New" panose="02070309020205020404" pitchFamily="49" charset="0"/>
              </a:rPr>
              <a:t>A File object encapsulates the properties of a file or a path, but does not contain the methods for reading/writing data from/to a file. In order to perform I/O, you need to create objects using appropriate Java I/O classes. </a:t>
            </a:r>
          </a:p>
        </p:txBody>
      </p:sp>
      <p:sp>
        <p:nvSpPr>
          <p:cNvPr id="6149" name="Rectangle 7"/>
          <p:cNvSpPr>
            <a:spLocks noChangeArrowheads="1"/>
          </p:cNvSpPr>
          <p:nvPr/>
        </p:nvSpPr>
        <p:spPr bwMode="auto">
          <a:xfrm>
            <a:off x="2462213"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0776" name="Rectangle 8"/>
          <p:cNvSpPr>
            <a:spLocks noChangeArrowheads="1"/>
          </p:cNvSpPr>
          <p:nvPr/>
        </p:nvSpPr>
        <p:spPr bwMode="auto">
          <a:xfrm>
            <a:off x="762000" y="5257800"/>
            <a:ext cx="662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PrintWriter output = new PrintWriter("temp.txt");</a:t>
            </a:r>
          </a:p>
          <a:p>
            <a:pPr>
              <a:buFont typeface="Monotype Sorts"/>
              <a:buNone/>
            </a:pPr>
            <a:r>
              <a:rPr lang="en-US" altLang="en-US" sz="2000"/>
              <a:t>output.println("Java 101");</a:t>
            </a:r>
          </a:p>
          <a:p>
            <a:pPr>
              <a:buFont typeface="Monotype Sorts"/>
              <a:buNone/>
            </a:pPr>
            <a:r>
              <a:rPr lang="en-US" altLang="en-US" sz="2000"/>
              <a:t>output.close();</a:t>
            </a:r>
            <a:endParaRPr lang="en-US" altLang="en-US" sz="2000">
              <a:cs typeface="Courier New" panose="02070309020205020404" pitchFamily="49" charset="0"/>
            </a:endParaRPr>
          </a:p>
        </p:txBody>
      </p:sp>
      <p:sp>
        <p:nvSpPr>
          <p:cNvPr id="160777" name="Rectangle 9"/>
          <p:cNvSpPr>
            <a:spLocks noChangeArrowheads="1"/>
          </p:cNvSpPr>
          <p:nvPr/>
        </p:nvSpPr>
        <p:spPr bwMode="auto">
          <a:xfrm>
            <a:off x="685800" y="22860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Scanner input = new Scanner(new File("temp.txt"));</a:t>
            </a:r>
          </a:p>
          <a:p>
            <a:pPr>
              <a:buFont typeface="Monotype Sorts"/>
              <a:buNone/>
            </a:pPr>
            <a:r>
              <a:rPr lang="en-US" altLang="en-US" sz="2000"/>
              <a:t>System.out.println(input.nextLine());</a:t>
            </a:r>
          </a:p>
        </p:txBody>
      </p:sp>
      <p:sp>
        <p:nvSpPr>
          <p:cNvPr id="6152" name="Rectangle 1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2"/>
          <p:cNvGraphicFramePr>
            <a:graphicFrameLocks noChangeAspect="1"/>
          </p:cNvGraphicFramePr>
          <p:nvPr/>
        </p:nvGraphicFramePr>
        <p:xfrm>
          <a:off x="2133600" y="3352800"/>
          <a:ext cx="4213225" cy="1828800"/>
        </p:xfrm>
        <a:graphic>
          <a:graphicData uri="http://schemas.openxmlformats.org/presentationml/2006/ole">
            <mc:AlternateContent xmlns:mc="http://schemas.openxmlformats.org/markup-compatibility/2006">
              <mc:Choice xmlns:v="urn:schemas-microsoft-com:vml" Requires="v">
                <p:oleObj spid="_x0000_s6206" name="Picture" r:id="rId3" imgW="4219956" imgH="1827276" progId="Word.Picture.8">
                  <p:embed/>
                </p:oleObj>
              </mc:Choice>
              <mc:Fallback>
                <p:oleObj name="Picture" r:id="rId3" imgW="4219956" imgH="18272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2132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9" name="Line 11"/>
          <p:cNvSpPr>
            <a:spLocks noChangeShapeType="1"/>
          </p:cNvSpPr>
          <p:nvPr/>
        </p:nvSpPr>
        <p:spPr bwMode="auto">
          <a:xfrm>
            <a:off x="2133600" y="2590800"/>
            <a:ext cx="5334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8" name="Line 10"/>
          <p:cNvSpPr>
            <a:spLocks noChangeShapeType="1"/>
          </p:cNvSpPr>
          <p:nvPr/>
        </p:nvSpPr>
        <p:spPr bwMode="auto">
          <a:xfrm flipV="1">
            <a:off x="2514600" y="4572000"/>
            <a:ext cx="2286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autoUpdateAnimBg="0"/>
      <p:bldP spid="160779" grpId="0" animBg="1"/>
      <p:bldP spid="1607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File Pointer</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40</a:t>
            </a:fld>
            <a:endParaRPr lang="en-US" altLang="en-US"/>
          </a:p>
        </p:txBody>
      </p:sp>
      <p:pic>
        <p:nvPicPr>
          <p:cNvPr id="5"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702651"/>
            <a:ext cx="7772400" cy="202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066285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4C1851-E3A4-4805-85BF-D8C6FAC1E7EA}" type="slidenum">
              <a:rPr lang="en-US" altLang="en-US" sz="1400"/>
              <a:pPr>
                <a:spcBef>
                  <a:spcPct val="0"/>
                </a:spcBef>
                <a:buClrTx/>
                <a:buSzTx/>
                <a:buFontTx/>
                <a:buNone/>
              </a:pPr>
              <a:t>41</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RandomAccessFile</a:t>
            </a:r>
            <a:r>
              <a:rPr lang="en-US" altLang="en-US" smtClean="0"/>
              <a:t> Methods</a:t>
            </a:r>
          </a:p>
        </p:txBody>
      </p:sp>
      <p:sp>
        <p:nvSpPr>
          <p:cNvPr id="37892" name="Rectangle 3"/>
          <p:cNvSpPr>
            <a:spLocks noGrp="1" noChangeArrowheads="1"/>
          </p:cNvSpPr>
          <p:nvPr>
            <p:ph type="body" idx="1"/>
          </p:nvPr>
        </p:nvSpPr>
        <p:spPr>
          <a:xfrm>
            <a:off x="381000" y="1295400"/>
            <a:ext cx="8458200" cy="2667000"/>
          </a:xfrm>
        </p:spPr>
        <p:txBody>
          <a:bodyPr/>
          <a:lstStyle/>
          <a:p>
            <a:pPr>
              <a:lnSpc>
                <a:spcPct val="90000"/>
              </a:lnSpc>
            </a:pPr>
            <a:r>
              <a:rPr lang="en-US" altLang="en-US" sz="2800" dirty="0" smtClean="0"/>
              <a:t>Many methods in </a:t>
            </a:r>
            <a:r>
              <a:rPr lang="en-US" altLang="en-US" sz="2600" dirty="0" err="1" smtClean="0">
                <a:latin typeface="Courier New" panose="02070309020205020404" pitchFamily="49" charset="0"/>
              </a:rPr>
              <a:t>RandomAccessFile</a:t>
            </a:r>
            <a:r>
              <a:rPr lang="en-US" altLang="en-US" sz="2800" dirty="0" smtClean="0"/>
              <a:t> are the same as those in </a:t>
            </a:r>
            <a:r>
              <a:rPr lang="en-US" altLang="en-US" sz="2600" dirty="0" err="1" smtClean="0">
                <a:latin typeface="Courier New" panose="02070309020205020404" pitchFamily="49" charset="0"/>
              </a:rPr>
              <a:t>DataInputStream</a:t>
            </a:r>
            <a:r>
              <a:rPr lang="en-US" altLang="en-US" sz="2800" dirty="0" smtClean="0"/>
              <a:t> and </a:t>
            </a:r>
            <a:r>
              <a:rPr lang="en-US" altLang="en-US" sz="2600" dirty="0" err="1" smtClean="0">
                <a:latin typeface="Courier New" panose="02070309020205020404" pitchFamily="49" charset="0"/>
              </a:rPr>
              <a:t>DataOutputStream</a:t>
            </a:r>
            <a:r>
              <a:rPr lang="en-US" altLang="en-US" sz="2800" dirty="0" smtClean="0"/>
              <a:t>. </a:t>
            </a:r>
          </a:p>
          <a:p>
            <a:pPr>
              <a:lnSpc>
                <a:spcPct val="90000"/>
              </a:lnSpc>
            </a:pPr>
            <a:r>
              <a:rPr lang="en-US" altLang="en-US" sz="2800" dirty="0" smtClean="0"/>
              <a:t>For example, </a:t>
            </a:r>
            <a:r>
              <a:rPr lang="en-US" altLang="en-US" sz="2600" dirty="0" err="1" smtClean="0">
                <a:latin typeface="Courier New" panose="02070309020205020404" pitchFamily="49" charset="0"/>
              </a:rPr>
              <a:t>readInt</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readLong</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writeDouble</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readLine</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writeInt</a:t>
            </a:r>
            <a:r>
              <a:rPr lang="en-US" altLang="en-US" sz="2600" dirty="0" smtClean="0">
                <a:latin typeface="Courier New" panose="02070309020205020404" pitchFamily="49" charset="0"/>
              </a:rPr>
              <a:t>()</a:t>
            </a:r>
            <a:r>
              <a:rPr lang="en-US" altLang="en-US" sz="2800" dirty="0" smtClean="0"/>
              <a:t>,  and </a:t>
            </a:r>
            <a:r>
              <a:rPr lang="en-US" altLang="en-US" sz="2600" dirty="0" err="1" smtClean="0">
                <a:latin typeface="Courier New" panose="02070309020205020404" pitchFamily="49" charset="0"/>
              </a:rPr>
              <a:t>writeLong</a:t>
            </a:r>
            <a:r>
              <a:rPr lang="en-US" altLang="en-US" sz="2600" dirty="0" smtClean="0">
                <a:latin typeface="Courier New" panose="02070309020205020404" pitchFamily="49" charset="0"/>
              </a:rPr>
              <a:t>()</a:t>
            </a:r>
            <a:r>
              <a:rPr lang="en-US" altLang="en-US" sz="2800" dirty="0" smtClean="0"/>
              <a:t> can be used in data input stream or data output stream as well as in </a:t>
            </a:r>
            <a:r>
              <a:rPr lang="en-US" altLang="en-US" sz="2600" dirty="0" err="1" smtClean="0">
                <a:latin typeface="Courier New" panose="02070309020205020404" pitchFamily="49" charset="0"/>
              </a:rPr>
              <a:t>RandomAccessFile</a:t>
            </a:r>
            <a:r>
              <a:rPr lang="en-US" altLang="en-US" sz="2800" dirty="0" smtClean="0"/>
              <a:t> streams.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A1368C-7993-4CDD-9FC6-A341218B3F65}" type="slidenum">
              <a:rPr lang="en-US" altLang="en-US" sz="1400"/>
              <a:pPr>
                <a:spcBef>
                  <a:spcPct val="0"/>
                </a:spcBef>
                <a:buClrTx/>
                <a:buSzTx/>
                <a:buFontTx/>
                <a:buNone/>
              </a:pPr>
              <a:t>42</a:t>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8916" name="Rectangle 3"/>
          <p:cNvSpPr>
            <a:spLocks noGrp="1" noChangeArrowheads="1"/>
          </p:cNvSpPr>
          <p:nvPr>
            <p:ph type="body" idx="1"/>
          </p:nvPr>
        </p:nvSpPr>
        <p:spPr>
          <a:xfrm>
            <a:off x="381000" y="1371600"/>
            <a:ext cx="8153400" cy="3962400"/>
          </a:xfrm>
        </p:spPr>
        <p:txBody>
          <a:bodyPr/>
          <a:lstStyle/>
          <a:p>
            <a:pPr marL="0" indent="0">
              <a:buFont typeface="Monotype Sorts"/>
              <a:buNone/>
              <a:defRPr/>
            </a:pPr>
            <a:r>
              <a:rPr lang="en-US" altLang="en-US" sz="2400" dirty="0">
                <a:latin typeface="Courier New" pitchFamily="49" charset="0"/>
              </a:rPr>
              <a:t> </a:t>
            </a:r>
            <a:r>
              <a:rPr lang="en-US" altLang="en-US" sz="2400" dirty="0" smtClean="0">
                <a:latin typeface="Courier New" pitchFamily="49" charset="0"/>
              </a:rPr>
              <a:t> void seek(long </a:t>
            </a:r>
            <a:r>
              <a:rPr lang="en-US" altLang="en-US" sz="2400" dirty="0" err="1" smtClean="0">
                <a:latin typeface="Courier New" pitchFamily="49" charset="0"/>
              </a:rPr>
              <a:t>pos</a:t>
            </a:r>
            <a:r>
              <a:rPr lang="en-US" altLang="en-US" sz="2400" dirty="0" smtClean="0">
                <a:latin typeface="Courier New" pitchFamily="49" charset="0"/>
              </a:rPr>
              <a:t>) throws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Sets the offset ( in bytes) from the beginning of the </a:t>
            </a:r>
            <a:r>
              <a:rPr lang="en-US" altLang="en-US" sz="2400" dirty="0" err="1" smtClean="0">
                <a:latin typeface="Courier New" pitchFamily="49" charset="0"/>
              </a:rPr>
              <a:t>RandomAccessFile</a:t>
            </a:r>
            <a:r>
              <a:rPr lang="en-US" altLang="en-US" sz="2600" dirty="0" smtClean="0"/>
              <a:t> stream to where the next read</a:t>
            </a:r>
            <a:br>
              <a:rPr lang="en-US" altLang="en-US" sz="2600" dirty="0" smtClean="0"/>
            </a:br>
            <a:r>
              <a:rPr lang="en-US" altLang="en-US" sz="2600" dirty="0" smtClean="0"/>
              <a:t>or write occurs.</a:t>
            </a:r>
            <a:endParaRPr lang="en-US" altLang="en-US" dirty="0" smtClean="0">
              <a:latin typeface="Book Antiqua" pitchFamily="18" charset="0"/>
            </a:endParaRPr>
          </a:p>
          <a:p>
            <a:pPr marL="0" indent="0">
              <a:spcBef>
                <a:spcPct val="100000"/>
              </a:spcBef>
              <a:buFont typeface="Monotype Sorts"/>
              <a:buNone/>
              <a:defRPr/>
            </a:pPr>
            <a:r>
              <a:rPr lang="en-US" altLang="en-US" sz="2400" dirty="0" smtClean="0">
                <a:latin typeface="Courier New" pitchFamily="49" charset="0"/>
              </a:rPr>
              <a:t>  long </a:t>
            </a:r>
            <a:r>
              <a:rPr lang="en-US" altLang="en-US" sz="2400" dirty="0" err="1" smtClean="0">
                <a:latin typeface="Courier New" pitchFamily="49" charset="0"/>
              </a:rPr>
              <a:t>getFilePointer</a:t>
            </a:r>
            <a:r>
              <a:rPr lang="en-US" altLang="en-US" sz="2400" dirty="0" smtClean="0">
                <a:latin typeface="Courier New" pitchFamily="49" charset="0"/>
              </a:rPr>
              <a:t>()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Returns the current offset, in bytes, from the</a:t>
            </a:r>
            <a:br>
              <a:rPr lang="en-US" altLang="en-US" sz="2600" dirty="0" smtClean="0"/>
            </a:br>
            <a:r>
              <a:rPr lang="en-US" altLang="en-US" sz="2600" dirty="0" smtClean="0"/>
              <a:t>beginning of the file to where the next read</a:t>
            </a:r>
            <a:br>
              <a:rPr lang="en-US" altLang="en-US" sz="2600" dirty="0" smtClean="0"/>
            </a:br>
            <a:r>
              <a:rPr lang="en-US" altLang="en-US" sz="2600" dirty="0" smtClean="0"/>
              <a:t>or write occurs.</a:t>
            </a:r>
            <a:endParaRPr lang="en-US" altLang="en-US" dirty="0" smtClean="0">
              <a:latin typeface="Book Antiqua"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076C5C-0B65-41B2-B0DF-2109355B2FE2}" type="slidenum">
              <a:rPr lang="en-US" altLang="en-US" sz="1400"/>
              <a:pPr>
                <a:spcBef>
                  <a:spcPct val="0"/>
                </a:spcBef>
                <a:buClrTx/>
                <a:buSzTx/>
                <a:buFontTx/>
                <a:buNone/>
              </a:pPr>
              <a:t>43</a:t>
            </a:fld>
            <a:endParaRPr lang="en-US" altLang="en-US" sz="1400"/>
          </a:p>
        </p:txBody>
      </p:sp>
      <p:sp>
        <p:nvSpPr>
          <p:cNvPr id="39939"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9940" name="Rectangle 3"/>
          <p:cNvSpPr>
            <a:spLocks noGrp="1" noChangeArrowheads="1"/>
          </p:cNvSpPr>
          <p:nvPr>
            <p:ph type="body" idx="1"/>
          </p:nvPr>
        </p:nvSpPr>
        <p:spPr>
          <a:xfrm>
            <a:off x="381000" y="1143000"/>
            <a:ext cx="8382000" cy="5410200"/>
          </a:xfrm>
        </p:spPr>
        <p:txBody>
          <a:bodyPr/>
          <a:lstStyle/>
          <a:p>
            <a:pPr marL="0" indent="0">
              <a:buFont typeface="Monotype Sorts"/>
              <a:buNone/>
              <a:defRPr/>
            </a:pPr>
            <a:r>
              <a:rPr lang="en-US" altLang="en-US" sz="2400" dirty="0" smtClean="0">
                <a:latin typeface="Courier New" pitchFamily="49" charset="0"/>
              </a:rPr>
              <a:t>  long length()</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Returns the length of the file.</a:t>
            </a:r>
            <a:endParaRPr lang="en-US" altLang="en-US" dirty="0">
              <a:latin typeface="Book Antiqua" pitchFamily="18" charset="0"/>
            </a:endParaRPr>
          </a:p>
          <a:p>
            <a:pPr>
              <a:spcBef>
                <a:spcPct val="15000"/>
              </a:spcBef>
              <a:buFont typeface="Monotype Sorts"/>
              <a:buNone/>
              <a:defRPr/>
            </a:pPr>
            <a:endParaRPr lang="en-US" altLang="en-US" sz="2400" dirty="0" smtClean="0">
              <a:latin typeface="Book Antiqua" pitchFamily="18" charset="0"/>
            </a:endParaRPr>
          </a:p>
          <a:p>
            <a:pPr>
              <a:spcBef>
                <a:spcPct val="15000"/>
              </a:spcBef>
              <a:buFont typeface="Monotype Sorts"/>
              <a:buNone/>
              <a:defRPr/>
            </a:pPr>
            <a:r>
              <a:rPr lang="en-US" altLang="en-US" sz="2400" dirty="0">
                <a:latin typeface="Book Antiqua" pitchFamily="18" charset="0"/>
              </a:rPr>
              <a:t> </a:t>
            </a:r>
            <a:r>
              <a:rPr lang="en-US" altLang="en-US" sz="2400" dirty="0" smtClean="0">
                <a:latin typeface="Book Antiqua" pitchFamily="18" charset="0"/>
              </a:rPr>
              <a:t>   </a:t>
            </a:r>
            <a:r>
              <a:rPr lang="en-US" altLang="en-US" sz="2400" dirty="0" smtClean="0">
                <a:latin typeface="Courier New" pitchFamily="49" charset="0"/>
              </a:rPr>
              <a:t>final void </a:t>
            </a:r>
            <a:r>
              <a:rPr lang="en-US" altLang="en-US" sz="2400" dirty="0" err="1" smtClean="0">
                <a:latin typeface="Courier New" pitchFamily="49" charset="0"/>
              </a:rPr>
              <a:t>writeChar</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v) throws </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character to the file as a two-byte Unicode, with the high byte written first.</a:t>
            </a:r>
          </a:p>
          <a:p>
            <a:pPr marL="0" indent="0">
              <a:spcBef>
                <a:spcPct val="100000"/>
              </a:spcBef>
              <a:buFont typeface="Monotype Sorts"/>
              <a:buNone/>
              <a:defRPr/>
            </a:pPr>
            <a:r>
              <a:rPr lang="en-US" altLang="en-US" sz="2400" dirty="0" smtClean="0">
                <a:latin typeface="Courier New" pitchFamily="49" charset="0"/>
              </a:rPr>
              <a:t>  final void </a:t>
            </a:r>
            <a:r>
              <a:rPr lang="en-US" altLang="en-US" sz="2400" dirty="0" err="1" smtClean="0">
                <a:latin typeface="Courier New" pitchFamily="49" charset="0"/>
              </a:rPr>
              <a:t>writeChars</a:t>
            </a:r>
            <a:r>
              <a:rPr lang="en-US" altLang="en-US" sz="2400" dirty="0" smtClean="0">
                <a:latin typeface="Courier New" pitchFamily="49" charset="0"/>
              </a:rPr>
              <a:t>(String s)</a:t>
            </a:r>
            <a:br>
              <a:rPr lang="en-US" altLang="en-US" sz="2400" dirty="0" smtClean="0">
                <a:latin typeface="Courier New" pitchFamily="49" charset="0"/>
              </a:rPr>
            </a:br>
            <a:r>
              <a:rPr lang="en-US" altLang="en-US" sz="2400" dirty="0" smtClean="0">
                <a:latin typeface="Courier New" pitchFamily="49" charset="0"/>
              </a:rPr>
              <a:t>throws </a:t>
            </a:r>
            <a:r>
              <a:rPr lang="en-US" altLang="en-US" sz="2400" dirty="0" err="1" smtClean="0">
                <a:latin typeface="Courier New" pitchFamily="49" charset="0"/>
              </a:rPr>
              <a:t>IOException</a:t>
            </a:r>
            <a:endParaRPr lang="en-US" altLang="en-US" i="1" dirty="0" smtClean="0">
              <a:latin typeface="Book Antiqua" pitchFamily="18"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string to the file as a sequence of</a:t>
            </a:r>
            <a:br>
              <a:rPr lang="en-US" altLang="en-US" sz="2600" dirty="0" smtClean="0"/>
            </a:br>
            <a:r>
              <a:rPr lang="en-US" altLang="en-US" sz="2600" dirty="0" smtClean="0"/>
              <a:t>characters.</a:t>
            </a:r>
            <a:endParaRPr lang="en-US" altLang="en-US" sz="2600" dirty="0" smtClean="0">
              <a:latin typeface="Book Antiqu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7D2B7F-34C7-4DAE-AA63-4D342300FDDE}" type="slidenum">
              <a:rPr lang="en-US" altLang="en-US" sz="1400"/>
              <a:pPr>
                <a:spcBef>
                  <a:spcPct val="0"/>
                </a:spcBef>
                <a:buClrTx/>
                <a:buSzTx/>
                <a:buFontTx/>
                <a:buNone/>
              </a:pPr>
              <a:t>44</a:t>
            </a:fld>
            <a:endParaRPr lang="en-US" altLang="en-US" sz="1400"/>
          </a:p>
        </p:txBody>
      </p:sp>
      <p:sp>
        <p:nvSpPr>
          <p:cNvPr id="40963" name="Rectangle 2"/>
          <p:cNvSpPr>
            <a:spLocks noGrp="1" noChangeArrowheads="1"/>
          </p:cNvSpPr>
          <p:nvPr>
            <p:ph type="title"/>
          </p:nvPr>
        </p:nvSpPr>
        <p:spPr>
          <a:xfrm>
            <a:off x="685800" y="0"/>
            <a:ext cx="7772400" cy="1428750"/>
          </a:xfrm>
        </p:spPr>
        <p:txBody>
          <a:bodyPr/>
          <a:lstStyle/>
          <a:p>
            <a:r>
              <a:rPr lang="en-US" altLang="en-US" sz="4000" smtClean="0">
                <a:latin typeface="Courier New" panose="02070309020205020404" pitchFamily="49" charset="0"/>
              </a:rPr>
              <a:t>RandomAccessFile</a:t>
            </a:r>
            <a:r>
              <a:rPr lang="en-US" altLang="en-US" sz="4200" smtClean="0"/>
              <a:t> Constructor</a:t>
            </a:r>
          </a:p>
        </p:txBody>
      </p:sp>
      <p:sp>
        <p:nvSpPr>
          <p:cNvPr id="40964" name="Rectangle 3"/>
          <p:cNvSpPr>
            <a:spLocks noGrp="1" noChangeArrowheads="1"/>
          </p:cNvSpPr>
          <p:nvPr>
            <p:ph type="body" idx="1"/>
          </p:nvPr>
        </p:nvSpPr>
        <p:spPr>
          <a:xfrm>
            <a:off x="381000" y="1371600"/>
            <a:ext cx="8305800" cy="3124200"/>
          </a:xfrm>
        </p:spPr>
        <p:txBody>
          <a:bodyPr/>
          <a:lstStyle/>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"rw"); // allows read and write</a:t>
            </a:r>
            <a:endParaRPr lang="en-US" altLang="en-US" smtClean="0"/>
          </a:p>
          <a:p>
            <a:pPr>
              <a:lnSpc>
                <a:spcPct val="90000"/>
              </a:lnSpc>
              <a:buFont typeface="Monotype Sorts"/>
              <a:buNone/>
            </a:pPr>
            <a:endParaRPr lang="en-US" altLang="en-US" smtClean="0"/>
          </a:p>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 // read only</a:t>
            </a:r>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p:txBody>
          <a:bodyPr/>
          <a:lstStyle/>
          <a:p>
            <a:r>
              <a:rPr lang="en-US" dirty="0" smtClean="0"/>
              <a:t>Random Access File I/O requires a much greater understanding of data representation and size in memory than Text or Object I/O.</a:t>
            </a:r>
          </a:p>
          <a:p>
            <a:r>
              <a:rPr lang="en-US" dirty="0" smtClean="0"/>
              <a:t>Use with extreme care!</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45</a:t>
            </a:fld>
            <a:endParaRPr lang="en-US" altLang="en-US"/>
          </a:p>
        </p:txBody>
      </p:sp>
    </p:spTree>
    <p:extLst>
      <p:ext uri="{BB962C8B-B14F-4D97-AF65-F5344CB8AC3E}">
        <p14:creationId xmlns:p14="http://schemas.microsoft.com/office/powerpoint/2010/main" val="1121437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88EE04-32F4-4906-BE9A-53DBB00C0D48}" type="slidenum">
              <a:rPr lang="en-US" altLang="en-US" sz="1400"/>
              <a:pPr>
                <a:spcBef>
                  <a:spcPct val="0"/>
                </a:spcBef>
                <a:buClrTx/>
                <a:buSzTx/>
                <a:buFontTx/>
                <a:buNone/>
              </a:pPr>
              <a:t>46</a:t>
            </a:fld>
            <a:endParaRPr lang="en-US" altLang="en-US" sz="1400"/>
          </a:p>
        </p:txBody>
      </p:sp>
      <p:sp>
        <p:nvSpPr>
          <p:cNvPr id="41987" name="Rectangle 2"/>
          <p:cNvSpPr>
            <a:spLocks noGrp="1" noChangeArrowheads="1"/>
          </p:cNvSpPr>
          <p:nvPr>
            <p:ph type="title"/>
          </p:nvPr>
        </p:nvSpPr>
        <p:spPr>
          <a:xfrm>
            <a:off x="685800" y="457200"/>
            <a:ext cx="7772400" cy="1143000"/>
          </a:xfrm>
        </p:spPr>
        <p:txBody>
          <a:bodyPr/>
          <a:lstStyle/>
          <a:p>
            <a:r>
              <a:rPr lang="en-US" altLang="en-US" smtClean="0"/>
              <a:t>A Short Example on RandomAccessFile</a:t>
            </a:r>
            <a:endParaRPr lang="en-US" altLang="en-US" smtClean="0">
              <a:latin typeface="Book Antiqua" panose="02040602050305030304" pitchFamily="18" charset="0"/>
            </a:endParaRPr>
          </a:p>
        </p:txBody>
      </p:sp>
      <p:sp>
        <p:nvSpPr>
          <p:cNvPr id="301061" name="AutoShape 5">
            <a:hlinkClick r:id="" action="ppaction://noaction" highlightClick="1"/>
          </p:cNvPr>
          <p:cNvSpPr>
            <a:spLocks noChangeArrowheads="1"/>
          </p:cNvSpPr>
          <p:nvPr/>
        </p:nvSpPr>
        <p:spPr bwMode="auto">
          <a:xfrm>
            <a:off x="76200" y="3733006"/>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TestRandomAccessFile</a:t>
            </a:r>
            <a:endParaRPr lang="en-US">
              <a:solidFill>
                <a:schemeClr val="accent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109826-EDD1-4B29-9DB5-071172879D39}" type="slidenum">
              <a:rPr lang="en-US" altLang="en-US" sz="1400"/>
              <a:pPr>
                <a:spcBef>
                  <a:spcPct val="0"/>
                </a:spcBef>
                <a:buClrTx/>
                <a:buSzTx/>
                <a:buFontTx/>
                <a:buNone/>
              </a:pPr>
              <a:t>47</a:t>
            </a:fld>
            <a:endParaRPr lang="en-US" altLang="en-US" sz="1400"/>
          </a:p>
        </p:txBody>
      </p:sp>
      <p:sp>
        <p:nvSpPr>
          <p:cNvPr id="44035" name="Rectangle 2"/>
          <p:cNvSpPr>
            <a:spLocks noGrp="1" noChangeArrowheads="1"/>
          </p:cNvSpPr>
          <p:nvPr>
            <p:ph type="title"/>
          </p:nvPr>
        </p:nvSpPr>
        <p:spPr>
          <a:xfrm>
            <a:off x="609600" y="228600"/>
            <a:ext cx="7772400" cy="609600"/>
          </a:xfrm>
        </p:spPr>
        <p:txBody>
          <a:bodyPr/>
          <a:lstStyle/>
          <a:p>
            <a:r>
              <a:rPr lang="en-US" altLang="en-US" smtClean="0"/>
              <a:t>Fixed Length String I/O</a:t>
            </a:r>
          </a:p>
        </p:txBody>
      </p:sp>
      <p:sp>
        <p:nvSpPr>
          <p:cNvPr id="44036" name="Rectangle 3"/>
          <p:cNvSpPr>
            <a:spLocks noGrp="1" noChangeArrowheads="1"/>
          </p:cNvSpPr>
          <p:nvPr>
            <p:ph type="body" idx="1"/>
          </p:nvPr>
        </p:nvSpPr>
        <p:spPr>
          <a:xfrm>
            <a:off x="381000" y="1219200"/>
            <a:ext cx="8458200" cy="2438400"/>
          </a:xfrm>
        </p:spPr>
        <p:txBody>
          <a:bodyPr/>
          <a:lstStyle/>
          <a:p>
            <a:pPr marL="0" indent="0">
              <a:lnSpc>
                <a:spcPct val="90000"/>
              </a:lnSpc>
              <a:spcBef>
                <a:spcPct val="100000"/>
              </a:spcBef>
              <a:buFont typeface="Monotype Sorts"/>
              <a:buNone/>
            </a:pPr>
            <a:r>
              <a:rPr lang="en-US" altLang="en-US" sz="2400" smtClean="0">
                <a:cs typeface="Times New Roman" panose="02020603050405020304" pitchFamily="18" charset="0"/>
              </a:rPr>
              <a:t>Random access files are often used to process files of records. For convenience, fixed-length records are used in random access files so that a record can be located easily. A record consists of a fixed number of fields. A field can be a string or a primitive data type. A string in a fixed-length record has a maximum size. If a string is smaller than the maximum size, the rest of the string is padded with blanks.</a:t>
            </a:r>
            <a:endParaRPr lang="en-US" altLang="en-US" sz="2400" smtClean="0"/>
          </a:p>
        </p:txBody>
      </p:sp>
      <p:sp>
        <p:nvSpPr>
          <p:cNvPr id="44037"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39" name="Object 6"/>
          <p:cNvGraphicFramePr>
            <a:graphicFrameLocks noChangeAspect="1"/>
          </p:cNvGraphicFramePr>
          <p:nvPr/>
        </p:nvGraphicFramePr>
        <p:xfrm>
          <a:off x="76200" y="3810000"/>
          <a:ext cx="9067800" cy="1538288"/>
        </p:xfrm>
        <a:graphic>
          <a:graphicData uri="http://schemas.openxmlformats.org/presentationml/2006/ole">
            <mc:AlternateContent xmlns:mc="http://schemas.openxmlformats.org/markup-compatibility/2006">
              <mc:Choice xmlns:v="urn:schemas-microsoft-com:vml" Requires="v">
                <p:oleObj spid="_x0000_s44092" r:id="rId3" imgW="4945380" imgH="833628" progId="Word.Picture.8">
                  <p:embed/>
                </p:oleObj>
              </mc:Choice>
              <mc:Fallback>
                <p:oleObj r:id="rId3" imgW="4945380" imgH="83362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810000"/>
                        <a:ext cx="90678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3048" name="AutoShape 8">
            <a:hlinkClick r:id="" action="ppaction://noaction" highlightClick="1"/>
          </p:cNvPr>
          <p:cNvSpPr>
            <a:spLocks noChangeArrowheads="1"/>
          </p:cNvSpPr>
          <p:nvPr/>
        </p:nvSpPr>
        <p:spPr bwMode="auto">
          <a:xfrm>
            <a:off x="76200" y="5865813"/>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FixedLengthStringIO</a:t>
            </a:r>
            <a:endParaRPr lang="en-US">
              <a:solidFill>
                <a:schemeClr val="accent1"/>
              </a:solidFill>
            </a:endParaRPr>
          </a:p>
        </p:txBody>
      </p:sp>
      <p:sp>
        <p:nvSpPr>
          <p:cNvPr id="44041" name="Rectangle 9"/>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dirty="0" smtClean="0"/>
              <a:t>Optional</a:t>
            </a:r>
            <a:endParaRPr lang="en-US" alt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298E31-219F-432C-BFBE-2322E813442B}" type="slidenum">
              <a:rPr lang="en-US" altLang="en-US" sz="1400"/>
              <a:pPr>
                <a:spcBef>
                  <a:spcPct val="0"/>
                </a:spcBef>
                <a:buClrTx/>
                <a:buSzTx/>
                <a:buFontTx/>
                <a:buNone/>
              </a:pPr>
              <a:t>5</a:t>
            </a:fld>
            <a:endParaRPr lang="en-US" altLang="en-US" sz="1400"/>
          </a:p>
        </p:txBody>
      </p:sp>
      <p:sp>
        <p:nvSpPr>
          <p:cNvPr id="8195" name="Rectangle 2"/>
          <p:cNvSpPr>
            <a:spLocks noGrp="1" noChangeArrowheads="1"/>
          </p:cNvSpPr>
          <p:nvPr>
            <p:ph type="title"/>
          </p:nvPr>
        </p:nvSpPr>
        <p:spPr>
          <a:xfrm>
            <a:off x="685800" y="152400"/>
            <a:ext cx="7772400" cy="704850"/>
          </a:xfrm>
        </p:spPr>
        <p:txBody>
          <a:bodyPr/>
          <a:lstStyle/>
          <a:p>
            <a:r>
              <a:rPr lang="en-US" altLang="en-US" sz="4000" smtClean="0"/>
              <a:t>Binary I/O</a:t>
            </a:r>
            <a:endParaRPr lang="en-US" altLang="en-US" sz="4000" b="1" smtClean="0"/>
          </a:p>
        </p:txBody>
      </p:sp>
      <p:sp>
        <p:nvSpPr>
          <p:cNvPr id="8196" name="Rectangle 3"/>
          <p:cNvSpPr>
            <a:spLocks noGrp="1" noChangeArrowheads="1"/>
          </p:cNvSpPr>
          <p:nvPr>
            <p:ph type="body" sz="half" idx="1"/>
          </p:nvPr>
        </p:nvSpPr>
        <p:spPr>
          <a:xfrm>
            <a:off x="304800" y="914400"/>
            <a:ext cx="8458200" cy="4191000"/>
          </a:xfrm>
        </p:spPr>
        <p:txBody>
          <a:bodyPr/>
          <a:lstStyle/>
          <a:p>
            <a:r>
              <a:rPr lang="en-US" altLang="en-US" sz="2800" dirty="0" smtClean="0">
                <a:cs typeface="Courier New" panose="02070309020205020404" pitchFamily="49" charset="0"/>
              </a:rPr>
              <a:t>Text I/O requires encoding and decoding. </a:t>
            </a:r>
          </a:p>
          <a:p>
            <a:endParaRPr lang="en-US" altLang="en-US" sz="2800" dirty="0" smtClean="0">
              <a:cs typeface="Courier New" panose="02070309020205020404" pitchFamily="49" charset="0"/>
            </a:endParaRPr>
          </a:p>
          <a:p>
            <a:endParaRPr lang="en-US" altLang="en-US" sz="2800" dirty="0">
              <a:cs typeface="Courier New" panose="02070309020205020404" pitchFamily="49" charset="0"/>
            </a:endParaRPr>
          </a:p>
          <a:p>
            <a:endParaRPr lang="en-US" altLang="en-US" sz="2800" dirty="0" smtClean="0">
              <a:cs typeface="Courier New" panose="02070309020205020404" pitchFamily="49" charset="0"/>
            </a:endParaRPr>
          </a:p>
          <a:p>
            <a:r>
              <a:rPr lang="en-US" altLang="en-US" sz="2800" dirty="0" smtClean="0">
                <a:cs typeface="Courier New" panose="02070309020205020404" pitchFamily="49" charset="0"/>
              </a:rPr>
              <a:t>Binary I/O does not require conversions. </a:t>
            </a:r>
          </a:p>
          <a:p>
            <a:r>
              <a:rPr lang="en-US" altLang="en-US" sz="2800" dirty="0" smtClean="0">
                <a:cs typeface="Courier New" panose="02070309020205020404" pitchFamily="49" charset="0"/>
              </a:rPr>
              <a:t>When you write a byte to a file, the original byte is copied into the file. When you read a byte from a file, the exact byte in the file is returned.</a:t>
            </a:r>
          </a:p>
        </p:txBody>
      </p:sp>
      <p:sp>
        <p:nvSpPr>
          <p:cNvPr id="8197" name="Rectangle 5"/>
          <p:cNvSpPr>
            <a:spLocks noChangeArrowheads="1"/>
          </p:cNvSpPr>
          <p:nvPr/>
        </p:nvSpPr>
        <p:spPr bwMode="auto">
          <a:xfrm>
            <a:off x="23574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Text I/O vs Binary I/O</a:t>
            </a:r>
            <a:endParaRPr lang="en-US" dirty="0"/>
          </a:p>
        </p:txBody>
      </p:sp>
      <p:sp>
        <p:nvSpPr>
          <p:cNvPr id="5" name="Slide Number Placeholder 4"/>
          <p:cNvSpPr>
            <a:spLocks noGrp="1"/>
          </p:cNvSpPr>
          <p:nvPr>
            <p:ph type="sldNum" sz="quarter" idx="11"/>
          </p:nvPr>
        </p:nvSpPr>
        <p:spPr/>
        <p:txBody>
          <a:bodyPr/>
          <a:lstStyle/>
          <a:p>
            <a:fld id="{9C816839-590A-4FB6-911B-564CC3FC8E2B}" type="slidenum">
              <a:rPr lang="en-US" altLang="en-US" smtClean="0"/>
              <a:pPr/>
              <a:t>6</a:t>
            </a:fld>
            <a:endParaRPr lang="en-US" altLang="en-US"/>
          </a:p>
        </p:txBody>
      </p:sp>
      <p:pic>
        <p:nvPicPr>
          <p:cNvPr id="8"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659" y="1657350"/>
            <a:ext cx="7090682"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5777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6E434F-284A-42B0-9CC9-0B324DC763D7}"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228600"/>
            <a:ext cx="7772400" cy="685800"/>
          </a:xfrm>
          <a:noFill/>
        </p:spPr>
        <p:txBody>
          <a:bodyPr/>
          <a:lstStyle/>
          <a:p>
            <a:r>
              <a:rPr lang="en-US" altLang="en-US" smtClean="0"/>
              <a:t>Binary I/O Classes</a:t>
            </a:r>
          </a:p>
        </p:txBody>
      </p:sp>
      <p:sp>
        <p:nvSpPr>
          <p:cNvPr id="9220" name="Rectangle 15"/>
          <p:cNvSpPr>
            <a:spLocks noChangeArrowheads="1"/>
          </p:cNvSpPr>
          <p:nvPr/>
        </p:nvSpPr>
        <p:spPr bwMode="auto">
          <a:xfrm>
            <a:off x="154305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17"/>
          <p:cNvSpPr>
            <a:spLocks noChangeArrowheads="1"/>
          </p:cNvSpPr>
          <p:nvPr/>
        </p:nvSpPr>
        <p:spPr bwMode="auto">
          <a:xfrm>
            <a:off x="22574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3629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TextBox 1"/>
          <p:cNvSpPr txBox="1"/>
          <p:nvPr/>
        </p:nvSpPr>
        <p:spPr>
          <a:xfrm>
            <a:off x="1752600" y="1630125"/>
            <a:ext cx="1504950" cy="369332"/>
          </a:xfrm>
          <a:prstGeom prst="rect">
            <a:avLst/>
          </a:prstGeom>
          <a:noFill/>
        </p:spPr>
        <p:txBody>
          <a:bodyPr wrap="square" rtlCol="0">
            <a:spAutoFit/>
          </a:bodyPr>
          <a:lstStyle/>
          <a:p>
            <a:r>
              <a:rPr lang="en-US" sz="1800" dirty="0" smtClean="0"/>
              <a:t>Abstract class</a:t>
            </a:r>
            <a:endParaRPr lang="en-US" sz="1800" dirty="0"/>
          </a:p>
        </p:txBody>
      </p:sp>
      <p:sp>
        <p:nvSpPr>
          <p:cNvPr id="8" name="TextBox 7"/>
          <p:cNvSpPr txBox="1"/>
          <p:nvPr/>
        </p:nvSpPr>
        <p:spPr>
          <a:xfrm>
            <a:off x="1778000" y="3445946"/>
            <a:ext cx="1504950" cy="369332"/>
          </a:xfrm>
          <a:prstGeom prst="rect">
            <a:avLst/>
          </a:prstGeom>
          <a:noFill/>
        </p:spPr>
        <p:txBody>
          <a:bodyPr wrap="square" rtlCol="0">
            <a:spAutoFit/>
          </a:bodyPr>
          <a:lstStyle/>
          <a:p>
            <a:r>
              <a:rPr lang="en-US" sz="1800" dirty="0" smtClean="0"/>
              <a:t>Abstract class</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858C5D-66B4-49BE-AB2A-40EC507742D9}" type="slidenum">
              <a:rPr lang="en-US" altLang="en-US" sz="1400"/>
              <a:pPr>
                <a:spcBef>
                  <a:spcPct val="0"/>
                </a:spcBef>
                <a:buClrTx/>
                <a:buSzTx/>
                <a:buFontTx/>
                <a:buNone/>
              </a:pPr>
              <a:t>8</a:t>
            </a:fld>
            <a:endParaRPr lang="en-US" altLang="en-US" sz="1400"/>
          </a:p>
        </p:txBody>
      </p:sp>
      <p:sp>
        <p:nvSpPr>
          <p:cNvPr id="10243" name="Rectangle 7"/>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4" name="Object 6"/>
          <p:cNvGraphicFramePr>
            <a:graphicFrameLocks noChangeAspect="1"/>
          </p:cNvGraphicFramePr>
          <p:nvPr/>
        </p:nvGraphicFramePr>
        <p:xfrm>
          <a:off x="0" y="1143000"/>
          <a:ext cx="8915400" cy="5283200"/>
        </p:xfrm>
        <a:graphic>
          <a:graphicData uri="http://schemas.openxmlformats.org/presentationml/2006/ole">
            <mc:AlternateContent xmlns:mc="http://schemas.openxmlformats.org/markup-compatibility/2006">
              <mc:Choice xmlns:v="urn:schemas-microsoft-com:vml" Requires="v">
                <p:oleObj spid="_x0000_s10300" r:id="rId4" imgW="4581144" imgH="2709672" progId="Word.Picture.8">
                  <p:embed/>
                </p:oleObj>
              </mc:Choice>
              <mc:Fallback>
                <p:oleObj r:id="rId4" imgW="4581144" imgH="2709672"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89154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9"/>
          <p:cNvSpPr>
            <a:spLocks noGrp="1" noChangeArrowheads="1"/>
          </p:cNvSpPr>
          <p:nvPr>
            <p:ph type="body" idx="1"/>
          </p:nvPr>
        </p:nvSpPr>
        <p:spPr>
          <a:xfrm>
            <a:off x="3581400" y="990600"/>
            <a:ext cx="5410200" cy="457200"/>
          </a:xfrm>
          <a:noFill/>
        </p:spPr>
        <p:txBody>
          <a:bodyPr/>
          <a:lstStyle/>
          <a:p>
            <a:pPr marL="0" indent="0">
              <a:buFont typeface="Monotype Sorts"/>
              <a:buNone/>
            </a:pPr>
            <a:r>
              <a:rPr lang="en-US" altLang="en-US" sz="2400" smtClean="0"/>
              <a:t>The value returned is a byte as an int type.</a:t>
            </a:r>
          </a:p>
        </p:txBody>
      </p:sp>
      <p:sp>
        <p:nvSpPr>
          <p:cNvPr id="10246" name="Line 10"/>
          <p:cNvSpPr>
            <a:spLocks noChangeShapeType="1"/>
          </p:cNvSpPr>
          <p:nvPr/>
        </p:nvSpPr>
        <p:spPr bwMode="auto">
          <a:xfrm flipH="1">
            <a:off x="1143000" y="1219200"/>
            <a:ext cx="266700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11"/>
          <p:cNvSpPr>
            <a:spLocks noChangeShapeType="1"/>
          </p:cNvSpPr>
          <p:nvPr/>
        </p:nvSpPr>
        <p:spPr bwMode="auto">
          <a:xfrm flipH="1">
            <a:off x="4876800" y="1371600"/>
            <a:ext cx="1981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Rectangle 13"/>
          <p:cNvSpPr>
            <a:spLocks noChangeArrowheads="1"/>
          </p:cNvSpPr>
          <p:nvPr/>
        </p:nvSpPr>
        <p:spPr bwMode="auto">
          <a:xfrm>
            <a:off x="4572000" y="2057400"/>
            <a:ext cx="685800" cy="2286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4"/>
          <p:cNvSpPr>
            <a:spLocks noGrp="1" noChangeArrowheads="1"/>
          </p:cNvSpPr>
          <p:nvPr>
            <p:ph type="title"/>
          </p:nvPr>
        </p:nvSpPr>
        <p:spPr>
          <a:xfrm>
            <a:off x="685800" y="228600"/>
            <a:ext cx="7772400" cy="685800"/>
          </a:xfrm>
          <a:noFill/>
        </p:spPr>
        <p:txBody>
          <a:bodyPr/>
          <a:lstStyle/>
          <a:p>
            <a:r>
              <a:rPr lang="en-US" altLang="en-US" smtClean="0"/>
              <a:t>InputStream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D6B5AE-5CEC-441A-8754-AD1C75144135}" type="slidenum">
              <a:rPr lang="en-US" altLang="en-US" sz="1400"/>
              <a:pPr>
                <a:spcBef>
                  <a:spcPct val="0"/>
                </a:spcBef>
                <a:buClrTx/>
                <a:buSzTx/>
                <a:buFontTx/>
                <a:buNone/>
              </a:pPr>
              <a:t>9</a:t>
            </a:fld>
            <a:endParaRPr lang="en-US" altLang="en-US" sz="1400"/>
          </a:p>
        </p:txBody>
      </p:sp>
      <p:sp>
        <p:nvSpPr>
          <p:cNvPr id="11267" name="Rectangle 2"/>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8" name="Rectangle 4"/>
          <p:cNvSpPr>
            <a:spLocks noGrp="1" noChangeArrowheads="1"/>
          </p:cNvSpPr>
          <p:nvPr>
            <p:ph type="body" idx="1"/>
          </p:nvPr>
        </p:nvSpPr>
        <p:spPr>
          <a:xfrm>
            <a:off x="3581400" y="1600200"/>
            <a:ext cx="5410200" cy="457200"/>
          </a:xfrm>
          <a:noFill/>
        </p:spPr>
        <p:txBody>
          <a:bodyPr/>
          <a:lstStyle/>
          <a:p>
            <a:pPr marL="0" indent="0">
              <a:buFont typeface="Monotype Sorts"/>
              <a:buNone/>
            </a:pPr>
            <a:r>
              <a:rPr lang="en-US" altLang="en-US" sz="2400" smtClean="0"/>
              <a:t>The value is a byte as an int type.</a:t>
            </a:r>
          </a:p>
        </p:txBody>
      </p:sp>
      <p:sp>
        <p:nvSpPr>
          <p:cNvPr id="11269" name="Rectangle 8"/>
          <p:cNvSpPr>
            <a:spLocks noGrp="1" noChangeArrowheads="1"/>
          </p:cNvSpPr>
          <p:nvPr>
            <p:ph type="title"/>
          </p:nvPr>
        </p:nvSpPr>
        <p:spPr>
          <a:xfrm>
            <a:off x="685800" y="228600"/>
            <a:ext cx="7772400" cy="685800"/>
          </a:xfrm>
          <a:noFill/>
        </p:spPr>
        <p:txBody>
          <a:bodyPr/>
          <a:lstStyle/>
          <a:p>
            <a:r>
              <a:rPr lang="en-US" altLang="en-US" smtClean="0"/>
              <a:t>OutputStream</a:t>
            </a:r>
          </a:p>
        </p:txBody>
      </p:sp>
      <p:sp>
        <p:nvSpPr>
          <p:cNvPr id="11270" name="Rectangle 10"/>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9"/>
          <p:cNvGraphicFramePr>
            <a:graphicFrameLocks noChangeAspect="1"/>
          </p:cNvGraphicFramePr>
          <p:nvPr/>
        </p:nvGraphicFramePr>
        <p:xfrm>
          <a:off x="0" y="2208213"/>
          <a:ext cx="9144000" cy="3178175"/>
        </p:xfrm>
        <a:graphic>
          <a:graphicData uri="http://schemas.openxmlformats.org/presentationml/2006/ole">
            <mc:AlternateContent xmlns:mc="http://schemas.openxmlformats.org/markup-compatibility/2006">
              <mc:Choice xmlns:v="urn:schemas-microsoft-com:vml" Requires="v">
                <p:oleObj spid="_x0000_s11325" name="Picture" r:id="rId4" imgW="4584700" imgH="1587500" progId="Word.Picture.8">
                  <p:embed/>
                </p:oleObj>
              </mc:Choice>
              <mc:Fallback>
                <p:oleObj name="Picture" r:id="rId4" imgW="4584700" imgH="15875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08213"/>
                        <a:ext cx="9144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Line 11"/>
          <p:cNvSpPr>
            <a:spLocks noChangeShapeType="1"/>
          </p:cNvSpPr>
          <p:nvPr/>
        </p:nvSpPr>
        <p:spPr bwMode="auto">
          <a:xfrm flipH="1">
            <a:off x="2895600" y="1981200"/>
            <a:ext cx="24384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Rectangle 12"/>
          <p:cNvSpPr>
            <a:spLocks noChangeArrowheads="1"/>
          </p:cNvSpPr>
          <p:nvPr/>
        </p:nvSpPr>
        <p:spPr bwMode="auto">
          <a:xfrm>
            <a:off x="2438400" y="3200400"/>
            <a:ext cx="6858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Line 13"/>
          <p:cNvSpPr>
            <a:spLocks noChangeShapeType="1"/>
          </p:cNvSpPr>
          <p:nvPr/>
        </p:nvSpPr>
        <p:spPr bwMode="auto">
          <a:xfrm flipH="1">
            <a:off x="1143000" y="1981200"/>
            <a:ext cx="3124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18631</TotalTime>
  <Words>1774</Words>
  <Application>Microsoft Office PowerPoint</Application>
  <PresentationFormat>On-screen Show (4:3)</PresentationFormat>
  <Paragraphs>267</Paragraphs>
  <Slides>47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5" baseType="lpstr">
      <vt:lpstr>Arial</vt:lpstr>
      <vt:lpstr>Book Antiqua</vt:lpstr>
      <vt:lpstr>Courier New</vt:lpstr>
      <vt:lpstr>Monotype Sorts</vt:lpstr>
      <vt:lpstr>Times New Roman</vt:lpstr>
      <vt:lpstr>International</vt:lpstr>
      <vt:lpstr>Picture</vt:lpstr>
      <vt:lpstr>Microsoft Word Picture</vt:lpstr>
      <vt:lpstr>Chapter 17 Binary I/O</vt:lpstr>
      <vt:lpstr>Motivations</vt:lpstr>
      <vt:lpstr>Examples</vt:lpstr>
      <vt:lpstr>How is I/O Handled in Java?</vt:lpstr>
      <vt:lpstr>Binary I/O</vt:lpstr>
      <vt:lpstr>Text I/O vs Binary I/O</vt:lpstr>
      <vt:lpstr>Binary I/O Classes</vt:lpstr>
      <vt:lpstr>InputStream</vt:lpstr>
      <vt:lpstr>OutputStream</vt:lpstr>
      <vt:lpstr>FileInputStream/FileOutputStream</vt:lpstr>
      <vt:lpstr>FileInputStream</vt:lpstr>
      <vt:lpstr>FileOutputStream</vt:lpstr>
      <vt:lpstr>When to use</vt:lpstr>
      <vt:lpstr>FilterInputStream/FilterOutputStream</vt:lpstr>
      <vt:lpstr>Filter Streams</vt:lpstr>
      <vt:lpstr>DataInputStream/DataOutputStream</vt:lpstr>
      <vt:lpstr>DataInputStream</vt:lpstr>
      <vt:lpstr>DataOutputStream</vt:lpstr>
      <vt:lpstr>Concept of pipe line</vt:lpstr>
      <vt:lpstr>Characters and Strings in Binary I/O </vt:lpstr>
      <vt:lpstr>Using DataInputStream/DataOutputStream </vt:lpstr>
      <vt:lpstr>Checking End of File</vt:lpstr>
      <vt:lpstr>Another Way to Detect End of File</vt:lpstr>
      <vt:lpstr>BufferedInputStream/ BufferedOutputStream</vt:lpstr>
      <vt:lpstr>When to use</vt:lpstr>
      <vt:lpstr>Constructing BufferedInputStream/BufferedOutputStream </vt:lpstr>
      <vt:lpstr>Case Studies: Copy File </vt:lpstr>
      <vt:lpstr>Object I/O</vt:lpstr>
      <vt:lpstr>ObjectInputStream</vt:lpstr>
      <vt:lpstr>ObjectOutputStream</vt:lpstr>
      <vt:lpstr>Using Object Streams</vt:lpstr>
      <vt:lpstr>The Serializable Interface</vt:lpstr>
      <vt:lpstr>The transient Keyword</vt:lpstr>
      <vt:lpstr>The transient Keyword, cont.</vt:lpstr>
      <vt:lpstr>Serializing Arrays </vt:lpstr>
      <vt:lpstr>readObject() and writeObject()</vt:lpstr>
      <vt:lpstr>Random Access Files</vt:lpstr>
      <vt:lpstr>RandomAccessFile</vt:lpstr>
      <vt:lpstr>File Pointer</vt:lpstr>
      <vt:lpstr>Random Access File Pointer</vt:lpstr>
      <vt:lpstr>RandomAccessFile Methods</vt:lpstr>
      <vt:lpstr>RandomAccessFile Methods, cont.</vt:lpstr>
      <vt:lpstr>RandomAccessFile Methods, cont.</vt:lpstr>
      <vt:lpstr>RandomAccessFile Constructor</vt:lpstr>
      <vt:lpstr>Warning</vt:lpstr>
      <vt:lpstr>A Short Example on RandomAccessFile</vt:lpstr>
      <vt:lpstr>Fixed Length String 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Wei Jin</cp:lastModifiedBy>
  <cp:revision>239</cp:revision>
  <dcterms:created xsi:type="dcterms:W3CDTF">1995-06-10T17:31:50Z</dcterms:created>
  <dcterms:modified xsi:type="dcterms:W3CDTF">2020-01-14T06:20:52Z</dcterms:modified>
</cp:coreProperties>
</file>