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57" r:id="rId8"/>
    <p:sldId id="258" r:id="rId9"/>
    <p:sldId id="268" r:id="rId10"/>
    <p:sldId id="269" r:id="rId11"/>
    <p:sldId id="266" r:id="rId12"/>
    <p:sldId id="270" r:id="rId13"/>
    <p:sldId id="267" r:id="rId14"/>
    <p:sldId id="271" r:id="rId15"/>
    <p:sldId id="285" r:id="rId16"/>
    <p:sldId id="262" r:id="rId17"/>
    <p:sldId id="286" r:id="rId18"/>
    <p:sldId id="259" r:id="rId19"/>
    <p:sldId id="265" r:id="rId20"/>
    <p:sldId id="260" r:id="rId21"/>
    <p:sldId id="263" r:id="rId22"/>
    <p:sldId id="264" r:id="rId23"/>
    <p:sldId id="274" r:id="rId24"/>
    <p:sldId id="275" r:id="rId25"/>
    <p:sldId id="276" r:id="rId26"/>
    <p:sldId id="277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6D6E26-F4EE-D95D-C66B-E0904B4BF9D3}" v="409" dt="2024-01-25T05:03:01.232"/>
    <p1510:client id="{9D1EDD2D-5499-4B99-AC3F-6DDB816EC731}" v="190" dt="2024-01-25T19:48:40.442"/>
    <p1510:client id="{B06A373C-1BA0-44A2-A058-82F09A0AFD85}" v="246" dt="2024-01-24T21:38:56.251"/>
    <p1510:client id="{E25B3BF1-D9DD-4DC1-B6DD-9A1230343C8A}" v="512" dt="2024-01-25T21:07:23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83BCD58-2E83-460F-A343-5EEECD013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2C02D06-0F05-4B7B-9802-3A0B8627CF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75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D58-2E83-460F-A343-5EEECD013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2D06-0F05-4B7B-9802-3A0B8627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5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D58-2E83-460F-A343-5EEECD013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2D06-0F05-4B7B-9802-3A0B8627CF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90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D58-2E83-460F-A343-5EEECD013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2D06-0F05-4B7B-9802-3A0B8627CF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691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D58-2E83-460F-A343-5EEECD013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2D06-0F05-4B7B-9802-3A0B8627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65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D58-2E83-460F-A343-5EEECD013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2D06-0F05-4B7B-9802-3A0B8627CF2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507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D58-2E83-460F-A343-5EEECD013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2D06-0F05-4B7B-9802-3A0B8627CF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276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D58-2E83-460F-A343-5EEECD013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2D06-0F05-4B7B-9802-3A0B8627CF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45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D58-2E83-460F-A343-5EEECD013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2D06-0F05-4B7B-9802-3A0B8627CF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76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D58-2E83-460F-A343-5EEECD013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2D06-0F05-4B7B-9802-3A0B8627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0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D58-2E83-460F-A343-5EEECD013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2D06-0F05-4B7B-9802-3A0B8627CF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41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D58-2E83-460F-A343-5EEECD013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2D06-0F05-4B7B-9802-3A0B8627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8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D58-2E83-460F-A343-5EEECD013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2D06-0F05-4B7B-9802-3A0B8627CF2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12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D58-2E83-460F-A343-5EEECD013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2D06-0F05-4B7B-9802-3A0B8627CF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29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D58-2E83-460F-A343-5EEECD013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2D06-0F05-4B7B-9802-3A0B8627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1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D58-2E83-460F-A343-5EEECD013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2D06-0F05-4B7B-9802-3A0B8627CF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99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D58-2E83-460F-A343-5EEECD013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2D06-0F05-4B7B-9802-3A0B8627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0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3BCD58-2E83-460F-A343-5EEECD013BE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C02D06-0F05-4B7B-9802-3A0B8627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Tools/phylogeny/simple_phylogeny/" TargetMode="External"/><Relationship Id="rId2" Type="http://schemas.openxmlformats.org/officeDocument/2006/relationships/hyperlink" Target="https://www.phylo.org/portal2/home.a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bi.ac.uk/Tools/msa/mview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8284-639C-E3B0-C026-9105688F3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1166"/>
            <a:ext cx="9144000" cy="1185001"/>
          </a:xfrm>
        </p:spPr>
        <p:txBody>
          <a:bodyPr>
            <a:normAutofit/>
          </a:bodyPr>
          <a:lstStyle/>
          <a:p>
            <a:r>
              <a:rPr lang="en-US"/>
              <a:t>Tutorial 1: Alignments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9F32A-375B-808D-CE36-70DE62BBD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1834"/>
            <a:ext cx="9144000" cy="948599"/>
          </a:xfrm>
        </p:spPr>
        <p:txBody>
          <a:bodyPr/>
          <a:lstStyle/>
          <a:p>
            <a:pPr algn="ctr"/>
            <a:r>
              <a:rPr lang="en-US"/>
              <a:t>Comparing </a:t>
            </a:r>
            <a:r>
              <a:rPr lang="en-US" dirty="0"/>
              <a:t>MUSCLE</a:t>
            </a:r>
            <a:r>
              <a:rPr lang="en-US"/>
              <a:t> and MAFFT Alignments</a:t>
            </a:r>
          </a:p>
        </p:txBody>
      </p:sp>
    </p:spTree>
    <p:extLst>
      <p:ext uri="{BB962C8B-B14F-4D97-AF65-F5344CB8AC3E}">
        <p14:creationId xmlns:p14="http://schemas.microsoft.com/office/powerpoint/2010/main" val="106705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0ECA-FC61-D026-6FE7-C2C38A38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Progressive Method/FFT-NS-2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A905D0-8A2D-CC91-DD2E-876466D33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distance matrix for FFT-NS-1 is very approximate and unreliable</a:t>
            </a:r>
          </a:p>
          <a:p>
            <a:r>
              <a:rPr lang="en-US"/>
              <a:t>Procedure:</a:t>
            </a:r>
          </a:p>
          <a:p>
            <a:pPr marL="914400" lvl="1" indent="-457200">
              <a:buAutoNum type="arabicPeriod"/>
            </a:pPr>
            <a:r>
              <a:rPr lang="en-US"/>
              <a:t>Make a rough distance matrix by counting the number of shared 6-tuples between every sequence pair.</a:t>
            </a:r>
          </a:p>
          <a:p>
            <a:pPr marL="914400" lvl="1" indent="-457200">
              <a:buAutoNum type="arabicPeriod"/>
            </a:pPr>
            <a:r>
              <a:rPr lang="en-US"/>
              <a:t>Build a guide tree.</a:t>
            </a:r>
          </a:p>
          <a:p>
            <a:pPr marL="914400" lvl="1" indent="-457200">
              <a:buAutoNum type="arabicPeriod"/>
            </a:pPr>
            <a:r>
              <a:rPr lang="en-US"/>
              <a:t>Align the sequences according to the branching order.</a:t>
            </a:r>
          </a:p>
          <a:p>
            <a:pPr marL="914400" lvl="1" indent="-457200">
              <a:buAutoNum type="arabicPeriod"/>
            </a:pPr>
            <a:r>
              <a:rPr lang="en-US"/>
              <a:t>Recomputes the guide tree.</a:t>
            </a:r>
          </a:p>
          <a:p>
            <a:pPr marL="914400" lvl="1" indent="-457200">
              <a:buAutoNum type="arabicPeriod"/>
            </a:pPr>
            <a:r>
              <a:rPr lang="en-US"/>
              <a:t>Align the sequences.</a:t>
            </a:r>
          </a:p>
          <a:p>
            <a:pPr marL="914400" lvl="1" indent="-45720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0ECA-FC61-D026-6FE7-C2C38A38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/>
              <a:t>The iterative refinement method with the WSP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0E15E-2652-7C39-2B87-242D3CD70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Accuracy of the alignment can be improved at the cost of speed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D2B7BE-F3B6-C336-BEB6-250944DFE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196561"/>
              </p:ext>
            </p:extLst>
          </p:nvPr>
        </p:nvGraphicFramePr>
        <p:xfrm>
          <a:off x="2501900" y="3879272"/>
          <a:ext cx="7188200" cy="1013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364">
                  <a:extLst>
                    <a:ext uri="{9D8B030D-6E8A-4147-A177-3AD203B41FA5}">
                      <a16:colId xmlns:a16="http://schemas.microsoft.com/office/drawing/2014/main" val="1673815895"/>
                    </a:ext>
                  </a:extLst>
                </a:gridCol>
                <a:gridCol w="1981612">
                  <a:extLst>
                    <a:ext uri="{9D8B030D-6E8A-4147-A177-3AD203B41FA5}">
                      <a16:colId xmlns:a16="http://schemas.microsoft.com/office/drawing/2014/main" val="209414625"/>
                    </a:ext>
                  </a:extLst>
                </a:gridCol>
                <a:gridCol w="1981612">
                  <a:extLst>
                    <a:ext uri="{9D8B030D-6E8A-4147-A177-3AD203B41FA5}">
                      <a16:colId xmlns:a16="http://schemas.microsoft.com/office/drawing/2014/main" val="2348016471"/>
                    </a:ext>
                  </a:extLst>
                </a:gridCol>
                <a:gridCol w="1981612">
                  <a:extLst>
                    <a:ext uri="{9D8B030D-6E8A-4147-A177-3AD203B41FA5}">
                      <a16:colId xmlns:a16="http://schemas.microsoft.com/office/drawing/2014/main" val="111054567"/>
                    </a:ext>
                  </a:extLst>
                </a:gridCol>
              </a:tblGrid>
              <a:tr h="337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Method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Sum of Pairs Score (SP)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Total Column Score (TC)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CPU Time (s)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622408"/>
                  </a:ext>
                </a:extLst>
              </a:tr>
              <a:tr h="337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FFT-NS-i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82.95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3186744"/>
                  </a:ext>
                </a:extLst>
              </a:tr>
              <a:tr h="337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MUSCLE 3.52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81.67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46.79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04045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B8D30B-B152-93C8-84C9-69897C31D17A}"/>
              </a:ext>
            </a:extLst>
          </p:cNvPr>
          <p:cNvSpPr txBox="1"/>
          <p:nvPr/>
        </p:nvSpPr>
        <p:spPr>
          <a:xfrm>
            <a:off x="4959309" y="4892387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 Full-length sequences</a:t>
            </a:r>
          </a:p>
        </p:txBody>
      </p:sp>
    </p:spTree>
    <p:extLst>
      <p:ext uri="{BB962C8B-B14F-4D97-AF65-F5344CB8AC3E}">
        <p14:creationId xmlns:p14="http://schemas.microsoft.com/office/powerpoint/2010/main" val="151133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0ECA-FC61-D026-6FE7-C2C38A38D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616" y="982132"/>
            <a:ext cx="9601196" cy="1303867"/>
          </a:xfrm>
        </p:spPr>
        <p:txBody>
          <a:bodyPr>
            <a:noAutofit/>
          </a:bodyPr>
          <a:lstStyle/>
          <a:p>
            <a:pPr algn="ctr"/>
            <a:r>
              <a:rPr lang="en-US" sz="3600"/>
              <a:t>The iterative refinement method with the WSP score FFT-NS-</a:t>
            </a:r>
            <a:r>
              <a:rPr lang="en-US" sz="3600" err="1"/>
              <a:t>i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0E15E-2652-7C39-2B87-242D3CD70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Procedure:</a:t>
            </a:r>
          </a:p>
          <a:p>
            <a:pPr marL="914400" lvl="1" indent="-457200">
              <a:buAutoNum type="arabicPeriod"/>
            </a:pPr>
            <a:r>
              <a:rPr lang="en-US"/>
              <a:t>Make a distance matrix by counting the number of shared 6-tuples between every sequence pair.</a:t>
            </a:r>
          </a:p>
          <a:p>
            <a:pPr marL="914400" lvl="1" indent="-457200">
              <a:buAutoNum type="arabicPeriod"/>
            </a:pPr>
            <a:r>
              <a:rPr lang="en-US"/>
              <a:t>Build a guide tree.</a:t>
            </a:r>
          </a:p>
          <a:p>
            <a:pPr marL="914400" lvl="1" indent="-457200">
              <a:buAutoNum type="arabicPeriod"/>
            </a:pPr>
            <a:r>
              <a:rPr lang="en-US"/>
              <a:t>Align the sequences according to the branching order.</a:t>
            </a:r>
          </a:p>
          <a:p>
            <a:pPr marL="914400" lvl="1" indent="-457200">
              <a:buAutoNum type="arabicPeriod"/>
            </a:pPr>
            <a:r>
              <a:rPr lang="en-US"/>
              <a:t>Recomputes the guide tree.</a:t>
            </a:r>
          </a:p>
          <a:p>
            <a:pPr marL="914400" lvl="1" indent="-457200">
              <a:buAutoNum type="arabicPeriod"/>
            </a:pPr>
            <a:r>
              <a:rPr lang="en-US"/>
              <a:t>Align the sequences.</a:t>
            </a:r>
          </a:p>
          <a:p>
            <a:pPr marL="914400" lvl="1" indent="-457200">
              <a:buAutoNum type="arabicPeriod"/>
            </a:pPr>
            <a:r>
              <a:rPr lang="en-US"/>
              <a:t>Iterative refinement (WSP)</a:t>
            </a:r>
          </a:p>
        </p:txBody>
      </p:sp>
    </p:spTree>
    <p:extLst>
      <p:ext uri="{BB962C8B-B14F-4D97-AF65-F5344CB8AC3E}">
        <p14:creationId xmlns:p14="http://schemas.microsoft.com/office/powerpoint/2010/main" val="208837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0ECA-FC61-D026-6FE7-C2C38A38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/>
              <a:t>The iterative refinement method with both the WSP and consistency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0E15E-2652-7C39-2B87-242D3CD70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Combines WSP score and consistency score to obtain more accurate alignments.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2DA55C-9872-9BF5-6BFA-77B72BEBF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50509"/>
              </p:ext>
            </p:extLst>
          </p:nvPr>
        </p:nvGraphicFramePr>
        <p:xfrm>
          <a:off x="2193636" y="3606800"/>
          <a:ext cx="7804726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0007">
                  <a:extLst>
                    <a:ext uri="{9D8B030D-6E8A-4147-A177-3AD203B41FA5}">
                      <a16:colId xmlns:a16="http://schemas.microsoft.com/office/drawing/2014/main" val="3094956635"/>
                    </a:ext>
                  </a:extLst>
                </a:gridCol>
                <a:gridCol w="2151573">
                  <a:extLst>
                    <a:ext uri="{9D8B030D-6E8A-4147-A177-3AD203B41FA5}">
                      <a16:colId xmlns:a16="http://schemas.microsoft.com/office/drawing/2014/main" val="2156778026"/>
                    </a:ext>
                  </a:extLst>
                </a:gridCol>
                <a:gridCol w="2151573">
                  <a:extLst>
                    <a:ext uri="{9D8B030D-6E8A-4147-A177-3AD203B41FA5}">
                      <a16:colId xmlns:a16="http://schemas.microsoft.com/office/drawing/2014/main" val="4187201137"/>
                    </a:ext>
                  </a:extLst>
                </a:gridCol>
                <a:gridCol w="2151573">
                  <a:extLst>
                    <a:ext uri="{9D8B030D-6E8A-4147-A177-3AD203B41FA5}">
                      <a16:colId xmlns:a16="http://schemas.microsoft.com/office/drawing/2014/main" val="71192117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Method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Sum of Pairs Score (SP)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Total Column Score (TC)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CPU Time (s)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774852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L-INS-i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87.05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58.64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973288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E-INS-i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86.91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58.55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8947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G-INS-i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84.23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8212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F2E7CE-D140-3094-727C-CA735D05957F}"/>
              </a:ext>
            </a:extLst>
          </p:cNvPr>
          <p:cNvSpPr txBox="1"/>
          <p:nvPr/>
        </p:nvSpPr>
        <p:spPr>
          <a:xfrm>
            <a:off x="4959309" y="482600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 Full-length sequences</a:t>
            </a:r>
          </a:p>
        </p:txBody>
      </p:sp>
    </p:spTree>
    <p:extLst>
      <p:ext uri="{BB962C8B-B14F-4D97-AF65-F5344CB8AC3E}">
        <p14:creationId xmlns:p14="http://schemas.microsoft.com/office/powerpoint/2010/main" val="190065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0ECA-FC61-D026-6FE7-C2C38A38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/>
              <a:t>The iterative refinement method with both the WSP and consistency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0E15E-2652-7C39-2B87-242D3CD70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Procedure:</a:t>
            </a:r>
          </a:p>
          <a:p>
            <a:pPr marL="914400" lvl="1" indent="-457200">
              <a:buAutoNum type="arabicPeriod"/>
            </a:pPr>
            <a:r>
              <a:rPr lang="en-US"/>
              <a:t>Make a distance matrix by counting the number of shared 6-tuples between every sequence pair.</a:t>
            </a:r>
          </a:p>
          <a:p>
            <a:pPr marL="914400" lvl="1" indent="-457200">
              <a:buAutoNum type="arabicPeriod"/>
            </a:pPr>
            <a:r>
              <a:rPr lang="en-US"/>
              <a:t>Build a guide tree.</a:t>
            </a:r>
          </a:p>
          <a:p>
            <a:pPr marL="914400" lvl="1" indent="-457200">
              <a:buAutoNum type="arabicPeriod"/>
            </a:pPr>
            <a:r>
              <a:rPr lang="en-US"/>
              <a:t>Align the sequences according to the branching order.</a:t>
            </a:r>
          </a:p>
          <a:p>
            <a:pPr marL="914400" lvl="1" indent="-457200">
              <a:buAutoNum type="arabicPeriod"/>
            </a:pPr>
            <a:r>
              <a:rPr lang="en-US"/>
              <a:t>Recomputes the guide tree.</a:t>
            </a:r>
          </a:p>
          <a:p>
            <a:pPr marL="914400" lvl="1" indent="-457200">
              <a:buAutoNum type="arabicPeriod"/>
            </a:pPr>
            <a:r>
              <a:rPr lang="en-US"/>
              <a:t>Align the sequences.</a:t>
            </a:r>
          </a:p>
          <a:p>
            <a:pPr marL="914400" lvl="1" indent="-457200">
              <a:buAutoNum type="arabicPeriod"/>
            </a:pPr>
            <a:r>
              <a:rPr lang="en-US"/>
              <a:t>Iterative refinement (WSP) and consistency scores.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2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49C4-61F1-B9A3-BBA2-E16DE037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MUSCLE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B28F-1242-D189-D91E-1E6265BEF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Iterative Method to align and score sequences</a:t>
            </a:r>
          </a:p>
          <a:p>
            <a:pPr>
              <a:buSzPct val="114999"/>
            </a:pPr>
            <a:r>
              <a:rPr lang="en-US"/>
              <a:t>Log – Expectation is used to create a global score as multiple sequences are aligned  </a:t>
            </a:r>
          </a:p>
          <a:p>
            <a:pPr>
              <a:buSzPct val="114999"/>
            </a:pPr>
            <a:r>
              <a:rPr lang="en-US">
                <a:solidFill>
                  <a:srgbClr val="262626"/>
                </a:solidFill>
              </a:rPr>
              <a:t>log(E[X])</a:t>
            </a:r>
          </a:p>
          <a:p>
            <a:pPr>
              <a:buSzPct val="114999"/>
            </a:pPr>
            <a:r>
              <a:rPr lang="en-US">
                <a:solidFill>
                  <a:srgbClr val="262626"/>
                </a:solidFill>
              </a:rPr>
              <a:t>Pairwise Sequence between pairs -&gt; Score Created -&gt; Log </a:t>
            </a:r>
            <a:r>
              <a:rPr lang="en-US" err="1">
                <a:solidFill>
                  <a:srgbClr val="262626"/>
                </a:solidFill>
              </a:rPr>
              <a:t>Expecation</a:t>
            </a:r>
            <a:r>
              <a:rPr lang="en-US">
                <a:solidFill>
                  <a:srgbClr val="262626"/>
                </a:solidFill>
              </a:rPr>
              <a:t> to simplify global score</a:t>
            </a:r>
          </a:p>
          <a:p>
            <a:pPr>
              <a:buSzPct val="114999"/>
            </a:pPr>
            <a:r>
              <a:rPr lang="en-US"/>
              <a:t>Simple/Efficient, good for smaller sequences</a:t>
            </a:r>
          </a:p>
          <a:p>
            <a:pPr>
              <a:buSzPct val="114999"/>
            </a:pPr>
            <a:endParaRPr lang="en-US" sz="1200">
              <a:solidFill>
                <a:srgbClr val="374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72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9468B-2B06-5791-D4D4-CE4AABA1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Muscle Alignment</a:t>
            </a: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algorithm&#10;&#10;Description automatically generated">
            <a:extLst>
              <a:ext uri="{FF2B5EF4-FFF2-40B4-BE49-F238E27FC236}">
                <a16:creationId xmlns:a16="http://schemas.microsoft.com/office/drawing/2014/main" id="{1B3CB5E0-A27A-E374-320D-C9EBC3B41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845" y="609602"/>
            <a:ext cx="4484170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47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0BE2-576D-9F4B-DCF9-60A905C4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MUSCLE vs MAFFT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10956F1-03FE-F778-20BD-6E3CFCAFC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423" y="2870862"/>
            <a:ext cx="3760531" cy="3318936"/>
          </a:xfrm>
        </p:spPr>
      </p:pic>
      <p:pic>
        <p:nvPicPr>
          <p:cNvPr id="6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E9D80B-8518-C777-AA0D-CE6AD17A4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48" y="2841903"/>
            <a:ext cx="3346642" cy="3317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C1654B-BA55-3989-3617-FBCEEA01A0BA}"/>
              </a:ext>
            </a:extLst>
          </p:cNvPr>
          <p:cNvSpPr txBox="1"/>
          <p:nvPr/>
        </p:nvSpPr>
        <p:spPr>
          <a:xfrm>
            <a:off x="2938022" y="2472571"/>
            <a:ext cx="13845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MUSCLE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BB95C-B6F6-5C98-E385-9CADC74C7EA7}"/>
              </a:ext>
            </a:extLst>
          </p:cNvPr>
          <p:cNvSpPr txBox="1"/>
          <p:nvPr/>
        </p:nvSpPr>
        <p:spPr>
          <a:xfrm>
            <a:off x="7964131" y="2472571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MAFFT</a:t>
            </a:r>
          </a:p>
        </p:txBody>
      </p:sp>
    </p:spTree>
    <p:extLst>
      <p:ext uri="{BB962C8B-B14F-4D97-AF65-F5344CB8AC3E}">
        <p14:creationId xmlns:p14="http://schemas.microsoft.com/office/powerpoint/2010/main" val="16942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0ECA-FC61-D026-6FE7-C2C38A38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MUSCLE VS MAFFT</a:t>
            </a:r>
            <a:endParaRPr lang="en-US" dirty="0"/>
          </a:p>
        </p:txBody>
      </p:sp>
      <p:pic>
        <p:nvPicPr>
          <p:cNvPr id="8" name="Content Placeholder 3" descr="A blue and black text on a white background&#10;&#10;Description automatically generated">
            <a:extLst>
              <a:ext uri="{FF2B5EF4-FFF2-40B4-BE49-F238E27FC236}">
                <a16:creationId xmlns:a16="http://schemas.microsoft.com/office/drawing/2014/main" id="{F9400255-1682-E397-EDC8-893319940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690" y="4261060"/>
            <a:ext cx="4933661" cy="195151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5FB51D-A2BA-7AC2-72E2-23E2CDF5A087}"/>
              </a:ext>
            </a:extLst>
          </p:cNvPr>
          <p:cNvSpPr txBox="1"/>
          <p:nvPr/>
        </p:nvSpPr>
        <p:spPr>
          <a:xfrm>
            <a:off x="2528692" y="3841315"/>
            <a:ext cx="3196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MUSCLE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E614FE-B25D-35E0-E300-F1E141F071B1}"/>
              </a:ext>
            </a:extLst>
          </p:cNvPr>
          <p:cNvSpPr txBox="1"/>
          <p:nvPr/>
        </p:nvSpPr>
        <p:spPr>
          <a:xfrm>
            <a:off x="8374169" y="4561560"/>
            <a:ext cx="10568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MAFFT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AE82A34-02EA-1520-D32E-B8DA78706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17" y="2545652"/>
            <a:ext cx="5288985" cy="201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16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20ECA-FC61-D026-6FE7-C2C38A38D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7E945C-268C-BD70-1AD0-2D188678C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262626"/>
                </a:solidFill>
              </a:rPr>
              <a:t>Similar Results at this size</a:t>
            </a:r>
          </a:p>
          <a:p>
            <a:pPr>
              <a:buSzPct val="114999"/>
            </a:pPr>
            <a:r>
              <a:rPr lang="en-US" sz="1800">
                <a:solidFill>
                  <a:srgbClr val="262626"/>
                </a:solidFill>
              </a:rPr>
              <a:t>MUSCLE computed with less CPU power, and slightly faster</a:t>
            </a:r>
          </a:p>
          <a:p>
            <a:pPr>
              <a:buSzPct val="114999"/>
            </a:pPr>
            <a:r>
              <a:rPr lang="en-US" sz="1800">
                <a:solidFill>
                  <a:srgbClr val="262626"/>
                </a:solidFill>
              </a:rPr>
              <a:t>In theory MAFFT is more accurate for larger sequence pools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a line&#10;&#10;Description automatically generated">
            <a:extLst>
              <a:ext uri="{FF2B5EF4-FFF2-40B4-BE49-F238E27FC236}">
                <a16:creationId xmlns:a16="http://schemas.microsoft.com/office/drawing/2014/main" id="{8C554490-406D-2C42-4686-07E746E1F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093" y="2223991"/>
            <a:ext cx="6098041" cy="253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2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717C0F-1F49-6771-D6F6-0B4F6F9F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What is Alignment?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A60F93-0B83-DAD3-5ACB-0888B10C64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79" r="13334" b="-2"/>
          <a:stretch/>
        </p:blipFill>
        <p:spPr>
          <a:xfrm>
            <a:off x="1373606" y="1498131"/>
            <a:ext cx="5278777" cy="385878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9D42B2DB-F47A-2EA2-5319-5D5D89DC9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678" y="3002293"/>
            <a:ext cx="2518089" cy="5040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TREE VS. REED</a:t>
            </a:r>
          </a:p>
          <a:p>
            <a:pPr>
              <a:buSzPct val="114999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EE43C-81FC-2C66-8ED7-77B8E09A663D}"/>
              </a:ext>
            </a:extLst>
          </p:cNvPr>
          <p:cNvSpPr txBox="1"/>
          <p:nvPr/>
        </p:nvSpPr>
        <p:spPr>
          <a:xfrm>
            <a:off x="7678844" y="3851835"/>
            <a:ext cx="153560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FF0000"/>
                </a:solidFill>
              </a:rPr>
              <a:t>TR</a:t>
            </a:r>
            <a:r>
              <a:rPr lang="en-US" sz="2400">
                <a:solidFill>
                  <a:srgbClr val="00B050"/>
                </a:solidFill>
              </a:rPr>
              <a:t>E</a:t>
            </a:r>
            <a:r>
              <a:rPr lang="en-US" sz="2400">
                <a:solidFill>
                  <a:srgbClr val="FF0000"/>
                </a:solidFill>
              </a:rPr>
              <a:t>E</a:t>
            </a:r>
          </a:p>
          <a:p>
            <a:r>
              <a:rPr lang="en-US" sz="2400">
                <a:solidFill>
                  <a:srgbClr val="FF0000"/>
                </a:solidFill>
              </a:rPr>
              <a:t>RE</a:t>
            </a:r>
            <a:r>
              <a:rPr lang="en-US" sz="2400">
                <a:solidFill>
                  <a:srgbClr val="00B050"/>
                </a:solidFill>
              </a:rPr>
              <a:t>E</a:t>
            </a:r>
            <a:r>
              <a:rPr lang="en-US" sz="240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DFAD6-A3F0-602F-6BE3-9F91FFEEC69E}"/>
              </a:ext>
            </a:extLst>
          </p:cNvPr>
          <p:cNvSpPr txBox="1"/>
          <p:nvPr/>
        </p:nvSpPr>
        <p:spPr>
          <a:xfrm>
            <a:off x="9759461" y="3849077"/>
            <a:ext cx="146538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T</a:t>
            </a:r>
            <a:r>
              <a:rPr lang="en-US" sz="2400">
                <a:solidFill>
                  <a:srgbClr val="00B050"/>
                </a:solidFill>
              </a:rPr>
              <a:t>REE</a:t>
            </a:r>
            <a:r>
              <a:rPr lang="en-US" sz="2400">
                <a:solidFill>
                  <a:srgbClr val="FF0000"/>
                </a:solidFill>
              </a:rPr>
              <a:t>_</a:t>
            </a:r>
          </a:p>
          <a:p>
            <a:r>
              <a:rPr lang="en-US" sz="2400"/>
              <a:t> </a:t>
            </a:r>
            <a:r>
              <a:rPr lang="en-US" sz="2400">
                <a:solidFill>
                  <a:srgbClr val="FF0000"/>
                </a:solidFill>
              </a:rPr>
              <a:t>_</a:t>
            </a:r>
            <a:r>
              <a:rPr lang="en-US" sz="2400">
                <a:solidFill>
                  <a:srgbClr val="00B050"/>
                </a:solidFill>
              </a:rPr>
              <a:t>REE</a:t>
            </a:r>
            <a:r>
              <a:rPr lang="en-US" sz="240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55409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0ECA-FC61-D026-6FE7-C2C38A38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CIPRES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0E15E-2652-7C39-2B87-242D3CD70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Cyberinfrastructure for Phylogenetic Research</a:t>
            </a:r>
          </a:p>
          <a:p>
            <a:r>
              <a:rPr lang="en-US" dirty="0"/>
              <a:t>Provides a simple browser interface </a:t>
            </a:r>
          </a:p>
          <a:p>
            <a:r>
              <a:rPr lang="en-US" dirty="0"/>
              <a:t>Community code run on large computational resources</a:t>
            </a:r>
          </a:p>
          <a:p>
            <a:r>
              <a:rPr lang="en-US" dirty="0"/>
              <a:t>Navigate to phylo.org and create an account</a:t>
            </a:r>
          </a:p>
          <a:p>
            <a:r>
              <a:rPr lang="en-US" dirty="0"/>
              <a:t>1000 hours of compute time free</a:t>
            </a:r>
          </a:p>
        </p:txBody>
      </p:sp>
    </p:spTree>
    <p:extLst>
      <p:ext uri="{BB962C8B-B14F-4D97-AF65-F5344CB8AC3E}">
        <p14:creationId xmlns:p14="http://schemas.microsoft.com/office/powerpoint/2010/main" val="1581498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0ECA-FC61-D026-6FE7-C2C38A38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CIPRES Tutorial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C9A7D8-AC83-65E6-69B4-A083A06C1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013" y="2557463"/>
            <a:ext cx="4953973" cy="3317875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16A21D4-45D9-4052-3403-29A5C2A79CAC}"/>
              </a:ext>
            </a:extLst>
          </p:cNvPr>
          <p:cNvSpPr/>
          <p:nvPr/>
        </p:nvSpPr>
        <p:spPr>
          <a:xfrm>
            <a:off x="3186820" y="4834550"/>
            <a:ext cx="1195058" cy="669957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48DF7-FC2E-4C9D-7415-A483C8F56234}"/>
              </a:ext>
            </a:extLst>
          </p:cNvPr>
          <p:cNvSpPr txBox="1"/>
          <p:nvPr/>
        </p:nvSpPr>
        <p:spPr>
          <a:xfrm>
            <a:off x="880560" y="4861771"/>
            <a:ext cx="230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Use the CIPRES Science Gateway</a:t>
            </a:r>
          </a:p>
        </p:txBody>
      </p:sp>
    </p:spTree>
    <p:extLst>
      <p:ext uri="{BB962C8B-B14F-4D97-AF65-F5344CB8AC3E}">
        <p14:creationId xmlns:p14="http://schemas.microsoft.com/office/powerpoint/2010/main" val="3790153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0ECA-FC61-D026-6FE7-C2C38A38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CIPRES Tutorial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B08B833-199B-35FD-0B42-9231166A8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69285"/>
            <a:ext cx="4398382" cy="15022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09E032-BC2E-9BBC-7720-2DDE3416B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0817" y="4311790"/>
            <a:ext cx="2808747" cy="1562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4DAE565-36E4-3A64-5D36-6734D6DC5384}"/>
              </a:ext>
            </a:extLst>
          </p:cNvPr>
          <p:cNvSpPr/>
          <p:nvPr/>
        </p:nvSpPr>
        <p:spPr>
          <a:xfrm>
            <a:off x="4900942" y="3094021"/>
            <a:ext cx="1195058" cy="669957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14CE42-03AD-3DF0-D570-0429685ECFB2}"/>
              </a:ext>
            </a:extLst>
          </p:cNvPr>
          <p:cNvSpPr/>
          <p:nvPr/>
        </p:nvSpPr>
        <p:spPr>
          <a:xfrm>
            <a:off x="4900942" y="4758262"/>
            <a:ext cx="1195058" cy="669957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068A-D024-599D-9EF5-17595E09B6CA}"/>
              </a:ext>
            </a:extLst>
          </p:cNvPr>
          <p:cNvSpPr txBox="1"/>
          <p:nvPr/>
        </p:nvSpPr>
        <p:spPr>
          <a:xfrm>
            <a:off x="1145741" y="3152798"/>
            <a:ext cx="29018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a New Folder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36423-4A2C-EBEE-93B6-8D9E5521FED3}"/>
              </a:ext>
            </a:extLst>
          </p:cNvPr>
          <p:cNvSpPr txBox="1"/>
          <p:nvPr/>
        </p:nvSpPr>
        <p:spPr>
          <a:xfrm>
            <a:off x="1145741" y="4493075"/>
            <a:ext cx="3909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Choose File to Upload</a:t>
            </a:r>
          </a:p>
          <a:p>
            <a:r>
              <a:rPr lang="en-US" sz="2400" dirty="0"/>
              <a:t>Enter Label Name</a:t>
            </a:r>
          </a:p>
          <a:p>
            <a:r>
              <a:rPr lang="en-US" sz="2400" dirty="0"/>
              <a:t>Click Save</a:t>
            </a:r>
          </a:p>
        </p:txBody>
      </p:sp>
    </p:spTree>
    <p:extLst>
      <p:ext uri="{BB962C8B-B14F-4D97-AF65-F5344CB8AC3E}">
        <p14:creationId xmlns:p14="http://schemas.microsoft.com/office/powerpoint/2010/main" val="1294310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0ECA-FC61-D026-6FE7-C2C38A38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CIPRES Tutorial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08B833-199B-35FD-0B42-9231166A8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569285"/>
            <a:ext cx="4398382" cy="15022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209E032-BC2E-9BBC-7720-2DDE3416B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11790"/>
            <a:ext cx="4398382" cy="1562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4DAE565-36E4-3A64-5D36-6734D6DC5384}"/>
              </a:ext>
            </a:extLst>
          </p:cNvPr>
          <p:cNvSpPr/>
          <p:nvPr/>
        </p:nvSpPr>
        <p:spPr>
          <a:xfrm>
            <a:off x="4900942" y="3094021"/>
            <a:ext cx="1195058" cy="669957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14CE42-03AD-3DF0-D570-0429685ECFB2}"/>
              </a:ext>
            </a:extLst>
          </p:cNvPr>
          <p:cNvSpPr/>
          <p:nvPr/>
        </p:nvSpPr>
        <p:spPr>
          <a:xfrm>
            <a:off x="4900942" y="4758262"/>
            <a:ext cx="1195058" cy="669957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068A-D024-599D-9EF5-17595E09B6CA}"/>
              </a:ext>
            </a:extLst>
          </p:cNvPr>
          <p:cNvSpPr txBox="1"/>
          <p:nvPr/>
        </p:nvSpPr>
        <p:spPr>
          <a:xfrm>
            <a:off x="1145741" y="3071618"/>
            <a:ext cx="3454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Data</a:t>
            </a:r>
          </a:p>
          <a:p>
            <a:r>
              <a:rPr lang="en-US" sz="2400" dirty="0"/>
              <a:t>Select Upload/Enter Data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36423-4A2C-EBEE-93B6-8D9E5521FED3}"/>
              </a:ext>
            </a:extLst>
          </p:cNvPr>
          <p:cNvSpPr txBox="1"/>
          <p:nvPr/>
        </p:nvSpPr>
        <p:spPr>
          <a:xfrm>
            <a:off x="1145741" y="4677741"/>
            <a:ext cx="3909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Enter Label and Description</a:t>
            </a:r>
          </a:p>
          <a:p>
            <a:r>
              <a:rPr lang="en-US" sz="2400" dirty="0"/>
              <a:t>Click Save</a:t>
            </a:r>
          </a:p>
        </p:txBody>
      </p:sp>
    </p:spTree>
    <p:extLst>
      <p:ext uri="{BB962C8B-B14F-4D97-AF65-F5344CB8AC3E}">
        <p14:creationId xmlns:p14="http://schemas.microsoft.com/office/powerpoint/2010/main" val="2872225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0ECA-FC61-D026-6FE7-C2C38A38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CIPRES Tutorial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08B833-199B-35FD-0B42-9231166A8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569285"/>
            <a:ext cx="4398382" cy="15022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4DAE565-36E4-3A64-5D36-6734D6DC5384}"/>
              </a:ext>
            </a:extLst>
          </p:cNvPr>
          <p:cNvSpPr/>
          <p:nvPr/>
        </p:nvSpPr>
        <p:spPr>
          <a:xfrm>
            <a:off x="4900942" y="3094021"/>
            <a:ext cx="1195058" cy="669957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068A-D024-599D-9EF5-17595E09B6CA}"/>
              </a:ext>
            </a:extLst>
          </p:cNvPr>
          <p:cNvSpPr txBox="1"/>
          <p:nvPr/>
        </p:nvSpPr>
        <p:spPr>
          <a:xfrm>
            <a:off x="1145741" y="3094021"/>
            <a:ext cx="3454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Tasks</a:t>
            </a:r>
          </a:p>
          <a:p>
            <a:r>
              <a:rPr lang="en-US" sz="2400" dirty="0"/>
              <a:t>Select Create New 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78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task&#10;&#10;Description automatically generated">
            <a:extLst>
              <a:ext uri="{FF2B5EF4-FFF2-40B4-BE49-F238E27FC236}">
                <a16:creationId xmlns:a16="http://schemas.microsoft.com/office/drawing/2014/main" id="{C8DEB0A8-A912-DC93-C671-EED4BD5E4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692" y="2566271"/>
            <a:ext cx="5215699" cy="33178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20ECA-FC61-D026-6FE7-C2C38A38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CIPRES Tutorial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4DAE565-36E4-3A64-5D36-6734D6DC5384}"/>
              </a:ext>
            </a:extLst>
          </p:cNvPr>
          <p:cNvSpPr/>
          <p:nvPr/>
        </p:nvSpPr>
        <p:spPr>
          <a:xfrm>
            <a:off x="4709666" y="3791138"/>
            <a:ext cx="1195058" cy="669957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36423-4A2C-EBEE-93B6-8D9E5521FED3}"/>
              </a:ext>
            </a:extLst>
          </p:cNvPr>
          <p:cNvSpPr txBox="1"/>
          <p:nvPr/>
        </p:nvSpPr>
        <p:spPr>
          <a:xfrm>
            <a:off x="1295402" y="3341286"/>
            <a:ext cx="3909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Input Data</a:t>
            </a:r>
          </a:p>
          <a:p>
            <a:r>
              <a:rPr lang="en-US" sz="2400" dirty="0"/>
              <a:t>Select Alignment Tool</a:t>
            </a:r>
          </a:p>
          <a:p>
            <a:r>
              <a:rPr lang="en-US" sz="2400" dirty="0"/>
              <a:t>Set Parameters</a:t>
            </a:r>
          </a:p>
          <a:p>
            <a:r>
              <a:rPr lang="en-US" sz="2400" dirty="0"/>
              <a:t>Click Save and Run Task</a:t>
            </a:r>
          </a:p>
        </p:txBody>
      </p:sp>
    </p:spTree>
    <p:extLst>
      <p:ext uri="{BB962C8B-B14F-4D97-AF65-F5344CB8AC3E}">
        <p14:creationId xmlns:p14="http://schemas.microsoft.com/office/powerpoint/2010/main" val="1386874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33110C-4CCD-1866-5F87-CF6398A83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66" y="2545727"/>
            <a:ext cx="6408239" cy="6828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20ECA-FC61-D026-6FE7-C2C38A38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CIPRES Tutorial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4DAE565-36E4-3A64-5D36-6734D6DC5384}"/>
              </a:ext>
            </a:extLst>
          </p:cNvPr>
          <p:cNvSpPr/>
          <p:nvPr/>
        </p:nvSpPr>
        <p:spPr>
          <a:xfrm>
            <a:off x="3858641" y="2545727"/>
            <a:ext cx="1195058" cy="669957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36423-4A2C-EBEE-93B6-8D9E5521FED3}"/>
              </a:ext>
            </a:extLst>
          </p:cNvPr>
          <p:cNvSpPr txBox="1"/>
          <p:nvPr/>
        </p:nvSpPr>
        <p:spPr>
          <a:xfrm>
            <a:off x="2030596" y="2649872"/>
            <a:ext cx="2081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 Output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B85593F-1D4E-FB6E-7E06-8480A7F90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085" y="3228572"/>
            <a:ext cx="3350959" cy="264729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FE16159-D60A-6F68-BBBE-135B72B14E3E}"/>
              </a:ext>
            </a:extLst>
          </p:cNvPr>
          <p:cNvSpPr/>
          <p:nvPr/>
        </p:nvSpPr>
        <p:spPr>
          <a:xfrm>
            <a:off x="3858641" y="4217241"/>
            <a:ext cx="1195058" cy="669957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28401E-EF9D-04E0-1436-C092CCDD6CEF}"/>
              </a:ext>
            </a:extLst>
          </p:cNvPr>
          <p:cNvSpPr txBox="1"/>
          <p:nvPr/>
        </p:nvSpPr>
        <p:spPr>
          <a:xfrm>
            <a:off x="2030595" y="4321386"/>
            <a:ext cx="2081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59001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0ECA-FC61-D026-6FE7-C2C38A38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0E15E-2652-7C39-2B87-242D3CD70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CIPRES Science Gateway | Home (phylo.org)</a:t>
            </a:r>
            <a:endParaRPr lang="en-US" dirty="0"/>
          </a:p>
          <a:p>
            <a:r>
              <a:rPr lang="en-US" dirty="0">
                <a:hlinkClick r:id="rId3"/>
              </a:rPr>
              <a:t>Simple Phylogenetic Tree &lt; Phylogeny &lt; EMBL-EBI</a:t>
            </a:r>
            <a:endParaRPr lang="en-US" dirty="0"/>
          </a:p>
          <a:p>
            <a:r>
              <a:rPr lang="en-US" dirty="0" err="1">
                <a:hlinkClick r:id="rId4"/>
              </a:rPr>
              <a:t>MView</a:t>
            </a:r>
            <a:r>
              <a:rPr lang="en-US" dirty="0">
                <a:hlinkClick r:id="rId4"/>
              </a:rPr>
              <a:t> &lt; Multiple Sequence Alignment &lt; EMBL-EBI</a:t>
            </a:r>
            <a:endParaRPr lang="en-US" dirty="0"/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https://www.jalview.org/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1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DC3A-85A1-2BDE-9F92-5C25BBE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Alignment</a:t>
            </a:r>
          </a:p>
        </p:txBody>
      </p:sp>
      <p:pic>
        <p:nvPicPr>
          <p:cNvPr id="4" name="Content Placeholder 3" descr="A close-up of a dna code&#10;&#10;Description automatically generated">
            <a:extLst>
              <a:ext uri="{FF2B5EF4-FFF2-40B4-BE49-F238E27FC236}">
                <a16:creationId xmlns:a16="http://schemas.microsoft.com/office/drawing/2014/main" id="{11F56CF7-0538-6585-6705-5875C737D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484" y="2716456"/>
            <a:ext cx="8524875" cy="3019425"/>
          </a:xfrm>
        </p:spPr>
      </p:pic>
    </p:spTree>
    <p:extLst>
      <p:ext uri="{BB962C8B-B14F-4D97-AF65-F5344CB8AC3E}">
        <p14:creationId xmlns:p14="http://schemas.microsoft.com/office/powerpoint/2010/main" val="414998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446C-69CF-95CC-9721-A74BD5C0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Alignment</a:t>
            </a:r>
          </a:p>
        </p:txBody>
      </p:sp>
      <p:pic>
        <p:nvPicPr>
          <p:cNvPr id="4" name="Content Placeholder 3" descr="A blue and black text on a white background&#10;&#10;Description automatically generated">
            <a:extLst>
              <a:ext uri="{FF2B5EF4-FFF2-40B4-BE49-F238E27FC236}">
                <a16:creationId xmlns:a16="http://schemas.microsoft.com/office/drawing/2014/main" id="{9048FC37-387F-C9F5-4F17-42DA6E292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909" y="2517855"/>
            <a:ext cx="8440948" cy="3318936"/>
          </a:xfrm>
        </p:spPr>
      </p:pic>
    </p:spTree>
    <p:extLst>
      <p:ext uri="{BB962C8B-B14F-4D97-AF65-F5344CB8AC3E}">
        <p14:creationId xmlns:p14="http://schemas.microsoft.com/office/powerpoint/2010/main" val="157262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7294-C349-3903-A336-76F2D455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16S rRNA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25DCF-430C-EC7C-E032-E98E69A59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Commonly used Gene sequence of a prokaryotic cell</a:t>
            </a:r>
          </a:p>
          <a:p>
            <a:pPr>
              <a:buSzPct val="114999"/>
            </a:pPr>
            <a:endParaRPr lang="en-US"/>
          </a:p>
          <a:p>
            <a:pPr>
              <a:buSzPct val="114999"/>
            </a:pPr>
            <a:r>
              <a:rPr lang="en-US"/>
              <a:t>Used to characterize/identify sample bacteria and archaea</a:t>
            </a:r>
          </a:p>
          <a:p>
            <a:pPr>
              <a:buSzPct val="114999"/>
            </a:pPr>
            <a:endParaRPr lang="en-US"/>
          </a:p>
          <a:p>
            <a:pPr>
              <a:buSzPct val="114999"/>
            </a:pPr>
            <a:r>
              <a:rPr lang="en-US"/>
              <a:t>Small frequency size makes the data limited, but efficient </a:t>
            </a:r>
          </a:p>
        </p:txBody>
      </p:sp>
    </p:spTree>
    <p:extLst>
      <p:ext uri="{BB962C8B-B14F-4D97-AF65-F5344CB8AC3E}">
        <p14:creationId xmlns:p14="http://schemas.microsoft.com/office/powerpoint/2010/main" val="209803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BCB9-A474-57E9-AEEB-AF47260C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16C5F-6D29-E8C6-9464-317B5B4CC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and align influenza strains found in 16S rRNA Sequence</a:t>
            </a:r>
          </a:p>
          <a:p>
            <a:pPr>
              <a:buSzPct val="114999"/>
            </a:pPr>
            <a:endParaRPr lang="en-US"/>
          </a:p>
          <a:p>
            <a:pPr>
              <a:buSzPct val="114999"/>
            </a:pPr>
            <a:r>
              <a:rPr lang="en-US" dirty="0"/>
              <a:t>MAFFT – Multiple Alignment Fast Fourier Transform</a:t>
            </a:r>
          </a:p>
          <a:p>
            <a:pPr>
              <a:buSzPct val="114999"/>
            </a:pPr>
            <a:endParaRPr lang="en-US"/>
          </a:p>
          <a:p>
            <a:pPr>
              <a:buSzPct val="114999"/>
            </a:pPr>
            <a:r>
              <a:rPr lang="en-US" dirty="0"/>
              <a:t>MUSCLE – Multiple Sequence Alignment by log expectation</a:t>
            </a:r>
          </a:p>
        </p:txBody>
      </p:sp>
    </p:spTree>
    <p:extLst>
      <p:ext uri="{BB962C8B-B14F-4D97-AF65-F5344CB8AC3E}">
        <p14:creationId xmlns:p14="http://schemas.microsoft.com/office/powerpoint/2010/main" val="19613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BE49-A762-979F-2D36-674DFCC9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MUSCLE/MAFFT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E1520-669A-D3BE-962B-A26C10CAB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27674"/>
          </a:xfrm>
        </p:spPr>
        <p:txBody>
          <a:bodyPr>
            <a:normAutofit lnSpcReduction="10000"/>
          </a:bodyPr>
          <a:lstStyle/>
          <a:p>
            <a:r>
              <a:rPr lang="en-US"/>
              <a:t>Three alignment strategies</a:t>
            </a:r>
          </a:p>
          <a:p>
            <a:pPr lvl="1"/>
            <a:r>
              <a:rPr lang="en-US"/>
              <a:t>Progressive method (1).</a:t>
            </a:r>
          </a:p>
          <a:p>
            <a:pPr lvl="1"/>
            <a:r>
              <a:rPr lang="en-US"/>
              <a:t>The iterative refinement method with the WSP score (2).</a:t>
            </a:r>
          </a:p>
          <a:p>
            <a:pPr lvl="1"/>
            <a:r>
              <a:rPr lang="en-US"/>
              <a:t>The iterative refinement method with both the WSP and consistency scores (3).</a:t>
            </a:r>
          </a:p>
          <a:p>
            <a:r>
              <a:rPr lang="en-US"/>
              <a:t>For speed:</a:t>
            </a:r>
          </a:p>
          <a:p>
            <a:pPr lvl="1"/>
            <a:r>
              <a:rPr lang="en-US"/>
              <a:t>1 &gt; 2 &gt; 3</a:t>
            </a:r>
          </a:p>
          <a:p>
            <a:r>
              <a:rPr lang="en-US"/>
              <a:t>For accuracy:</a:t>
            </a:r>
          </a:p>
          <a:p>
            <a:pPr lvl="1"/>
            <a:r>
              <a:rPr lang="en-US"/>
              <a:t>3 &gt; 2 &gt; 1</a:t>
            </a:r>
          </a:p>
        </p:txBody>
      </p:sp>
    </p:spTree>
    <p:extLst>
      <p:ext uri="{BB962C8B-B14F-4D97-AF65-F5344CB8AC3E}">
        <p14:creationId xmlns:p14="http://schemas.microsoft.com/office/powerpoint/2010/main" val="120891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0ECA-FC61-D026-6FE7-C2C38A38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Progressive Method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A905D0-8A2D-CC91-DD2E-876466D33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handle up to 5000 sequences on a standard desktop computer</a:t>
            </a:r>
          </a:p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2750A5-C708-7A8B-0328-47302DE8B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01697"/>
              </p:ext>
            </p:extLst>
          </p:nvPr>
        </p:nvGraphicFramePr>
        <p:xfrm>
          <a:off x="2360178" y="3715616"/>
          <a:ext cx="7471642" cy="1335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0489">
                  <a:extLst>
                    <a:ext uri="{9D8B030D-6E8A-4147-A177-3AD203B41FA5}">
                      <a16:colId xmlns:a16="http://schemas.microsoft.com/office/drawing/2014/main" val="208411879"/>
                    </a:ext>
                  </a:extLst>
                </a:gridCol>
                <a:gridCol w="2056718">
                  <a:extLst>
                    <a:ext uri="{9D8B030D-6E8A-4147-A177-3AD203B41FA5}">
                      <a16:colId xmlns:a16="http://schemas.microsoft.com/office/drawing/2014/main" val="2176389865"/>
                    </a:ext>
                  </a:extLst>
                </a:gridCol>
                <a:gridCol w="2067717">
                  <a:extLst>
                    <a:ext uri="{9D8B030D-6E8A-4147-A177-3AD203B41FA5}">
                      <a16:colId xmlns:a16="http://schemas.microsoft.com/office/drawing/2014/main" val="1005301211"/>
                    </a:ext>
                  </a:extLst>
                </a:gridCol>
                <a:gridCol w="2056718">
                  <a:extLst>
                    <a:ext uri="{9D8B030D-6E8A-4147-A177-3AD203B41FA5}">
                      <a16:colId xmlns:a16="http://schemas.microsoft.com/office/drawing/2014/main" val="2168765985"/>
                    </a:ext>
                  </a:extLst>
                </a:gridCol>
              </a:tblGrid>
              <a:tr h="333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Method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Sum of Pairs Score (SP)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Total Column Score (TC)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CPU Time (s)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701795"/>
                  </a:ext>
                </a:extLst>
              </a:tr>
              <a:tr h="333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MAFFT FFT-NS-1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79.63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6700127"/>
                  </a:ext>
                </a:extLst>
              </a:tr>
              <a:tr h="333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MAFFT FFT-NS-2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79.88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44.01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4452070"/>
                  </a:ext>
                </a:extLst>
              </a:tr>
              <a:tr h="333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MUSCLE 3.52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77.63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65820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C361223-40AC-025F-1D4D-2BEBADFE69F4}"/>
              </a:ext>
            </a:extLst>
          </p:cNvPr>
          <p:cNvSpPr txBox="1"/>
          <p:nvPr/>
        </p:nvSpPr>
        <p:spPr>
          <a:xfrm>
            <a:off x="4959309" y="505104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 Full-length sequences</a:t>
            </a:r>
          </a:p>
        </p:txBody>
      </p:sp>
    </p:spTree>
    <p:extLst>
      <p:ext uri="{BB962C8B-B14F-4D97-AF65-F5344CB8AC3E}">
        <p14:creationId xmlns:p14="http://schemas.microsoft.com/office/powerpoint/2010/main" val="11725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0ECA-FC61-D026-6FE7-C2C38A38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Progressive Method/FFT-NS-1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A905D0-8A2D-CC91-DD2E-876466D33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simplest progressive option.</a:t>
            </a:r>
          </a:p>
          <a:p>
            <a:r>
              <a:rPr lang="en-US"/>
              <a:t>One of the fastest methods currently available.</a:t>
            </a:r>
          </a:p>
          <a:p>
            <a:r>
              <a:rPr lang="en-US"/>
              <a:t>Procedure:</a:t>
            </a:r>
          </a:p>
          <a:p>
            <a:pPr marL="914400" lvl="1" indent="-457200">
              <a:buAutoNum type="arabicPeriod"/>
            </a:pPr>
            <a:r>
              <a:rPr lang="en-US"/>
              <a:t>Make a rough distance matrix by counting the number of shared 6-tuples between every sequence pair.</a:t>
            </a:r>
          </a:p>
          <a:p>
            <a:pPr marL="914400" lvl="1" indent="-457200">
              <a:buAutoNum type="arabicPeriod"/>
            </a:pPr>
            <a:r>
              <a:rPr lang="en-US"/>
              <a:t>Build a guide tree.</a:t>
            </a:r>
          </a:p>
          <a:p>
            <a:pPr marL="914400" lvl="1" indent="-457200">
              <a:buAutoNum type="arabicPeriod"/>
            </a:pPr>
            <a:r>
              <a:rPr lang="en-US"/>
              <a:t>Align the sequences according to the branching order.</a:t>
            </a:r>
          </a:p>
          <a:p>
            <a:pPr marL="914400" lvl="1" indent="-45720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97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22</TotalTime>
  <Words>747</Words>
  <Application>Microsoft Office PowerPoint</Application>
  <PresentationFormat>Widescreen</PresentationFormat>
  <Paragraphs>166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Aptos Narrow</vt:lpstr>
      <vt:lpstr>Arial</vt:lpstr>
      <vt:lpstr>Garamond</vt:lpstr>
      <vt:lpstr>Organic</vt:lpstr>
      <vt:lpstr>Tutorial 1: Alignments </vt:lpstr>
      <vt:lpstr>What is Alignment?</vt:lpstr>
      <vt:lpstr>Before Alignment</vt:lpstr>
      <vt:lpstr>After Alignment</vt:lpstr>
      <vt:lpstr>16S rRNA Sequence</vt:lpstr>
      <vt:lpstr>The Assignment</vt:lpstr>
      <vt:lpstr>MUSCLE/MAFFT Alignment</vt:lpstr>
      <vt:lpstr>Progressive Method</vt:lpstr>
      <vt:lpstr>Progressive Method/FFT-NS-1</vt:lpstr>
      <vt:lpstr>Progressive Method/FFT-NS-2</vt:lpstr>
      <vt:lpstr>The iterative refinement method with the WSP score</vt:lpstr>
      <vt:lpstr>The iterative refinement method with the WSP score FFT-NS-i</vt:lpstr>
      <vt:lpstr>The iterative refinement method with both the WSP and consistency scores</vt:lpstr>
      <vt:lpstr>The iterative refinement method with both the WSP and consistency scores</vt:lpstr>
      <vt:lpstr>MUSCLE</vt:lpstr>
      <vt:lpstr>Muscle Alignment</vt:lpstr>
      <vt:lpstr>Results MUSCLE vs MAFFT</vt:lpstr>
      <vt:lpstr>MUSCLE VS MAFFT</vt:lpstr>
      <vt:lpstr>Conclusion</vt:lpstr>
      <vt:lpstr>Using CIPRES Tutorial</vt:lpstr>
      <vt:lpstr>Using CIPRES Tutorial</vt:lpstr>
      <vt:lpstr>Using CIPRES Tutorial</vt:lpstr>
      <vt:lpstr>Using CIPRES Tutorial</vt:lpstr>
      <vt:lpstr>Using CIPRES Tutorial</vt:lpstr>
      <vt:lpstr>Using CIPRES Tutorial</vt:lpstr>
      <vt:lpstr>Using CIPRES Tutorial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1: Alignments</dc:title>
  <dc:creator>Wilmes,Timothy</dc:creator>
  <cp:lastModifiedBy>Wilmes,Timothy</cp:lastModifiedBy>
  <cp:revision>3</cp:revision>
  <dcterms:created xsi:type="dcterms:W3CDTF">2024-01-22T22:31:39Z</dcterms:created>
  <dcterms:modified xsi:type="dcterms:W3CDTF">2024-01-25T22:36:37Z</dcterms:modified>
</cp:coreProperties>
</file>