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7KZhXTl9cQmg7V2shxeY32nP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61C223-B6C7-4012-9D52-D7650615AEE7}">
  <a:tblStyle styleId="{4A61C223-B6C7-4012-9D52-D7650615AEE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6de9e2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6de9e2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900"/>
              <a:t>Детектирование аномалий  в данных 2</a:t>
            </a:r>
            <a:endParaRPr sz="490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5591350" y="2834125"/>
            <a:ext cx="32409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/>
              <a:t>Куратор: Никита Патов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-US"/>
              <a:t>Участники:</a:t>
            </a:r>
            <a:endParaRPr/>
          </a:p>
          <a:p>
            <a:pPr marL="45720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Демиденко Никита</a:t>
            </a:r>
            <a:endParaRPr/>
          </a:p>
          <a:p>
            <a:pPr marL="45720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Сидорова Анастасия</a:t>
            </a:r>
            <a:endParaRPr/>
          </a:p>
          <a:p>
            <a:pPr marL="457200" lvl="0" indent="-353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Морозов Антон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Кодировка категориальных фичей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Примененные кодировки: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LeaveOneOutEncoder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One Hot 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Weight  of Evidence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Используемые модели и инструменты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17050" y="1152475"/>
            <a:ext cx="37596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Модели: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LogisticRegression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RandomForestClassifier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SVC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Catboost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XGBoost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/>
              <a:t>nn.Linear + torch.sigmoid 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Подбор гиперпараметров: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GridSearchCV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Optuna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5411250" y="129917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Дополнительные методы: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PCA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SelectFromModel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StandardScaler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Результаты обучения</a:t>
            </a:r>
            <a:endParaRPr/>
          </a:p>
        </p:txBody>
      </p:sp>
      <p:graphicFrame>
        <p:nvGraphicFramePr>
          <p:cNvPr id="146" name="Google Shape;146;p29"/>
          <p:cNvGraphicFramePr/>
          <p:nvPr>
            <p:extLst>
              <p:ext uri="{D42A27DB-BD31-4B8C-83A1-F6EECF244321}">
                <p14:modId xmlns:p14="http://schemas.microsoft.com/office/powerpoint/2010/main" val="1872574646"/>
              </p:ext>
            </p:extLst>
          </p:nvPr>
        </p:nvGraphicFramePr>
        <p:xfrm>
          <a:off x="459349" y="1252382"/>
          <a:ext cx="8225300" cy="3128165"/>
        </p:xfrm>
        <a:graphic>
          <a:graphicData uri="http://schemas.openxmlformats.org/drawingml/2006/table">
            <a:tbl>
              <a:tblPr>
                <a:noFill/>
                <a:tableStyleId>{4A61C223-B6C7-4012-9D52-D7650615AEE7}</a:tableStyleId>
              </a:tblPr>
              <a:tblGrid>
                <a:gridCol w="14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Undersampling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Дополнительные методы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Model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ROC-AUC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F1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precision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recall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Near Miss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looe, SelectFromModel, gsCV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LogisticRegression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0.7</a:t>
                      </a:r>
                      <a:r>
                        <a:rPr lang="en-US" sz="1200"/>
                        <a:t>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0.69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0.08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Near Miss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looe, SelectFromModel, gsCV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SVC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0.73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0.07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PCA, ohe+woe, gsCV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Logistic Regression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0.76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0.70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looe, SelectFromModel, gsCV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LogisticRegression </a:t>
                      </a:r>
                      <a:endParaRPr sz="12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0.77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0.70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ohe+woe, SelectFromModel, gsCV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LogisticRegression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0.78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0.23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optuna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LogisticRegression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0,83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0,14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0,71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Результаты обучения</a:t>
            </a:r>
            <a:endParaRPr/>
          </a:p>
        </p:txBody>
      </p:sp>
      <p:graphicFrame>
        <p:nvGraphicFramePr>
          <p:cNvPr id="152" name="Google Shape;152;p30"/>
          <p:cNvGraphicFramePr/>
          <p:nvPr>
            <p:extLst>
              <p:ext uri="{D42A27DB-BD31-4B8C-83A1-F6EECF244321}">
                <p14:modId xmlns:p14="http://schemas.microsoft.com/office/powerpoint/2010/main" val="2437361258"/>
              </p:ext>
            </p:extLst>
          </p:nvPr>
        </p:nvGraphicFramePr>
        <p:xfrm>
          <a:off x="465791" y="1334639"/>
          <a:ext cx="8366500" cy="3338775"/>
        </p:xfrm>
        <a:graphic>
          <a:graphicData uri="http://schemas.openxmlformats.org/drawingml/2006/table">
            <a:tbl>
              <a:tblPr>
                <a:noFill/>
                <a:tableStyleId>{4A61C223-B6C7-4012-9D52-D7650615AEE7}</a:tableStyleId>
              </a:tblPr>
              <a:tblGrid>
                <a:gridCol w="13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Undersampling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Дополнительные методы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Model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ROC-AUC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F1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Random Sampler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looe, SelectFromModel, gsCV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SVC 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0.81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0.73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 err="1">
                          <a:solidFill>
                            <a:schemeClr val="dk1"/>
                          </a:solidFill>
                        </a:rPr>
                        <a:t>ohe+woe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</a:rPr>
                        <a:t>SelectFromModel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/PCA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RandomForest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0.85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0.83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ohe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nn.Linear</a:t>
                      </a:r>
                      <a:r>
                        <a:rPr lang="en-US" sz="1200" u="none" strike="noStrike" cap="none" dirty="0"/>
                        <a:t> + </a:t>
                      </a:r>
                      <a:r>
                        <a:rPr lang="en-US" sz="1200" u="none" strike="noStrike" cap="none" dirty="0" err="1"/>
                        <a:t>torch.sigmoid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0.87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Random Sampler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Внутренняя кодировка категориальных признаков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CatBoost Classifier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0.89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ohe+woe, </a:t>
                      </a:r>
                      <a:r>
                        <a:rPr lang="en-US" sz="1200"/>
                        <a:t>gsCV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XGBoost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0.90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Random Sampler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optuna, внутренняя кодировка категориальных признаков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CatBoost Classifier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0.96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Описание данных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88452"/>
              <a:buNone/>
            </a:pPr>
            <a:r>
              <a:rPr lang="en-US"/>
              <a:t>Задача: выявление подозрительных транзакций на наборе банковских данных</a:t>
            </a:r>
            <a:endParaRPr sz="2200"/>
          </a:p>
        </p:txBody>
      </p:sp>
      <p:sp>
        <p:nvSpPr>
          <p:cNvPr id="62" name="Google Shape;62;p2"/>
          <p:cNvSpPr txBox="1"/>
          <p:nvPr/>
        </p:nvSpPr>
        <p:spPr>
          <a:xfrm>
            <a:off x="686975" y="2121000"/>
            <a:ext cx="36714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Различные числовые и категориальные признаки с информацией о транзакциях, а также информация, собранная системой безопасности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Целевая переменная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isFraud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Размер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(590_540 х 394)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928425" y="2121000"/>
            <a:ext cx="3528600" cy="23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identity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Числовые и категориальные признаки,содержащие информацию об идентификации владельца карты, в частности устройство с которого совершалась транзакция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Размер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(144_233 х 41)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2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Объединение таблиц</a:t>
            </a:r>
            <a:endParaRPr/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3975" y="1866050"/>
            <a:ext cx="4581000" cy="283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4"/>
          <p:cNvCxnSpPr/>
          <p:nvPr/>
        </p:nvCxnSpPr>
        <p:spPr>
          <a:xfrm flipH="1">
            <a:off x="1655925" y="2558175"/>
            <a:ext cx="786900" cy="37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4"/>
          <p:cNvSpPr txBox="1"/>
          <p:nvPr/>
        </p:nvSpPr>
        <p:spPr>
          <a:xfrm>
            <a:off x="101350" y="2510675"/>
            <a:ext cx="1621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Уменьшение количества данных на 400_000</a:t>
            </a:r>
            <a:endParaRPr/>
          </a:p>
        </p:txBody>
      </p:sp>
      <p:cxnSp>
        <p:nvCxnSpPr>
          <p:cNvPr id="72" name="Google Shape;72;p4"/>
          <p:cNvCxnSpPr/>
          <p:nvPr/>
        </p:nvCxnSpPr>
        <p:spPr>
          <a:xfrm rot="10800000">
            <a:off x="1655700" y="3284350"/>
            <a:ext cx="746400" cy="5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4"/>
          <p:cNvCxnSpPr/>
          <p:nvPr/>
        </p:nvCxnSpPr>
        <p:spPr>
          <a:xfrm>
            <a:off x="5787950" y="2490275"/>
            <a:ext cx="997800" cy="44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4"/>
          <p:cNvCxnSpPr/>
          <p:nvPr/>
        </p:nvCxnSpPr>
        <p:spPr>
          <a:xfrm rot="10800000" flipH="1">
            <a:off x="5815300" y="3487850"/>
            <a:ext cx="984000" cy="29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4"/>
          <p:cNvSpPr txBox="1"/>
          <p:nvPr/>
        </p:nvSpPr>
        <p:spPr>
          <a:xfrm>
            <a:off x="6697375" y="2571750"/>
            <a:ext cx="1886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Появление большого числа пропусков в таблицe identity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3642550" y="614650"/>
            <a:ext cx="342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2"/>
                </a:solidFill>
              </a:rPr>
              <a:t>transaction vs identity</a:t>
            </a:r>
            <a:endParaRPr sz="13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590_540 vs 144_233</a:t>
            </a:r>
            <a:endParaRPr sz="1300"/>
          </a:p>
        </p:txBody>
      </p:sp>
      <p:sp>
        <p:nvSpPr>
          <p:cNvPr id="77" name="Google Shape;77;p4"/>
          <p:cNvSpPr/>
          <p:nvPr/>
        </p:nvSpPr>
        <p:spPr>
          <a:xfrm>
            <a:off x="4044225" y="1712213"/>
            <a:ext cx="2083200" cy="1581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4"/>
          <p:cNvCxnSpPr/>
          <p:nvPr/>
        </p:nvCxnSpPr>
        <p:spPr>
          <a:xfrm rot="10800000" flipH="1">
            <a:off x="6012075" y="1655525"/>
            <a:ext cx="807600" cy="45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4"/>
          <p:cNvSpPr txBox="1"/>
          <p:nvPr/>
        </p:nvSpPr>
        <p:spPr>
          <a:xfrm>
            <a:off x="6755900" y="966725"/>
            <a:ext cx="2244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Для сохранения максимального числа данных и уменьшения пропусков в transaction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Пропущенные значения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739650" y="1180075"/>
            <a:ext cx="7566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После объединения 214 признаков из 435 содержали более 50% пропусков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386325" y="2543425"/>
            <a:ext cx="333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</a:rPr>
              <a:t>Оставить все признаки</a:t>
            </a:r>
            <a:endParaRPr sz="1300"/>
          </a:p>
        </p:txBody>
      </p:sp>
      <p:sp>
        <p:nvSpPr>
          <p:cNvPr id="87" name="Google Shape;87;p5"/>
          <p:cNvSpPr txBox="1"/>
          <p:nvPr/>
        </p:nvSpPr>
        <p:spPr>
          <a:xfrm>
            <a:off x="4926350" y="2513775"/>
            <a:ext cx="39492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</a:rPr>
              <a:t>Удаление признаков содержащих более 90% пропусков</a:t>
            </a:r>
            <a:endParaRPr sz="1300"/>
          </a:p>
        </p:txBody>
      </p:sp>
      <p:cxnSp>
        <p:nvCxnSpPr>
          <p:cNvPr id="88" name="Google Shape;88;p5"/>
          <p:cNvCxnSpPr/>
          <p:nvPr/>
        </p:nvCxnSpPr>
        <p:spPr>
          <a:xfrm flipH="1">
            <a:off x="2619275" y="1784625"/>
            <a:ext cx="834600" cy="54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5"/>
          <p:cNvCxnSpPr/>
          <p:nvPr/>
        </p:nvCxnSpPr>
        <p:spPr>
          <a:xfrm>
            <a:off x="5082425" y="1750700"/>
            <a:ext cx="875400" cy="5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5"/>
          <p:cNvSpPr txBox="1"/>
          <p:nvPr/>
        </p:nvSpPr>
        <p:spPr>
          <a:xfrm>
            <a:off x="2259625" y="3521775"/>
            <a:ext cx="5625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Заполнение пропусков: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Числовые признаки - медиана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Категориальные - “missing”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6de9e2b7_0_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После объединения</a:t>
            </a:r>
            <a:endParaRPr/>
          </a:p>
        </p:txBody>
      </p:sp>
      <p:sp>
        <p:nvSpPr>
          <p:cNvPr id="96" name="Google Shape;96;g2126de9e2b7_0_45"/>
          <p:cNvSpPr txBox="1">
            <a:spLocks noGrp="1"/>
          </p:cNvSpPr>
          <p:nvPr>
            <p:ph type="body" idx="1"/>
          </p:nvPr>
        </p:nvSpPr>
        <p:spPr>
          <a:xfrm>
            <a:off x="311700" y="1145700"/>
            <a:ext cx="80889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Размер полученной таблицы: 590_540 × 434 с весом почти 2GB</a:t>
            </a:r>
            <a:endParaRPr/>
          </a:p>
        </p:txBody>
      </p:sp>
      <p:cxnSp>
        <p:nvCxnSpPr>
          <p:cNvPr id="97" name="Google Shape;97;g2126de9e2b7_0_45"/>
          <p:cNvCxnSpPr/>
          <p:nvPr/>
        </p:nvCxnSpPr>
        <p:spPr>
          <a:xfrm>
            <a:off x="4458225" y="1757450"/>
            <a:ext cx="1411200" cy="6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g2126de9e2b7_0_45"/>
          <p:cNvCxnSpPr/>
          <p:nvPr/>
        </p:nvCxnSpPr>
        <p:spPr>
          <a:xfrm flipH="1">
            <a:off x="4458200" y="3046750"/>
            <a:ext cx="1438500" cy="6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g2126de9e2b7_0_45"/>
          <p:cNvSpPr txBox="1"/>
          <p:nvPr/>
        </p:nvSpPr>
        <p:spPr>
          <a:xfrm>
            <a:off x="1582350" y="3762325"/>
            <a:ext cx="401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Уменьшение веса до 0,5 GB</a:t>
            </a:r>
            <a:endParaRPr/>
          </a:p>
        </p:txBody>
      </p:sp>
      <p:sp>
        <p:nvSpPr>
          <p:cNvPr id="100" name="Google Shape;100;g2126de9e2b7_0_45"/>
          <p:cNvSpPr txBox="1"/>
          <p:nvPr/>
        </p:nvSpPr>
        <p:spPr>
          <a:xfrm>
            <a:off x="5136175" y="2493600"/>
            <a:ext cx="321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Изменение типов столбцов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Целевая переменная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75" y="1183700"/>
            <a:ext cx="59115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498250" y="2884475"/>
            <a:ext cx="25515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Сильный дисбаланс классов: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законных транзакций в 27 раз больше, чем мошеннических.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498250" y="1274250"/>
            <a:ext cx="2551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isFraud=0 законная транзакция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isFraud=1 мошеннические транзакции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Борьба с дисбалансом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1"/>
          </p:nvPr>
        </p:nvSpPr>
        <p:spPr>
          <a:xfrm>
            <a:off x="467775" y="1145700"/>
            <a:ext cx="6921900" cy="2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Отбор объектов для трейна методом семплирования: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u="sng"/>
              <a:t>Random Undersample</a:t>
            </a:r>
            <a:endParaRPr u="sng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Near Miss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 отбора соотношение классов: 427_399 к 15_506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После отбра: 15_506 к 15_506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Выбросы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350" y="2118900"/>
            <a:ext cx="7313150" cy="29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739650" y="1119625"/>
            <a:ext cx="73623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dk2"/>
                </a:solidFill>
              </a:rPr>
              <a:t>Для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r>
              <a:rPr lang="en-US" sz="1700" dirty="0" err="1">
                <a:solidFill>
                  <a:schemeClr val="dk2"/>
                </a:solidFill>
              </a:rPr>
              <a:t>некоторых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r>
              <a:rPr lang="en-US" sz="1700" dirty="0" err="1">
                <a:solidFill>
                  <a:schemeClr val="dk2"/>
                </a:solidFill>
              </a:rPr>
              <a:t>признаков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r>
              <a:rPr lang="en-US" sz="1700" dirty="0" err="1">
                <a:solidFill>
                  <a:schemeClr val="dk2"/>
                </a:solidFill>
              </a:rPr>
              <a:t>выбросы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r>
              <a:rPr lang="en-US" sz="1700" dirty="0" err="1">
                <a:solidFill>
                  <a:schemeClr val="dk2"/>
                </a:solidFill>
              </a:rPr>
              <a:t>сигнализирую</a:t>
            </a:r>
            <a:r>
              <a:rPr lang="ru-RU" sz="1700" dirty="0">
                <a:solidFill>
                  <a:schemeClr val="dk2"/>
                </a:solidFill>
              </a:rPr>
              <a:t>т</a:t>
            </a:r>
            <a:r>
              <a:rPr lang="en-US" sz="1700" dirty="0">
                <a:solidFill>
                  <a:schemeClr val="dk2"/>
                </a:solidFill>
              </a:rPr>
              <a:t> о </a:t>
            </a:r>
            <a:r>
              <a:rPr lang="en-US" sz="1700" dirty="0" err="1">
                <a:solidFill>
                  <a:schemeClr val="dk2"/>
                </a:solidFill>
              </a:rPr>
              <a:t>мошеннической</a:t>
            </a:r>
            <a:r>
              <a:rPr lang="en-US" sz="1700" dirty="0">
                <a:solidFill>
                  <a:schemeClr val="dk2"/>
                </a:solidFill>
              </a:rPr>
              <a:t> </a:t>
            </a:r>
            <a:r>
              <a:rPr lang="en-US" sz="1700" dirty="0" err="1">
                <a:solidFill>
                  <a:schemeClr val="dk2"/>
                </a:solidFill>
              </a:rPr>
              <a:t>транзакции</a:t>
            </a:r>
            <a:r>
              <a:rPr lang="en-US" sz="1700" dirty="0">
                <a:solidFill>
                  <a:schemeClr val="dk2"/>
                </a:solidFill>
              </a:rPr>
              <a:t>.</a:t>
            </a:r>
            <a:endParaRPr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Связь признаков с целевой переменной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50" y="1115825"/>
            <a:ext cx="74687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451</Words>
  <Application>Microsoft Office PowerPoint</Application>
  <PresentationFormat>Экран (16:9)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Детектирование аномалий  в данных 2</vt:lpstr>
      <vt:lpstr>Описание данных</vt:lpstr>
      <vt:lpstr>Объединение таблиц</vt:lpstr>
      <vt:lpstr>Пропущенные значения</vt:lpstr>
      <vt:lpstr>После объединения</vt:lpstr>
      <vt:lpstr>Целевая переменная</vt:lpstr>
      <vt:lpstr>Борьба с дисбалансом</vt:lpstr>
      <vt:lpstr>Выбросы</vt:lpstr>
      <vt:lpstr>Связь признаков с целевой переменной</vt:lpstr>
      <vt:lpstr>Кодировка категориальных фичей</vt:lpstr>
      <vt:lpstr>Используемые модели и инструменты</vt:lpstr>
      <vt:lpstr>Результаты обучения</vt:lpstr>
      <vt:lpstr>Результаты обучения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Детектирование аномалий  в данных 2</dc:title>
  <dc:creator>Anton</dc:creator>
  <cp:lastModifiedBy>Морозов Антон Владимирович</cp:lastModifiedBy>
  <cp:revision>1</cp:revision>
  <dcterms:modified xsi:type="dcterms:W3CDTF">2023-02-28T11:51:23Z</dcterms:modified>
</cp:coreProperties>
</file>