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59" r:id="rId2"/>
    <p:sldId id="261" r:id="rId3"/>
    <p:sldId id="263" r:id="rId4"/>
    <p:sldId id="260" r:id="rId5"/>
    <p:sldId id="264" r:id="rId6"/>
    <p:sldId id="257" r:id="rId7"/>
    <p:sldId id="267" r:id="rId8"/>
    <p:sldId id="270" r:id="rId9"/>
    <p:sldId id="268" r:id="rId10"/>
    <p:sldId id="271" r:id="rId11"/>
    <p:sldId id="269" r:id="rId12"/>
    <p:sldId id="272" r:id="rId13"/>
    <p:sldId id="265" r:id="rId14"/>
    <p:sldId id="273" r:id="rId15"/>
    <p:sldId id="266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264D97-7F83-4517-BAF2-1FD87FDFB9F1}">
          <p14:sldIdLst>
            <p14:sldId id="259"/>
            <p14:sldId id="261"/>
          </p14:sldIdLst>
        </p14:section>
        <p14:section name="Introduction" id="{DF7E70CC-91F8-40CF-B3F4-AA135392F95F}">
          <p14:sldIdLst>
            <p14:sldId id="263"/>
            <p14:sldId id="260"/>
          </p14:sldIdLst>
        </p14:section>
        <p14:section name="Generations" id="{0ED3951F-ECE0-44EC-819A-90379CA613C4}">
          <p14:sldIdLst>
            <p14:sldId id="264"/>
            <p14:sldId id="257"/>
            <p14:sldId id="267"/>
            <p14:sldId id="270"/>
            <p14:sldId id="268"/>
            <p14:sldId id="271"/>
            <p14:sldId id="269"/>
            <p14:sldId id="272"/>
          </p14:sldIdLst>
        </p14:section>
        <p14:section name="MI" id="{1E5C3E70-9BCC-4691-82B0-812C6229D1AC}">
          <p14:sldIdLst>
            <p14:sldId id="265"/>
            <p14:sldId id="273"/>
          </p14:sldIdLst>
        </p14:section>
        <p14:section name="IPC" id="{E3983D32-ADFF-46A7-8F63-CD6E6F135AA1}">
          <p14:sldIdLst>
            <p14:sldId id="266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F9FA"/>
    <a:srgbClr val="C0C0C0"/>
    <a:srgbClr val="E7E6E6"/>
    <a:srgbClr val="FFC000"/>
    <a:srgbClr val="E9CD71"/>
    <a:srgbClr val="9019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6BEA9A-4993-C24E-B9D1-83D61E3FA6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BDE3F-D815-D391-C11D-CD8C4C473A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DA5E3-D86E-4704-A4D3-3863F374394A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093FE-6655-2EFF-91CC-4AE2AFDA3E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F85B-D7FE-B015-7B23-2316C43B11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A0B21-2C88-458A-A705-77A6A49B3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493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5508F-F7BA-4ACE-BC9F-5A0EE0B0186A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F9527-C8A5-4665-93DD-E1973BB40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24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A6FFC-3F4F-4C64-9E60-6A99AAA153A6}" type="datetime1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92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08C1-A7B4-4042-BF94-63220BAED747}" type="datetime1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F7D3-CDF7-4D36-8B1C-CE7635AD7B2B}" type="datetime1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94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8D77-6683-4B2F-83A3-AF3EE29F54EB}" type="datetime1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170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21B-47AD-43C9-83EB-F8F4614E0203}" type="datetime1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28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C8BD-4A25-4FA1-A655-F9E606BC5129}" type="datetime1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6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34CBB-6C39-4831-BB3B-1124E59327AB}" type="datetime1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59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D27B-3856-488F-8F18-07B3CF537E4D}" type="datetime1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75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F76FC-0576-495B-9395-DEA52CE270ED}" type="datetime1">
              <a:rPr lang="en-IN" smtClean="0"/>
              <a:t>26-07-2024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918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FE7C-2FE9-4564-A4E8-E7933B681B7F}" type="datetime1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716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A909A-7FF1-4FD7-B042-0BB0C6996814}" type="datetime1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53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A62F-27C9-4D58-8F15-777C93DFCA1F}" type="datetime1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08179-94EB-4E86-AE2C-EE3553428E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56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R6_engin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rsche_Cayenn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65000"/>
                <a:lumOff val="35000"/>
              </a:schemeClr>
            </a:gs>
            <a:gs pos="50000">
              <a:schemeClr val="tx1">
                <a:lumMod val="75000"/>
                <a:lumOff val="25000"/>
              </a:schemeClr>
            </a:gs>
            <a:gs pos="25000">
              <a:schemeClr val="tx1">
                <a:lumMod val="85000"/>
                <a:lumOff val="1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E55F07-9F6E-143C-4CCB-38D204106D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75" r="35122" b="25409"/>
          <a:stretch/>
        </p:blipFill>
        <p:spPr>
          <a:xfrm>
            <a:off x="650966" y="2173583"/>
            <a:ext cx="1219200" cy="1598192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A45917-7091-FC27-19D3-F24AD8DB1C6B}"/>
              </a:ext>
            </a:extLst>
          </p:cNvPr>
          <p:cNvCxnSpPr>
            <a:cxnSpLocks/>
          </p:cNvCxnSpPr>
          <p:nvPr/>
        </p:nvCxnSpPr>
        <p:spPr>
          <a:xfrm>
            <a:off x="2032735" y="2162008"/>
            <a:ext cx="0" cy="2824338"/>
          </a:xfrm>
          <a:prstGeom prst="line">
            <a:avLst/>
          </a:prstGeom>
          <a:ln w="28575">
            <a:solidFill>
              <a:srgbClr val="E9CD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A86DC-F2AA-ED21-A6EE-E2662896CABB}"/>
              </a:ext>
            </a:extLst>
          </p:cNvPr>
          <p:cNvGrpSpPr/>
          <p:nvPr/>
        </p:nvGrpSpPr>
        <p:grpSpPr>
          <a:xfrm>
            <a:off x="2095815" y="1781697"/>
            <a:ext cx="6870471" cy="2568041"/>
            <a:chOff x="2095815" y="1781697"/>
            <a:chExt cx="6870471" cy="2568041"/>
          </a:xfrm>
          <a:effectLst>
            <a:outerShdw blurRad="50800" dist="38100" dir="2700000" sx="101000" sy="101000" algn="tl" rotWithShape="0">
              <a:prstClr val="black">
                <a:alpha val="38000"/>
              </a:prstClr>
            </a:outerShdw>
          </a:effectLst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140367-446C-0D9F-D705-7C27A3C2B947}"/>
                </a:ext>
              </a:extLst>
            </p:cNvPr>
            <p:cNvSpPr txBox="1"/>
            <p:nvPr/>
          </p:nvSpPr>
          <p:spPr>
            <a:xfrm>
              <a:off x="2095815" y="1781697"/>
              <a:ext cx="6870471" cy="176971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IN" sz="11500" dirty="0">
                  <a:solidFill>
                    <a:srgbClr val="90191A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PORSCHE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A49331-8934-6958-9E4F-CDDAFB9B9BA3}"/>
                </a:ext>
              </a:extLst>
            </p:cNvPr>
            <p:cNvSpPr txBox="1"/>
            <p:nvPr/>
          </p:nvSpPr>
          <p:spPr>
            <a:xfrm>
              <a:off x="4721534" y="3118632"/>
              <a:ext cx="4244752" cy="12311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IN" sz="8000" dirty="0">
                  <a:solidFill>
                    <a:srgbClr val="E9CD7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Cayenne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0289F8-9BC5-08AF-08BD-6BC65CD2E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" r="42"/>
          <a:stretch/>
        </p:blipFill>
        <p:spPr bwMode="auto">
          <a:xfrm>
            <a:off x="6539695" y="4349738"/>
            <a:ext cx="4988689" cy="17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58833D-2BD7-2670-43CC-44583D727E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r="295"/>
          <a:stretch/>
        </p:blipFill>
        <p:spPr>
          <a:xfrm>
            <a:off x="7121702" y="5281500"/>
            <a:ext cx="887979" cy="917181"/>
          </a:xfrm>
          <a:prstGeom prst="rect">
            <a:avLst/>
          </a:prstGeom>
          <a:effectLst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34E113-2BB6-D05A-8D29-7A84766C10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r="295"/>
          <a:stretch/>
        </p:blipFill>
        <p:spPr>
          <a:xfrm>
            <a:off x="10119545" y="5281500"/>
            <a:ext cx="887979" cy="917181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93AE1-D4A3-D88B-8C29-04DA75C4AF7A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255089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7C4430-2C60-507A-C554-58CFB8FA189F}"/>
              </a:ext>
            </a:extLst>
          </p:cNvPr>
          <p:cNvSpPr txBox="1"/>
          <p:nvPr/>
        </p:nvSpPr>
        <p:spPr>
          <a:xfrm>
            <a:off x="650966" y="-1570353"/>
            <a:ext cx="10879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Table of 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850445-47F1-3132-2CC2-90E49937E5E7}"/>
              </a:ext>
            </a:extLst>
          </p:cNvPr>
          <p:cNvSpPr txBox="1"/>
          <p:nvPr/>
        </p:nvSpPr>
        <p:spPr>
          <a:xfrm>
            <a:off x="650966" y="563247"/>
            <a:ext cx="10879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Second generation (E2 92A; 2010)</a:t>
            </a:r>
            <a:endParaRPr lang="en-IN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CAF1B-4C1F-9466-65A3-217A54A452BB}"/>
              </a:ext>
            </a:extLst>
          </p:cNvPr>
          <p:cNvCxnSpPr>
            <a:cxnSpLocks/>
          </p:cNvCxnSpPr>
          <p:nvPr/>
        </p:nvCxnSpPr>
        <p:spPr>
          <a:xfrm>
            <a:off x="650966" y="1181538"/>
            <a:ext cx="10879200" cy="0"/>
          </a:xfrm>
          <a:prstGeom prst="line">
            <a:avLst/>
          </a:prstGeom>
          <a:ln w="28575">
            <a:solidFill>
              <a:srgbClr val="E9CD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708E1B-78D8-161E-9A44-FA1A7CA58BD9}"/>
              </a:ext>
            </a:extLst>
          </p:cNvPr>
          <p:cNvSpPr/>
          <p:nvPr/>
        </p:nvSpPr>
        <p:spPr>
          <a:xfrm>
            <a:off x="650966" y="1001538"/>
            <a:ext cx="360000" cy="360000"/>
          </a:xfrm>
          <a:prstGeom prst="ellipse">
            <a:avLst/>
          </a:prstGeom>
          <a:solidFill>
            <a:srgbClr val="E9CD71"/>
          </a:solidFill>
          <a:ln>
            <a:solidFill>
              <a:srgbClr val="E9CD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EDE24E2-68BD-0609-2ACB-FB825F10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A2366-D665-D644-486D-39AF25723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543" y="76353"/>
            <a:ext cx="1580623" cy="917781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7EED6D-9534-5319-6141-4788361C0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153"/>
              </p:ext>
            </p:extLst>
          </p:nvPr>
        </p:nvGraphicFramePr>
        <p:xfrm>
          <a:off x="650966" y="1407263"/>
          <a:ext cx="10879200" cy="4536650"/>
        </p:xfrm>
        <a:graphic>
          <a:graphicData uri="http://schemas.openxmlformats.org/drawingml/2006/table">
            <a:tbl>
              <a:tblPr/>
              <a:tblGrid>
                <a:gridCol w="1813560">
                  <a:extLst>
                    <a:ext uri="{9D8B030D-6E8A-4147-A177-3AD203B41FA5}">
                      <a16:colId xmlns:a16="http://schemas.microsoft.com/office/drawing/2014/main" val="2917633803"/>
                    </a:ext>
                  </a:extLst>
                </a:gridCol>
                <a:gridCol w="1388769">
                  <a:extLst>
                    <a:ext uri="{9D8B030D-6E8A-4147-A177-3AD203B41FA5}">
                      <a16:colId xmlns:a16="http://schemas.microsoft.com/office/drawing/2014/main" val="1240775593"/>
                    </a:ext>
                  </a:extLst>
                </a:gridCol>
                <a:gridCol w="2731625">
                  <a:extLst>
                    <a:ext uri="{9D8B030D-6E8A-4147-A177-3AD203B41FA5}">
                      <a16:colId xmlns:a16="http://schemas.microsoft.com/office/drawing/2014/main" val="3419533230"/>
                    </a:ext>
                  </a:extLst>
                </a:gridCol>
                <a:gridCol w="3575806">
                  <a:extLst>
                    <a:ext uri="{9D8B030D-6E8A-4147-A177-3AD203B41FA5}">
                      <a16:colId xmlns:a16="http://schemas.microsoft.com/office/drawing/2014/main" val="626277982"/>
                    </a:ext>
                  </a:extLst>
                </a:gridCol>
                <a:gridCol w="1369440">
                  <a:extLst>
                    <a:ext uri="{9D8B030D-6E8A-4147-A177-3AD203B41FA5}">
                      <a16:colId xmlns:a16="http://schemas.microsoft.com/office/drawing/2014/main" val="913210894"/>
                    </a:ext>
                  </a:extLst>
                </a:gridCol>
              </a:tblGrid>
              <a:tr h="14167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Production period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Engine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Power (PS, torque) at rpm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Emissions CO2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14123"/>
                  </a:ext>
                </a:extLst>
              </a:tr>
              <a:tr h="2631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2010-2014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nl-NL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3,598 cc (3.6 L; 219.6 cu in) </a:t>
                      </a:r>
                      <a:r>
                        <a:rPr lang="nl-NL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 tooltip="VR6 engine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VR6</a:t>
                      </a:r>
                      <a:endParaRPr lang="nl-NL" sz="1000" b="0" u="non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300 PS (221 kW; 296 hp) at 6,300, 400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(295 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3,000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236 g/km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876905"/>
                  </a:ext>
                </a:extLst>
              </a:tr>
              <a:tr h="2631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2014-2018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nl-NL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3,598 cc (3.6 L; 219.6 cu in) VR6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300 PS (221 kW; 296 hp) at 6,300, 400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(295 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3,000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215 g/km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628384"/>
                  </a:ext>
                </a:extLst>
              </a:tr>
              <a:tr h="2631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S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2010-2014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4,806 cc (4.8 L; 293.3 cu in) V8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400 PS (294 kW; 395 hp) at 6,000, 500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(369 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3,500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245 g/km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61650"/>
                  </a:ext>
                </a:extLst>
              </a:tr>
              <a:tr h="2631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S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2015-2018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nl-NL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3,604 cc (3.6 L; 219.9 cu in) twin turbo V6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420 PS (309 kW; 414 hp) at 6,000, 500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(369 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1,350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223 g/km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279551"/>
                  </a:ext>
                </a:extLst>
              </a:tr>
              <a:tr h="2631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S Hybrid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2010-2014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2,995 cc (3.0 L; 182.8 cu in) supercharged V6 + electric motor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380 PS (280 kW; 370 hp) at 5,600, 580 N⋅m (428 lb⋅ft) at 1,000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193 g/km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0727"/>
                  </a:ext>
                </a:extLst>
              </a:tr>
              <a:tr h="2631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S E-Hybrid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2014-2018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2,995 cc (3.0 L; 182.8 cu in) supercharged V6 PHEV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416 PS (306 kW; 410 hp) at 5,500, 590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(435 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3,000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79 g/km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324793"/>
                  </a:ext>
                </a:extLst>
              </a:tr>
              <a:tr h="2631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GTS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2010-2014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4,806 cc (4.8 L; 293.3 cu in) V8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420 PS (309 kW; 414 hp) at 6,500, 515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(380 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3,500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251 g/km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976941"/>
                  </a:ext>
                </a:extLst>
              </a:tr>
              <a:tr h="2631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GTS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2015-2018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nl-NL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3,604 cc (3.6 L; 219.9 cu in) twin turbo V6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440 PS (324 kW; 434 hp) at 6,000, 600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(443 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1,600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228 g/km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61792"/>
                  </a:ext>
                </a:extLst>
              </a:tr>
              <a:tr h="2631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Turbo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2010-2014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nl-NL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4,806 cc (4.8 L; 293.3 cu in) twin turbo V8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500 PS (368 kW; 493 hp) at 6,000, 700 N⋅m (516 lb⋅ft) at 2,250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270 g/km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402559"/>
                  </a:ext>
                </a:extLst>
              </a:tr>
              <a:tr h="2631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Turbo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2014-2018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nl-NL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4,806 cc (4.8 L; 293.3 cu in) twin turbo V8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520 PS (382 kW; 513 hp) at 6,000, 750 N⋅m (553 lb⋅ft) at 2,250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261 g/km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35992"/>
                  </a:ext>
                </a:extLst>
              </a:tr>
              <a:tr h="2631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Turbo S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2010-2014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nl-NL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4,806 cc (4.8 L; 293.3 cu in) twin turbo V8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550 PS (405 kW; 542 hp) at 6,000, 750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(553 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2,250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270 g/km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794285"/>
                  </a:ext>
                </a:extLst>
              </a:tr>
              <a:tr h="2631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Turbo S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2015-2018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nl-NL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4,806 cc (4.8 L; 293.3 cu in) twin turbo V8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570 PS (419 kW; 562 hp) at 6,000, 800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(590 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2,500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267 g/km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618514"/>
                  </a:ext>
                </a:extLst>
              </a:tr>
              <a:tr h="2631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Diesel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2010-2011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2,967 cc (3.0 L; 181.1 cu in) turbo V6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240 PS (177 kW; 237 hp) at 4,000, 550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(406 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2,000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195 g/km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109577"/>
                  </a:ext>
                </a:extLst>
              </a:tr>
              <a:tr h="2631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Diesel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2011-2014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2,967 cc (3.0 L; 181.1 cu in) turbo V6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245 PS (180 kW; 242 hp) at 4,000, 550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(406 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1,750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189 g/km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359044"/>
                  </a:ext>
                </a:extLst>
              </a:tr>
              <a:tr h="2631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Diesel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2014-2018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2,967 cc (3.0 L; 181.1 cu in) turbo V6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262 PS (193 kW; 258 hp) at 4,000, 580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(428 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1,750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173 g/km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070475"/>
                  </a:ext>
                </a:extLst>
              </a:tr>
              <a:tr h="263104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2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S Diesel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2014-2018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nl-NL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4,134 cc (4.1 L; 252.3 cu in) twin turbo v8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385 PS (283 kW; 380 hp) at 3,750, 850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(627 </a:t>
                      </a:r>
                      <a:r>
                        <a:rPr lang="en-IN" sz="10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2,000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0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209 g/km</a:t>
                      </a:r>
                    </a:p>
                  </a:txBody>
                  <a:tcPr marL="20239" marR="20239" marT="10119" marB="10119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2488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52697E-B886-6ED4-4366-F72B5CD4F6C1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2773941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3E2E776-C761-4EE6-265D-A1A88937C205}"/>
              </a:ext>
            </a:extLst>
          </p:cNvPr>
          <p:cNvSpPr/>
          <p:nvPr/>
        </p:nvSpPr>
        <p:spPr>
          <a:xfrm>
            <a:off x="464820" y="3581400"/>
            <a:ext cx="11727180" cy="3276600"/>
          </a:xfrm>
          <a:custGeom>
            <a:avLst/>
            <a:gdLst>
              <a:gd name="connsiteX0" fmla="*/ 0 w 2087880"/>
              <a:gd name="connsiteY0" fmla="*/ 6705600 h 6705600"/>
              <a:gd name="connsiteX1" fmla="*/ 1043940 w 2087880"/>
              <a:gd name="connsiteY1" fmla="*/ 0 h 6705600"/>
              <a:gd name="connsiteX2" fmla="*/ 2087880 w 2087880"/>
              <a:gd name="connsiteY2" fmla="*/ 6705600 h 6705600"/>
              <a:gd name="connsiteX3" fmla="*/ 0 w 2087880"/>
              <a:gd name="connsiteY3" fmla="*/ 6705600 h 6705600"/>
              <a:gd name="connsiteX0" fmla="*/ 8770620 w 10858500"/>
              <a:gd name="connsiteY0" fmla="*/ 4191000 h 4191000"/>
              <a:gd name="connsiteX1" fmla="*/ 0 w 10858500"/>
              <a:gd name="connsiteY1" fmla="*/ 0 h 4191000"/>
              <a:gd name="connsiteX2" fmla="*/ 10858500 w 10858500"/>
              <a:gd name="connsiteY2" fmla="*/ 4191000 h 4191000"/>
              <a:gd name="connsiteX3" fmla="*/ 8770620 w 10858500"/>
              <a:gd name="connsiteY3" fmla="*/ 4191000 h 4191000"/>
              <a:gd name="connsiteX0" fmla="*/ 8816340 w 10904220"/>
              <a:gd name="connsiteY0" fmla="*/ 4191000 h 4191000"/>
              <a:gd name="connsiteX1" fmla="*/ 0 w 10904220"/>
              <a:gd name="connsiteY1" fmla="*/ 0 h 4191000"/>
              <a:gd name="connsiteX2" fmla="*/ 10904220 w 10904220"/>
              <a:gd name="connsiteY2" fmla="*/ 4191000 h 4191000"/>
              <a:gd name="connsiteX3" fmla="*/ 8816340 w 10904220"/>
              <a:gd name="connsiteY3" fmla="*/ 4191000 h 4191000"/>
              <a:gd name="connsiteX0" fmla="*/ 9044940 w 11132820"/>
              <a:gd name="connsiteY0" fmla="*/ 4267200 h 4267200"/>
              <a:gd name="connsiteX1" fmla="*/ 0 w 11132820"/>
              <a:gd name="connsiteY1" fmla="*/ 0 h 4267200"/>
              <a:gd name="connsiteX2" fmla="*/ 11132820 w 11132820"/>
              <a:gd name="connsiteY2" fmla="*/ 4267200 h 4267200"/>
              <a:gd name="connsiteX3" fmla="*/ 9044940 w 11132820"/>
              <a:gd name="connsiteY3" fmla="*/ 4267200 h 4267200"/>
              <a:gd name="connsiteX0" fmla="*/ 9639300 w 11727180"/>
              <a:gd name="connsiteY0" fmla="*/ 3276600 h 3276600"/>
              <a:gd name="connsiteX1" fmla="*/ 0 w 11727180"/>
              <a:gd name="connsiteY1" fmla="*/ 0 h 3276600"/>
              <a:gd name="connsiteX2" fmla="*/ 11727180 w 11727180"/>
              <a:gd name="connsiteY2" fmla="*/ 3276600 h 3276600"/>
              <a:gd name="connsiteX3" fmla="*/ 9639300 w 11727180"/>
              <a:gd name="connsiteY3" fmla="*/ 327660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7180" h="3276600">
                <a:moveTo>
                  <a:pt x="9639300" y="3276600"/>
                </a:moveTo>
                <a:lnTo>
                  <a:pt x="0" y="0"/>
                </a:lnTo>
                <a:lnTo>
                  <a:pt x="11727180" y="3276600"/>
                </a:lnTo>
                <a:lnTo>
                  <a:pt x="9639300" y="32766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1F88AD-2D63-2228-73F7-ACC2D8A77877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464820" y="3581400"/>
            <a:ext cx="10555339" cy="3225645"/>
          </a:xfrm>
          <a:prstGeom prst="line">
            <a:avLst/>
          </a:prstGeom>
          <a:ln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AEF12C9-7DDD-33B9-5E9A-8C499169D171}"/>
              </a:ext>
            </a:extLst>
          </p:cNvPr>
          <p:cNvSpPr/>
          <p:nvPr/>
        </p:nvSpPr>
        <p:spPr>
          <a:xfrm>
            <a:off x="2707791" y="4025918"/>
            <a:ext cx="672978" cy="672978"/>
          </a:xfrm>
          <a:prstGeom prst="ellipse">
            <a:avLst/>
          </a:prstGeom>
          <a:solidFill>
            <a:srgbClr val="E7E6E6"/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7E6E6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FFBC9B-C99C-F21E-BB80-C01B848B6768}"/>
              </a:ext>
            </a:extLst>
          </p:cNvPr>
          <p:cNvSpPr/>
          <p:nvPr/>
        </p:nvSpPr>
        <p:spPr>
          <a:xfrm>
            <a:off x="2383640" y="3701767"/>
            <a:ext cx="1321282" cy="1321282"/>
          </a:xfrm>
          <a:prstGeom prst="ellipse">
            <a:avLst/>
          </a:prstGeom>
          <a:noFill/>
          <a:ln w="38100">
            <a:solidFill>
              <a:srgbClr val="E7E6E6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B5E74-CB18-E689-6ED5-9749C8B0DFB0}"/>
              </a:ext>
            </a:extLst>
          </p:cNvPr>
          <p:cNvSpPr/>
          <p:nvPr/>
        </p:nvSpPr>
        <p:spPr>
          <a:xfrm>
            <a:off x="3004993" y="2596607"/>
            <a:ext cx="45719" cy="1800000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118E40-4740-32FA-6EE3-D735B09EC5B5}"/>
              </a:ext>
            </a:extLst>
          </p:cNvPr>
          <p:cNvSpPr/>
          <p:nvPr/>
        </p:nvSpPr>
        <p:spPr>
          <a:xfrm rot="2700000">
            <a:off x="3537784" y="3085327"/>
            <a:ext cx="100921" cy="15295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92A2FC3-04A4-D855-6020-69BA44875A6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77" y="3794380"/>
            <a:ext cx="1088701" cy="6321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2EDB5CC-A6E1-D0FC-1DFD-C3EA0A88A721}"/>
              </a:ext>
            </a:extLst>
          </p:cNvPr>
          <p:cNvSpPr txBox="1"/>
          <p:nvPr/>
        </p:nvSpPr>
        <p:spPr>
          <a:xfrm>
            <a:off x="3004993" y="1281386"/>
            <a:ext cx="23530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IN" dirty="0"/>
              <a:t>E1 9PA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80E4A-EC2A-A38E-46C3-A60D3D85A28C}"/>
              </a:ext>
            </a:extLst>
          </p:cNvPr>
          <p:cNvSpPr txBox="1"/>
          <p:nvPr/>
        </p:nvSpPr>
        <p:spPr>
          <a:xfrm>
            <a:off x="3004993" y="1648486"/>
            <a:ext cx="235302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rebuchet MS" panose="020B0603020202020204" pitchFamily="34" charset="0"/>
              </a:defRPr>
            </a:lvl1pPr>
          </a:lstStyle>
          <a:p>
            <a:pPr algn="l"/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Production: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August 15, 2002–May 20,2010</a:t>
            </a:r>
          </a:p>
          <a:p>
            <a:pPr algn="l"/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Designer: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Steve Murkett, </a:t>
            </a:r>
          </a:p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Michael Mauer (facelift)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054E63A-3C7F-9E1C-518C-52B88A462C14}"/>
              </a:ext>
            </a:extLst>
          </p:cNvPr>
          <p:cNvSpPr/>
          <p:nvPr/>
        </p:nvSpPr>
        <p:spPr>
          <a:xfrm>
            <a:off x="3004993" y="769813"/>
            <a:ext cx="421473" cy="421473"/>
          </a:xfrm>
          <a:prstGeom prst="ellipse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6A241D4-F280-D9FC-B115-875F38D52BD0}"/>
              </a:ext>
            </a:extLst>
          </p:cNvPr>
          <p:cNvSpPr/>
          <p:nvPr/>
        </p:nvSpPr>
        <p:spPr>
          <a:xfrm>
            <a:off x="3040271" y="805091"/>
            <a:ext cx="350917" cy="35091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D9A0BF-5EEB-BA60-4EC0-00E2FD049F4B}"/>
              </a:ext>
            </a:extLst>
          </p:cNvPr>
          <p:cNvSpPr txBox="1"/>
          <p:nvPr/>
        </p:nvSpPr>
        <p:spPr>
          <a:xfrm>
            <a:off x="3167873" y="854434"/>
            <a:ext cx="957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6F94E8-610B-DE57-96A5-0854484336AF}"/>
              </a:ext>
            </a:extLst>
          </p:cNvPr>
          <p:cNvSpPr txBox="1"/>
          <p:nvPr/>
        </p:nvSpPr>
        <p:spPr>
          <a:xfrm>
            <a:off x="3552395" y="872827"/>
            <a:ext cx="10371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IN" dirty="0"/>
              <a:t>2003–2010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D55EE3-3B57-8D1E-B463-0591B24DCF8E}"/>
              </a:ext>
            </a:extLst>
          </p:cNvPr>
          <p:cNvSpPr/>
          <p:nvPr/>
        </p:nvSpPr>
        <p:spPr>
          <a:xfrm>
            <a:off x="8923446" y="5872635"/>
            <a:ext cx="934410" cy="93441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E82237-B5A8-0F83-B24C-BA596CB091F8}"/>
              </a:ext>
            </a:extLst>
          </p:cNvPr>
          <p:cNvSpPr/>
          <p:nvPr/>
        </p:nvSpPr>
        <p:spPr>
          <a:xfrm>
            <a:off x="8473372" y="5422561"/>
            <a:ext cx="1834560" cy="183456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3F9168-A882-048C-71E2-8C021E50AA95}"/>
              </a:ext>
            </a:extLst>
          </p:cNvPr>
          <p:cNvSpPr/>
          <p:nvPr/>
        </p:nvSpPr>
        <p:spPr>
          <a:xfrm>
            <a:off x="9344230" y="3327728"/>
            <a:ext cx="45719" cy="3012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390902-12B2-1051-97A3-FFCEE8CC7DF7}"/>
              </a:ext>
            </a:extLst>
          </p:cNvPr>
          <p:cNvSpPr/>
          <p:nvPr/>
        </p:nvSpPr>
        <p:spPr>
          <a:xfrm rot="2700000">
            <a:off x="10134551" y="4391016"/>
            <a:ext cx="100921" cy="226123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9B0A43E-4913-8EDF-67FC-61703A967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0669" y="5473514"/>
            <a:ext cx="1616883" cy="81496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C534E64-7CEC-8D9D-94EA-F96614704FBE}"/>
              </a:ext>
            </a:extLst>
          </p:cNvPr>
          <p:cNvSpPr txBox="1"/>
          <p:nvPr/>
        </p:nvSpPr>
        <p:spPr>
          <a:xfrm>
            <a:off x="9344230" y="2288566"/>
            <a:ext cx="23544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>
                <a:latin typeface="Trebuchet MS" panose="020B0603020202020204" pitchFamily="34" charset="0"/>
              </a:defRPr>
            </a:lvl1pPr>
          </a:lstStyle>
          <a:p>
            <a:pPr algn="l"/>
            <a:r>
              <a:rPr lang="en-IN" sz="1400" dirty="0"/>
              <a:t>Production: </a:t>
            </a:r>
            <a:r>
              <a:rPr lang="en-IN" sz="1400" b="0" dirty="0"/>
              <a:t>August 29, 2017–present</a:t>
            </a:r>
          </a:p>
          <a:p>
            <a:pPr algn="l"/>
            <a:r>
              <a:rPr lang="en-IN" sz="1400" dirty="0"/>
              <a:t>Designer: </a:t>
            </a:r>
            <a:r>
              <a:rPr lang="de-DE" sz="1400" b="0" dirty="0"/>
              <a:t>Ingo Scheinhutte under Michael Mauer</a:t>
            </a:r>
            <a:endParaRPr lang="en-IN" sz="1400" b="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BD8CA1-F795-F484-39E7-10A99FD3A89D}"/>
              </a:ext>
            </a:extLst>
          </p:cNvPr>
          <p:cNvSpPr txBox="1"/>
          <p:nvPr/>
        </p:nvSpPr>
        <p:spPr>
          <a:xfrm>
            <a:off x="9344230" y="1921466"/>
            <a:ext cx="23530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>
                <a:latin typeface="Trebuchet MS" panose="020B0603020202020204" pitchFamily="34" charset="0"/>
              </a:defRPr>
            </a:lvl1pPr>
          </a:lstStyle>
          <a:p>
            <a:pPr algn="l"/>
            <a:r>
              <a:rPr lang="en-IN" dirty="0"/>
              <a:t>E3 9YA/9YB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37167C3-5EDC-80BB-537C-3FB60D715EBF}"/>
              </a:ext>
            </a:extLst>
          </p:cNvPr>
          <p:cNvSpPr/>
          <p:nvPr/>
        </p:nvSpPr>
        <p:spPr>
          <a:xfrm>
            <a:off x="9344230" y="1409893"/>
            <a:ext cx="421473" cy="42147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7C29AC1-7E2F-0787-26C7-6C70376EFA41}"/>
              </a:ext>
            </a:extLst>
          </p:cNvPr>
          <p:cNvSpPr/>
          <p:nvPr/>
        </p:nvSpPr>
        <p:spPr>
          <a:xfrm>
            <a:off x="9379508" y="1445171"/>
            <a:ext cx="350917" cy="3509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943A26-A874-959C-0E5C-81E241BCC78B}"/>
              </a:ext>
            </a:extLst>
          </p:cNvPr>
          <p:cNvSpPr txBox="1"/>
          <p:nvPr/>
        </p:nvSpPr>
        <p:spPr>
          <a:xfrm>
            <a:off x="9507110" y="1494514"/>
            <a:ext cx="957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FB2E03-C598-515C-D556-5421E87D5058}"/>
              </a:ext>
            </a:extLst>
          </p:cNvPr>
          <p:cNvSpPr txBox="1"/>
          <p:nvPr/>
        </p:nvSpPr>
        <p:spPr>
          <a:xfrm>
            <a:off x="9893305" y="1512907"/>
            <a:ext cx="129362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IN" dirty="0"/>
              <a:t>2019–present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09A314-06E8-0020-C23E-455D7FDC648E}"/>
              </a:ext>
            </a:extLst>
          </p:cNvPr>
          <p:cNvSpPr/>
          <p:nvPr/>
        </p:nvSpPr>
        <p:spPr>
          <a:xfrm>
            <a:off x="5597262" y="4863457"/>
            <a:ext cx="792399" cy="792399"/>
          </a:xfrm>
          <a:prstGeom prst="ellipse">
            <a:avLst/>
          </a:prstGeom>
          <a:solidFill>
            <a:srgbClr val="E7E6E6"/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7E6E6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584F0E-2563-D6DD-0529-01B14E967644}"/>
              </a:ext>
            </a:extLst>
          </p:cNvPr>
          <p:cNvSpPr/>
          <p:nvPr/>
        </p:nvSpPr>
        <p:spPr>
          <a:xfrm>
            <a:off x="5215590" y="4481785"/>
            <a:ext cx="1555744" cy="1555744"/>
          </a:xfrm>
          <a:prstGeom prst="ellipse">
            <a:avLst/>
          </a:prstGeom>
          <a:noFill/>
          <a:ln w="38100">
            <a:solidFill>
              <a:srgbClr val="E7E6E6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F7471C-F638-63D6-831E-218350CC630D}"/>
              </a:ext>
            </a:extLst>
          </p:cNvPr>
          <p:cNvSpPr/>
          <p:nvPr/>
        </p:nvSpPr>
        <p:spPr>
          <a:xfrm>
            <a:off x="5950322" y="2921617"/>
            <a:ext cx="45719" cy="2376000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336CD9-67C2-FB10-E0C4-AFEF44215F96}"/>
              </a:ext>
            </a:extLst>
          </p:cNvPr>
          <p:cNvSpPr/>
          <p:nvPr/>
        </p:nvSpPr>
        <p:spPr>
          <a:xfrm rot="2700000">
            <a:off x="6612535" y="3656682"/>
            <a:ext cx="100921" cy="1895575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E179330-F208-B202-500E-C6E21FF7688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66" y="4544748"/>
            <a:ext cx="1333818" cy="7936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7F99229-E663-9BE7-D5F7-608353CE9482}"/>
              </a:ext>
            </a:extLst>
          </p:cNvPr>
          <p:cNvSpPr txBox="1"/>
          <p:nvPr/>
        </p:nvSpPr>
        <p:spPr>
          <a:xfrm>
            <a:off x="5950322" y="1738586"/>
            <a:ext cx="2354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IN" dirty="0"/>
              <a:t>E2 92A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6E1569-DF6C-257B-6F61-FEC7B3EE8374}"/>
              </a:ext>
            </a:extLst>
          </p:cNvPr>
          <p:cNvSpPr txBox="1"/>
          <p:nvPr/>
        </p:nvSpPr>
        <p:spPr>
          <a:xfrm>
            <a:off x="5950322" y="2105686"/>
            <a:ext cx="235307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IN" dirty="0"/>
              <a:t>Production: </a:t>
            </a:r>
            <a:r>
              <a:rPr lang="en-IN" b="0" dirty="0"/>
              <a:t>April 28, 2010–</a:t>
            </a:r>
          </a:p>
          <a:p>
            <a:r>
              <a:rPr lang="en-IN" b="0" dirty="0"/>
              <a:t>August 1, 2017</a:t>
            </a:r>
          </a:p>
          <a:p>
            <a:r>
              <a:rPr lang="en-IN" dirty="0"/>
              <a:t>Designer: </a:t>
            </a:r>
            <a:r>
              <a:rPr lang="en-IN" b="0" dirty="0"/>
              <a:t>Mitja Borkert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6846052-CBBC-06FA-7B12-4DB7BAA98FBB}"/>
              </a:ext>
            </a:extLst>
          </p:cNvPr>
          <p:cNvSpPr/>
          <p:nvPr/>
        </p:nvSpPr>
        <p:spPr>
          <a:xfrm>
            <a:off x="5950322" y="1227013"/>
            <a:ext cx="421473" cy="421473"/>
          </a:xfrm>
          <a:prstGeom prst="ellipse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8B7FCC-2A09-EA68-D80E-987708ABF31E}"/>
              </a:ext>
            </a:extLst>
          </p:cNvPr>
          <p:cNvSpPr/>
          <p:nvPr/>
        </p:nvSpPr>
        <p:spPr>
          <a:xfrm>
            <a:off x="5985600" y="1262291"/>
            <a:ext cx="350917" cy="35091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97E76D-8D67-1BF1-3BD3-4817338314CB}"/>
              </a:ext>
            </a:extLst>
          </p:cNvPr>
          <p:cNvSpPr txBox="1"/>
          <p:nvPr/>
        </p:nvSpPr>
        <p:spPr>
          <a:xfrm>
            <a:off x="6113202" y="1311634"/>
            <a:ext cx="957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36EB9C-D1CC-5C12-9E39-BC5B11AEE2E1}"/>
              </a:ext>
            </a:extLst>
          </p:cNvPr>
          <p:cNvSpPr txBox="1"/>
          <p:nvPr/>
        </p:nvSpPr>
        <p:spPr>
          <a:xfrm>
            <a:off x="6499397" y="1330027"/>
            <a:ext cx="10371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IN" dirty="0"/>
              <a:t>2011–2018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FBB23-71BD-E1BB-2BCD-67D64A8A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11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68C91-4B35-A139-84B6-36FDE011AAD1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2598026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850445-47F1-3132-2CC2-90E49937E5E7}"/>
              </a:ext>
            </a:extLst>
          </p:cNvPr>
          <p:cNvSpPr txBox="1"/>
          <p:nvPr/>
        </p:nvSpPr>
        <p:spPr>
          <a:xfrm>
            <a:off x="650966" y="563247"/>
            <a:ext cx="10879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Third generation (E3 9YA/9YB; 2017)</a:t>
            </a:r>
            <a:endParaRPr lang="en-IN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CAF1B-4C1F-9466-65A3-217A54A452BB}"/>
              </a:ext>
            </a:extLst>
          </p:cNvPr>
          <p:cNvCxnSpPr>
            <a:cxnSpLocks/>
          </p:cNvCxnSpPr>
          <p:nvPr/>
        </p:nvCxnSpPr>
        <p:spPr>
          <a:xfrm>
            <a:off x="650966" y="1181538"/>
            <a:ext cx="10879200" cy="0"/>
          </a:xfrm>
          <a:prstGeom prst="line">
            <a:avLst/>
          </a:prstGeom>
          <a:ln w="28575">
            <a:solidFill>
              <a:srgbClr val="E9CD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708E1B-78D8-161E-9A44-FA1A7CA58BD9}"/>
              </a:ext>
            </a:extLst>
          </p:cNvPr>
          <p:cNvSpPr/>
          <p:nvPr/>
        </p:nvSpPr>
        <p:spPr>
          <a:xfrm>
            <a:off x="650966" y="1001538"/>
            <a:ext cx="360000" cy="360000"/>
          </a:xfrm>
          <a:prstGeom prst="ellipse">
            <a:avLst/>
          </a:prstGeom>
          <a:solidFill>
            <a:srgbClr val="E9CD71"/>
          </a:solidFill>
          <a:ln>
            <a:solidFill>
              <a:srgbClr val="E9CD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EDE24E2-68BD-0609-2ACB-FB825F10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12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5E095-6EA9-EFD2-3306-F51E2C521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630" y="1264"/>
            <a:ext cx="1668536" cy="99286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48453C-A35E-F4CB-49C1-5C6439F92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255142"/>
              </p:ext>
            </p:extLst>
          </p:nvPr>
        </p:nvGraphicFramePr>
        <p:xfrm>
          <a:off x="650966" y="1407263"/>
          <a:ext cx="10879200" cy="4621094"/>
        </p:xfrm>
        <a:graphic>
          <a:graphicData uri="http://schemas.openxmlformats.org/drawingml/2006/table">
            <a:tbl>
              <a:tblPr/>
              <a:tblGrid>
                <a:gridCol w="1662896">
                  <a:extLst>
                    <a:ext uri="{9D8B030D-6E8A-4147-A177-3AD203B41FA5}">
                      <a16:colId xmlns:a16="http://schemas.microsoft.com/office/drawing/2014/main" val="1128742295"/>
                    </a:ext>
                  </a:extLst>
                </a:gridCol>
                <a:gridCol w="717631">
                  <a:extLst>
                    <a:ext uri="{9D8B030D-6E8A-4147-A177-3AD203B41FA5}">
                      <a16:colId xmlns:a16="http://schemas.microsoft.com/office/drawing/2014/main" val="3735975201"/>
                    </a:ext>
                  </a:extLst>
                </a:gridCol>
                <a:gridCol w="2025569">
                  <a:extLst>
                    <a:ext uri="{9D8B030D-6E8A-4147-A177-3AD203B41FA5}">
                      <a16:colId xmlns:a16="http://schemas.microsoft.com/office/drawing/2014/main" val="58664457"/>
                    </a:ext>
                  </a:extLst>
                </a:gridCol>
                <a:gridCol w="3715474">
                  <a:extLst>
                    <a:ext uri="{9D8B030D-6E8A-4147-A177-3AD203B41FA5}">
                      <a16:colId xmlns:a16="http://schemas.microsoft.com/office/drawing/2014/main" val="1201273056"/>
                    </a:ext>
                  </a:extLst>
                </a:gridCol>
                <a:gridCol w="972273">
                  <a:extLst>
                    <a:ext uri="{9D8B030D-6E8A-4147-A177-3AD203B41FA5}">
                      <a16:colId xmlns:a16="http://schemas.microsoft.com/office/drawing/2014/main" val="1207267206"/>
                    </a:ext>
                  </a:extLst>
                </a:gridCol>
                <a:gridCol w="1785357">
                  <a:extLst>
                    <a:ext uri="{9D8B030D-6E8A-4147-A177-3AD203B41FA5}">
                      <a16:colId xmlns:a16="http://schemas.microsoft.com/office/drawing/2014/main" val="2621373098"/>
                    </a:ext>
                  </a:extLst>
                </a:gridCol>
              </a:tblGrid>
              <a:tr h="179067"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Engine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 at rpm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</a:t>
                      </a:r>
                      <a:r>
                        <a:rPr lang="en-IN" sz="1000" b="1" baseline="-25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emissions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Acceleration 0–100 km/h (0–62 mph)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376095"/>
                  </a:ext>
                </a:extLst>
              </a:tr>
              <a:tr h="340228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Cayenne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2018–2023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2,995 cc (3.0 L; 182.8 cu in) turbo V6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340 PS (250 kW; 335 hp) at 5,300-6,400, 450 </a:t>
                      </a:r>
                      <a:r>
                        <a:rPr lang="en-IN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(332 </a:t>
                      </a:r>
                      <a:r>
                        <a:rPr lang="en-IN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at 1,340 - 5,300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265 g/km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 secs5.9 secs (With Sport Chrono)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979672"/>
                  </a:ext>
                </a:extLst>
              </a:tr>
              <a:tr h="340228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Cayenne (facelift)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2023–present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2,995 cc (3.0 L; 182.8 cu in) turbo V6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353 PS (260 kW; 348 hp) at 5,400-6,400, 500 N⋅m (369 lb⋅ft) at 1,450 - 4,500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 secs5.7 secs (With Sport Chrono)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334"/>
                  </a:ext>
                </a:extLst>
              </a:tr>
              <a:tr h="340228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Cayenne E-Hybrid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2018–2023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2,995 cc (3.0 L; 182.8 cu in) turbo V6 PHEV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462 PS (340 kW; 456 hp) at 5,300-6,400, 700 N⋅m (516 lb⋅ft) at 1,340 - 5,300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 g/km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 secs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23276"/>
                  </a:ext>
                </a:extLst>
              </a:tr>
              <a:tr h="340228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Cayenne E-Hybrid(facelift)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2023–present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2,995 cc (3.0 L; 182.8 cu in) turbo V6 PHEV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470 PS (346 kW; 464 hp) at 5,400-6,400, 650 N⋅m (479 lb⋅ft) at 1,400 - 4,800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 secs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687592"/>
                  </a:ext>
                </a:extLst>
              </a:tr>
              <a:tr h="340228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Cayenne S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2018–2023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2,894 cc (2.9 L; 176.6 cu in) twin turbo V6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440 PS (324 kW; 434 hp) at 5,700-6,600, 549 N⋅m (405 lb⋅ft) at 1,800 - 5,500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267 g/km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 secs4.9 secs (With Sport Chrono)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483207"/>
                  </a:ext>
                </a:extLst>
              </a:tr>
              <a:tr h="286508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Cayenne S (facelift)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2023–present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3,996 cc (4.0 L; 243.9 cu in) twin turbo V8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475 PS (349 kW; 469 hp) at 6000, 600 </a:t>
                      </a:r>
                      <a:r>
                        <a:rPr lang="en-IN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(443 </a:t>
                      </a:r>
                      <a:r>
                        <a:rPr lang="en-IN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at 2,000 - 5,000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 secs4.7 secs (With Sport Chrono)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704664"/>
                  </a:ext>
                </a:extLst>
              </a:tr>
              <a:tr h="286508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Cayenne S E-Hybrid (facelift)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2023–present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2,995 cc (3.0 L; 182.8 cu in) turbo V6 PHEV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519 PS (382 kW; 512 hp) at 5,000 - 6,500, 750 </a:t>
                      </a:r>
                      <a:r>
                        <a:rPr lang="en-IN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(553 </a:t>
                      </a:r>
                      <a:r>
                        <a:rPr lang="en-IN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at 1,450 - 4,500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 secs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83858"/>
                  </a:ext>
                </a:extLst>
              </a:tr>
              <a:tr h="286508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Cayenne GTS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2020–2023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3,996 cc (4.0 L; 243.9 cu in) twin turbo V8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460 PS (338 kW; 454 hp) at 6,000 - 6,500, 620 </a:t>
                      </a:r>
                      <a:r>
                        <a:rPr lang="en-IN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(457 </a:t>
                      </a:r>
                      <a:r>
                        <a:rPr lang="en-IN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at 1,800 - 4,500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301 g/km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 secs4.5 secs (With Sport Chrono)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997764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Cayenne GTS (facelift)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2024–present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3,996 cc (4.0 L; 243.9 cu in) twin turbo V8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 PS (368 kW; 493 hp), 660 N⋅m (487 lb⋅ft)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303 g/km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4.7 secs4.4 secs (With Sport Chrono)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304176"/>
                  </a:ext>
                </a:extLst>
              </a:tr>
              <a:tr h="286508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Cayenne Turbo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2018–2023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3,996 cc (4.0 L; 243.9 cu in) twin turbo V8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549 PS (404 kW; 541 hp) at 5,750 - 6,000, 770 </a:t>
                      </a:r>
                      <a:r>
                        <a:rPr lang="en-IN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(568 </a:t>
                      </a:r>
                      <a:r>
                        <a:rPr lang="en-IN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at 2,000 - 4,500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309 g/km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 secs3.9 secs (With Sport Chrono)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0873"/>
                  </a:ext>
                </a:extLst>
              </a:tr>
              <a:tr h="286508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Cayenne Turbo S E-Hybrid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2019–2023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3,996 cc (4.0 L; 243.9 cu in) twin turbo V8 PHEV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680 PS (500 kW; 671 hp) at 5,750 - 6,000, 900 </a:t>
                      </a:r>
                      <a:r>
                        <a:rPr lang="en-IN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(664 </a:t>
                      </a:r>
                      <a:r>
                        <a:rPr lang="en-IN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at 2,100 - 4,500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 g/km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 secs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328275"/>
                  </a:ext>
                </a:extLst>
              </a:tr>
              <a:tr h="340228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Cayenne Turbo E-Hybrid (facelift)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2023–present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3,996 cc (4.0 L; 243.9 cu in) twin turbo V8 PHEV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739 PS (544 kW; 729 bhp) at 5,750 - 6,000, 950 </a:t>
                      </a:r>
                      <a:r>
                        <a:rPr lang="en-IN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(701 </a:t>
                      </a:r>
                      <a:r>
                        <a:rPr lang="en-IN" sz="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at 1,400 - 5,500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 g/km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 secs3.4 secs (with Lightweight Package)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266019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Cayenne Turbo GT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2021–2023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3,996 cc (4.0 L; 243.9 cu in) twin turbo V8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640 PS (471 kW; 631 bhp), 850 N⋅m (627 lb⋅ft)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271 g/km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 secs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640818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r>
                        <a:rPr lang="en-IN" sz="1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Cayenne Turbo GT (facelift)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2023–present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3,996 cc (4.0 L; 243.9 cu in) twin turbo V8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659 PS (485 kW; 650 bhp), 950 N⋅m (701 lb⋅ft)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 secs</a:t>
                      </a:r>
                    </a:p>
                  </a:txBody>
                  <a:tcPr marL="17907" marR="17907" marT="8953" marB="8953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93692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C605A7-CC9A-1EE5-3E7D-99F55E05F1BF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2195573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65000"/>
                <a:lumOff val="35000"/>
              </a:schemeClr>
            </a:gs>
            <a:gs pos="50000">
              <a:schemeClr val="tx1">
                <a:lumMod val="75000"/>
                <a:lumOff val="25000"/>
              </a:schemeClr>
            </a:gs>
            <a:gs pos="25000">
              <a:schemeClr val="tx1">
                <a:lumMod val="85000"/>
                <a:lumOff val="1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A49331-8934-6958-9E4F-CDDAFB9B9BA3}"/>
              </a:ext>
            </a:extLst>
          </p:cNvPr>
          <p:cNvSpPr txBox="1"/>
          <p:nvPr/>
        </p:nvSpPr>
        <p:spPr>
          <a:xfrm>
            <a:off x="650966" y="4339320"/>
            <a:ext cx="7894790" cy="923330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1158875"/>
            <a:r>
              <a:rPr lang="en-IN" sz="6000" dirty="0">
                <a:solidFill>
                  <a:srgbClr val="E9CD7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Mechanical issues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C0AA2DD-F35E-1AE9-252A-67FABCE3D488}"/>
              </a:ext>
            </a:extLst>
          </p:cNvPr>
          <p:cNvSpPr/>
          <p:nvPr/>
        </p:nvSpPr>
        <p:spPr>
          <a:xfrm>
            <a:off x="650966" y="4282756"/>
            <a:ext cx="1036458" cy="1036458"/>
          </a:xfrm>
          <a:prstGeom prst="ellipse">
            <a:avLst/>
          </a:prstGeom>
          <a:solidFill>
            <a:srgbClr val="E9C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/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EF188E-D29E-AB18-533C-CAD9F98A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13</a:t>
            </a:fld>
            <a:endParaRPr lang="en-IN"/>
          </a:p>
        </p:txBody>
      </p:sp>
      <p:pic>
        <p:nvPicPr>
          <p:cNvPr id="5" name="Graphic 4" descr="Chevron arrows with solid fill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F348A50-EE1D-7D0C-55DF-04035C00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3034" y="4167419"/>
            <a:ext cx="1267132" cy="1267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3931C8-B4A3-CCE2-35B8-0BEB35BBACB5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425589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850445-47F1-3132-2CC2-90E49937E5E7}"/>
              </a:ext>
            </a:extLst>
          </p:cNvPr>
          <p:cNvSpPr txBox="1"/>
          <p:nvPr/>
        </p:nvSpPr>
        <p:spPr>
          <a:xfrm>
            <a:off x="650966" y="563247"/>
            <a:ext cx="10879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Mechanical issues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9C699-5AC9-CA4B-212C-164689DF1326}"/>
              </a:ext>
            </a:extLst>
          </p:cNvPr>
          <p:cNvSpPr txBox="1"/>
          <p:nvPr/>
        </p:nvSpPr>
        <p:spPr>
          <a:xfrm>
            <a:off x="650966" y="1410494"/>
            <a:ext cx="10879200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spcAft>
                <a:spcPts val="2400"/>
              </a:spcAft>
              <a:buNone/>
            </a:pPr>
            <a:r>
              <a:rPr lang="en-US" sz="2000" dirty="0"/>
              <a:t>The Porsche Cayenne is known for some mechanical issues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sz="2000" dirty="0"/>
              <a:t>This includes the failure of the center drive shaft carrier bearing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sz="2000" dirty="0"/>
              <a:t>Cayenne engines using Alusil engine blocks, with exception of the VW-based VR6 six-cylinder engine which has a cast iron block, can suffer from cylinder bore scoring as well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sz="2000" dirty="0"/>
              <a:t>Early V8 Cayenne models came equipped with plastic coolant pipes that would crack and fail, possibly causing the engine to overheat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sz="2000" dirty="0"/>
              <a:t>Subsequent Cayenne S and Turbo engines were fitted with upgraded aluminum coolant pipes to rectify this issue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sz="2000" dirty="0"/>
              <a:t>958 Cayenne models except Hybrid and V6 Diesel suffer with transfer case problems, and Porsche issued a 10-year warranty on 958.1 (2011–2014) and a 7-year warranty on 958.2 (2015–2018), both with unlimited mileage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CAF1B-4C1F-9466-65A3-217A54A452BB}"/>
              </a:ext>
            </a:extLst>
          </p:cNvPr>
          <p:cNvCxnSpPr>
            <a:cxnSpLocks/>
          </p:cNvCxnSpPr>
          <p:nvPr/>
        </p:nvCxnSpPr>
        <p:spPr>
          <a:xfrm>
            <a:off x="650966" y="1181538"/>
            <a:ext cx="10879200" cy="0"/>
          </a:xfrm>
          <a:prstGeom prst="line">
            <a:avLst/>
          </a:prstGeom>
          <a:ln w="28575">
            <a:solidFill>
              <a:srgbClr val="E9CD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708E1B-78D8-161E-9A44-FA1A7CA58BD9}"/>
              </a:ext>
            </a:extLst>
          </p:cNvPr>
          <p:cNvSpPr/>
          <p:nvPr/>
        </p:nvSpPr>
        <p:spPr>
          <a:xfrm>
            <a:off x="650966" y="1001538"/>
            <a:ext cx="360000" cy="360000"/>
          </a:xfrm>
          <a:prstGeom prst="ellipse">
            <a:avLst/>
          </a:prstGeom>
          <a:solidFill>
            <a:srgbClr val="E9CD71"/>
          </a:solidFill>
          <a:ln>
            <a:solidFill>
              <a:srgbClr val="E9CD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EDE24E2-68BD-0609-2ACB-FB825F10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14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29AE8-8D26-36D0-DC9A-14E423AA5DB9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3991318276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65000"/>
                <a:lumOff val="35000"/>
              </a:schemeClr>
            </a:gs>
            <a:gs pos="50000">
              <a:schemeClr val="tx1">
                <a:lumMod val="75000"/>
                <a:lumOff val="25000"/>
              </a:schemeClr>
            </a:gs>
            <a:gs pos="25000">
              <a:schemeClr val="tx1">
                <a:lumMod val="85000"/>
                <a:lumOff val="1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A49331-8934-6958-9E4F-CDDAFB9B9BA3}"/>
              </a:ext>
            </a:extLst>
          </p:cNvPr>
          <p:cNvSpPr txBox="1"/>
          <p:nvPr/>
        </p:nvSpPr>
        <p:spPr>
          <a:xfrm>
            <a:off x="650966" y="4339320"/>
            <a:ext cx="7894790" cy="923330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1158875"/>
            <a:r>
              <a:rPr lang="en-IN" sz="6000" dirty="0">
                <a:solidFill>
                  <a:srgbClr val="E9CD7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 popular culture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C0AA2DD-F35E-1AE9-252A-67FABCE3D488}"/>
              </a:ext>
            </a:extLst>
          </p:cNvPr>
          <p:cNvSpPr/>
          <p:nvPr/>
        </p:nvSpPr>
        <p:spPr>
          <a:xfrm>
            <a:off x="650966" y="4282756"/>
            <a:ext cx="1036458" cy="1036458"/>
          </a:xfrm>
          <a:prstGeom prst="ellipse">
            <a:avLst/>
          </a:prstGeom>
          <a:solidFill>
            <a:srgbClr val="E9C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/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99E0AA-1DE7-B480-4610-06093AE9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15</a:t>
            </a:fld>
            <a:endParaRPr lang="en-IN"/>
          </a:p>
        </p:txBody>
      </p:sp>
      <p:pic>
        <p:nvPicPr>
          <p:cNvPr id="4" name="Graphic 3" descr="Chevron arrows with solid fill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BDF8C3F-D30A-BE24-7C4F-3947C8585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3034" y="4167419"/>
            <a:ext cx="1267132" cy="1267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CBCF22-9689-345D-81A4-54F77B03E98F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146039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850445-47F1-3132-2CC2-90E49937E5E7}"/>
              </a:ext>
            </a:extLst>
          </p:cNvPr>
          <p:cNvSpPr txBox="1"/>
          <p:nvPr/>
        </p:nvSpPr>
        <p:spPr>
          <a:xfrm>
            <a:off x="650966" y="563247"/>
            <a:ext cx="10879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In popular culture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9C699-5AC9-CA4B-212C-164689DF1326}"/>
              </a:ext>
            </a:extLst>
          </p:cNvPr>
          <p:cNvSpPr txBox="1"/>
          <p:nvPr/>
        </p:nvSpPr>
        <p:spPr>
          <a:xfrm>
            <a:off x="650966" y="1410494"/>
            <a:ext cx="10879200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defRPr>
            </a:lvl1pPr>
          </a:lstStyle>
          <a:p>
            <a:pPr marL="0" indent="0">
              <a:spcAft>
                <a:spcPts val="2400"/>
              </a:spcAft>
              <a:buNone/>
            </a:pPr>
            <a:r>
              <a:rPr lang="en-US" dirty="0"/>
              <a:t>In 2021, a Chinese manufacturer introduced the Changan Uni-K, which bears a striking resemblance to the Porsche Cayenne, especially from the rear and side profiles</a:t>
            </a:r>
          </a:p>
          <a:p>
            <a:pPr marL="0" indent="0">
              <a:spcAft>
                <a:spcPts val="2400"/>
              </a:spcAft>
              <a:buNone/>
            </a:pPr>
            <a:r>
              <a:rPr lang="en-US" dirty="0"/>
              <a:t>The car was sold for approximately 21,000 euros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CAF1B-4C1F-9466-65A3-217A54A452BB}"/>
              </a:ext>
            </a:extLst>
          </p:cNvPr>
          <p:cNvCxnSpPr>
            <a:cxnSpLocks/>
          </p:cNvCxnSpPr>
          <p:nvPr/>
        </p:nvCxnSpPr>
        <p:spPr>
          <a:xfrm>
            <a:off x="650966" y="1181538"/>
            <a:ext cx="10879200" cy="0"/>
          </a:xfrm>
          <a:prstGeom prst="line">
            <a:avLst/>
          </a:prstGeom>
          <a:ln w="28575">
            <a:solidFill>
              <a:srgbClr val="E9CD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708E1B-78D8-161E-9A44-FA1A7CA58BD9}"/>
              </a:ext>
            </a:extLst>
          </p:cNvPr>
          <p:cNvSpPr/>
          <p:nvPr/>
        </p:nvSpPr>
        <p:spPr>
          <a:xfrm>
            <a:off x="650966" y="1001538"/>
            <a:ext cx="360000" cy="360000"/>
          </a:xfrm>
          <a:prstGeom prst="ellipse">
            <a:avLst/>
          </a:prstGeom>
          <a:solidFill>
            <a:srgbClr val="E9CD71"/>
          </a:solidFill>
          <a:ln>
            <a:solidFill>
              <a:srgbClr val="E9CD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EDE24E2-68BD-0609-2ACB-FB825F10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16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1E06A-676B-1D56-9C67-B999AD40B30A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1963153824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65000"/>
                <a:lumOff val="35000"/>
              </a:schemeClr>
            </a:gs>
            <a:gs pos="50000">
              <a:schemeClr val="tx1">
                <a:lumMod val="75000"/>
                <a:lumOff val="25000"/>
              </a:schemeClr>
            </a:gs>
            <a:gs pos="25000">
              <a:schemeClr val="tx1">
                <a:lumMod val="85000"/>
                <a:lumOff val="1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A49331-8934-6958-9E4F-CDDAFB9B9BA3}"/>
              </a:ext>
            </a:extLst>
          </p:cNvPr>
          <p:cNvSpPr txBox="1"/>
          <p:nvPr/>
        </p:nvSpPr>
        <p:spPr>
          <a:xfrm>
            <a:off x="650966" y="4339320"/>
            <a:ext cx="4238340" cy="923330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en-IN" sz="6000" dirty="0">
                <a:solidFill>
                  <a:srgbClr val="E9CD7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99E0AA-1DE7-B480-4610-06093AE9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17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37923-76E4-59F9-7B2B-27F45431B354}"/>
              </a:ext>
            </a:extLst>
          </p:cNvPr>
          <p:cNvSpPr txBox="1"/>
          <p:nvPr/>
        </p:nvSpPr>
        <p:spPr>
          <a:xfrm>
            <a:off x="650966" y="6405222"/>
            <a:ext cx="567363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 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F013B-92B0-6D1A-5DC7-03E59D98AA6C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21148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CB94A8-91ED-7D6E-3D51-D4B8A4E9E804}"/>
              </a:ext>
            </a:extLst>
          </p:cNvPr>
          <p:cNvSpPr txBox="1"/>
          <p:nvPr/>
        </p:nvSpPr>
        <p:spPr>
          <a:xfrm>
            <a:off x="650966" y="1694451"/>
            <a:ext cx="326789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Table of Contents</a:t>
            </a:r>
          </a:p>
        </p:txBody>
      </p:sp>
      <p:sp>
        <p:nvSpPr>
          <p:cNvPr id="10" name="TextBox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87E2CFC-B625-A63C-A6A3-116F44D584B9}"/>
              </a:ext>
            </a:extLst>
          </p:cNvPr>
          <p:cNvSpPr txBox="1"/>
          <p:nvPr/>
        </p:nvSpPr>
        <p:spPr>
          <a:xfrm>
            <a:off x="5627912" y="1720563"/>
            <a:ext cx="59022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722F72-7C31-640E-C573-8960BCC782A4}"/>
              </a:ext>
            </a:extLst>
          </p:cNvPr>
          <p:cNvSpPr/>
          <p:nvPr/>
        </p:nvSpPr>
        <p:spPr>
          <a:xfrm>
            <a:off x="5094513" y="1694451"/>
            <a:ext cx="360000" cy="360000"/>
          </a:xfrm>
          <a:prstGeom prst="ellipse">
            <a:avLst/>
          </a:prstGeom>
          <a:solidFill>
            <a:srgbClr val="E9C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" name="TextBox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0CA8E52-2F00-975A-280C-B1CEE658FC3E}"/>
              </a:ext>
            </a:extLst>
          </p:cNvPr>
          <p:cNvSpPr txBox="1"/>
          <p:nvPr/>
        </p:nvSpPr>
        <p:spPr>
          <a:xfrm>
            <a:off x="5627529" y="2482563"/>
            <a:ext cx="59022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Generations of Porsche Cayenne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710898-B693-A66F-7436-AC3BC4C83348}"/>
              </a:ext>
            </a:extLst>
          </p:cNvPr>
          <p:cNvSpPr/>
          <p:nvPr/>
        </p:nvSpPr>
        <p:spPr>
          <a:xfrm>
            <a:off x="5094130" y="2456451"/>
            <a:ext cx="360000" cy="360000"/>
          </a:xfrm>
          <a:prstGeom prst="ellipse">
            <a:avLst/>
          </a:prstGeom>
          <a:solidFill>
            <a:srgbClr val="E9C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TextBox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2685A44-2EB2-DBF0-8E49-7F75F01239D3}"/>
              </a:ext>
            </a:extLst>
          </p:cNvPr>
          <p:cNvSpPr txBox="1"/>
          <p:nvPr/>
        </p:nvSpPr>
        <p:spPr>
          <a:xfrm>
            <a:off x="5627146" y="3244563"/>
            <a:ext cx="59022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Mechanical issues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E76EEF-C1D9-81D1-194A-E43AEBC421AF}"/>
              </a:ext>
            </a:extLst>
          </p:cNvPr>
          <p:cNvSpPr/>
          <p:nvPr/>
        </p:nvSpPr>
        <p:spPr>
          <a:xfrm>
            <a:off x="5093747" y="3218451"/>
            <a:ext cx="360000" cy="360000"/>
          </a:xfrm>
          <a:prstGeom prst="ellipse">
            <a:avLst/>
          </a:prstGeom>
          <a:solidFill>
            <a:srgbClr val="E9C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22EA1-8A7D-D3D3-B54F-C3C4C7F25B4B}"/>
              </a:ext>
            </a:extLst>
          </p:cNvPr>
          <p:cNvSpPr txBox="1"/>
          <p:nvPr/>
        </p:nvSpPr>
        <p:spPr>
          <a:xfrm>
            <a:off x="5626763" y="4006563"/>
            <a:ext cx="59022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In popular culture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7A6D89D-874D-C810-A8F5-DBD60852ECAE}"/>
              </a:ext>
            </a:extLst>
          </p:cNvPr>
          <p:cNvSpPr/>
          <p:nvPr/>
        </p:nvSpPr>
        <p:spPr>
          <a:xfrm>
            <a:off x="5093364" y="3980451"/>
            <a:ext cx="360000" cy="360000"/>
          </a:xfrm>
          <a:prstGeom prst="ellipse">
            <a:avLst/>
          </a:prstGeom>
          <a:solidFill>
            <a:srgbClr val="E9C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F26184-214F-273C-708A-88798B5672AD}"/>
              </a:ext>
            </a:extLst>
          </p:cNvPr>
          <p:cNvCxnSpPr/>
          <p:nvPr/>
        </p:nvCxnSpPr>
        <p:spPr>
          <a:xfrm>
            <a:off x="5092981" y="2255451"/>
            <a:ext cx="643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43D24C-96A2-EF8C-3B86-7AA4A6DF9210}"/>
              </a:ext>
            </a:extLst>
          </p:cNvPr>
          <p:cNvCxnSpPr/>
          <p:nvPr/>
        </p:nvCxnSpPr>
        <p:spPr>
          <a:xfrm>
            <a:off x="5093746" y="3017451"/>
            <a:ext cx="643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EB32A7-54AB-B64C-7EC6-CDBEEF67A776}"/>
              </a:ext>
            </a:extLst>
          </p:cNvPr>
          <p:cNvCxnSpPr>
            <a:cxnSpLocks/>
          </p:cNvCxnSpPr>
          <p:nvPr/>
        </p:nvCxnSpPr>
        <p:spPr>
          <a:xfrm>
            <a:off x="5094513" y="3779451"/>
            <a:ext cx="6436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6464C33-084E-2A50-08F5-EF5DA9DC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E608179-94EB-4E86-AE2C-EE3553428E89}" type="slidenum">
              <a:rPr lang="en-IN" smtClean="0"/>
              <a:t>2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A2EB2-3D4E-5965-0DA1-FAE101844FBC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39119470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65000"/>
                <a:lumOff val="35000"/>
              </a:schemeClr>
            </a:gs>
            <a:gs pos="50000">
              <a:schemeClr val="tx1">
                <a:lumMod val="75000"/>
                <a:lumOff val="25000"/>
              </a:schemeClr>
            </a:gs>
            <a:gs pos="25000">
              <a:schemeClr val="tx1">
                <a:lumMod val="85000"/>
                <a:lumOff val="1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A49331-8934-6958-9E4F-CDDAFB9B9BA3}"/>
              </a:ext>
            </a:extLst>
          </p:cNvPr>
          <p:cNvSpPr txBox="1"/>
          <p:nvPr/>
        </p:nvSpPr>
        <p:spPr>
          <a:xfrm>
            <a:off x="650966" y="4339320"/>
            <a:ext cx="5943935" cy="923330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1158875"/>
            <a:r>
              <a:rPr lang="en-IN" sz="6000" dirty="0">
                <a:solidFill>
                  <a:srgbClr val="E9CD7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Introduction</a:t>
            </a:r>
          </a:p>
        </p:txBody>
      </p:sp>
      <p:pic>
        <p:nvPicPr>
          <p:cNvPr id="7" name="Graphic 6" descr="Chevron arrows with solid fill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B9DD228-1F33-864E-E690-6F1C4B245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3034" y="4167419"/>
            <a:ext cx="1267132" cy="12671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9345FC3-0A6E-C424-3A22-1780058DB349}"/>
              </a:ext>
            </a:extLst>
          </p:cNvPr>
          <p:cNvSpPr/>
          <p:nvPr/>
        </p:nvSpPr>
        <p:spPr>
          <a:xfrm>
            <a:off x="650966" y="4282756"/>
            <a:ext cx="1036458" cy="1036458"/>
          </a:xfrm>
          <a:prstGeom prst="ellipse">
            <a:avLst/>
          </a:prstGeom>
          <a:solidFill>
            <a:srgbClr val="E9C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/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EA15C26-8AC0-F32D-EEE0-2BBBA956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3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16EC0-116B-A783-00C5-82F5828E3A70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22793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850445-47F1-3132-2CC2-90E49937E5E7}"/>
              </a:ext>
            </a:extLst>
          </p:cNvPr>
          <p:cNvSpPr txBox="1"/>
          <p:nvPr/>
        </p:nvSpPr>
        <p:spPr>
          <a:xfrm>
            <a:off x="650966" y="563247"/>
            <a:ext cx="10879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Introduction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F175F3-6623-FD57-C20A-F119A02E2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69510"/>
              </p:ext>
            </p:extLst>
          </p:nvPr>
        </p:nvGraphicFramePr>
        <p:xfrm>
          <a:off x="650966" y="1410494"/>
          <a:ext cx="4672874" cy="2560320"/>
        </p:xfrm>
        <a:graphic>
          <a:graphicData uri="http://schemas.openxmlformats.org/drawingml/2006/table">
            <a:tbl>
              <a:tblPr/>
              <a:tblGrid>
                <a:gridCol w="1726474">
                  <a:extLst>
                    <a:ext uri="{9D8B030D-6E8A-4147-A177-3AD203B41FA5}">
                      <a16:colId xmlns:a16="http://schemas.microsoft.com/office/drawing/2014/main" val="2943474084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904865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</a:t>
                      </a:r>
                      <a:endParaRPr lang="en-IN" b="1" u="non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Porsche AG</a:t>
                      </a:r>
                      <a:endParaRPr lang="en-IN" sz="1600" b="1" u="non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385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Also called</a:t>
                      </a:r>
                      <a:endParaRPr lang="en-IN" b="1" u="non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Ruf Dakara</a:t>
                      </a:r>
                      <a:endParaRPr lang="en-IN" sz="1600" b="1" u="non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201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</a:t>
                      </a:r>
                      <a:endParaRPr lang="en-IN" b="1" u="non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August 15, 2002–present</a:t>
                      </a:r>
                      <a:endParaRPr lang="en-IN" sz="1600" b="1" u="non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484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 years</a:t>
                      </a:r>
                      <a:endParaRPr lang="en-IN" b="1" u="non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2003–present</a:t>
                      </a:r>
                      <a:endParaRPr lang="en-IN" sz="1600" b="1" u="non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58096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IN" b="1" u="none">
                          <a:effectLst/>
                          <a:highlight>
                            <a:srgbClr val="C0C0C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 and chassis</a:t>
                      </a:r>
                      <a:endParaRPr lang="en-IN" b="1" u="none" dirty="0">
                        <a:effectLst/>
                        <a:highlight>
                          <a:srgbClr val="C0C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IN" b="1" u="none" dirty="0">
                        <a:effectLst/>
                        <a:highlight>
                          <a:srgbClr val="C0C0C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1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endParaRPr lang="en-IN" b="1" u="non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Luxury </a:t>
                      </a:r>
                      <a:r>
                        <a:rPr lang="en-IN" sz="16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crossover SUV</a:t>
                      </a:r>
                      <a:endParaRPr lang="en-IN" sz="1600" b="1" u="non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624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Layout</a:t>
                      </a:r>
                      <a:endParaRPr lang="en-IN" b="1" u="non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Front-engine, four-wheel-drive</a:t>
                      </a:r>
                      <a:endParaRPr lang="en-IN" sz="1600" b="1" u="non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9193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068F2C-9AD5-61D1-6E25-4C8EB2BAE006}"/>
              </a:ext>
            </a:extLst>
          </p:cNvPr>
          <p:cNvSpPr txBox="1"/>
          <p:nvPr/>
        </p:nvSpPr>
        <p:spPr>
          <a:xfrm>
            <a:off x="5476240" y="1410494"/>
            <a:ext cx="6053926" cy="2292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Porsche Cayenne </a:t>
            </a:r>
            <a:r>
              <a:rPr lang="en-US" sz="24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is a series of automobiles manufactured by the German company Porsche since 2002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It is a luxury crossover SUV and has been described as both a full-sized and a mid-sized vehicle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9C699-5AC9-CA4B-212C-164689DF1326}"/>
              </a:ext>
            </a:extLst>
          </p:cNvPr>
          <p:cNvSpPr txBox="1"/>
          <p:nvPr/>
        </p:nvSpPr>
        <p:spPr>
          <a:xfrm>
            <a:off x="650966" y="4165269"/>
            <a:ext cx="10879200" cy="15542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Following the war in Ukraine, Porsche halted the delivery of the Cayenne and its other models in Russia. In 2021, a total of 6,262 vehicles were delivered in Russia, including </a:t>
            </a:r>
            <a:r>
              <a:rPr lang="en-US"/>
              <a:t>3,431 Cayennes</a:t>
            </a:r>
            <a:r>
              <a:rPr lang="en-US" dirty="0"/>
              <a:t>, which was the brand's best-selling model</a:t>
            </a:r>
          </a:p>
          <a:p>
            <a:r>
              <a:rPr lang="en-US" dirty="0"/>
              <a:t>The </a:t>
            </a:r>
            <a:r>
              <a:rPr lang="en-US"/>
              <a:t>Cayenne has come </a:t>
            </a:r>
            <a:r>
              <a:rPr lang="en-US" dirty="0"/>
              <a:t>across </a:t>
            </a:r>
            <a:r>
              <a:rPr lang="en-US"/>
              <a:t>3 generations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CAF1B-4C1F-9466-65A3-217A54A452BB}"/>
              </a:ext>
            </a:extLst>
          </p:cNvPr>
          <p:cNvCxnSpPr>
            <a:cxnSpLocks/>
          </p:cNvCxnSpPr>
          <p:nvPr/>
        </p:nvCxnSpPr>
        <p:spPr>
          <a:xfrm>
            <a:off x="650966" y="1181538"/>
            <a:ext cx="10879200" cy="0"/>
          </a:xfrm>
          <a:prstGeom prst="line">
            <a:avLst/>
          </a:prstGeom>
          <a:ln w="28575">
            <a:solidFill>
              <a:srgbClr val="E9CD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708E1B-78D8-161E-9A44-FA1A7CA58BD9}"/>
              </a:ext>
            </a:extLst>
          </p:cNvPr>
          <p:cNvSpPr/>
          <p:nvPr/>
        </p:nvSpPr>
        <p:spPr>
          <a:xfrm>
            <a:off x="650966" y="1001538"/>
            <a:ext cx="360000" cy="360000"/>
          </a:xfrm>
          <a:prstGeom prst="ellipse">
            <a:avLst/>
          </a:prstGeom>
          <a:solidFill>
            <a:srgbClr val="E9CD71"/>
          </a:solidFill>
          <a:ln>
            <a:solidFill>
              <a:srgbClr val="E9CD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EDE24E2-68BD-0609-2ACB-FB825F10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4</a:t>
            </a:fld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682114-172F-852F-B32D-6A663381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10916" y="134389"/>
            <a:ext cx="1619250" cy="859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259EEB-3BDC-E4C6-FBA2-F01EB8ACCCE5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342798014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5000">
              <a:schemeClr val="tx1">
                <a:lumMod val="65000"/>
                <a:lumOff val="35000"/>
              </a:schemeClr>
            </a:gs>
            <a:gs pos="50000">
              <a:schemeClr val="tx1">
                <a:lumMod val="75000"/>
                <a:lumOff val="25000"/>
              </a:schemeClr>
            </a:gs>
            <a:gs pos="25000">
              <a:schemeClr val="tx1">
                <a:lumMod val="85000"/>
                <a:lumOff val="1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A49331-8934-6958-9E4F-CDDAFB9B9BA3}"/>
              </a:ext>
            </a:extLst>
          </p:cNvPr>
          <p:cNvSpPr txBox="1"/>
          <p:nvPr/>
        </p:nvSpPr>
        <p:spPr>
          <a:xfrm>
            <a:off x="650966" y="3415991"/>
            <a:ext cx="7551747" cy="184665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1158875"/>
            <a:r>
              <a:rPr lang="en-IN" sz="6000" dirty="0">
                <a:solidFill>
                  <a:srgbClr val="E9CD7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Generations of</a:t>
            </a:r>
            <a:br>
              <a:rPr lang="en-IN" sz="6000" dirty="0">
                <a:solidFill>
                  <a:srgbClr val="E9CD7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IN" sz="6000" dirty="0">
                <a:solidFill>
                  <a:srgbClr val="E9CD7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Porsche Cayenne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345FC3-0A6E-C424-3A22-1780058DB349}"/>
              </a:ext>
            </a:extLst>
          </p:cNvPr>
          <p:cNvSpPr/>
          <p:nvPr/>
        </p:nvSpPr>
        <p:spPr>
          <a:xfrm>
            <a:off x="650966" y="3415991"/>
            <a:ext cx="1036458" cy="1036458"/>
          </a:xfrm>
          <a:prstGeom prst="ellipse">
            <a:avLst/>
          </a:prstGeom>
          <a:solidFill>
            <a:srgbClr val="E9C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/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4E2A94-9535-C0DE-90AC-48060428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5</a:t>
            </a:fld>
            <a:endParaRPr lang="en-IN"/>
          </a:p>
        </p:txBody>
      </p:sp>
      <p:pic>
        <p:nvPicPr>
          <p:cNvPr id="3" name="Graphic 2" descr="Chevron arrows with solid fill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231EF8A-E022-9127-FD9A-01E7769E5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3034" y="4167419"/>
            <a:ext cx="1267132" cy="12671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F79F7-C963-7E60-88F1-F869952BAFB3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2222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3E2E776-C761-4EE6-265D-A1A88937C205}"/>
              </a:ext>
            </a:extLst>
          </p:cNvPr>
          <p:cNvSpPr/>
          <p:nvPr/>
        </p:nvSpPr>
        <p:spPr>
          <a:xfrm>
            <a:off x="464820" y="3581400"/>
            <a:ext cx="11727180" cy="3276600"/>
          </a:xfrm>
          <a:custGeom>
            <a:avLst/>
            <a:gdLst>
              <a:gd name="connsiteX0" fmla="*/ 0 w 2087880"/>
              <a:gd name="connsiteY0" fmla="*/ 6705600 h 6705600"/>
              <a:gd name="connsiteX1" fmla="*/ 1043940 w 2087880"/>
              <a:gd name="connsiteY1" fmla="*/ 0 h 6705600"/>
              <a:gd name="connsiteX2" fmla="*/ 2087880 w 2087880"/>
              <a:gd name="connsiteY2" fmla="*/ 6705600 h 6705600"/>
              <a:gd name="connsiteX3" fmla="*/ 0 w 2087880"/>
              <a:gd name="connsiteY3" fmla="*/ 6705600 h 6705600"/>
              <a:gd name="connsiteX0" fmla="*/ 8770620 w 10858500"/>
              <a:gd name="connsiteY0" fmla="*/ 4191000 h 4191000"/>
              <a:gd name="connsiteX1" fmla="*/ 0 w 10858500"/>
              <a:gd name="connsiteY1" fmla="*/ 0 h 4191000"/>
              <a:gd name="connsiteX2" fmla="*/ 10858500 w 10858500"/>
              <a:gd name="connsiteY2" fmla="*/ 4191000 h 4191000"/>
              <a:gd name="connsiteX3" fmla="*/ 8770620 w 10858500"/>
              <a:gd name="connsiteY3" fmla="*/ 4191000 h 4191000"/>
              <a:gd name="connsiteX0" fmla="*/ 8816340 w 10904220"/>
              <a:gd name="connsiteY0" fmla="*/ 4191000 h 4191000"/>
              <a:gd name="connsiteX1" fmla="*/ 0 w 10904220"/>
              <a:gd name="connsiteY1" fmla="*/ 0 h 4191000"/>
              <a:gd name="connsiteX2" fmla="*/ 10904220 w 10904220"/>
              <a:gd name="connsiteY2" fmla="*/ 4191000 h 4191000"/>
              <a:gd name="connsiteX3" fmla="*/ 8816340 w 10904220"/>
              <a:gd name="connsiteY3" fmla="*/ 4191000 h 4191000"/>
              <a:gd name="connsiteX0" fmla="*/ 9044940 w 11132820"/>
              <a:gd name="connsiteY0" fmla="*/ 4267200 h 4267200"/>
              <a:gd name="connsiteX1" fmla="*/ 0 w 11132820"/>
              <a:gd name="connsiteY1" fmla="*/ 0 h 4267200"/>
              <a:gd name="connsiteX2" fmla="*/ 11132820 w 11132820"/>
              <a:gd name="connsiteY2" fmla="*/ 4267200 h 4267200"/>
              <a:gd name="connsiteX3" fmla="*/ 9044940 w 11132820"/>
              <a:gd name="connsiteY3" fmla="*/ 4267200 h 4267200"/>
              <a:gd name="connsiteX0" fmla="*/ 9639300 w 11727180"/>
              <a:gd name="connsiteY0" fmla="*/ 3276600 h 3276600"/>
              <a:gd name="connsiteX1" fmla="*/ 0 w 11727180"/>
              <a:gd name="connsiteY1" fmla="*/ 0 h 3276600"/>
              <a:gd name="connsiteX2" fmla="*/ 11727180 w 11727180"/>
              <a:gd name="connsiteY2" fmla="*/ 3276600 h 3276600"/>
              <a:gd name="connsiteX3" fmla="*/ 9639300 w 11727180"/>
              <a:gd name="connsiteY3" fmla="*/ 327660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7180" h="3276600">
                <a:moveTo>
                  <a:pt x="9639300" y="3276600"/>
                </a:moveTo>
                <a:lnTo>
                  <a:pt x="0" y="0"/>
                </a:lnTo>
                <a:lnTo>
                  <a:pt x="11727180" y="3276600"/>
                </a:lnTo>
                <a:lnTo>
                  <a:pt x="9639300" y="32766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1F88AD-2D63-2228-73F7-ACC2D8A77877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464820" y="3581400"/>
            <a:ext cx="10555339" cy="3225645"/>
          </a:xfrm>
          <a:prstGeom prst="line">
            <a:avLst/>
          </a:prstGeom>
          <a:ln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D3B8A0B-0A89-7FD0-B07E-047394ECA6D8}"/>
              </a:ext>
            </a:extLst>
          </p:cNvPr>
          <p:cNvGrpSpPr/>
          <p:nvPr/>
        </p:nvGrpSpPr>
        <p:grpSpPr>
          <a:xfrm>
            <a:off x="1905377" y="769813"/>
            <a:ext cx="3452638" cy="4253236"/>
            <a:chOff x="1905377" y="769813"/>
            <a:chExt cx="3452638" cy="42532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38384A-2069-1186-B3FD-23E8D2E846D6}"/>
                </a:ext>
              </a:extLst>
            </p:cNvPr>
            <p:cNvGrpSpPr/>
            <p:nvPr/>
          </p:nvGrpSpPr>
          <p:grpSpPr>
            <a:xfrm>
              <a:off x="2383640" y="3701767"/>
              <a:ext cx="1321282" cy="1321282"/>
              <a:chOff x="6627712" y="2323080"/>
              <a:chExt cx="1064416" cy="106441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AEF12C9-7DDD-33B9-5E9A-8C499169D171}"/>
                  </a:ext>
                </a:extLst>
              </p:cNvPr>
              <p:cNvSpPr/>
              <p:nvPr/>
            </p:nvSpPr>
            <p:spPr>
              <a:xfrm>
                <a:off x="6888846" y="2584214"/>
                <a:ext cx="542147" cy="54214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5FFBC9B-C99C-F21E-BB80-C01B848B6768}"/>
                  </a:ext>
                </a:extLst>
              </p:cNvPr>
              <p:cNvSpPr/>
              <p:nvPr/>
            </p:nvSpPr>
            <p:spPr>
              <a:xfrm>
                <a:off x="6627712" y="2323080"/>
                <a:ext cx="1064416" cy="1064416"/>
              </a:xfrm>
              <a:prstGeom prst="ellipse">
                <a:avLst/>
              </a:prstGeom>
              <a:noFill/>
              <a:ln w="38100">
                <a:solidFill>
                  <a:schemeClr val="accent4"/>
                </a:solidFill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5B5E74-CB18-E689-6ED5-9749C8B0DFB0}"/>
                </a:ext>
              </a:extLst>
            </p:cNvPr>
            <p:cNvSpPr/>
            <p:nvPr/>
          </p:nvSpPr>
          <p:spPr>
            <a:xfrm>
              <a:off x="3004993" y="2596607"/>
              <a:ext cx="45719" cy="1800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118E40-4740-32FA-6EE3-D735B09EC5B5}"/>
                </a:ext>
              </a:extLst>
            </p:cNvPr>
            <p:cNvSpPr/>
            <p:nvPr/>
          </p:nvSpPr>
          <p:spPr>
            <a:xfrm rot="2700000">
              <a:off x="3537784" y="3085327"/>
              <a:ext cx="100921" cy="152951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92A2FC3-04A4-D855-6020-69BA44875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377" y="3794380"/>
              <a:ext cx="1088701" cy="63214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EDB5CC-A6E1-D0FC-1DFD-C3EA0A88A721}"/>
                </a:ext>
              </a:extLst>
            </p:cNvPr>
            <p:cNvSpPr txBox="1"/>
            <p:nvPr/>
          </p:nvSpPr>
          <p:spPr>
            <a:xfrm>
              <a:off x="3004993" y="1281386"/>
              <a:ext cx="235302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Trebuchet MS" panose="020B0603020202020204" pitchFamily="34" charset="0"/>
                </a:defRPr>
              </a:lvl1pPr>
            </a:lstStyle>
            <a:p>
              <a:pPr algn="l"/>
              <a:r>
                <a:rPr lang="en-IN" sz="1800" b="1" dirty="0"/>
                <a:t>E1 9PA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880E4A-EC2A-A38E-46C3-A60D3D85A28C}"/>
                </a:ext>
              </a:extLst>
            </p:cNvPr>
            <p:cNvSpPr txBox="1"/>
            <p:nvPr/>
          </p:nvSpPr>
          <p:spPr>
            <a:xfrm>
              <a:off x="3004993" y="1648486"/>
              <a:ext cx="2353022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Trebuchet MS" panose="020B0603020202020204" pitchFamily="34" charset="0"/>
                </a:defRPr>
              </a:lvl1pPr>
            </a:lstStyle>
            <a:p>
              <a:pPr algn="l"/>
              <a:r>
                <a:rPr lang="en-US" b="1" dirty="0"/>
                <a:t>Production: </a:t>
              </a:r>
              <a:r>
                <a:rPr lang="en-US" dirty="0"/>
                <a:t>August 15, 2002–May 20,2010</a:t>
              </a:r>
            </a:p>
            <a:p>
              <a:pPr algn="l"/>
              <a:r>
                <a:rPr lang="en-US" b="1" dirty="0"/>
                <a:t>Designer: </a:t>
              </a:r>
              <a:r>
                <a:rPr lang="en-US" dirty="0"/>
                <a:t>Steve Murkett, </a:t>
              </a:r>
            </a:p>
            <a:p>
              <a:pPr algn="l"/>
              <a:r>
                <a:rPr lang="en-US" dirty="0"/>
                <a:t>Michael Mauer (facelift)</a:t>
              </a:r>
              <a:endParaRPr lang="en-IN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A382C3D-EEE2-3A9E-1C4C-94758911753D}"/>
                </a:ext>
              </a:extLst>
            </p:cNvPr>
            <p:cNvGrpSpPr/>
            <p:nvPr/>
          </p:nvGrpSpPr>
          <p:grpSpPr>
            <a:xfrm>
              <a:off x="3004993" y="769813"/>
              <a:ext cx="421473" cy="421473"/>
              <a:chOff x="2419109" y="3203437"/>
              <a:chExt cx="720000" cy="7200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054E63A-3C7F-9E1C-518C-52B88A462C14}"/>
                  </a:ext>
                </a:extLst>
              </p:cNvPr>
              <p:cNvSpPr/>
              <p:nvPr/>
            </p:nvSpPr>
            <p:spPr>
              <a:xfrm>
                <a:off x="2419109" y="3203437"/>
                <a:ext cx="720000" cy="7200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4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6A241D4-F280-D9FC-B115-875F38D52BD0}"/>
                  </a:ext>
                </a:extLst>
              </p:cNvPr>
              <p:cNvSpPr/>
              <p:nvPr/>
            </p:nvSpPr>
            <p:spPr>
              <a:xfrm>
                <a:off x="2479374" y="3263703"/>
                <a:ext cx="599470" cy="599468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CD9A0BF-5EEB-BA60-4EC0-00E2FD049F4B}"/>
                  </a:ext>
                </a:extLst>
              </p:cNvPr>
              <p:cNvSpPr txBox="1"/>
              <p:nvPr/>
            </p:nvSpPr>
            <p:spPr>
              <a:xfrm>
                <a:off x="2697356" y="3347995"/>
                <a:ext cx="163506" cy="473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IN" b="1" dirty="0">
                    <a:latin typeface="Arial Narrow" panose="020B0606020202030204" pitchFamily="34" charset="0"/>
                  </a:rPr>
                  <a:t>1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76F94E8-610B-DE57-96A5-0854484336AF}"/>
                </a:ext>
              </a:extLst>
            </p:cNvPr>
            <p:cNvSpPr txBox="1"/>
            <p:nvPr/>
          </p:nvSpPr>
          <p:spPr>
            <a:xfrm>
              <a:off x="3552395" y="872827"/>
              <a:ext cx="103714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IN" sz="1600" b="1" dirty="0">
                  <a:solidFill>
                    <a:schemeClr val="accent4"/>
                  </a:solidFill>
                  <a:latin typeface="Trebuchet MS" panose="020B0603020202020204" pitchFamily="34" charset="0"/>
                </a:rPr>
                <a:t>2003–2010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F4881C2-0D4D-113B-4BEE-AB88E9453A68}"/>
              </a:ext>
            </a:extLst>
          </p:cNvPr>
          <p:cNvGrpSpPr/>
          <p:nvPr/>
        </p:nvGrpSpPr>
        <p:grpSpPr>
          <a:xfrm>
            <a:off x="7680669" y="1409893"/>
            <a:ext cx="4017961" cy="5847228"/>
            <a:chOff x="7680669" y="1409893"/>
            <a:chExt cx="4017961" cy="58472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B00C131-11F3-2138-53B7-25521134C5A7}"/>
                </a:ext>
              </a:extLst>
            </p:cNvPr>
            <p:cNvGrpSpPr/>
            <p:nvPr/>
          </p:nvGrpSpPr>
          <p:grpSpPr>
            <a:xfrm>
              <a:off x="8473372" y="5422561"/>
              <a:ext cx="1834560" cy="1834560"/>
              <a:chOff x="6627712" y="2323080"/>
              <a:chExt cx="1064416" cy="106441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4D55EE3-3B57-8D1E-B463-0591B24DCF8E}"/>
                  </a:ext>
                </a:extLst>
              </p:cNvPr>
              <p:cNvSpPr/>
              <p:nvPr/>
            </p:nvSpPr>
            <p:spPr>
              <a:xfrm>
                <a:off x="6888846" y="2584214"/>
                <a:ext cx="542147" cy="54214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7E82237-B5A8-0F83-B24C-BA596CB091F8}"/>
                  </a:ext>
                </a:extLst>
              </p:cNvPr>
              <p:cNvSpPr/>
              <p:nvPr/>
            </p:nvSpPr>
            <p:spPr>
              <a:xfrm>
                <a:off x="6627712" y="2323080"/>
                <a:ext cx="1064416" cy="1064416"/>
              </a:xfrm>
              <a:prstGeom prst="ellipse">
                <a:avLst/>
              </a:prstGeom>
              <a:noFill/>
              <a:ln w="38100">
                <a:solidFill>
                  <a:schemeClr val="accent4"/>
                </a:solidFill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3F9168-A882-048C-71E2-8C021E50AA95}"/>
                </a:ext>
              </a:extLst>
            </p:cNvPr>
            <p:cNvSpPr/>
            <p:nvPr/>
          </p:nvSpPr>
          <p:spPr>
            <a:xfrm>
              <a:off x="9344230" y="3327728"/>
              <a:ext cx="45719" cy="301211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6390902-12B2-1051-97A3-FFCEE8CC7DF7}"/>
                </a:ext>
              </a:extLst>
            </p:cNvPr>
            <p:cNvSpPr/>
            <p:nvPr/>
          </p:nvSpPr>
          <p:spPr>
            <a:xfrm rot="2700000">
              <a:off x="10134551" y="4391016"/>
              <a:ext cx="100921" cy="226123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9B0A43E-4913-8EDF-67FC-61703A96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80669" y="5473514"/>
              <a:ext cx="1616883" cy="81496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534E64-7CEC-8D9D-94EA-F96614704FBE}"/>
                </a:ext>
              </a:extLst>
            </p:cNvPr>
            <p:cNvSpPr txBox="1"/>
            <p:nvPr/>
          </p:nvSpPr>
          <p:spPr>
            <a:xfrm>
              <a:off x="9344230" y="2288566"/>
              <a:ext cx="235440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b="1">
                  <a:latin typeface="Trebuchet MS" panose="020B0603020202020204" pitchFamily="34" charset="0"/>
                </a:defRPr>
              </a:lvl1pPr>
            </a:lstStyle>
            <a:p>
              <a:pPr algn="l"/>
              <a:r>
                <a:rPr lang="en-IN" sz="1400" dirty="0"/>
                <a:t>Production: </a:t>
              </a:r>
              <a:r>
                <a:rPr lang="en-IN" sz="1400" b="0" dirty="0"/>
                <a:t>August 29, 2017–present</a:t>
              </a:r>
            </a:p>
            <a:p>
              <a:pPr algn="l"/>
              <a:r>
                <a:rPr lang="en-IN" sz="1400" dirty="0"/>
                <a:t>Designer: </a:t>
              </a:r>
              <a:r>
                <a:rPr lang="de-DE" sz="1400" b="0" dirty="0"/>
                <a:t>Ingo Scheinhutte under Michael Mauer</a:t>
              </a:r>
              <a:endParaRPr lang="en-IN" sz="1400" b="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BD8CA1-F795-F484-39E7-10A99FD3A89D}"/>
                </a:ext>
              </a:extLst>
            </p:cNvPr>
            <p:cNvSpPr txBox="1"/>
            <p:nvPr/>
          </p:nvSpPr>
          <p:spPr>
            <a:xfrm>
              <a:off x="9344230" y="1921466"/>
              <a:ext cx="23530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b="1">
                  <a:latin typeface="Trebuchet MS" panose="020B0603020202020204" pitchFamily="34" charset="0"/>
                </a:defRPr>
              </a:lvl1pPr>
            </a:lstStyle>
            <a:p>
              <a:pPr algn="l"/>
              <a:r>
                <a:rPr lang="en-IN" dirty="0"/>
                <a:t>E3 9YA/9YB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453E771-46E5-E867-CFFB-D704583BE573}"/>
                </a:ext>
              </a:extLst>
            </p:cNvPr>
            <p:cNvGrpSpPr/>
            <p:nvPr/>
          </p:nvGrpSpPr>
          <p:grpSpPr>
            <a:xfrm>
              <a:off x="9344230" y="1409893"/>
              <a:ext cx="421473" cy="421473"/>
              <a:chOff x="2419109" y="3203437"/>
              <a:chExt cx="720000" cy="7200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37167C3-5EDC-80BB-537C-3FB60D715EBF}"/>
                  </a:ext>
                </a:extLst>
              </p:cNvPr>
              <p:cNvSpPr/>
              <p:nvPr/>
            </p:nvSpPr>
            <p:spPr>
              <a:xfrm>
                <a:off x="2419109" y="3203437"/>
                <a:ext cx="720000" cy="7200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4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7C29AC1-7E2F-0787-26C7-6C70376EFA41}"/>
                  </a:ext>
                </a:extLst>
              </p:cNvPr>
              <p:cNvSpPr/>
              <p:nvPr/>
            </p:nvSpPr>
            <p:spPr>
              <a:xfrm>
                <a:off x="2479374" y="3263703"/>
                <a:ext cx="599470" cy="5994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43A26-A874-959C-0E5C-81E241BCC78B}"/>
                  </a:ext>
                </a:extLst>
              </p:cNvPr>
              <p:cNvSpPr txBox="1"/>
              <p:nvPr/>
            </p:nvSpPr>
            <p:spPr>
              <a:xfrm>
                <a:off x="2697356" y="3347995"/>
                <a:ext cx="163506" cy="473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IN" b="1" dirty="0">
                    <a:latin typeface="Arial Narrow" panose="020B0606020202030204" pitchFamily="34" charset="0"/>
                  </a:rPr>
                  <a:t>3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FB2E03-C598-515C-D556-5421E87D5058}"/>
                </a:ext>
              </a:extLst>
            </p:cNvPr>
            <p:cNvSpPr txBox="1"/>
            <p:nvPr/>
          </p:nvSpPr>
          <p:spPr>
            <a:xfrm>
              <a:off x="9893305" y="1512907"/>
              <a:ext cx="12936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IN" sz="1600" b="1" dirty="0">
                  <a:solidFill>
                    <a:schemeClr val="accent4"/>
                  </a:solidFill>
                  <a:latin typeface="Trebuchet MS" panose="020B0603020202020204" pitchFamily="34" charset="0"/>
                </a:rPr>
                <a:t>2019–present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3CCB832-A0D1-3673-805B-B94886F44656}"/>
              </a:ext>
            </a:extLst>
          </p:cNvPr>
          <p:cNvGrpSpPr/>
          <p:nvPr/>
        </p:nvGrpSpPr>
        <p:grpSpPr>
          <a:xfrm>
            <a:off x="4556066" y="1227013"/>
            <a:ext cx="3748656" cy="4810516"/>
            <a:chOff x="4556066" y="1227013"/>
            <a:chExt cx="3748656" cy="481051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2DD61C-BCDC-8EBC-8C5E-47E52C19D58E}"/>
                </a:ext>
              </a:extLst>
            </p:cNvPr>
            <p:cNvGrpSpPr/>
            <p:nvPr/>
          </p:nvGrpSpPr>
          <p:grpSpPr>
            <a:xfrm>
              <a:off x="5215590" y="4481785"/>
              <a:ext cx="1555744" cy="1555744"/>
              <a:chOff x="6627712" y="2323080"/>
              <a:chExt cx="1064416" cy="10644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509A314-06E8-0020-C23E-455D7FDC648E}"/>
                  </a:ext>
                </a:extLst>
              </p:cNvPr>
              <p:cNvSpPr/>
              <p:nvPr/>
            </p:nvSpPr>
            <p:spPr>
              <a:xfrm>
                <a:off x="6888846" y="2584214"/>
                <a:ext cx="542147" cy="54214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9584F0E-2563-D6DD-0529-01B14E967644}"/>
                  </a:ext>
                </a:extLst>
              </p:cNvPr>
              <p:cNvSpPr/>
              <p:nvPr/>
            </p:nvSpPr>
            <p:spPr>
              <a:xfrm>
                <a:off x="6627712" y="2323080"/>
                <a:ext cx="1064416" cy="1064416"/>
              </a:xfrm>
              <a:prstGeom prst="ellipse">
                <a:avLst/>
              </a:prstGeom>
              <a:noFill/>
              <a:ln w="38100">
                <a:solidFill>
                  <a:schemeClr val="accent4"/>
                </a:solidFill>
              </a:ln>
              <a:scene3d>
                <a:camera prst="isometricOffAxis1Top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F7471C-F638-63D6-831E-218350CC630D}"/>
                </a:ext>
              </a:extLst>
            </p:cNvPr>
            <p:cNvSpPr/>
            <p:nvPr/>
          </p:nvSpPr>
          <p:spPr>
            <a:xfrm>
              <a:off x="5950322" y="2921617"/>
              <a:ext cx="45719" cy="2376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336CD9-67C2-FB10-E0C4-AFEF44215F96}"/>
                </a:ext>
              </a:extLst>
            </p:cNvPr>
            <p:cNvSpPr/>
            <p:nvPr/>
          </p:nvSpPr>
          <p:spPr>
            <a:xfrm rot="2700000">
              <a:off x="6612535" y="3656682"/>
              <a:ext cx="100921" cy="1895575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E179330-F208-B202-500E-C6E21FF7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066" y="4544748"/>
              <a:ext cx="1333818" cy="79369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F99229-E663-9BE7-D5F7-608353CE9482}"/>
                </a:ext>
              </a:extLst>
            </p:cNvPr>
            <p:cNvSpPr txBox="1"/>
            <p:nvPr/>
          </p:nvSpPr>
          <p:spPr>
            <a:xfrm>
              <a:off x="5950322" y="1738586"/>
              <a:ext cx="2354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b="1">
                  <a:latin typeface="Trebuchet MS" panose="020B0603020202020204" pitchFamily="34" charset="0"/>
                </a:defRPr>
              </a:lvl1pPr>
            </a:lstStyle>
            <a:p>
              <a:pPr algn="l"/>
              <a:r>
                <a:rPr lang="en-IN" dirty="0"/>
                <a:t>E2 92A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6E1569-DF6C-257B-6F61-FEC7B3EE8374}"/>
                </a:ext>
              </a:extLst>
            </p:cNvPr>
            <p:cNvSpPr txBox="1"/>
            <p:nvPr/>
          </p:nvSpPr>
          <p:spPr>
            <a:xfrm>
              <a:off x="5950322" y="2105686"/>
              <a:ext cx="2353070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b="1">
                  <a:latin typeface="Trebuchet MS" panose="020B0603020202020204" pitchFamily="34" charset="0"/>
                </a:defRPr>
              </a:lvl1pPr>
            </a:lstStyle>
            <a:p>
              <a:pPr algn="l"/>
              <a:r>
                <a:rPr lang="en-IN" sz="1400" dirty="0"/>
                <a:t>Production: </a:t>
              </a:r>
              <a:r>
                <a:rPr lang="en-IN" sz="1400" b="0" dirty="0"/>
                <a:t>April 28, 2010–</a:t>
              </a:r>
            </a:p>
            <a:p>
              <a:pPr algn="l"/>
              <a:r>
                <a:rPr lang="en-IN" sz="1400" b="0" dirty="0"/>
                <a:t>August 1, 2017</a:t>
              </a:r>
            </a:p>
            <a:p>
              <a:pPr algn="l"/>
              <a:r>
                <a:rPr lang="en-IN" sz="1400" dirty="0"/>
                <a:t>Designer: </a:t>
              </a:r>
              <a:r>
                <a:rPr lang="en-IN" sz="1400" b="0" dirty="0"/>
                <a:t>Mitja Borkert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60245CE-07D3-FE41-D944-C116AB178390}"/>
                </a:ext>
              </a:extLst>
            </p:cNvPr>
            <p:cNvGrpSpPr/>
            <p:nvPr/>
          </p:nvGrpSpPr>
          <p:grpSpPr>
            <a:xfrm>
              <a:off x="5950322" y="1227013"/>
              <a:ext cx="421473" cy="421473"/>
              <a:chOff x="2419109" y="3203437"/>
              <a:chExt cx="720000" cy="7200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6846052-CBBC-06FA-7B12-4DB7BAA98FBB}"/>
                  </a:ext>
                </a:extLst>
              </p:cNvPr>
              <p:cNvSpPr/>
              <p:nvPr/>
            </p:nvSpPr>
            <p:spPr>
              <a:xfrm>
                <a:off x="2419109" y="3203437"/>
                <a:ext cx="720000" cy="7200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40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C8B7FCC-2A09-EA68-D80E-987708ABF31E}"/>
                  </a:ext>
                </a:extLst>
              </p:cNvPr>
              <p:cNvSpPr/>
              <p:nvPr/>
            </p:nvSpPr>
            <p:spPr>
              <a:xfrm>
                <a:off x="2479374" y="3263703"/>
                <a:ext cx="599470" cy="5994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4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E97E76D-8D67-1BF1-3BD3-4817338314CB}"/>
                  </a:ext>
                </a:extLst>
              </p:cNvPr>
              <p:cNvSpPr txBox="1"/>
              <p:nvPr/>
            </p:nvSpPr>
            <p:spPr>
              <a:xfrm>
                <a:off x="2697356" y="3347995"/>
                <a:ext cx="163506" cy="473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IN" b="1" dirty="0">
                    <a:latin typeface="Arial Narrow" panose="020B0606020202030204" pitchFamily="34" charset="0"/>
                  </a:rPr>
                  <a:t>2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A36EB9C-D1CC-5C12-9E39-BC5B11AEE2E1}"/>
                </a:ext>
              </a:extLst>
            </p:cNvPr>
            <p:cNvSpPr txBox="1"/>
            <p:nvPr/>
          </p:nvSpPr>
          <p:spPr>
            <a:xfrm>
              <a:off x="6499397" y="1330027"/>
              <a:ext cx="103714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IN" sz="1600" b="1" dirty="0">
                  <a:solidFill>
                    <a:schemeClr val="accent4"/>
                  </a:solidFill>
                  <a:latin typeface="Trebuchet MS" panose="020B0603020202020204" pitchFamily="34" charset="0"/>
                </a:rPr>
                <a:t>2011–2018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FBB23-71BD-E1BB-2BCD-67D64A8A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6</a:t>
            </a:fld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2E8462-1331-D5A5-D94F-E98E2FC8288F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7295768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3E2E776-C761-4EE6-265D-A1A88937C205}"/>
              </a:ext>
            </a:extLst>
          </p:cNvPr>
          <p:cNvSpPr/>
          <p:nvPr/>
        </p:nvSpPr>
        <p:spPr>
          <a:xfrm>
            <a:off x="464820" y="3581400"/>
            <a:ext cx="11727180" cy="3276600"/>
          </a:xfrm>
          <a:custGeom>
            <a:avLst/>
            <a:gdLst>
              <a:gd name="connsiteX0" fmla="*/ 0 w 2087880"/>
              <a:gd name="connsiteY0" fmla="*/ 6705600 h 6705600"/>
              <a:gd name="connsiteX1" fmla="*/ 1043940 w 2087880"/>
              <a:gd name="connsiteY1" fmla="*/ 0 h 6705600"/>
              <a:gd name="connsiteX2" fmla="*/ 2087880 w 2087880"/>
              <a:gd name="connsiteY2" fmla="*/ 6705600 h 6705600"/>
              <a:gd name="connsiteX3" fmla="*/ 0 w 2087880"/>
              <a:gd name="connsiteY3" fmla="*/ 6705600 h 6705600"/>
              <a:gd name="connsiteX0" fmla="*/ 8770620 w 10858500"/>
              <a:gd name="connsiteY0" fmla="*/ 4191000 h 4191000"/>
              <a:gd name="connsiteX1" fmla="*/ 0 w 10858500"/>
              <a:gd name="connsiteY1" fmla="*/ 0 h 4191000"/>
              <a:gd name="connsiteX2" fmla="*/ 10858500 w 10858500"/>
              <a:gd name="connsiteY2" fmla="*/ 4191000 h 4191000"/>
              <a:gd name="connsiteX3" fmla="*/ 8770620 w 10858500"/>
              <a:gd name="connsiteY3" fmla="*/ 4191000 h 4191000"/>
              <a:gd name="connsiteX0" fmla="*/ 8816340 w 10904220"/>
              <a:gd name="connsiteY0" fmla="*/ 4191000 h 4191000"/>
              <a:gd name="connsiteX1" fmla="*/ 0 w 10904220"/>
              <a:gd name="connsiteY1" fmla="*/ 0 h 4191000"/>
              <a:gd name="connsiteX2" fmla="*/ 10904220 w 10904220"/>
              <a:gd name="connsiteY2" fmla="*/ 4191000 h 4191000"/>
              <a:gd name="connsiteX3" fmla="*/ 8816340 w 10904220"/>
              <a:gd name="connsiteY3" fmla="*/ 4191000 h 4191000"/>
              <a:gd name="connsiteX0" fmla="*/ 9044940 w 11132820"/>
              <a:gd name="connsiteY0" fmla="*/ 4267200 h 4267200"/>
              <a:gd name="connsiteX1" fmla="*/ 0 w 11132820"/>
              <a:gd name="connsiteY1" fmla="*/ 0 h 4267200"/>
              <a:gd name="connsiteX2" fmla="*/ 11132820 w 11132820"/>
              <a:gd name="connsiteY2" fmla="*/ 4267200 h 4267200"/>
              <a:gd name="connsiteX3" fmla="*/ 9044940 w 11132820"/>
              <a:gd name="connsiteY3" fmla="*/ 4267200 h 4267200"/>
              <a:gd name="connsiteX0" fmla="*/ 9639300 w 11727180"/>
              <a:gd name="connsiteY0" fmla="*/ 3276600 h 3276600"/>
              <a:gd name="connsiteX1" fmla="*/ 0 w 11727180"/>
              <a:gd name="connsiteY1" fmla="*/ 0 h 3276600"/>
              <a:gd name="connsiteX2" fmla="*/ 11727180 w 11727180"/>
              <a:gd name="connsiteY2" fmla="*/ 3276600 h 3276600"/>
              <a:gd name="connsiteX3" fmla="*/ 9639300 w 11727180"/>
              <a:gd name="connsiteY3" fmla="*/ 327660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7180" h="3276600">
                <a:moveTo>
                  <a:pt x="9639300" y="3276600"/>
                </a:moveTo>
                <a:lnTo>
                  <a:pt x="0" y="0"/>
                </a:lnTo>
                <a:lnTo>
                  <a:pt x="11727180" y="3276600"/>
                </a:lnTo>
                <a:lnTo>
                  <a:pt x="9639300" y="32766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1F88AD-2D63-2228-73F7-ACC2D8A77877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464820" y="3581400"/>
            <a:ext cx="10555339" cy="3225645"/>
          </a:xfrm>
          <a:prstGeom prst="line">
            <a:avLst/>
          </a:prstGeom>
          <a:ln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38384A-2069-1186-B3FD-23E8D2E846D6}"/>
              </a:ext>
            </a:extLst>
          </p:cNvPr>
          <p:cNvGrpSpPr/>
          <p:nvPr/>
        </p:nvGrpSpPr>
        <p:grpSpPr>
          <a:xfrm>
            <a:off x="2383640" y="3701767"/>
            <a:ext cx="1321282" cy="1321282"/>
            <a:chOff x="6627712" y="2323080"/>
            <a:chExt cx="1064416" cy="106441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EF12C9-7DDD-33B9-5E9A-8C499169D171}"/>
                </a:ext>
              </a:extLst>
            </p:cNvPr>
            <p:cNvSpPr/>
            <p:nvPr/>
          </p:nvSpPr>
          <p:spPr>
            <a:xfrm>
              <a:off x="6888846" y="2584214"/>
              <a:ext cx="542147" cy="5421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5FFBC9B-C99C-F21E-BB80-C01B848B6768}"/>
                </a:ext>
              </a:extLst>
            </p:cNvPr>
            <p:cNvSpPr/>
            <p:nvPr/>
          </p:nvSpPr>
          <p:spPr>
            <a:xfrm>
              <a:off x="6627712" y="2323080"/>
              <a:ext cx="1064416" cy="1064416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B5E74-CB18-E689-6ED5-9749C8B0DFB0}"/>
              </a:ext>
            </a:extLst>
          </p:cNvPr>
          <p:cNvSpPr/>
          <p:nvPr/>
        </p:nvSpPr>
        <p:spPr>
          <a:xfrm>
            <a:off x="3004993" y="2596607"/>
            <a:ext cx="45719" cy="180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118E40-4740-32FA-6EE3-D735B09EC5B5}"/>
              </a:ext>
            </a:extLst>
          </p:cNvPr>
          <p:cNvSpPr/>
          <p:nvPr/>
        </p:nvSpPr>
        <p:spPr>
          <a:xfrm rot="2700000">
            <a:off x="3537784" y="3085327"/>
            <a:ext cx="100921" cy="152951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92A2FC3-04A4-D855-6020-69BA44875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77" y="3794380"/>
            <a:ext cx="1088701" cy="6321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2EDB5CC-A6E1-D0FC-1DFD-C3EA0A88A721}"/>
              </a:ext>
            </a:extLst>
          </p:cNvPr>
          <p:cNvSpPr txBox="1"/>
          <p:nvPr/>
        </p:nvSpPr>
        <p:spPr>
          <a:xfrm>
            <a:off x="3004993" y="1281386"/>
            <a:ext cx="23530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rebuchet MS" panose="020B0603020202020204" pitchFamily="34" charset="0"/>
              </a:defRPr>
            </a:lvl1pPr>
          </a:lstStyle>
          <a:p>
            <a:pPr algn="l"/>
            <a:r>
              <a:rPr lang="en-IN" sz="1800" b="1" dirty="0"/>
              <a:t>E1 9PA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80E4A-EC2A-A38E-46C3-A60D3D85A28C}"/>
              </a:ext>
            </a:extLst>
          </p:cNvPr>
          <p:cNvSpPr txBox="1"/>
          <p:nvPr/>
        </p:nvSpPr>
        <p:spPr>
          <a:xfrm>
            <a:off x="3004993" y="1648486"/>
            <a:ext cx="235302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rebuchet MS" panose="020B0603020202020204" pitchFamily="34" charset="0"/>
              </a:defRPr>
            </a:lvl1pPr>
          </a:lstStyle>
          <a:p>
            <a:pPr algn="l"/>
            <a:r>
              <a:rPr lang="en-US" b="1" dirty="0"/>
              <a:t>Production: </a:t>
            </a:r>
            <a:r>
              <a:rPr lang="en-US" dirty="0"/>
              <a:t>August 15, 2002–May 20,2010</a:t>
            </a:r>
          </a:p>
          <a:p>
            <a:pPr algn="l"/>
            <a:r>
              <a:rPr lang="en-US" b="1" dirty="0"/>
              <a:t>Designer: </a:t>
            </a:r>
            <a:r>
              <a:rPr lang="en-US" dirty="0"/>
              <a:t>Steve Murkett, </a:t>
            </a:r>
          </a:p>
          <a:p>
            <a:pPr algn="l"/>
            <a:r>
              <a:rPr lang="en-US" dirty="0"/>
              <a:t>Michael Mauer (facelift)</a:t>
            </a:r>
            <a:endParaRPr lang="en-IN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382C3D-EEE2-3A9E-1C4C-94758911753D}"/>
              </a:ext>
            </a:extLst>
          </p:cNvPr>
          <p:cNvGrpSpPr/>
          <p:nvPr/>
        </p:nvGrpSpPr>
        <p:grpSpPr>
          <a:xfrm>
            <a:off x="3004993" y="769813"/>
            <a:ext cx="421473" cy="421473"/>
            <a:chOff x="2419109" y="3203437"/>
            <a:chExt cx="720000" cy="720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054E63A-3C7F-9E1C-518C-52B88A462C14}"/>
                </a:ext>
              </a:extLst>
            </p:cNvPr>
            <p:cNvSpPr/>
            <p:nvPr/>
          </p:nvSpPr>
          <p:spPr>
            <a:xfrm>
              <a:off x="2419109" y="3203437"/>
              <a:ext cx="720000" cy="72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6A241D4-F280-D9FC-B115-875F38D52BD0}"/>
                </a:ext>
              </a:extLst>
            </p:cNvPr>
            <p:cNvSpPr/>
            <p:nvPr/>
          </p:nvSpPr>
          <p:spPr>
            <a:xfrm>
              <a:off x="2479374" y="3263703"/>
              <a:ext cx="599470" cy="5994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D9A0BF-5EEB-BA60-4EC0-00E2FD049F4B}"/>
                </a:ext>
              </a:extLst>
            </p:cNvPr>
            <p:cNvSpPr txBox="1"/>
            <p:nvPr/>
          </p:nvSpPr>
          <p:spPr>
            <a:xfrm>
              <a:off x="2697356" y="3347995"/>
              <a:ext cx="163506" cy="4731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b="1" dirty="0">
                  <a:latin typeface="Arial Narrow" panose="020B0606020202030204" pitchFamily="34" charset="0"/>
                </a:rPr>
                <a:t>1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E76F94E8-610B-DE57-96A5-0854484336AF}"/>
              </a:ext>
            </a:extLst>
          </p:cNvPr>
          <p:cNvSpPr txBox="1"/>
          <p:nvPr/>
        </p:nvSpPr>
        <p:spPr>
          <a:xfrm>
            <a:off x="3552395" y="872827"/>
            <a:ext cx="10371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600" b="1" dirty="0">
                <a:solidFill>
                  <a:schemeClr val="accent4"/>
                </a:solidFill>
                <a:latin typeface="Trebuchet MS" panose="020B0603020202020204" pitchFamily="34" charset="0"/>
              </a:rPr>
              <a:t>2003–2010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D55EE3-3B57-8D1E-B463-0591B24DCF8E}"/>
              </a:ext>
            </a:extLst>
          </p:cNvPr>
          <p:cNvSpPr/>
          <p:nvPr/>
        </p:nvSpPr>
        <p:spPr>
          <a:xfrm>
            <a:off x="8923446" y="5872635"/>
            <a:ext cx="934410" cy="934410"/>
          </a:xfrm>
          <a:prstGeom prst="ellipse">
            <a:avLst/>
          </a:prstGeom>
          <a:solidFill>
            <a:srgbClr val="E7E6E6"/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7E6E6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E82237-B5A8-0F83-B24C-BA596CB091F8}"/>
              </a:ext>
            </a:extLst>
          </p:cNvPr>
          <p:cNvSpPr/>
          <p:nvPr/>
        </p:nvSpPr>
        <p:spPr>
          <a:xfrm>
            <a:off x="8473372" y="5422561"/>
            <a:ext cx="1834560" cy="1834560"/>
          </a:xfrm>
          <a:prstGeom prst="ellipse">
            <a:avLst/>
          </a:prstGeom>
          <a:noFill/>
          <a:ln w="38100">
            <a:solidFill>
              <a:srgbClr val="E7E6E6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54716D-2713-A7F6-C036-8477686F324B}"/>
              </a:ext>
            </a:extLst>
          </p:cNvPr>
          <p:cNvGrpSpPr/>
          <p:nvPr/>
        </p:nvGrpSpPr>
        <p:grpSpPr>
          <a:xfrm>
            <a:off x="4556066" y="1227013"/>
            <a:ext cx="7142564" cy="5112827"/>
            <a:chOff x="4556066" y="1227013"/>
            <a:chExt cx="7142564" cy="51128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3F9168-A882-048C-71E2-8C021E50AA95}"/>
                </a:ext>
              </a:extLst>
            </p:cNvPr>
            <p:cNvSpPr/>
            <p:nvPr/>
          </p:nvSpPr>
          <p:spPr>
            <a:xfrm>
              <a:off x="9344230" y="3327728"/>
              <a:ext cx="45719" cy="3012112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6390902-12B2-1051-97A3-FFCEE8CC7DF7}"/>
                </a:ext>
              </a:extLst>
            </p:cNvPr>
            <p:cNvSpPr/>
            <p:nvPr/>
          </p:nvSpPr>
          <p:spPr>
            <a:xfrm rot="2700000">
              <a:off x="10134551" y="4391016"/>
              <a:ext cx="100921" cy="2261232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9B0A43E-4913-8EDF-67FC-61703A967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680669" y="5473514"/>
              <a:ext cx="1616883" cy="814961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534E64-7CEC-8D9D-94EA-F96614704FBE}"/>
                </a:ext>
              </a:extLst>
            </p:cNvPr>
            <p:cNvSpPr txBox="1"/>
            <p:nvPr/>
          </p:nvSpPr>
          <p:spPr>
            <a:xfrm>
              <a:off x="9344230" y="2288566"/>
              <a:ext cx="2354400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b="1">
                  <a:latin typeface="Trebuchet MS" panose="020B0603020202020204" pitchFamily="34" charset="0"/>
                </a:defRPr>
              </a:lvl1pPr>
            </a:lstStyle>
            <a:p>
              <a:pPr algn="l"/>
              <a:r>
                <a:rPr lang="en-IN" sz="1400" dirty="0">
                  <a:solidFill>
                    <a:schemeClr val="bg2">
                      <a:lumMod val="90000"/>
                    </a:schemeClr>
                  </a:solidFill>
                </a:rPr>
                <a:t>Production: </a:t>
              </a:r>
              <a:r>
                <a:rPr lang="en-IN" sz="1400" b="0" dirty="0">
                  <a:solidFill>
                    <a:schemeClr val="bg2">
                      <a:lumMod val="90000"/>
                    </a:schemeClr>
                  </a:solidFill>
                </a:rPr>
                <a:t>August 29, 2017–present</a:t>
              </a:r>
            </a:p>
            <a:p>
              <a:pPr algn="l"/>
              <a:r>
                <a:rPr lang="en-IN" sz="1400" dirty="0">
                  <a:solidFill>
                    <a:schemeClr val="bg2">
                      <a:lumMod val="90000"/>
                    </a:schemeClr>
                  </a:solidFill>
                </a:rPr>
                <a:t>Designer: </a:t>
              </a:r>
              <a:r>
                <a:rPr lang="de-DE" sz="1400" b="0" dirty="0">
                  <a:solidFill>
                    <a:schemeClr val="bg2">
                      <a:lumMod val="90000"/>
                    </a:schemeClr>
                  </a:solidFill>
                </a:rPr>
                <a:t>Ingo Scheinhutte under Michael Mauer</a:t>
              </a:r>
              <a:endParaRPr lang="en-IN" sz="1400" b="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BD8CA1-F795-F484-39E7-10A99FD3A89D}"/>
                </a:ext>
              </a:extLst>
            </p:cNvPr>
            <p:cNvSpPr txBox="1"/>
            <p:nvPr/>
          </p:nvSpPr>
          <p:spPr>
            <a:xfrm>
              <a:off x="9344230" y="1921466"/>
              <a:ext cx="23530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b="1">
                  <a:latin typeface="Trebuchet MS" panose="020B0603020202020204" pitchFamily="34" charset="0"/>
                </a:defRPr>
              </a:lvl1pPr>
            </a:lstStyle>
            <a:p>
              <a:pPr algn="l"/>
              <a:r>
                <a:rPr lang="en-IN" dirty="0">
                  <a:solidFill>
                    <a:schemeClr val="bg2">
                      <a:lumMod val="90000"/>
                    </a:schemeClr>
                  </a:solidFill>
                </a:rPr>
                <a:t>E3 9YA/9YB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37167C3-5EDC-80BB-537C-3FB60D715EBF}"/>
                </a:ext>
              </a:extLst>
            </p:cNvPr>
            <p:cNvSpPr/>
            <p:nvPr/>
          </p:nvSpPr>
          <p:spPr>
            <a:xfrm>
              <a:off x="9344230" y="1409893"/>
              <a:ext cx="421473" cy="421473"/>
            </a:xfrm>
            <a:prstGeom prst="ellipse">
              <a:avLst/>
            </a:prstGeom>
            <a:noFill/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7C29AC1-7E2F-0787-26C7-6C70376EFA41}"/>
                </a:ext>
              </a:extLst>
            </p:cNvPr>
            <p:cNvSpPr/>
            <p:nvPr/>
          </p:nvSpPr>
          <p:spPr>
            <a:xfrm>
              <a:off x="9379508" y="1445171"/>
              <a:ext cx="350917" cy="35091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E943A26-A874-959C-0E5C-81E241BCC78B}"/>
                </a:ext>
              </a:extLst>
            </p:cNvPr>
            <p:cNvSpPr txBox="1"/>
            <p:nvPr/>
          </p:nvSpPr>
          <p:spPr>
            <a:xfrm>
              <a:off x="9507110" y="1494514"/>
              <a:ext cx="9571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b="1" dirty="0">
                  <a:latin typeface="Arial Narrow" panose="020B0606020202030204" pitchFamily="34" charset="0"/>
                </a:rPr>
                <a:t>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FB2E03-C598-515C-D556-5421E87D5058}"/>
                </a:ext>
              </a:extLst>
            </p:cNvPr>
            <p:cNvSpPr txBox="1"/>
            <p:nvPr/>
          </p:nvSpPr>
          <p:spPr>
            <a:xfrm>
              <a:off x="9893305" y="1512907"/>
              <a:ext cx="12936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IN" sz="1600" b="1" dirty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2019–present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09A314-06E8-0020-C23E-455D7FDC648E}"/>
                </a:ext>
              </a:extLst>
            </p:cNvPr>
            <p:cNvSpPr/>
            <p:nvPr/>
          </p:nvSpPr>
          <p:spPr>
            <a:xfrm>
              <a:off x="5597262" y="4863457"/>
              <a:ext cx="792399" cy="792399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E7E6E6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9584F0E-2563-D6DD-0529-01B14E967644}"/>
                </a:ext>
              </a:extLst>
            </p:cNvPr>
            <p:cNvSpPr/>
            <p:nvPr/>
          </p:nvSpPr>
          <p:spPr>
            <a:xfrm>
              <a:off x="5215590" y="4481785"/>
              <a:ext cx="1555744" cy="1555744"/>
            </a:xfrm>
            <a:prstGeom prst="ellipse">
              <a:avLst/>
            </a:prstGeom>
            <a:noFill/>
            <a:ln w="38100">
              <a:solidFill>
                <a:srgbClr val="E7E6E6"/>
              </a:solidFill>
            </a:ln>
            <a:scene3d>
              <a:camera prst="isometricOffAxis1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F7471C-F638-63D6-831E-218350CC630D}"/>
                </a:ext>
              </a:extLst>
            </p:cNvPr>
            <p:cNvSpPr/>
            <p:nvPr/>
          </p:nvSpPr>
          <p:spPr>
            <a:xfrm>
              <a:off x="5950322" y="2921617"/>
              <a:ext cx="45719" cy="2376000"/>
            </a:xfrm>
            <a:prstGeom prst="rect">
              <a:avLst/>
            </a:prstGeom>
            <a:solidFill>
              <a:srgbClr val="E7E6E6"/>
            </a:solidFill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336CD9-67C2-FB10-E0C4-AFEF44215F96}"/>
                </a:ext>
              </a:extLst>
            </p:cNvPr>
            <p:cNvSpPr/>
            <p:nvPr/>
          </p:nvSpPr>
          <p:spPr>
            <a:xfrm rot="2700000">
              <a:off x="6612535" y="3656682"/>
              <a:ext cx="100921" cy="1895575"/>
            </a:xfrm>
            <a:prstGeom prst="ellipse">
              <a:avLst/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E179330-F208-B202-500E-C6E21FF7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6066" y="4544748"/>
              <a:ext cx="1333818" cy="79369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F99229-E663-9BE7-D5F7-608353CE9482}"/>
                </a:ext>
              </a:extLst>
            </p:cNvPr>
            <p:cNvSpPr txBox="1"/>
            <p:nvPr/>
          </p:nvSpPr>
          <p:spPr>
            <a:xfrm>
              <a:off x="5950322" y="1738586"/>
              <a:ext cx="2354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b="1">
                  <a:latin typeface="Trebuchet MS" panose="020B0603020202020204" pitchFamily="34" charset="0"/>
                </a:defRPr>
              </a:lvl1pPr>
            </a:lstStyle>
            <a:p>
              <a:pPr algn="l"/>
              <a:r>
                <a:rPr lang="en-IN" dirty="0">
                  <a:solidFill>
                    <a:schemeClr val="bg2">
                      <a:lumMod val="90000"/>
                    </a:schemeClr>
                  </a:solidFill>
                </a:rPr>
                <a:t>E2 92A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6E1569-DF6C-257B-6F61-FEC7B3EE8374}"/>
                </a:ext>
              </a:extLst>
            </p:cNvPr>
            <p:cNvSpPr txBox="1"/>
            <p:nvPr/>
          </p:nvSpPr>
          <p:spPr>
            <a:xfrm>
              <a:off x="5950322" y="2105686"/>
              <a:ext cx="2353070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b="1">
                  <a:latin typeface="Trebuchet MS" panose="020B0603020202020204" pitchFamily="34" charset="0"/>
                </a:defRPr>
              </a:lvl1pPr>
            </a:lstStyle>
            <a:p>
              <a:pPr algn="l"/>
              <a:r>
                <a:rPr lang="en-IN" sz="1400" dirty="0">
                  <a:solidFill>
                    <a:schemeClr val="bg2">
                      <a:lumMod val="90000"/>
                    </a:schemeClr>
                  </a:solidFill>
                </a:rPr>
                <a:t>Production: </a:t>
              </a:r>
              <a:r>
                <a:rPr lang="en-IN" sz="1400" b="0" dirty="0">
                  <a:solidFill>
                    <a:schemeClr val="bg2">
                      <a:lumMod val="90000"/>
                    </a:schemeClr>
                  </a:solidFill>
                </a:rPr>
                <a:t>April 28, 2010–</a:t>
              </a:r>
            </a:p>
            <a:p>
              <a:pPr algn="l"/>
              <a:r>
                <a:rPr lang="en-IN" sz="1400" b="0" dirty="0">
                  <a:solidFill>
                    <a:schemeClr val="bg2">
                      <a:lumMod val="90000"/>
                    </a:schemeClr>
                  </a:solidFill>
                </a:rPr>
                <a:t>August 1, 2017</a:t>
              </a:r>
            </a:p>
            <a:p>
              <a:pPr algn="l"/>
              <a:r>
                <a:rPr lang="en-IN" sz="1400" dirty="0">
                  <a:solidFill>
                    <a:schemeClr val="bg2">
                      <a:lumMod val="90000"/>
                    </a:schemeClr>
                  </a:solidFill>
                </a:rPr>
                <a:t>Designer: </a:t>
              </a:r>
              <a:r>
                <a:rPr lang="en-IN" sz="1400" b="0" dirty="0">
                  <a:solidFill>
                    <a:schemeClr val="bg2">
                      <a:lumMod val="90000"/>
                    </a:schemeClr>
                  </a:solidFill>
                </a:rPr>
                <a:t>Mitja Borkert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6846052-CBBC-06FA-7B12-4DB7BAA98FBB}"/>
                </a:ext>
              </a:extLst>
            </p:cNvPr>
            <p:cNvSpPr/>
            <p:nvPr/>
          </p:nvSpPr>
          <p:spPr>
            <a:xfrm>
              <a:off x="5950322" y="1227013"/>
              <a:ext cx="421473" cy="421473"/>
            </a:xfrm>
            <a:prstGeom prst="ellipse">
              <a:avLst/>
            </a:prstGeom>
            <a:noFill/>
            <a:ln>
              <a:solidFill>
                <a:srgbClr val="E7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C8B7FCC-2A09-EA68-D80E-987708ABF31E}"/>
                </a:ext>
              </a:extLst>
            </p:cNvPr>
            <p:cNvSpPr/>
            <p:nvPr/>
          </p:nvSpPr>
          <p:spPr>
            <a:xfrm>
              <a:off x="5985600" y="1262291"/>
              <a:ext cx="350917" cy="35091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44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97E76D-8D67-1BF1-3BD3-4817338314CB}"/>
                </a:ext>
              </a:extLst>
            </p:cNvPr>
            <p:cNvSpPr txBox="1"/>
            <p:nvPr/>
          </p:nvSpPr>
          <p:spPr>
            <a:xfrm>
              <a:off x="6113202" y="1311634"/>
              <a:ext cx="9571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b="1" dirty="0">
                  <a:latin typeface="Arial Narrow" panose="020B0606020202030204" pitchFamily="34" charset="0"/>
                </a:rPr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A36EB9C-D1CC-5C12-9E39-BC5B11AEE2E1}"/>
                </a:ext>
              </a:extLst>
            </p:cNvPr>
            <p:cNvSpPr txBox="1"/>
            <p:nvPr/>
          </p:nvSpPr>
          <p:spPr>
            <a:xfrm>
              <a:off x="6499397" y="1330027"/>
              <a:ext cx="1037143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IN" sz="1600" b="1" dirty="0">
                  <a:solidFill>
                    <a:schemeClr val="bg2">
                      <a:lumMod val="90000"/>
                    </a:schemeClr>
                  </a:solidFill>
                  <a:latin typeface="Trebuchet MS" panose="020B0603020202020204" pitchFamily="34" charset="0"/>
                </a:rPr>
                <a:t>2011–2018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FBB23-71BD-E1BB-2BCD-67D64A8A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9B0A2-ECE4-293A-B8DF-D214CF2F84BC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142684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850445-47F1-3132-2CC2-90E49937E5E7}"/>
              </a:ext>
            </a:extLst>
          </p:cNvPr>
          <p:cNvSpPr txBox="1"/>
          <p:nvPr/>
        </p:nvSpPr>
        <p:spPr>
          <a:xfrm>
            <a:off x="650966" y="563247"/>
            <a:ext cx="108792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First generation (E1 9PA; 2002)</a:t>
            </a:r>
            <a:endParaRPr lang="en-IN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CCAF1B-4C1F-9466-65A3-217A54A452BB}"/>
              </a:ext>
            </a:extLst>
          </p:cNvPr>
          <p:cNvCxnSpPr>
            <a:cxnSpLocks/>
          </p:cNvCxnSpPr>
          <p:nvPr/>
        </p:nvCxnSpPr>
        <p:spPr>
          <a:xfrm>
            <a:off x="650966" y="1181538"/>
            <a:ext cx="10879200" cy="0"/>
          </a:xfrm>
          <a:prstGeom prst="line">
            <a:avLst/>
          </a:prstGeom>
          <a:ln w="28575">
            <a:solidFill>
              <a:srgbClr val="E9CD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708E1B-78D8-161E-9A44-FA1A7CA58BD9}"/>
              </a:ext>
            </a:extLst>
          </p:cNvPr>
          <p:cNvSpPr/>
          <p:nvPr/>
        </p:nvSpPr>
        <p:spPr>
          <a:xfrm>
            <a:off x="650966" y="1001538"/>
            <a:ext cx="360000" cy="360000"/>
          </a:xfrm>
          <a:prstGeom prst="ellipse">
            <a:avLst/>
          </a:prstGeom>
          <a:solidFill>
            <a:srgbClr val="E9CD71"/>
          </a:solidFill>
          <a:ln>
            <a:solidFill>
              <a:srgbClr val="E9CD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ctr"/>
          <a:lstStyle/>
          <a:p>
            <a:pPr algn="ctr"/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EDE24E2-68BD-0609-2ACB-FB825F10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A2366-D665-D644-486D-39AF25723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543" y="76353"/>
            <a:ext cx="1580623" cy="917781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7A930C3-F73D-683A-3DAC-B4049C23C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51337"/>
              </p:ext>
            </p:extLst>
          </p:nvPr>
        </p:nvGraphicFramePr>
        <p:xfrm>
          <a:off x="650966" y="1407263"/>
          <a:ext cx="10879200" cy="5026608"/>
        </p:xfrm>
        <a:graphic>
          <a:graphicData uri="http://schemas.openxmlformats.org/drawingml/2006/table">
            <a:tbl>
              <a:tblPr/>
              <a:tblGrid>
                <a:gridCol w="3433354">
                  <a:extLst>
                    <a:ext uri="{9D8B030D-6E8A-4147-A177-3AD203B41FA5}">
                      <a16:colId xmlns:a16="http://schemas.microsoft.com/office/drawing/2014/main" val="35795737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8267299"/>
                    </a:ext>
                  </a:extLst>
                </a:gridCol>
                <a:gridCol w="2936240">
                  <a:extLst>
                    <a:ext uri="{9D8B030D-6E8A-4147-A177-3AD203B41FA5}">
                      <a16:colId xmlns:a16="http://schemas.microsoft.com/office/drawing/2014/main" val="1940373394"/>
                    </a:ext>
                  </a:extLst>
                </a:gridCol>
                <a:gridCol w="2884006">
                  <a:extLst>
                    <a:ext uri="{9D8B030D-6E8A-4147-A177-3AD203B41FA5}">
                      <a16:colId xmlns:a16="http://schemas.microsoft.com/office/drawing/2014/main" val="2900544248"/>
                    </a:ext>
                  </a:extLst>
                </a:gridCol>
              </a:tblGrid>
              <a:tr h="129891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Production period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Engine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Power (PS, torque) at rpm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09809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2004-2007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nl-NL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3,189 cc (3.2 L; 194.6 cu in) VR6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250 PS (184 kW; 247 hp) at 6,000, 310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(229 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2,500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355051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2007-2010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nl-NL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3,598 cc (3.6 L; 219.6 cu in) VR6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290 PS (213 kW; 286 hp) at 6,200, 385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(284 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3,000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198305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S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2002-2007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4,511 cc (4.5 L; 275.3 cu in) V8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340 PS (250 kW; 335 hp) at 6,000, 420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(310 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2,500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723740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S Titanium Edition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2006-2007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4,511 cc (4.5 L; 275.3 cu in) V8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344.7 PS (254 kW; 340 hp) at 6,000, 420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(310 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2,500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318958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S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2007-2010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4,806 cc (4.8 L; 293.3 cu in) V8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385 PS (283 kW; 380 hp) at 6,200, 500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(369 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3,500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991623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S </a:t>
                      </a:r>
                      <a:r>
                        <a:rPr lang="en-IN" sz="1400" b="1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Transsyberia</a:t>
                      </a:r>
                      <a:endParaRPr lang="en-IN" sz="1400" b="1" u="non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2009-2010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4,806 cc (4.8 L; 293.3 cu in) V8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405 PS (298 kW; 399 hp) at 6,500, 500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(369 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3,500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800465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GTS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2008-2010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4,806 cc (4.8 L; 293.3 cu in) V8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411 PS (302 kW; 405 hp) at 6,500, 500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(369 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3,500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22391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GTS Porsche Design Edition 3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2009-2010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4,806 cc (4.8 L; 293.3 cu in) V8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411 PS (302 kW; 405 hp) at 6,500, 500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(369 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3,500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28949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Turbo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2002-2007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nl-NL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4,511 cc (4.5 L; 275.3 cu in) twin turbo V8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450 PS (331 kW; 444 hp) at 6,000, 620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(457 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2,250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714555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Turbo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2008-2010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nl-NL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4,806 cc (4.8 L; 293.3 cu in) twin turbo V8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500 PS (368 kW; 493 hp) at 6,000, 700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(516 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4,500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271444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Turbo S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2006-2007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nl-NL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4,511 cc (4.5 L; 275.3 cu in) twin turbo V8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521 PS (383 kW; 514 hp) at 5,500, 720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(531 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2,750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19983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Turbo S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2008-2010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nl-NL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4,806 cc (4.8 L; 293.3 cu in) twin turbo V8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550 PS (405 kW; 542 hp) at 6,000, 750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(553 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2,250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948653"/>
                  </a:ext>
                </a:extLst>
              </a:tr>
              <a:tr h="32472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400" b="1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Cayenne Diesel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2009-2010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2,967 cc (3.0 L; 181.1 cu in) turbo V6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240 PS (176 KW; 237 hp) at 4,000, 550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N⋅m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(406 </a:t>
                      </a:r>
                      <a:r>
                        <a:rPr lang="en-IN" sz="1100" b="0" u="non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lb⋅ft</a:t>
                      </a:r>
                      <a:r>
                        <a:rPr lang="en-IN" sz="1100" b="0" u="non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at 2,000</a:t>
                      </a:r>
                    </a:p>
                  </a:txBody>
                  <a:tcPr marL="32400" marR="32473" marT="16236" marB="16236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2614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A55C78-C496-DB4F-CD01-7025A00C79B5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2111674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3E2E776-C761-4EE6-265D-A1A88937C205}"/>
              </a:ext>
            </a:extLst>
          </p:cNvPr>
          <p:cNvSpPr/>
          <p:nvPr/>
        </p:nvSpPr>
        <p:spPr>
          <a:xfrm>
            <a:off x="464820" y="3581400"/>
            <a:ext cx="11727180" cy="3276600"/>
          </a:xfrm>
          <a:custGeom>
            <a:avLst/>
            <a:gdLst>
              <a:gd name="connsiteX0" fmla="*/ 0 w 2087880"/>
              <a:gd name="connsiteY0" fmla="*/ 6705600 h 6705600"/>
              <a:gd name="connsiteX1" fmla="*/ 1043940 w 2087880"/>
              <a:gd name="connsiteY1" fmla="*/ 0 h 6705600"/>
              <a:gd name="connsiteX2" fmla="*/ 2087880 w 2087880"/>
              <a:gd name="connsiteY2" fmla="*/ 6705600 h 6705600"/>
              <a:gd name="connsiteX3" fmla="*/ 0 w 2087880"/>
              <a:gd name="connsiteY3" fmla="*/ 6705600 h 6705600"/>
              <a:gd name="connsiteX0" fmla="*/ 8770620 w 10858500"/>
              <a:gd name="connsiteY0" fmla="*/ 4191000 h 4191000"/>
              <a:gd name="connsiteX1" fmla="*/ 0 w 10858500"/>
              <a:gd name="connsiteY1" fmla="*/ 0 h 4191000"/>
              <a:gd name="connsiteX2" fmla="*/ 10858500 w 10858500"/>
              <a:gd name="connsiteY2" fmla="*/ 4191000 h 4191000"/>
              <a:gd name="connsiteX3" fmla="*/ 8770620 w 10858500"/>
              <a:gd name="connsiteY3" fmla="*/ 4191000 h 4191000"/>
              <a:gd name="connsiteX0" fmla="*/ 8816340 w 10904220"/>
              <a:gd name="connsiteY0" fmla="*/ 4191000 h 4191000"/>
              <a:gd name="connsiteX1" fmla="*/ 0 w 10904220"/>
              <a:gd name="connsiteY1" fmla="*/ 0 h 4191000"/>
              <a:gd name="connsiteX2" fmla="*/ 10904220 w 10904220"/>
              <a:gd name="connsiteY2" fmla="*/ 4191000 h 4191000"/>
              <a:gd name="connsiteX3" fmla="*/ 8816340 w 10904220"/>
              <a:gd name="connsiteY3" fmla="*/ 4191000 h 4191000"/>
              <a:gd name="connsiteX0" fmla="*/ 9044940 w 11132820"/>
              <a:gd name="connsiteY0" fmla="*/ 4267200 h 4267200"/>
              <a:gd name="connsiteX1" fmla="*/ 0 w 11132820"/>
              <a:gd name="connsiteY1" fmla="*/ 0 h 4267200"/>
              <a:gd name="connsiteX2" fmla="*/ 11132820 w 11132820"/>
              <a:gd name="connsiteY2" fmla="*/ 4267200 h 4267200"/>
              <a:gd name="connsiteX3" fmla="*/ 9044940 w 11132820"/>
              <a:gd name="connsiteY3" fmla="*/ 4267200 h 4267200"/>
              <a:gd name="connsiteX0" fmla="*/ 9639300 w 11727180"/>
              <a:gd name="connsiteY0" fmla="*/ 3276600 h 3276600"/>
              <a:gd name="connsiteX1" fmla="*/ 0 w 11727180"/>
              <a:gd name="connsiteY1" fmla="*/ 0 h 3276600"/>
              <a:gd name="connsiteX2" fmla="*/ 11727180 w 11727180"/>
              <a:gd name="connsiteY2" fmla="*/ 3276600 h 3276600"/>
              <a:gd name="connsiteX3" fmla="*/ 9639300 w 11727180"/>
              <a:gd name="connsiteY3" fmla="*/ 327660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7180" h="3276600">
                <a:moveTo>
                  <a:pt x="9639300" y="3276600"/>
                </a:moveTo>
                <a:lnTo>
                  <a:pt x="0" y="0"/>
                </a:lnTo>
                <a:lnTo>
                  <a:pt x="11727180" y="3276600"/>
                </a:lnTo>
                <a:lnTo>
                  <a:pt x="9639300" y="32766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1F88AD-2D63-2228-73F7-ACC2D8A77877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464820" y="3581400"/>
            <a:ext cx="10555339" cy="3225645"/>
          </a:xfrm>
          <a:prstGeom prst="line">
            <a:avLst/>
          </a:prstGeom>
          <a:ln>
            <a:solidFill>
              <a:schemeClr val="accent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AEF12C9-7DDD-33B9-5E9A-8C499169D171}"/>
              </a:ext>
            </a:extLst>
          </p:cNvPr>
          <p:cNvSpPr/>
          <p:nvPr/>
        </p:nvSpPr>
        <p:spPr>
          <a:xfrm>
            <a:off x="2707791" y="4025918"/>
            <a:ext cx="672978" cy="672978"/>
          </a:xfrm>
          <a:prstGeom prst="ellipse">
            <a:avLst/>
          </a:prstGeom>
          <a:solidFill>
            <a:srgbClr val="E7E6E6"/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7E6E6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FFBC9B-C99C-F21E-BB80-C01B848B6768}"/>
              </a:ext>
            </a:extLst>
          </p:cNvPr>
          <p:cNvSpPr/>
          <p:nvPr/>
        </p:nvSpPr>
        <p:spPr>
          <a:xfrm>
            <a:off x="2383640" y="3701767"/>
            <a:ext cx="1321282" cy="1321282"/>
          </a:xfrm>
          <a:prstGeom prst="ellipse">
            <a:avLst/>
          </a:prstGeom>
          <a:noFill/>
          <a:ln w="38100">
            <a:solidFill>
              <a:srgbClr val="E7E6E6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5B5E74-CB18-E689-6ED5-9749C8B0DFB0}"/>
              </a:ext>
            </a:extLst>
          </p:cNvPr>
          <p:cNvSpPr/>
          <p:nvPr/>
        </p:nvSpPr>
        <p:spPr>
          <a:xfrm>
            <a:off x="3004993" y="2596607"/>
            <a:ext cx="45719" cy="1800000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118E40-4740-32FA-6EE3-D735B09EC5B5}"/>
              </a:ext>
            </a:extLst>
          </p:cNvPr>
          <p:cNvSpPr/>
          <p:nvPr/>
        </p:nvSpPr>
        <p:spPr>
          <a:xfrm rot="2700000">
            <a:off x="3537784" y="3085327"/>
            <a:ext cx="100921" cy="15295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92A2FC3-04A4-D855-6020-69BA44875A6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77" y="3794380"/>
            <a:ext cx="1088701" cy="6321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2EDB5CC-A6E1-D0FC-1DFD-C3EA0A88A721}"/>
              </a:ext>
            </a:extLst>
          </p:cNvPr>
          <p:cNvSpPr txBox="1"/>
          <p:nvPr/>
        </p:nvSpPr>
        <p:spPr>
          <a:xfrm>
            <a:off x="3004993" y="1281386"/>
            <a:ext cx="23530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IN" dirty="0"/>
              <a:t>E1 9PA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80E4A-EC2A-A38E-46C3-A60D3D85A28C}"/>
              </a:ext>
            </a:extLst>
          </p:cNvPr>
          <p:cNvSpPr txBox="1"/>
          <p:nvPr/>
        </p:nvSpPr>
        <p:spPr>
          <a:xfrm>
            <a:off x="3004993" y="1648486"/>
            <a:ext cx="235302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400">
                <a:latin typeface="Trebuchet MS" panose="020B0603020202020204" pitchFamily="34" charset="0"/>
              </a:defRPr>
            </a:lvl1pPr>
          </a:lstStyle>
          <a:p>
            <a:pPr algn="l"/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Production: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August 15, 2002–May 20,2010</a:t>
            </a:r>
          </a:p>
          <a:p>
            <a:pPr algn="l"/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Designer: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Steve Murkett, </a:t>
            </a:r>
          </a:p>
          <a:p>
            <a:pPr algn="l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Michael Mauer (facelift)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054E63A-3C7F-9E1C-518C-52B88A462C14}"/>
              </a:ext>
            </a:extLst>
          </p:cNvPr>
          <p:cNvSpPr/>
          <p:nvPr/>
        </p:nvSpPr>
        <p:spPr>
          <a:xfrm>
            <a:off x="3004993" y="769813"/>
            <a:ext cx="421473" cy="421473"/>
          </a:xfrm>
          <a:prstGeom prst="ellipse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6A241D4-F280-D9FC-B115-875F38D52BD0}"/>
              </a:ext>
            </a:extLst>
          </p:cNvPr>
          <p:cNvSpPr/>
          <p:nvPr/>
        </p:nvSpPr>
        <p:spPr>
          <a:xfrm>
            <a:off x="3040271" y="805091"/>
            <a:ext cx="350917" cy="35091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D9A0BF-5EEB-BA60-4EC0-00E2FD049F4B}"/>
              </a:ext>
            </a:extLst>
          </p:cNvPr>
          <p:cNvSpPr txBox="1"/>
          <p:nvPr/>
        </p:nvSpPr>
        <p:spPr>
          <a:xfrm>
            <a:off x="3167873" y="854434"/>
            <a:ext cx="957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6F94E8-610B-DE57-96A5-0854484336AF}"/>
              </a:ext>
            </a:extLst>
          </p:cNvPr>
          <p:cNvSpPr txBox="1"/>
          <p:nvPr/>
        </p:nvSpPr>
        <p:spPr>
          <a:xfrm>
            <a:off x="3552395" y="872827"/>
            <a:ext cx="10371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IN" dirty="0"/>
              <a:t>2003–2010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D55EE3-3B57-8D1E-B463-0591B24DCF8E}"/>
              </a:ext>
            </a:extLst>
          </p:cNvPr>
          <p:cNvSpPr/>
          <p:nvPr/>
        </p:nvSpPr>
        <p:spPr>
          <a:xfrm>
            <a:off x="8923446" y="5872635"/>
            <a:ext cx="934410" cy="934410"/>
          </a:xfrm>
          <a:prstGeom prst="ellipse">
            <a:avLst/>
          </a:prstGeom>
          <a:solidFill>
            <a:srgbClr val="E7E6E6"/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7E6E6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E82237-B5A8-0F83-B24C-BA596CB091F8}"/>
              </a:ext>
            </a:extLst>
          </p:cNvPr>
          <p:cNvSpPr/>
          <p:nvPr/>
        </p:nvSpPr>
        <p:spPr>
          <a:xfrm>
            <a:off x="8473372" y="5422561"/>
            <a:ext cx="1834560" cy="1834560"/>
          </a:xfrm>
          <a:prstGeom prst="ellipse">
            <a:avLst/>
          </a:prstGeom>
          <a:noFill/>
          <a:ln w="38100">
            <a:solidFill>
              <a:srgbClr val="E7E6E6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3F9168-A882-048C-71E2-8C021E50AA95}"/>
              </a:ext>
            </a:extLst>
          </p:cNvPr>
          <p:cNvSpPr/>
          <p:nvPr/>
        </p:nvSpPr>
        <p:spPr>
          <a:xfrm>
            <a:off x="9344230" y="3327728"/>
            <a:ext cx="45719" cy="3012112"/>
          </a:xfrm>
          <a:prstGeom prst="rect">
            <a:avLst/>
          </a:prstGeom>
          <a:solidFill>
            <a:srgbClr val="E7E6E6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390902-12B2-1051-97A3-FFCEE8CC7DF7}"/>
              </a:ext>
            </a:extLst>
          </p:cNvPr>
          <p:cNvSpPr/>
          <p:nvPr/>
        </p:nvSpPr>
        <p:spPr>
          <a:xfrm rot="2700000">
            <a:off x="10134551" y="4391016"/>
            <a:ext cx="100921" cy="226123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9B0A43E-4913-8EDF-67FC-61703A9673B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0669" y="5473514"/>
            <a:ext cx="1616883" cy="81496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C534E64-7CEC-8D9D-94EA-F96614704FBE}"/>
              </a:ext>
            </a:extLst>
          </p:cNvPr>
          <p:cNvSpPr txBox="1"/>
          <p:nvPr/>
        </p:nvSpPr>
        <p:spPr>
          <a:xfrm>
            <a:off x="9344230" y="2288566"/>
            <a:ext cx="23544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>
                <a:latin typeface="Trebuchet MS" panose="020B0603020202020204" pitchFamily="34" charset="0"/>
              </a:defRPr>
            </a:lvl1pPr>
          </a:lstStyle>
          <a:p>
            <a:pPr algn="l"/>
            <a:r>
              <a:rPr lang="en-IN" sz="1400" dirty="0">
                <a:solidFill>
                  <a:schemeClr val="bg2">
                    <a:lumMod val="90000"/>
                  </a:schemeClr>
                </a:solidFill>
              </a:rPr>
              <a:t>Production: </a:t>
            </a:r>
            <a:r>
              <a:rPr lang="en-IN" sz="1400" b="0" dirty="0">
                <a:solidFill>
                  <a:schemeClr val="bg2">
                    <a:lumMod val="90000"/>
                  </a:schemeClr>
                </a:solidFill>
              </a:rPr>
              <a:t>August 29, 2017–present</a:t>
            </a:r>
          </a:p>
          <a:p>
            <a:pPr algn="l"/>
            <a:r>
              <a:rPr lang="en-IN" sz="1400" dirty="0">
                <a:solidFill>
                  <a:schemeClr val="bg2">
                    <a:lumMod val="90000"/>
                  </a:schemeClr>
                </a:solidFill>
              </a:rPr>
              <a:t>Designer: </a:t>
            </a:r>
            <a:r>
              <a:rPr lang="de-DE" sz="1400" b="0" dirty="0">
                <a:solidFill>
                  <a:schemeClr val="bg2">
                    <a:lumMod val="90000"/>
                  </a:schemeClr>
                </a:solidFill>
              </a:rPr>
              <a:t>Ingo Scheinhutte under Michael Mauer</a:t>
            </a:r>
            <a:endParaRPr lang="en-IN" sz="14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BD8CA1-F795-F484-39E7-10A99FD3A89D}"/>
              </a:ext>
            </a:extLst>
          </p:cNvPr>
          <p:cNvSpPr txBox="1"/>
          <p:nvPr/>
        </p:nvSpPr>
        <p:spPr>
          <a:xfrm>
            <a:off x="9344230" y="1921466"/>
            <a:ext cx="235307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>
                <a:latin typeface="Trebuchet MS" panose="020B0603020202020204" pitchFamily="34" charset="0"/>
              </a:defRPr>
            </a:lvl1pPr>
          </a:lstStyle>
          <a:p>
            <a:pPr algn="l"/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E3 9YA/9YB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37167C3-5EDC-80BB-537C-3FB60D715EBF}"/>
              </a:ext>
            </a:extLst>
          </p:cNvPr>
          <p:cNvSpPr/>
          <p:nvPr/>
        </p:nvSpPr>
        <p:spPr>
          <a:xfrm>
            <a:off x="9344230" y="1409893"/>
            <a:ext cx="421473" cy="421473"/>
          </a:xfrm>
          <a:prstGeom prst="ellipse">
            <a:avLst/>
          </a:prstGeom>
          <a:noFill/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7C29AC1-7E2F-0787-26C7-6C70376EFA41}"/>
              </a:ext>
            </a:extLst>
          </p:cNvPr>
          <p:cNvSpPr/>
          <p:nvPr/>
        </p:nvSpPr>
        <p:spPr>
          <a:xfrm>
            <a:off x="9379508" y="1445171"/>
            <a:ext cx="350917" cy="35091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943A26-A874-959C-0E5C-81E241BCC78B}"/>
              </a:ext>
            </a:extLst>
          </p:cNvPr>
          <p:cNvSpPr txBox="1"/>
          <p:nvPr/>
        </p:nvSpPr>
        <p:spPr>
          <a:xfrm>
            <a:off x="9507110" y="1494514"/>
            <a:ext cx="957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>
                <a:latin typeface="Arial Narrow" panose="020B0606020202030204" pitchFamily="34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FB2E03-C598-515C-D556-5421E87D5058}"/>
              </a:ext>
            </a:extLst>
          </p:cNvPr>
          <p:cNvSpPr txBox="1"/>
          <p:nvPr/>
        </p:nvSpPr>
        <p:spPr>
          <a:xfrm>
            <a:off x="9893305" y="1512907"/>
            <a:ext cx="129362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600" b="1" dirty="0">
                <a:solidFill>
                  <a:schemeClr val="bg2">
                    <a:lumMod val="90000"/>
                  </a:schemeClr>
                </a:solidFill>
                <a:latin typeface="Trebuchet MS" panose="020B0603020202020204" pitchFamily="34" charset="0"/>
              </a:rPr>
              <a:t>2019–present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09A314-06E8-0020-C23E-455D7FDC648E}"/>
              </a:ext>
            </a:extLst>
          </p:cNvPr>
          <p:cNvSpPr/>
          <p:nvPr/>
        </p:nvSpPr>
        <p:spPr>
          <a:xfrm>
            <a:off x="5597262" y="4863457"/>
            <a:ext cx="792399" cy="792399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584F0E-2563-D6DD-0529-01B14E967644}"/>
              </a:ext>
            </a:extLst>
          </p:cNvPr>
          <p:cNvSpPr/>
          <p:nvPr/>
        </p:nvSpPr>
        <p:spPr>
          <a:xfrm>
            <a:off x="5215590" y="4481785"/>
            <a:ext cx="1555744" cy="1555744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F7471C-F638-63D6-831E-218350CC630D}"/>
              </a:ext>
            </a:extLst>
          </p:cNvPr>
          <p:cNvSpPr/>
          <p:nvPr/>
        </p:nvSpPr>
        <p:spPr>
          <a:xfrm>
            <a:off x="5950322" y="2921617"/>
            <a:ext cx="45719" cy="2376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336CD9-67C2-FB10-E0C4-AFEF44215F96}"/>
              </a:ext>
            </a:extLst>
          </p:cNvPr>
          <p:cNvSpPr/>
          <p:nvPr/>
        </p:nvSpPr>
        <p:spPr>
          <a:xfrm rot="2700000">
            <a:off x="6612535" y="3656682"/>
            <a:ext cx="100921" cy="18955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E179330-F208-B202-500E-C6E21FF76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66" y="4544748"/>
            <a:ext cx="1333818" cy="7936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7F99229-E663-9BE7-D5F7-608353CE9482}"/>
              </a:ext>
            </a:extLst>
          </p:cNvPr>
          <p:cNvSpPr txBox="1"/>
          <p:nvPr/>
        </p:nvSpPr>
        <p:spPr>
          <a:xfrm>
            <a:off x="5950322" y="1738586"/>
            <a:ext cx="2354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b="1">
                <a:latin typeface="Trebuchet MS" panose="020B0603020202020204" pitchFamily="34" charset="0"/>
              </a:defRPr>
            </a:lvl1pPr>
          </a:lstStyle>
          <a:p>
            <a:r>
              <a:rPr lang="en-IN" dirty="0"/>
              <a:t>E2 92A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6E1569-DF6C-257B-6F61-FEC7B3EE8374}"/>
              </a:ext>
            </a:extLst>
          </p:cNvPr>
          <p:cNvSpPr txBox="1"/>
          <p:nvPr/>
        </p:nvSpPr>
        <p:spPr>
          <a:xfrm>
            <a:off x="5950322" y="2105686"/>
            <a:ext cx="235307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>
                <a:latin typeface="Trebuchet MS" panose="020B0603020202020204" pitchFamily="34" charset="0"/>
              </a:defRPr>
            </a:lvl1pPr>
          </a:lstStyle>
          <a:p>
            <a:pPr algn="l"/>
            <a:r>
              <a:rPr lang="en-IN" sz="1400" dirty="0"/>
              <a:t>Production: </a:t>
            </a:r>
            <a:r>
              <a:rPr lang="en-IN" sz="1400" b="0" dirty="0"/>
              <a:t>April 28, 2010–</a:t>
            </a:r>
          </a:p>
          <a:p>
            <a:pPr algn="l"/>
            <a:r>
              <a:rPr lang="en-IN" sz="1400" b="0" dirty="0"/>
              <a:t>August 1, 2017</a:t>
            </a:r>
          </a:p>
          <a:p>
            <a:pPr algn="l"/>
            <a:r>
              <a:rPr lang="en-IN" sz="1400" dirty="0"/>
              <a:t>Designer: </a:t>
            </a:r>
            <a:r>
              <a:rPr lang="en-IN" sz="1400" b="0" dirty="0"/>
              <a:t>Mitja Borkert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6846052-CBBC-06FA-7B12-4DB7BAA98FBB}"/>
              </a:ext>
            </a:extLst>
          </p:cNvPr>
          <p:cNvSpPr/>
          <p:nvPr/>
        </p:nvSpPr>
        <p:spPr>
          <a:xfrm>
            <a:off x="5950322" y="1227013"/>
            <a:ext cx="421473" cy="42147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8B7FCC-2A09-EA68-D80E-987708ABF31E}"/>
              </a:ext>
            </a:extLst>
          </p:cNvPr>
          <p:cNvSpPr/>
          <p:nvPr/>
        </p:nvSpPr>
        <p:spPr>
          <a:xfrm>
            <a:off x="5985600" y="1262291"/>
            <a:ext cx="350917" cy="35091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97E76D-8D67-1BF1-3BD3-4817338314CB}"/>
              </a:ext>
            </a:extLst>
          </p:cNvPr>
          <p:cNvSpPr txBox="1"/>
          <p:nvPr/>
        </p:nvSpPr>
        <p:spPr>
          <a:xfrm>
            <a:off x="6113202" y="1311634"/>
            <a:ext cx="9571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b="1" dirty="0">
                <a:latin typeface="Arial Narrow" panose="020B0606020202030204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36EB9C-D1CC-5C12-9E39-BC5B11AEE2E1}"/>
              </a:ext>
            </a:extLst>
          </p:cNvPr>
          <p:cNvSpPr txBox="1"/>
          <p:nvPr/>
        </p:nvSpPr>
        <p:spPr>
          <a:xfrm>
            <a:off x="6499397" y="1330027"/>
            <a:ext cx="103714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IN" dirty="0"/>
              <a:t>2011–2018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FBB23-71BD-E1BB-2BCD-67D64A8A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08179-94EB-4E86-AE2C-EE3553428E89}" type="slidenum">
              <a:rPr lang="en-IN" smtClean="0"/>
              <a:t>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0303E-EAA9-B4D2-5CCF-FE7D4B2EB20C}"/>
              </a:ext>
            </a:extLst>
          </p:cNvPr>
          <p:cNvSpPr txBox="1"/>
          <p:nvPr/>
        </p:nvSpPr>
        <p:spPr>
          <a:xfrm>
            <a:off x="10404922" y="6446579"/>
            <a:ext cx="6567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sz="12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Twinkle S</a:t>
            </a:r>
          </a:p>
        </p:txBody>
      </p:sp>
    </p:spTree>
    <p:extLst>
      <p:ext uri="{BB962C8B-B14F-4D97-AF65-F5344CB8AC3E}">
        <p14:creationId xmlns:p14="http://schemas.microsoft.com/office/powerpoint/2010/main" val="3910085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984</TotalTime>
  <Words>2647</Words>
  <Application>Microsoft Office PowerPoint</Application>
  <PresentationFormat>Widescreen</PresentationFormat>
  <Paragraphs>386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Segoe UI Black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njarackal</dc:creator>
  <cp:lastModifiedBy>andrew njarackal</cp:lastModifiedBy>
  <cp:revision>6</cp:revision>
  <dcterms:created xsi:type="dcterms:W3CDTF">2024-07-23T08:31:03Z</dcterms:created>
  <dcterms:modified xsi:type="dcterms:W3CDTF">2024-07-26T07:13:05Z</dcterms:modified>
</cp:coreProperties>
</file>