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0" r:id="rId4"/>
    <p:sldId id="258" r:id="rId5"/>
    <p:sldId id="263" r:id="rId6"/>
    <p:sldId id="273" r:id="rId7"/>
    <p:sldId id="270" r:id="rId8"/>
    <p:sldId id="272" r:id="rId9"/>
    <p:sldId id="271" r:id="rId10"/>
    <p:sldId id="274" r:id="rId11"/>
    <p:sldId id="276" r:id="rId12"/>
    <p:sldId id="275" r:id="rId13"/>
    <p:sldId id="269" r:id="rId14"/>
    <p:sldId id="268" r:id="rId15"/>
    <p:sldId id="262" r:id="rId16"/>
    <p:sldId id="265" r:id="rId17"/>
    <p:sldId id="266" r:id="rId18"/>
    <p:sldId id="261" r:id="rId19"/>
    <p:sldId id="26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3764"/>
  </p:normalViewPr>
  <p:slideViewPr>
    <p:cSldViewPr snapToGrid="0" snapToObjects="1">
      <p:cViewPr varScale="1">
        <p:scale>
          <a:sx n="76" d="100"/>
          <a:sy n="76" d="100"/>
        </p:scale>
        <p:origin x="1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8C0F0-00B7-AE47-A6BF-6277591CC138}" type="datetimeFigureOut">
              <a:rPr kumimoji="1" lang="ja-JP" altLang="en-US" smtClean="0"/>
              <a:t>2020/7/25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612B8-B7CF-6F43-9B54-0B8C06F54F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727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age.jst.go.jp/article/jssst/29/4/29_4_146/_pdf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age.jst.go.jp/article/jssst/29/4/29_4_146/_pd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ipsj-kyushu.jp/page/ronbun/hinokuni/1002/C-5/C-5-4.pdf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age.jst.go.jp/article/jssst/29/4/29_4_146/_pdf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age.jst.go.jp/article/jssst/29/4/29_4_146/_pdf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612B8-B7CF-6F43-9B54-0B8C06F54FE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6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612B8-B7CF-6F43-9B54-0B8C06F54FE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384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2011</a:t>
            </a:r>
            <a:r>
              <a:rPr kumimoji="1" lang="ja-JP" altLang="en-US"/>
              <a:t>年までの</a:t>
            </a:r>
            <a:r>
              <a:rPr kumimoji="1" lang="en-US" altLang="ja-JP" dirty="0"/>
              <a:t>SAT</a:t>
            </a:r>
            <a:r>
              <a:rPr kumimoji="1" lang="ja-JP" altLang="en-US"/>
              <a:t>研究と歴史</a:t>
            </a:r>
            <a:br>
              <a:rPr kumimoji="1" lang="en-US" altLang="ja-JP" dirty="0"/>
            </a:br>
            <a:r>
              <a:rPr lang="en" altLang="ja-JP" dirty="0">
                <a:hlinkClick r:id="rId3"/>
              </a:rPr>
              <a:t>https://www.jstage.jst.go.jp/article/jssst/29/4/29_4_146/_pdf</a:t>
            </a:r>
            <a:endParaRPr lang="en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612B8-B7CF-6F43-9B54-0B8C06F54FE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556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2011</a:t>
            </a:r>
            <a:r>
              <a:rPr kumimoji="1" lang="ja-JP" altLang="en-US"/>
              <a:t>年までの</a:t>
            </a:r>
            <a:r>
              <a:rPr kumimoji="1" lang="en-US" altLang="ja-JP" dirty="0"/>
              <a:t>SAT</a:t>
            </a:r>
            <a:r>
              <a:rPr kumimoji="1" lang="ja-JP" altLang="en-US"/>
              <a:t>研究と歴史</a:t>
            </a:r>
            <a:br>
              <a:rPr kumimoji="1" lang="en-US" altLang="ja-JP" dirty="0"/>
            </a:br>
            <a:r>
              <a:rPr lang="en" altLang="ja-JP" dirty="0">
                <a:hlinkClick r:id="rId3"/>
              </a:rPr>
              <a:t>https://www.jstage.jst.go.jp/article/jssst/29/4/29_4_146/_pdf</a:t>
            </a:r>
            <a:endParaRPr lang="en" altLang="ja-JP" dirty="0"/>
          </a:p>
          <a:p>
            <a:endParaRPr lang="en" altLang="ja-JP" dirty="0"/>
          </a:p>
          <a:p>
            <a:endParaRPr lang="en" altLang="ja-JP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充足可能なグラ フ彩色問題について最も処理速度の速い多値符号化法，符号化法の中で出現する変数が最も少なくなる対数符号化法，順序関係を用いた順序符号化法の </a:t>
            </a:r>
            <a:r>
              <a:rPr lang="en-US" altLang="ja-JP" dirty="0"/>
              <a:t>3 </a:t>
            </a:r>
            <a:r>
              <a:rPr lang="ja-JP" altLang="en-US"/>
              <a:t>つである．実験から，数独問題に対しては，順序符号化法よりも多値符号化法の方が充足可能，不可能の両問題において優れた性能を持っていることが判明した． よって，すべての問題に対して順序符号化法が優れているとは言えない．</a:t>
            </a:r>
            <a:endParaRPr lang="en-US" altLang="ja-JP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ja-JP" dirty="0">
                <a:hlinkClick r:id="rId4"/>
              </a:rPr>
              <a:t>https://www.ipsj-kyushu.jp/page/ronbun/hinokuni/1002/C-5/C-5-4.pdf</a:t>
            </a:r>
            <a:endParaRPr lang="en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612B8-B7CF-6F43-9B54-0B8C06F54FE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259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2011</a:t>
            </a:r>
            <a:r>
              <a:rPr kumimoji="1" lang="ja-JP" altLang="en-US"/>
              <a:t>年までの</a:t>
            </a:r>
            <a:r>
              <a:rPr kumimoji="1" lang="en-US" altLang="ja-JP" dirty="0"/>
              <a:t>SAT</a:t>
            </a:r>
            <a:r>
              <a:rPr kumimoji="1" lang="ja-JP" altLang="en-US"/>
              <a:t>研究と歴史</a:t>
            </a:r>
            <a:br>
              <a:rPr kumimoji="1" lang="en-US" altLang="ja-JP" dirty="0"/>
            </a:br>
            <a:r>
              <a:rPr lang="en" altLang="ja-JP" dirty="0">
                <a:hlinkClick r:id="rId3"/>
              </a:rPr>
              <a:t>https://www.jstage.jst.go.jp/article/jssst/29/4/29_4_146/_pdf</a:t>
            </a:r>
            <a:endParaRPr lang="en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612B8-B7CF-6F43-9B54-0B8C06F54FE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551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2011</a:t>
            </a:r>
            <a:r>
              <a:rPr kumimoji="1" lang="ja-JP" altLang="en-US"/>
              <a:t>年までの</a:t>
            </a:r>
            <a:r>
              <a:rPr kumimoji="1" lang="en-US" altLang="ja-JP" dirty="0"/>
              <a:t>SAT</a:t>
            </a:r>
            <a:r>
              <a:rPr kumimoji="1" lang="ja-JP" altLang="en-US"/>
              <a:t>研究と歴史</a:t>
            </a:r>
            <a:br>
              <a:rPr kumimoji="1" lang="en-US" altLang="ja-JP" dirty="0"/>
            </a:br>
            <a:r>
              <a:rPr lang="en" altLang="ja-JP" dirty="0">
                <a:hlinkClick r:id="rId3"/>
              </a:rPr>
              <a:t>https://www.jstage.jst.go.jp/article/jssst/29/4/29_4_146/_pdf</a:t>
            </a:r>
            <a:endParaRPr lang="en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612B8-B7CF-6F43-9B54-0B8C06F54FE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08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612B8-B7CF-6F43-9B54-0B8C06F54FED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01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66B12-C82C-2344-ADCD-DAD516D43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A4883A-CD2B-D44A-BFFD-2597BA110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16FFF0-D016-3743-ACBF-078E8A5E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101A-B7E9-E14F-A321-7F3946167CBA}" type="datetimeFigureOut">
              <a:rPr kumimoji="1" lang="ja-JP" altLang="en-US" smtClean="0"/>
              <a:t>2020/7/25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6B3685-0A9F-F841-ACFB-BC484A1D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C61263-0A0A-9C48-A911-E2943E14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D024-31E4-7648-B3F9-1F6D3E13A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08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DF59BD-3320-8445-B306-59D0C2F8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A95DDB-E2A7-3146-879E-FD067F950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08064-A7A2-D145-AB8D-E5AA407E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101A-B7E9-E14F-A321-7F3946167CBA}" type="datetimeFigureOut">
              <a:rPr kumimoji="1" lang="ja-JP" altLang="en-US" smtClean="0"/>
              <a:t>2020/7/25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BE54D2-7E03-0041-BA80-EDE56781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818B04-EACF-D348-9C57-B64AD42D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D024-31E4-7648-B3F9-1F6D3E13A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0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5E308B-97F3-804E-AF9D-8F86D83F8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66C29B-4462-E849-9662-0FBE5300D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1B920B-4A67-9143-9ACF-B77F4B39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101A-B7E9-E14F-A321-7F3946167CBA}" type="datetimeFigureOut">
              <a:rPr kumimoji="1" lang="ja-JP" altLang="en-US" smtClean="0"/>
              <a:t>2020/7/25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FEC44D-CB22-984F-803B-B86A5F3C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A11D39-1F17-184C-B5A0-D5700BCD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D024-31E4-7648-B3F9-1F6D3E13A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16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BAE11C-A245-8740-9483-FF2062EA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7A135F-3F50-9B4E-A2E4-B1294A4FC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C52622-3E74-424E-942A-ACD5E341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101A-B7E9-E14F-A321-7F3946167CBA}" type="datetimeFigureOut">
              <a:rPr kumimoji="1" lang="ja-JP" altLang="en-US" smtClean="0"/>
              <a:t>2020/7/25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EB309B-D241-734A-99F8-45790B27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497A15-36AA-334A-89FB-613CF9F9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D024-31E4-7648-B3F9-1F6D3E13A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73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16A8E-ADC9-DB48-8C70-8D832CF7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20F4FA-7352-7F46-8756-0E64D943B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551810-CBD9-EC46-A3EF-973AEFB1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101A-B7E9-E14F-A321-7F3946167CBA}" type="datetimeFigureOut">
              <a:rPr kumimoji="1" lang="ja-JP" altLang="en-US" smtClean="0"/>
              <a:t>2020/7/25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4BEF15-1CFF-3443-A7BB-D5719EE0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B5ABD2-FEFB-9747-9DF4-DDA59512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D024-31E4-7648-B3F9-1F6D3E13A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52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33F3C-F6A4-934A-B563-4AE25BCF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D25540-01B7-2145-BCE4-714CBDC44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66A89A-639B-EA42-8B23-02734C80F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21DFB8-3403-5446-BC16-61D40665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101A-B7E9-E14F-A321-7F3946167CBA}" type="datetimeFigureOut">
              <a:rPr kumimoji="1" lang="ja-JP" altLang="en-US" smtClean="0"/>
              <a:t>2020/7/25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E7284C-5B20-8C42-A5E2-022BDF76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BB9ADA-60E5-3B4C-8899-9199164B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D024-31E4-7648-B3F9-1F6D3E13A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66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8E4AC-DE04-0E4F-980B-01EB00DD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92A5E2-8DA8-9B48-AF5D-3A8A4F98E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540BD5-E937-9643-B8FC-E58E1A742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11ABCB-1EB0-9542-970E-8F4A87718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1208DAC-60B6-A943-8C45-FA8C80924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2404485-A015-2141-95BC-7FB01A13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101A-B7E9-E14F-A321-7F3946167CBA}" type="datetimeFigureOut">
              <a:rPr kumimoji="1" lang="ja-JP" altLang="en-US" smtClean="0"/>
              <a:t>2020/7/25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382195-6FF7-9D48-8C6E-36490D8A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7600F0-7ADD-9545-8B3F-C6B3E9BE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D024-31E4-7648-B3F9-1F6D3E13A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47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4F3E60-11EC-934C-94D6-C97066FF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0F8911-CAFD-004A-8C67-70745066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101A-B7E9-E14F-A321-7F3946167CBA}" type="datetimeFigureOut">
              <a:rPr kumimoji="1" lang="ja-JP" altLang="en-US" smtClean="0"/>
              <a:t>2020/7/25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FF406B-0458-7341-BA6F-D534E7AB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37501A5-361B-3745-A847-C9F36F95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D024-31E4-7648-B3F9-1F6D3E13A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5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00D010-1A99-024C-9C23-05C9273D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101A-B7E9-E14F-A321-7F3946167CBA}" type="datetimeFigureOut">
              <a:rPr kumimoji="1" lang="ja-JP" altLang="en-US" smtClean="0"/>
              <a:t>2020/7/25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57B4E78-3131-8D40-B1E3-9717D9A9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BB4005-4FAC-8741-8550-D15B4028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D024-31E4-7648-B3F9-1F6D3E13A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25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749F1-1753-6245-8DFD-5A48AB237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42B745-35CE-C94C-93E4-0F7F14058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4BAB32-4632-134C-9175-2BA381F49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453C22-2D65-5A48-8057-FFE559E6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101A-B7E9-E14F-A321-7F3946167CBA}" type="datetimeFigureOut">
              <a:rPr kumimoji="1" lang="ja-JP" altLang="en-US" smtClean="0"/>
              <a:t>2020/7/25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11BB91-292F-144A-9970-8760500C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5708E3-417D-F244-A963-3B92A323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D024-31E4-7648-B3F9-1F6D3E13A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18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6CB35E-0A87-E04C-ABBD-1439254E8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6AF218B-BCE6-7D4F-BE34-C82FF7F75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6C14CF-204B-CF4C-AA9A-1F09FB97F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F978B1-990E-CC47-BDBA-DF36BEA8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101A-B7E9-E14F-A321-7F3946167CBA}" type="datetimeFigureOut">
              <a:rPr kumimoji="1" lang="ja-JP" altLang="en-US" smtClean="0"/>
              <a:t>2020/7/25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E5C7D0-9D0F-CA4C-81FD-63E18A8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3F0CEB-52F8-3D4E-8402-0632AAE6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D024-31E4-7648-B3F9-1F6D3E13A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62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5F4A7B-BAF7-AB48-96DF-A23D40A6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37E6D5-49C4-BB4B-BA4E-D0B037569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CB69B7-1A6A-3849-BC78-3F449B0C0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E101A-B7E9-E14F-A321-7F3946167CBA}" type="datetimeFigureOut">
              <a:rPr kumimoji="1" lang="ja-JP" altLang="en-US" smtClean="0"/>
              <a:t>2020/7/25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F7B688-C983-984E-BC95-0580764E1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652DE0-FA2A-4C4C-9199-EE32763F9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8D024-31E4-7648-B3F9-1F6D3E13A9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77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stage.jst.go.jp/article/jssst/34/1/34_1_67/_pdf" TargetMode="External"/><Relationship Id="rId3" Type="http://schemas.openxmlformats.org/officeDocument/2006/relationships/hyperlink" Target="https://www.jstage.jst.go.jp/article/jssst/29/4/29_4_146/_pdf" TargetMode="External"/><Relationship Id="rId7" Type="http://schemas.openxmlformats.org/officeDocument/2006/relationships/hyperlink" Target="https://www.ipsj-kyushu.jp/page/ronbun/hinokuni/1002/C-5/C-5-4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du.kobe-u.ac.jp/istc-tamlab/cspsat/pdf-open/cspsat2_seminar06_tamura.pdf" TargetMode="External"/><Relationship Id="rId5" Type="http://schemas.openxmlformats.org/officeDocument/2006/relationships/hyperlink" Target="http://bach.istc.kobe-u.ac.jp/lect/soft/org/proplogic-sat.html" TargetMode="External"/><Relationship Id="rId4" Type="http://schemas.openxmlformats.org/officeDocument/2006/relationships/hyperlink" Target="http://www-erato.ist.hokudai.ac.jp/docs/seminar/nabeshima.pd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89118B2-F9E1-9D49-A4C5-689D524D61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5687"/>
                <a:ext cx="10515600" cy="6157004"/>
              </a:xfrm>
            </p:spPr>
            <p:txBody>
              <a:bodyPr/>
              <a:lstStyle/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/>
                  <a:t>もともとのハミルトニアンの式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kumimoji="1" lang="en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(1−</m:t>
                          </m:r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p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89118B2-F9E1-9D49-A4C5-689D524D6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5687"/>
                <a:ext cx="10515600" cy="6157004"/>
              </a:xfr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D458235-3CBB-1A41-AA7F-D90E90980EB2}"/>
              </a:ext>
            </a:extLst>
          </p:cNvPr>
          <p:cNvSpPr txBox="1"/>
          <p:nvPr/>
        </p:nvSpPr>
        <p:spPr>
          <a:xfrm>
            <a:off x="10499271" y="15977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0713_meeting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15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992C5A-7C11-FB4A-9D8C-7840A7FEE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4903"/>
            <a:ext cx="10515600" cy="605843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ja-JP" dirty="0"/>
              <a:t>SAT</a:t>
            </a:r>
            <a:r>
              <a:rPr lang="ja-JP" altLang="en-US"/>
              <a:t>符号化と応用可能問題</a:t>
            </a:r>
            <a:endParaRPr lang="en-US" altLang="ja-JP" dirty="0"/>
          </a:p>
          <a:p>
            <a:pPr marL="0" indent="0" algn="ctr">
              <a:buNone/>
            </a:pPr>
            <a:endParaRPr lang="en-US" altLang="ja-JP" sz="800" dirty="0"/>
          </a:p>
          <a:p>
            <a:pPr marL="0" indent="0">
              <a:buNone/>
            </a:pPr>
            <a:r>
              <a:rPr lang="ja-JP" altLang="en-US"/>
              <a:t>グラフ彩色問題や巡回セー ルスマン問題，数独などのパズルゲームなどの問題、スケジューリ ング問題や制約充足問題、定理証明</a:t>
            </a:r>
            <a:r>
              <a:rPr lang="en-US" altLang="ja-JP" dirty="0"/>
              <a:t>…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複数符号化手法を適用できる問題もある。例）グラフ彩色問題については多値符号化法、対数符号化法、順序符号化法がそれぞれ別のメリットをもつ。</a:t>
            </a:r>
            <a:endParaRPr lang="en-US" altLang="ja-JP" dirty="0"/>
          </a:p>
          <a:p>
            <a:r>
              <a:rPr lang="ja-JP" altLang="en-US"/>
              <a:t>問題によって適している符号化法が異なる。例）性能が最も優れている手法は、グラフ彩色問題においては順序符号化法が、数独問題においては多値符号化法である。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64E5A-D14D-B74E-8EA9-47F24BE6B03B}"/>
              </a:ext>
            </a:extLst>
          </p:cNvPr>
          <p:cNvSpPr txBox="1"/>
          <p:nvPr/>
        </p:nvSpPr>
        <p:spPr>
          <a:xfrm>
            <a:off x="10482943" y="-4158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0728_meeting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74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BF2DA5-5B8D-E04B-B611-BD463E2A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571"/>
            <a:ext cx="10515600" cy="5469392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dirty="0"/>
              <a:t>CSP</a:t>
            </a:r>
          </a:p>
          <a:p>
            <a:pPr marL="0" indent="0" algn="ctr">
              <a:buNone/>
            </a:pPr>
            <a:endParaRPr kumimoji="1" lang="en-US" altLang="ja-JP" sz="800" dirty="0"/>
          </a:p>
          <a:p>
            <a:r>
              <a:rPr lang="ja-JP" altLang="en-US"/>
              <a:t>制約充足問題 </a:t>
            </a:r>
            <a:r>
              <a:rPr lang="en-US" altLang="ja-JP" dirty="0"/>
              <a:t>(CSP; Constraint Satisfaction Problem)</a:t>
            </a:r>
          </a:p>
          <a:p>
            <a:r>
              <a:rPr lang="ja-JP" altLang="en-US"/>
              <a:t>充足可能</a:t>
            </a:r>
            <a:r>
              <a:rPr lang="en-US" altLang="ja-JP" dirty="0"/>
              <a:t>…</a:t>
            </a:r>
            <a:r>
              <a:rPr lang="ja-JP" altLang="en-US"/>
              <a:t>命題論理式の全体の値を真にできること↔充足不能</a:t>
            </a:r>
            <a:endParaRPr lang="en-US" altLang="ja-JP" dirty="0"/>
          </a:p>
          <a:p>
            <a:r>
              <a:rPr lang="en-US" altLang="ja-JP" dirty="0"/>
              <a:t>CP</a:t>
            </a:r>
            <a:r>
              <a:rPr lang="ja-JP" altLang="en-US"/>
              <a:t>システム</a:t>
            </a:r>
            <a:r>
              <a:rPr lang="en-US" altLang="ja-JP" dirty="0"/>
              <a:t>…CSP</a:t>
            </a:r>
            <a:r>
              <a:rPr lang="ja-JP" altLang="en-US"/>
              <a:t>問題を扱うシステム</a:t>
            </a:r>
            <a:endParaRPr lang="en-US" altLang="ja-JP" dirty="0"/>
          </a:p>
          <a:p>
            <a:r>
              <a:rPr lang="en-US" altLang="ja-JP" dirty="0"/>
              <a:t>SAT</a:t>
            </a:r>
            <a:r>
              <a:rPr lang="ja-JP" altLang="en-US"/>
              <a:t>型</a:t>
            </a:r>
            <a:r>
              <a:rPr lang="en-US" altLang="ja-JP" dirty="0"/>
              <a:t>CP</a:t>
            </a:r>
            <a:r>
              <a:rPr lang="ja-JP" altLang="en-US"/>
              <a:t>システム</a:t>
            </a:r>
            <a:r>
              <a:rPr lang="en-US" altLang="ja-JP" dirty="0"/>
              <a:t>…</a:t>
            </a:r>
            <a:r>
              <a:rPr lang="ja-JP" altLang="en-US"/>
              <a:t>例）</a:t>
            </a:r>
            <a:r>
              <a:rPr lang="en-US" altLang="ja-JP" dirty="0"/>
              <a:t>Scarab</a:t>
            </a:r>
            <a:endParaRPr kumimoji="1" lang="en-US" altLang="ja-JP" dirty="0"/>
          </a:p>
          <a:p>
            <a:r>
              <a:rPr kumimoji="1" lang="ja-JP" altLang="en-US"/>
              <a:t>拡張</a:t>
            </a:r>
            <a:r>
              <a:rPr kumimoji="1" lang="en-US" altLang="ja-JP" dirty="0"/>
              <a:t>…</a:t>
            </a:r>
            <a:r>
              <a:rPr kumimoji="1" lang="ja-JP" altLang="en-US"/>
              <a:t>制約最適解問題</a:t>
            </a:r>
            <a:r>
              <a:rPr kumimoji="1" lang="en-US" altLang="ja-JP" dirty="0"/>
              <a:t>(COP)</a:t>
            </a:r>
            <a:r>
              <a:rPr kumimoji="1" lang="ja-JP" altLang="en-US"/>
              <a:t>、解列挙問題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6B33E5-2CD7-9F4A-8B07-C93D497851D3}"/>
              </a:ext>
            </a:extLst>
          </p:cNvPr>
          <p:cNvSpPr txBox="1"/>
          <p:nvPr/>
        </p:nvSpPr>
        <p:spPr>
          <a:xfrm>
            <a:off x="10499271" y="15977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0728_meeting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79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AAAC04-C23B-C745-A2B6-30225F55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33" y="575733"/>
            <a:ext cx="11802531" cy="604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dirty="0"/>
              <a:t>SAT</a:t>
            </a:r>
            <a:r>
              <a:rPr lang="ja-JP" altLang="en-US"/>
              <a:t>関連ソルバーの例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D11C7D5-040E-3848-A551-AD1E7B8A5634}"/>
              </a:ext>
            </a:extLst>
          </p:cNvPr>
          <p:cNvSpPr txBox="1"/>
          <p:nvPr/>
        </p:nvSpPr>
        <p:spPr>
          <a:xfrm>
            <a:off x="10482943" y="-4158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0728_meeting</a:t>
            </a:r>
            <a:endParaRPr kumimoji="1" lang="ja-JP" alt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B9444D-5D1B-2E4C-BA2C-9AA8F7CCF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96453"/>
              </p:ext>
            </p:extLst>
          </p:nvPr>
        </p:nvGraphicFramePr>
        <p:xfrm>
          <a:off x="194734" y="1498599"/>
          <a:ext cx="11802532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0633">
                  <a:extLst>
                    <a:ext uri="{9D8B030D-6E8A-4147-A177-3AD203B41FA5}">
                      <a16:colId xmlns:a16="http://schemas.microsoft.com/office/drawing/2014/main" val="1780035472"/>
                    </a:ext>
                  </a:extLst>
                </a:gridCol>
                <a:gridCol w="2950633">
                  <a:extLst>
                    <a:ext uri="{9D8B030D-6E8A-4147-A177-3AD203B41FA5}">
                      <a16:colId xmlns:a16="http://schemas.microsoft.com/office/drawing/2014/main" val="451490595"/>
                    </a:ext>
                  </a:extLst>
                </a:gridCol>
                <a:gridCol w="2950633">
                  <a:extLst>
                    <a:ext uri="{9D8B030D-6E8A-4147-A177-3AD203B41FA5}">
                      <a16:colId xmlns:a16="http://schemas.microsoft.com/office/drawing/2014/main" val="4206533735"/>
                    </a:ext>
                  </a:extLst>
                </a:gridCol>
                <a:gridCol w="2950633">
                  <a:extLst>
                    <a:ext uri="{9D8B030D-6E8A-4147-A177-3AD203B41FA5}">
                      <a16:colId xmlns:a16="http://schemas.microsoft.com/office/drawing/2014/main" val="266551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SAT</a:t>
                      </a:r>
                      <a:r>
                        <a:rPr kumimoji="1" lang="ja-JP" altLang="en-US"/>
                        <a:t>ソルバー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SAT</a:t>
                      </a:r>
                      <a:r>
                        <a:rPr kumimoji="1" lang="ja-JP" altLang="en-US"/>
                        <a:t>型</a:t>
                      </a:r>
                      <a:r>
                        <a:rPr kumimoji="1" lang="en-US" altLang="ja-JP" dirty="0"/>
                        <a:t>CP</a:t>
                      </a:r>
                      <a:r>
                        <a:rPr kumimoji="1" lang="ja-JP" altLang="en-US"/>
                        <a:t>システム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SMT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ASP</a:t>
                      </a:r>
                      <a:r>
                        <a:rPr kumimoji="1" lang="ja-JP" altLang="en-US"/>
                        <a:t>ソルバー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11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Mininat</a:t>
                      </a:r>
                      <a:r>
                        <a:rPr kumimoji="1" lang="en-US" altLang="ja-JP" dirty="0"/>
                        <a:t>, Glucose, </a:t>
                      </a:r>
                      <a:r>
                        <a:rPr kumimoji="1" lang="en-US" altLang="ja-JP" dirty="0" err="1"/>
                        <a:t>GluMiniSat</a:t>
                      </a:r>
                      <a:r>
                        <a:rPr kumimoji="1" lang="en-US" altLang="ja-JP" dirty="0"/>
                        <a:t>, Sat4j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Sugar, </a:t>
                      </a:r>
                      <a:r>
                        <a:rPr kumimoji="1" lang="en-US" altLang="ja-JP" dirty="0" err="1"/>
                        <a:t>Azucar</a:t>
                      </a:r>
                      <a:r>
                        <a:rPr kumimoji="1" lang="en-US" altLang="ja-JP" dirty="0"/>
                        <a:t>, Scarab </a:t>
                      </a:r>
                      <a:r>
                        <a:rPr kumimoji="1" lang="en-US" altLang="ja-JP" dirty="0" err="1"/>
                        <a:t>Numberjack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Gecode</a:t>
                      </a:r>
                      <a:r>
                        <a:rPr kumimoji="1" lang="en-US" altLang="ja-JP" dirty="0"/>
                        <a:t>, Diet-Sugar, BEE, </a:t>
                      </a:r>
                      <a:r>
                        <a:rPr kumimoji="1" lang="en-US" altLang="ja-JP" dirty="0" err="1"/>
                        <a:t>meSAT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CVC, Z3, </a:t>
                      </a:r>
                      <a:r>
                        <a:rPr kumimoji="1" lang="en-US" altLang="ja-JP" dirty="0" err="1"/>
                        <a:t>Yices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mathSAT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Clasp, </a:t>
                      </a:r>
                      <a:r>
                        <a:rPr kumimoji="1" lang="en-US" altLang="ja-JP" dirty="0" err="1"/>
                        <a:t>cmodels</a:t>
                      </a:r>
                      <a:r>
                        <a:rPr kumimoji="1" lang="en-US" altLang="ja-JP" dirty="0"/>
                        <a:t>, aspartame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150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52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BF2DA5-5B8D-E04B-B611-BD463E2A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571"/>
            <a:ext cx="10515600" cy="5469392"/>
          </a:xfrm>
        </p:spPr>
        <p:txBody>
          <a:bodyPr/>
          <a:lstStyle/>
          <a:p>
            <a:r>
              <a:rPr kumimoji="1" lang="ja-JP" altLang="en-US"/>
              <a:t>論理記号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6B33E5-2CD7-9F4A-8B07-C93D497851D3}"/>
              </a:ext>
            </a:extLst>
          </p:cNvPr>
          <p:cNvSpPr txBox="1"/>
          <p:nvPr/>
        </p:nvSpPr>
        <p:spPr>
          <a:xfrm>
            <a:off x="10499271" y="15977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0728_meeting</a:t>
            </a:r>
            <a:endParaRPr kumimoji="1" lang="ja-JP" altLang="en-US"/>
          </a:p>
        </p:txBody>
      </p:sp>
      <p:pic>
        <p:nvPicPr>
          <p:cNvPr id="6" name="図 5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BEDBABF9-B8EE-934F-B7B5-03C08D58D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61" y="1279751"/>
            <a:ext cx="2619709" cy="546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14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AAAC04-C23B-C745-A2B6-30225F55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74"/>
            <a:ext cx="10515600" cy="58117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/>
              <a:t>参考文献</a:t>
            </a:r>
            <a:endParaRPr lang="en-US" altLang="ja-JP" dirty="0"/>
          </a:p>
          <a:p>
            <a:r>
              <a:rPr lang="en" altLang="ja-JP" dirty="0">
                <a:hlinkClick r:id="rId3"/>
              </a:rPr>
              <a:t>https://www.jstage.jst.go.jp/article/jssst/29/4/29_4_146/_pdf</a:t>
            </a:r>
            <a:endParaRPr lang="en" altLang="ja-JP" dirty="0"/>
          </a:p>
          <a:p>
            <a:r>
              <a:rPr lang="en" altLang="ja-JP" dirty="0">
                <a:hlinkClick r:id="rId4"/>
              </a:rPr>
              <a:t>http://www-erato.ist.hokudai.ac.jp/docs/seminar/nabeshima.pdf</a:t>
            </a:r>
            <a:endParaRPr lang="en" altLang="ja-JP" dirty="0"/>
          </a:p>
          <a:p>
            <a:r>
              <a:rPr lang="en" altLang="ja-JP" dirty="0">
                <a:hlinkClick r:id="rId5"/>
              </a:rPr>
              <a:t>http://bach.istc.kobe-u.ac.jp/lect/soft/org/proplogic-sat.html</a:t>
            </a:r>
            <a:endParaRPr lang="en" altLang="ja-JP" dirty="0"/>
          </a:p>
          <a:p>
            <a:r>
              <a:rPr lang="en" altLang="ja-JP" dirty="0">
                <a:hlinkClick r:id="rId6"/>
              </a:rPr>
              <a:t>http://www.edu.kobe-u.ac.jp/istc-tamlab/cspsat/pdf-open/cspsat2_seminar06_tamura.pdf</a:t>
            </a:r>
            <a:endParaRPr lang="en" altLang="ja-JP" dirty="0"/>
          </a:p>
          <a:p>
            <a:r>
              <a:rPr lang="en" altLang="ja-JP" dirty="0">
                <a:hlinkClick r:id="rId7"/>
              </a:rPr>
              <a:t>https://www.ipsj-kyushu.jp/page/ronbun/hinokuni/1002/C-5/C-5-4.pdf</a:t>
            </a:r>
            <a:endParaRPr lang="en" altLang="ja-JP" dirty="0"/>
          </a:p>
          <a:p>
            <a:r>
              <a:rPr lang="en" altLang="ja-JP" dirty="0">
                <a:hlinkClick r:id="rId8"/>
              </a:rPr>
              <a:t>https://www.jstage.jst.go.jp/article/jssst/34/1/34_1_67/_pdf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02D6FE-30B4-434C-A484-A00AD9608A5E}"/>
              </a:ext>
            </a:extLst>
          </p:cNvPr>
          <p:cNvSpPr txBox="1"/>
          <p:nvPr/>
        </p:nvSpPr>
        <p:spPr>
          <a:xfrm>
            <a:off x="10482943" y="-4158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0728_meeting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365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18FDA0-3679-5442-A514-7BA060DD2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3" y="385309"/>
            <a:ext cx="11647715" cy="637471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" altLang="ja-JP" sz="3000" dirty="0"/>
              <a:t>SAT</a:t>
            </a:r>
            <a:r>
              <a:rPr lang="ja-JP" altLang="en-US" sz="3000"/>
              <a:t>の構造</a:t>
            </a:r>
            <a:endParaRPr lang="en" altLang="ja-JP" sz="3000" dirty="0"/>
          </a:p>
          <a:p>
            <a:pPr marL="0" indent="0" algn="ctr">
              <a:buNone/>
            </a:pPr>
            <a:endParaRPr lang="en" altLang="ja-JP" sz="900" dirty="0"/>
          </a:p>
          <a:p>
            <a:r>
              <a:rPr lang="en" altLang="ja-JP" dirty="0"/>
              <a:t>SAT(</a:t>
            </a:r>
            <a:r>
              <a:rPr lang="en" altLang="ja-JP" dirty="0" err="1"/>
              <a:t>boolean</a:t>
            </a:r>
            <a:r>
              <a:rPr lang="en" altLang="ja-JP" dirty="0"/>
              <a:t> </a:t>
            </a:r>
            <a:r>
              <a:rPr lang="en" altLang="ja-JP" dirty="0" err="1"/>
              <a:t>SATisfiability</a:t>
            </a:r>
            <a:r>
              <a:rPr lang="en" altLang="ja-JP" dirty="0"/>
              <a:t> testing) …</a:t>
            </a:r>
            <a:r>
              <a:rPr lang="ja-JP" altLang="en-US"/>
              <a:t>命題論理式の充足可能性判定のこと</a:t>
            </a:r>
            <a:endParaRPr lang="en-US" altLang="ja-JP" dirty="0"/>
          </a:p>
          <a:p>
            <a:r>
              <a:rPr lang="ja-JP" altLang="en-US"/>
              <a:t>制約充足問題における制約</a:t>
            </a:r>
            <a:r>
              <a:rPr lang="en-US" altLang="ja-JP" dirty="0"/>
              <a:t>…</a:t>
            </a:r>
            <a:r>
              <a:rPr lang="ja-JP" altLang="en-US"/>
              <a:t>内包的制約、外包的制約、グローバル制約</a:t>
            </a:r>
            <a:endParaRPr lang="en-US" altLang="ja-JP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ja-JP" altLang="en-US"/>
          </a:p>
          <a:p>
            <a:r>
              <a:rPr lang="en" altLang="ja-JP" dirty="0"/>
              <a:t>CNF</a:t>
            </a:r>
            <a:r>
              <a:rPr lang="ja-JP" altLang="en-US"/>
              <a:t>式 </a:t>
            </a:r>
            <a:r>
              <a:rPr lang="en-US" altLang="ja-JP" dirty="0"/>
              <a:t>…</a:t>
            </a:r>
            <a:r>
              <a:rPr lang="ja-JP" altLang="en-US"/>
              <a:t>節∧節∧節∧節∧節∧（節の連言となっている）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節 </a:t>
            </a:r>
            <a:r>
              <a:rPr lang="en-US" altLang="ja-JP" dirty="0"/>
              <a:t>…</a:t>
            </a:r>
            <a:r>
              <a:rPr lang="ja-JP" altLang="en-US"/>
              <a:t>リテラル∨リテラル∨リテラル∨リテラル∨リテラル∨</a:t>
            </a:r>
            <a:r>
              <a:rPr lang="en-US" altLang="ja-JP" dirty="0"/>
              <a:t>...</a:t>
            </a:r>
            <a:r>
              <a:rPr lang="ja-JP" altLang="en-US"/>
              <a:t>（リテラルの選言となっている</a:t>
            </a:r>
            <a:r>
              <a:rPr lang="ja-JP" altLang="en"/>
              <a:t>）</a:t>
            </a:r>
            <a:endParaRPr lang="en-US" altLang="ja-JP" dirty="0"/>
          </a:p>
          <a:p>
            <a:pPr marL="0" indent="0">
              <a:buNone/>
            </a:pPr>
            <a:endParaRPr lang="ja-JP" altLang="en"/>
          </a:p>
          <a:p>
            <a:r>
              <a:rPr lang="ja-JP" altLang="en-US"/>
              <a:t>リテラル </a:t>
            </a:r>
            <a:r>
              <a:rPr lang="en-US" altLang="ja-JP" dirty="0"/>
              <a:t>…</a:t>
            </a:r>
            <a:r>
              <a:rPr lang="ja-JP" altLang="en-US"/>
              <a:t>変数 </a:t>
            </a:r>
            <a:r>
              <a:rPr lang="en" altLang="ja-JP" dirty="0"/>
              <a:t>or ¬</a:t>
            </a:r>
            <a:r>
              <a:rPr lang="ja-JP" altLang="en-US"/>
              <a:t>変数</a:t>
            </a:r>
            <a:endParaRPr lang="en-US" altLang="ja-JP" dirty="0"/>
          </a:p>
          <a:p>
            <a:pPr marL="0" indent="0">
              <a:buNone/>
            </a:pPr>
            <a:endParaRPr lang="ja-JP" altLang="en-US"/>
          </a:p>
          <a:p>
            <a:r>
              <a:rPr lang="en" altLang="ja-JP" dirty="0"/>
              <a:t>Circuit </a:t>
            </a:r>
            <a:r>
              <a:rPr lang="en" altLang="ja-JP" dirty="0">
                <a:highlight>
                  <a:srgbClr val="FFFF00"/>
                </a:highlight>
              </a:rPr>
              <a:t>SAT</a:t>
            </a:r>
            <a:r>
              <a:rPr lang="ja-JP" altLang="en"/>
              <a:t>（</a:t>
            </a:r>
            <a:r>
              <a:rPr lang="en" altLang="ja-JP" dirty="0"/>
              <a:t>circuit </a:t>
            </a:r>
            <a:r>
              <a:rPr lang="en" altLang="ja-JP" dirty="0">
                <a:highlight>
                  <a:srgbClr val="FFFF00"/>
                </a:highlight>
              </a:rPr>
              <a:t>satisfiability</a:t>
            </a:r>
            <a:r>
              <a:rPr lang="ja-JP" altLang="en"/>
              <a:t>）</a:t>
            </a:r>
            <a:r>
              <a:rPr lang="en-US" altLang="ja-JP" dirty="0"/>
              <a:t> …</a:t>
            </a:r>
            <a:r>
              <a:rPr lang="en" altLang="ja-JP" dirty="0"/>
              <a:t> SAT</a:t>
            </a:r>
            <a:r>
              <a:rPr lang="ja-JP" altLang="en"/>
              <a:t>（</a:t>
            </a:r>
            <a:r>
              <a:rPr lang="ja-JP" altLang="en-US"/>
              <a:t>論理式の充足可能性問題）の回路版。出力が</a:t>
            </a:r>
            <a:r>
              <a:rPr lang="en-US" altLang="ja-JP" dirty="0"/>
              <a:t>1</a:t>
            </a:r>
            <a:r>
              <a:rPr lang="ja-JP" altLang="en-US"/>
              <a:t>になるような入力が存在するときに、その回路を</a:t>
            </a:r>
            <a:r>
              <a:rPr lang="en" altLang="ja-JP" dirty="0"/>
              <a:t>Circuit SAT</a:t>
            </a:r>
            <a:r>
              <a:rPr lang="ja-JP" altLang="en-US"/>
              <a:t>という。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8D3B56-47EC-8747-B98C-0D7D40020023}"/>
              </a:ext>
            </a:extLst>
          </p:cNvPr>
          <p:cNvSpPr txBox="1"/>
          <p:nvPr/>
        </p:nvSpPr>
        <p:spPr>
          <a:xfrm>
            <a:off x="10499271" y="15977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0721_meeting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974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3409AA3-D6E2-2D47-A06D-542C6960C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1257"/>
                <a:ext cx="10515600" cy="6580766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dirty="0"/>
                  <a:t>CNF</a:t>
                </a:r>
                <a:r>
                  <a:rPr lang="ja-JP" altLang="en-US"/>
                  <a:t>式は</a:t>
                </a:r>
                <a:r>
                  <a:rPr lang="en-US" altLang="ja-JP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ja-JP" b="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ja-JP" altLang="en-US"/>
                  <a:t>は節となるので、節の数は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の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種類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種類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(1−</m:t>
                          </m:r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p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(1−</m:t>
                          </m:r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p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(1−</m:t>
                          </m:r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p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3409AA3-D6E2-2D47-A06D-542C6960C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1257"/>
                <a:ext cx="10515600" cy="6580766"/>
              </a:xfrm>
              <a:blipFill>
                <a:blip r:embed="rId2"/>
                <a:stretch>
                  <a:fillRect l="-965" t="-1541" b="-192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49B062-6A23-064D-8752-B694D31EFEF4}"/>
              </a:ext>
            </a:extLst>
          </p:cNvPr>
          <p:cNvSpPr txBox="1"/>
          <p:nvPr/>
        </p:nvSpPr>
        <p:spPr>
          <a:xfrm>
            <a:off x="10499271" y="15977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0721_meeting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39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5B732B5-3FA7-964D-9B90-0EF48BF52F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10363"/>
                <a:ext cx="10515600" cy="5666600"/>
              </a:xfrm>
            </p:spPr>
            <p:txBody>
              <a:bodyPr/>
              <a:lstStyle/>
              <a:p>
                <a:r>
                  <a:rPr kumimoji="1" lang="ja-JP" altLang="en-US"/>
                  <a:t>リテラルは変数である必要があるので、各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(1−</m:t>
                          </m:r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p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を変数にする必要がある。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lang="ja-JP" altLang="en-US"/>
                  <a:t>わからないのは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/>
                  <a:t>例外）与えられたデータを使って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確かめる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とき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r>
                  <a:rPr kumimoji="1" lang="ja-JP" altLang="en-US"/>
                  <a:t>複数種類の変数を</a:t>
                </a:r>
                <a:r>
                  <a:rPr kumimoji="1" lang="en-US" altLang="ja-JP" dirty="0"/>
                  <a:t>SAT</a:t>
                </a:r>
                <a:r>
                  <a:rPr kumimoji="1" lang="ja-JP" altLang="en-US"/>
                  <a:t>ソルバー</a:t>
                </a:r>
                <a:r>
                  <a:rPr lang="ja-JP" altLang="en-US"/>
                  <a:t>で使うことができるのか？（できれば</a:t>
                </a:r>
                <a:r>
                  <a:rPr lang="en-US" altLang="ja-JP" dirty="0"/>
                  <a:t>sugar</a:t>
                </a:r>
                <a:r>
                  <a:rPr lang="ja-JP" altLang="en-US"/>
                  <a:t>で）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5B732B5-3FA7-964D-9B90-0EF48BF52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10363"/>
                <a:ext cx="10515600" cy="5666600"/>
              </a:xfrm>
              <a:blipFill>
                <a:blip r:embed="rId2"/>
                <a:stretch>
                  <a:fillRect l="-1086" t="-165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270716-642F-F041-8841-EB6B8439A93B}"/>
              </a:ext>
            </a:extLst>
          </p:cNvPr>
          <p:cNvSpPr txBox="1"/>
          <p:nvPr/>
        </p:nvSpPr>
        <p:spPr>
          <a:xfrm>
            <a:off x="10499271" y="15977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0721_meeting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666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89118B2-F9E1-9D49-A4C5-689D524D61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5687"/>
                <a:ext cx="10515600" cy="6526336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dirty="0"/>
                  <a:t>CNF</a:t>
                </a:r>
                <a:r>
                  <a:rPr lang="ja-JP" altLang="en-US"/>
                  <a:t>の式を考えた際、今回節に当たるのは</a:t>
                </a:r>
                <a14:m>
                  <m:oMath xmlns:m="http://schemas.openxmlformats.org/officeDocument/2006/math">
                    <m:r>
                      <a:rPr lang="el-GR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ja-JP" altLang="en-US" b="0" i="0">
                        <a:latin typeface="Cambria Math" panose="02040503050406030204" pitchFamily="18" charset="0"/>
                      </a:rPr>
                      <m:t>の式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ろう</m:t>
                    </m:r>
                  </m:oMath>
                </a14:m>
                <a:r>
                  <a:rPr lang="ja-JP" altLang="en-US">
                    <a:latin typeface="+mn-ea"/>
                  </a:rPr>
                  <a:t>（得たい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en-US">
                    <a:latin typeface="+mn-ea"/>
                  </a:rPr>
                  <a:t>は、複数ある</a:t>
                </a:r>
                <a14:m>
                  <m:oMath xmlns:m="http://schemas.openxmlformats.org/officeDocument/2006/math">
                    <m:r>
                      <a:rPr lang="el-GR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が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すべて</m:t>
                    </m:r>
                  </m:oMath>
                </a14:m>
                <a:r>
                  <a:rPr lang="en-US" altLang="ja-JP" dirty="0">
                    <a:latin typeface="+mn-ea"/>
                  </a:rPr>
                  <a:t>0</a:t>
                </a:r>
                <a:r>
                  <a:rPr lang="ja-JP" altLang="en-US">
                    <a:latin typeface="+mn-ea"/>
                  </a:rPr>
                  <a:t>であることが必要とされるため）</a:t>
                </a:r>
                <a:endParaRPr lang="en-US" altLang="ja-JP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kumimoji="1" lang="en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(1−</m:t>
                          </m:r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p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en-US" altLang="ja-JP" dirty="0"/>
                  <a:t>CNF</a:t>
                </a:r>
                <a:r>
                  <a:rPr lang="ja-JP" altLang="en-US"/>
                  <a:t>においてリテラルは複数必要</a:t>
                </a:r>
                <a:endParaRPr lang="en-US" altLang="ja-JP" dirty="0"/>
              </a:p>
              <a:p>
                <a:r>
                  <a:rPr kumimoji="1" lang="ja-JP" altLang="en-US"/>
                  <a:t>↓ではないか？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" altLang="ja-JP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(1−</m:t>
                          </m:r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89118B2-F9E1-9D49-A4C5-689D524D6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5687"/>
                <a:ext cx="10515600" cy="6526336"/>
              </a:xfrm>
              <a:blipFill>
                <a:blip r:embed="rId2"/>
                <a:stretch>
                  <a:fillRect l="-965" t="-1553" r="-844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BDF247-5549-304D-8FFB-EEECCD6E6FE1}"/>
              </a:ext>
            </a:extLst>
          </p:cNvPr>
          <p:cNvSpPr txBox="1"/>
          <p:nvPr/>
        </p:nvSpPr>
        <p:spPr>
          <a:xfrm>
            <a:off x="10499271" y="15977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0721_meeting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105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BFA1896-A97F-5A4A-8056-29BA50337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5429"/>
                <a:ext cx="10515600" cy="5741534"/>
              </a:xfrm>
            </p:spPr>
            <p:txBody>
              <a:bodyPr/>
              <a:lstStyle/>
              <a:p>
                <a:r>
                  <a:rPr lang="en-US" altLang="ja-JP" b="1" dirty="0"/>
                  <a:t>`</a:t>
                </a:r>
                <a:r>
                  <a:rPr lang="ja-JP" altLang="en-US" b="1"/>
                  <a:t>節</a:t>
                </a:r>
                <a:r>
                  <a:rPr lang="ja-JP" altLang="en-US"/>
                  <a:t> </a:t>
                </a:r>
                <a:r>
                  <a:rPr lang="en-US" altLang="ja-JP" dirty="0"/>
                  <a:t>…</a:t>
                </a:r>
                <a:r>
                  <a:rPr lang="ja-JP" altLang="en-US"/>
                  <a:t>リテラル∨リテラル∨リテラル∨リテラル∨リテラル</a:t>
                </a:r>
                <a:r>
                  <a:rPr lang="en-US" altLang="ja-JP" dirty="0"/>
                  <a:t>`</a:t>
                </a:r>
              </a:p>
              <a:p>
                <a:pPr marL="0" indent="0">
                  <a:buNone/>
                </a:pPr>
                <a:r>
                  <a:rPr lang="ja-JP" altLang="en-US"/>
                  <a:t>を考えるとリテラルに当たるのは</a:t>
                </a:r>
                <a14:m>
                  <m:oMath xmlns:m="http://schemas.openxmlformats.org/officeDocument/2006/math">
                    <m:r>
                      <a:rPr lang="el-GR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ja-JP" altLang="en-US"/>
                  <a:t>の第二項だろう。</a:t>
                </a:r>
                <a:r>
                  <a:rPr lang="en-US" altLang="ja-JP" dirty="0"/>
                  <a:t>(</a:t>
                </a:r>
                <a:r>
                  <a:rPr lang="ja-JP" altLang="en-US"/>
                  <a:t>第一項は条件、節は</a:t>
                </a:r>
                <a14:m>
                  <m:oMath xmlns:m="http://schemas.openxmlformats.org/officeDocument/2006/math">
                    <m:r>
                      <a:rPr lang="el-GR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ja-JP" altLang="en-US"/>
                  <a:t>の第二項を論理記号でつないだ式であるようだ</a:t>
                </a:r>
                <a:r>
                  <a:rPr lang="en-US" altLang="ja-JP" dirty="0"/>
                  <a:t>)</a:t>
                </a:r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" altLang="ja-JP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(1−</m:t>
                          </m:r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p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BFA1896-A97F-5A4A-8056-29BA50337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5429"/>
                <a:ext cx="10515600" cy="5741534"/>
              </a:xfrm>
              <a:blipFill>
                <a:blip r:embed="rId2"/>
                <a:stretch>
                  <a:fillRect l="-1086" t="-1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18F8EC-3F5C-9C4C-BF4D-7332AF9B4B63}"/>
              </a:ext>
            </a:extLst>
          </p:cNvPr>
          <p:cNvSpPr txBox="1"/>
          <p:nvPr/>
        </p:nvSpPr>
        <p:spPr>
          <a:xfrm>
            <a:off x="10499271" y="15977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0721_meeting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78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89118B2-F9E1-9D49-A4C5-689D524D61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4286"/>
                <a:ext cx="10515600" cy="5928405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/>
                  <a:t>今回使用したデータでは基底エネルギー</a:t>
                </a:r>
                <a:r>
                  <a:rPr lang="en-US" altLang="ja-JP" dirty="0"/>
                  <a:t>0</a:t>
                </a:r>
                <a:r>
                  <a:rPr lang="ja-JP" altLang="en-US"/>
                  <a:t>を得るのに支障がなかったため、全列挙で解く際に利用した式１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kumimoji="1" lang="en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(1−</m:t>
                          </m:r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p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lang="ja-JP" altLang="en-US"/>
                  <a:t>全列挙で解く際に利用した式２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" altLang="ja-JP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(1−</m:t>
                          </m:r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p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ja-JP" altLang="en-US" i="1" smtClean="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89118B2-F9E1-9D49-A4C5-689D524D6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4286"/>
                <a:ext cx="10515600" cy="5928405"/>
              </a:xfrm>
              <a:blipFill>
                <a:blip r:embed="rId2"/>
                <a:stretch>
                  <a:fillRect l="-965" t="-1709" b="-320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B034A2-28E0-D54D-99BF-1EA8D8E28AA5}"/>
              </a:ext>
            </a:extLst>
          </p:cNvPr>
          <p:cNvSpPr txBox="1"/>
          <p:nvPr/>
        </p:nvSpPr>
        <p:spPr>
          <a:xfrm>
            <a:off x="10499271" y="15977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0713_meeting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05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89118B2-F9E1-9D49-A4C5-689D524D61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4286"/>
                <a:ext cx="10515600" cy="5928405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/>
                  <a:t>今回使用したデータでは基底エネルギー</a:t>
                </a:r>
                <a:r>
                  <a:rPr lang="en-US" altLang="ja-JP" dirty="0"/>
                  <a:t>0</a:t>
                </a:r>
                <a:r>
                  <a:rPr lang="ja-JP" altLang="en-US"/>
                  <a:t>を得るのに支障がなかったため、全列挙で解く際に利用した式１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kumimoji="1" lang="en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(1−</m:t>
                          </m:r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p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lang="ja-JP" altLang="en-US"/>
                  <a:t>全列挙で解く際に利用した式２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" altLang="ja-JP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(1−</m:t>
                          </m:r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p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ja-JP" altLang="en-US" i="1" smtClean="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89118B2-F9E1-9D49-A4C5-689D524D6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4286"/>
                <a:ext cx="10515600" cy="5928405"/>
              </a:xfrm>
              <a:blipFill>
                <a:blip r:embed="rId2"/>
                <a:stretch>
                  <a:fillRect l="-965" t="-1709" b="-320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462E2B-1D4D-CC4E-8C81-D931D5A67AB2}"/>
              </a:ext>
            </a:extLst>
          </p:cNvPr>
          <p:cNvSpPr txBox="1"/>
          <p:nvPr/>
        </p:nvSpPr>
        <p:spPr>
          <a:xfrm>
            <a:off x="10499271" y="15977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0713_meeting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71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89118B2-F9E1-9D49-A4C5-689D524D61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286"/>
                <a:ext cx="10515600" cy="63094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kumimoji="1" lang="en-US" altLang="ja-JP" dirty="0"/>
              </a:p>
              <a:p>
                <a:r>
                  <a:rPr kumimoji="1" lang="en-US" altLang="ja-JP" dirty="0" err="1"/>
                  <a:t>Qubo</a:t>
                </a:r>
                <a:r>
                  <a:rPr lang="ja-JP" altLang="en-US"/>
                  <a:t>形式にして解く際に利用した式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" altLang="ja-JP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(1−</m:t>
                          </m:r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p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groupChr>
                                            <m:groupChrPr>
                                              <m:chr m:val="→"/>
                                              <m:pos m:val="top"/>
                                              <m:ctrl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r>
                                                <m:rPr>
                                                  <m:brk m:alnAt="1"/>
                                                </m:r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groupChr>
                                          <m:r>
                                            <a:rPr lang="ja-JP" altLang="en-US" i="1" smtClean="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US" altLang="ja-JP" dirty="0"/>
                                        <m:t> </m:t>
                                      </m:r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ja-JP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/>
                  <a:t>↓はエラーが発生したため使用できなかった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" altLang="ja-JP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(1−</m:t>
                          </m:r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p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89118B2-F9E1-9D49-A4C5-689D524D6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286"/>
                <a:ext cx="10515600" cy="6309405"/>
              </a:xfrm>
              <a:blipFill>
                <a:blip r:embed="rId2"/>
                <a:stretch>
                  <a:fillRect l="-1086" b="-28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A8B7AC9-E6B3-DC41-A7CF-32630C2F52B3}"/>
              </a:ext>
            </a:extLst>
          </p:cNvPr>
          <p:cNvSpPr txBox="1"/>
          <p:nvPr/>
        </p:nvSpPr>
        <p:spPr>
          <a:xfrm>
            <a:off x="10499271" y="15977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0713_meeting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48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89118B2-F9E1-9D49-A4C5-689D524D61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5687"/>
                <a:ext cx="10515600" cy="6157004"/>
              </a:xfrm>
            </p:spPr>
            <p:txBody>
              <a:bodyPr/>
              <a:lstStyle/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/>
                  <a:t>もともとのハミルトニアンの式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kumimoji="1" lang="en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(1−</m:t>
                          </m:r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p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89118B2-F9E1-9D49-A4C5-689D524D6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5687"/>
                <a:ext cx="10515600" cy="6157004"/>
              </a:xfr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D458235-3CBB-1A41-AA7F-D90E90980EB2}"/>
              </a:ext>
            </a:extLst>
          </p:cNvPr>
          <p:cNvSpPr txBox="1"/>
          <p:nvPr/>
        </p:nvSpPr>
        <p:spPr>
          <a:xfrm>
            <a:off x="10499271" y="15977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0713_meeting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84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DBEE83-5953-B94D-8A63-588B85185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385309"/>
            <a:ext cx="11751733" cy="579165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" altLang="ja-JP" dirty="0"/>
              <a:t>SAT</a:t>
            </a:r>
          </a:p>
          <a:p>
            <a:pPr marL="0" indent="0" algn="ctr">
              <a:buNone/>
            </a:pPr>
            <a:endParaRPr lang="en" altLang="ja-JP" sz="800" dirty="0"/>
          </a:p>
          <a:p>
            <a:r>
              <a:rPr lang="en" altLang="ja-JP" dirty="0"/>
              <a:t>SAT(</a:t>
            </a:r>
            <a:r>
              <a:rPr lang="en" altLang="ja-JP" dirty="0" err="1"/>
              <a:t>boolean</a:t>
            </a:r>
            <a:r>
              <a:rPr lang="en" altLang="ja-JP" dirty="0"/>
              <a:t> </a:t>
            </a:r>
            <a:r>
              <a:rPr lang="en" altLang="ja-JP" dirty="0" err="1"/>
              <a:t>SATisfiability</a:t>
            </a:r>
            <a:r>
              <a:rPr lang="en" altLang="ja-JP" dirty="0"/>
              <a:t> testing) …</a:t>
            </a:r>
            <a:r>
              <a:rPr lang="ja-JP" altLang="en-US"/>
              <a:t>ある命題論理式に 対して，それに含まれる真偽値をとる論理変数に真また は偽を当てはめることによって，全体の値を真にできる か，という問題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充足可能</a:t>
            </a:r>
            <a:r>
              <a:rPr lang="en-US" altLang="ja-JP" dirty="0"/>
              <a:t>(SAT)…</a:t>
            </a:r>
            <a:r>
              <a:rPr lang="ja-JP" altLang="en-US"/>
              <a:t>命題論理式の全体の値を真にできること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</a:t>
            </a:r>
            <a:r>
              <a:rPr lang="ja-JP" altLang="en-US"/>
              <a:t>↔充足不能</a:t>
            </a:r>
            <a:r>
              <a:rPr lang="en-US" altLang="ja-JP" dirty="0"/>
              <a:t>(UNSAT)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インクリメンタル</a:t>
            </a:r>
            <a:r>
              <a:rPr lang="en-US" altLang="ja-JP" dirty="0"/>
              <a:t>SAT…</a:t>
            </a:r>
            <a:r>
              <a:rPr lang="ja-JP" altLang="en-US"/>
              <a:t>全解列挙する際に使える。</a:t>
            </a:r>
            <a:r>
              <a:rPr lang="en-US" altLang="ja-JP" dirty="0"/>
              <a:t>SAT</a:t>
            </a:r>
            <a:r>
              <a:rPr lang="ja-JP" altLang="en-US"/>
              <a:t>ソルバーを一度起動したあとは、学習節を保持したまま連続して</a:t>
            </a:r>
            <a:r>
              <a:rPr lang="en-US" altLang="ja-JP" dirty="0"/>
              <a:t>SAT</a:t>
            </a:r>
            <a:r>
              <a:rPr lang="ja-JP" altLang="en-US"/>
              <a:t>問題を解くことができる。</a:t>
            </a:r>
            <a:r>
              <a:rPr lang="en-US" altLang="ja-JP" dirty="0"/>
              <a:t>(</a:t>
            </a:r>
            <a:r>
              <a:rPr lang="ja-JP" altLang="en-US"/>
              <a:t>各</a:t>
            </a:r>
            <a:r>
              <a:rPr lang="en-US" altLang="ja-JP" dirty="0"/>
              <a:t>SAT</a:t>
            </a:r>
            <a:r>
              <a:rPr lang="ja-JP" altLang="en-US"/>
              <a:t>問題を解くたびに起動する必要がない</a:t>
            </a:r>
            <a:r>
              <a:rPr lang="en-US" altLang="ja-JP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ja-JP" altLang="en-US">
                <a:highlight>
                  <a:srgbClr val="FFFF00"/>
                </a:highlight>
              </a:rPr>
              <a:t>インクリメンタル</a:t>
            </a:r>
            <a:r>
              <a:rPr lang="en-US" altLang="ja-JP" dirty="0">
                <a:highlight>
                  <a:srgbClr val="FFFF00"/>
                </a:highlight>
              </a:rPr>
              <a:t>SAT</a:t>
            </a:r>
            <a:r>
              <a:rPr lang="ja-JP" altLang="en-US">
                <a:highlight>
                  <a:srgbClr val="FFFF00"/>
                </a:highlight>
              </a:rPr>
              <a:t>対応システム</a:t>
            </a:r>
            <a:r>
              <a:rPr lang="en-US" altLang="ja-JP" dirty="0">
                <a:highlight>
                  <a:srgbClr val="FFFF00"/>
                </a:highlight>
              </a:rPr>
              <a:t>…</a:t>
            </a:r>
            <a:r>
              <a:rPr lang="ja-JP" altLang="en-US">
                <a:highlight>
                  <a:srgbClr val="FFFF00"/>
                </a:highlight>
              </a:rPr>
              <a:t>例）</a:t>
            </a:r>
            <a:r>
              <a:rPr lang="en-US" altLang="ja-JP" dirty="0">
                <a:highlight>
                  <a:srgbClr val="FFFF00"/>
                </a:highlight>
              </a:rPr>
              <a:t>Scarab, </a:t>
            </a:r>
            <a:r>
              <a:rPr lang="en-US" altLang="ja-JP" dirty="0" err="1">
                <a:highlight>
                  <a:srgbClr val="FFFF00"/>
                </a:highlight>
              </a:rPr>
              <a:t>iSugar</a:t>
            </a:r>
            <a:r>
              <a:rPr lang="en-US" altLang="ja-JP" dirty="0">
                <a:highlight>
                  <a:srgbClr val="FFFF00"/>
                </a:highlight>
              </a:rPr>
              <a:t>, </a:t>
            </a:r>
            <a:r>
              <a:rPr lang="en" altLang="ja-JP" dirty="0">
                <a:highlight>
                  <a:srgbClr val="FFFF00"/>
                </a:highlight>
              </a:rPr>
              <a:t>CEGAR-HCP, </a:t>
            </a:r>
            <a:r>
              <a:rPr lang="en" altLang="ja-JP" dirty="0" err="1">
                <a:highlight>
                  <a:srgbClr val="FFFF00"/>
                </a:highlight>
              </a:rPr>
              <a:t>iSAT</a:t>
            </a:r>
            <a:endParaRPr lang="en-US" altLang="ja-JP" dirty="0">
              <a:highlight>
                <a:srgbClr val="FFFF00"/>
              </a:highlight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インクリメンタル</a:t>
            </a:r>
            <a:r>
              <a:rPr lang="en-US" altLang="ja-JP" dirty="0"/>
              <a:t>SAT</a:t>
            </a:r>
            <a:r>
              <a:rPr lang="ja-JP" altLang="en-US"/>
              <a:t>非対応システム</a:t>
            </a:r>
            <a:r>
              <a:rPr lang="en-US" altLang="ja-JP" dirty="0"/>
              <a:t>…</a:t>
            </a:r>
            <a:r>
              <a:rPr lang="ja-JP" altLang="en-US"/>
              <a:t>例）</a:t>
            </a:r>
            <a:r>
              <a:rPr lang="en-US" altLang="ja-JP" dirty="0"/>
              <a:t>Sugar</a:t>
            </a:r>
            <a:r>
              <a:rPr lang="ja-JP" altLang="en-US"/>
              <a:t>など多くのソルバー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BBCB14-9D7F-3F48-AD3A-46E4D26EE7CE}"/>
              </a:ext>
            </a:extLst>
          </p:cNvPr>
          <p:cNvSpPr txBox="1"/>
          <p:nvPr/>
        </p:nvSpPr>
        <p:spPr>
          <a:xfrm>
            <a:off x="10499271" y="15977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0728_meeting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0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AAAC04-C23B-C745-A2B6-30225F55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571"/>
            <a:ext cx="10515600" cy="54693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dirty="0"/>
              <a:t>SAT</a:t>
            </a:r>
            <a:r>
              <a:rPr lang="ja-JP" altLang="en-US"/>
              <a:t>ソルバーに使われる技術と歴史</a:t>
            </a:r>
            <a:endParaRPr lang="en-US" altLang="ja-JP" dirty="0"/>
          </a:p>
          <a:p>
            <a:pPr marL="0" indent="0" algn="ctr">
              <a:buNone/>
            </a:pPr>
            <a:endParaRPr lang="en-US" altLang="ja-JP" sz="800" dirty="0"/>
          </a:p>
          <a:p>
            <a:r>
              <a:rPr lang="en-US" altLang="ja-JP" dirty="0"/>
              <a:t>①DPLL…</a:t>
            </a:r>
            <a:r>
              <a:rPr lang="ja-JP" altLang="en-US"/>
              <a:t>単位伝搬が導入された</a:t>
            </a:r>
            <a:endParaRPr lang="en-US" altLang="ja-JP" dirty="0"/>
          </a:p>
          <a:p>
            <a:pPr marL="0" indent="0">
              <a:buNone/>
            </a:pPr>
            <a:endParaRPr lang="en-US" altLang="ja-JP" sz="800" dirty="0"/>
          </a:p>
          <a:p>
            <a:pPr marL="0" indent="0">
              <a:buNone/>
            </a:pPr>
            <a:r>
              <a:rPr lang="ja-JP" altLang="en-US"/>
              <a:t>最新の</a:t>
            </a:r>
            <a:r>
              <a:rPr lang="en" altLang="ja-JP" dirty="0"/>
              <a:t>SAT</a:t>
            </a:r>
            <a:r>
              <a:rPr lang="ja-JP" altLang="en-US"/>
              <a:t>ソルバーでは以下の技術が</a:t>
            </a:r>
            <a:r>
              <a:rPr lang="en" altLang="ja-JP" dirty="0"/>
              <a:t>DPLL</a:t>
            </a:r>
            <a:r>
              <a:rPr lang="ja-JP" altLang="en-US"/>
              <a:t>に導入され、大幅な性能向上や高速化が実現されている</a:t>
            </a:r>
            <a:endParaRPr lang="en-US" altLang="ja-JP" dirty="0"/>
          </a:p>
          <a:p>
            <a:pPr marL="0" indent="0">
              <a:buNone/>
            </a:pPr>
            <a:endParaRPr lang="en" altLang="ja-JP" sz="800" dirty="0"/>
          </a:p>
          <a:p>
            <a:pPr>
              <a:buFont typeface="Wingdings" pitchFamily="2" charset="2"/>
              <a:buChar char="Ø"/>
            </a:pPr>
            <a:r>
              <a:rPr lang="ja-JP" altLang="en-US"/>
              <a:t>②矛盾からの節学習 </a:t>
            </a:r>
            <a:r>
              <a:rPr lang="en-US" altLang="ja-JP" dirty="0"/>
              <a:t>(</a:t>
            </a:r>
            <a:r>
              <a:rPr lang="en" altLang="ja-JP" dirty="0"/>
              <a:t>CDCL; Conflict Driven Clause Learning) [Silva 1996]</a:t>
            </a:r>
            <a:endParaRPr lang="en-US" altLang="ja-JP" dirty="0"/>
          </a:p>
          <a:p>
            <a:pPr>
              <a:buFont typeface="Wingdings" pitchFamily="2" charset="2"/>
              <a:buChar char="Ø"/>
            </a:pPr>
            <a:r>
              <a:rPr lang="ja-JP" altLang="en-US"/>
              <a:t>③非時間順バックトラック法 </a:t>
            </a:r>
            <a:r>
              <a:rPr lang="en-US" altLang="ja-JP" dirty="0"/>
              <a:t>[</a:t>
            </a:r>
            <a:r>
              <a:rPr lang="en" altLang="ja-JP" dirty="0"/>
              <a:t>Silva 1996]</a:t>
            </a:r>
          </a:p>
          <a:p>
            <a:pPr>
              <a:buFont typeface="Wingdings" pitchFamily="2" charset="2"/>
              <a:buChar char="Ø"/>
            </a:pPr>
            <a:r>
              <a:rPr lang="ja-JP" altLang="en-US"/>
              <a:t>④ランダム・リスタート </a:t>
            </a:r>
            <a:r>
              <a:rPr lang="en-US" altLang="ja-JP" dirty="0"/>
              <a:t>[</a:t>
            </a:r>
            <a:r>
              <a:rPr lang="en" altLang="ja-JP" dirty="0"/>
              <a:t>Gomes 1998]</a:t>
            </a:r>
          </a:p>
          <a:p>
            <a:pPr>
              <a:buFont typeface="Wingdings" pitchFamily="2" charset="2"/>
              <a:buChar char="Ø"/>
            </a:pPr>
            <a:r>
              <a:rPr lang="ja-JP" altLang="en-US"/>
              <a:t>⑤監視リテラル </a:t>
            </a:r>
            <a:r>
              <a:rPr lang="en-US" altLang="ja-JP" dirty="0"/>
              <a:t>[</a:t>
            </a:r>
            <a:r>
              <a:rPr lang="en" altLang="ja-JP" dirty="0" err="1"/>
              <a:t>Moskewicz</a:t>
            </a:r>
            <a:r>
              <a:rPr lang="en" altLang="ja-JP" dirty="0"/>
              <a:t> &amp; Zhang 2001]</a:t>
            </a:r>
          </a:p>
          <a:p>
            <a:pPr>
              <a:buFont typeface="Wingdings" pitchFamily="2" charset="2"/>
              <a:buChar char="Ø"/>
            </a:pPr>
            <a:r>
              <a:rPr lang="ja-JP" altLang="en-US"/>
              <a:t>⑥変数選択ヒューリスティック </a:t>
            </a:r>
            <a:r>
              <a:rPr lang="en-US" altLang="ja-JP" dirty="0"/>
              <a:t>[</a:t>
            </a:r>
            <a:r>
              <a:rPr lang="en" altLang="ja-JP" dirty="0" err="1"/>
              <a:t>Moskewicz</a:t>
            </a:r>
            <a:r>
              <a:rPr lang="en" altLang="ja-JP" dirty="0"/>
              <a:t> &amp; Zhang 2001]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750EDF-FCC9-0B48-9833-3FFACF7EECF3}"/>
              </a:ext>
            </a:extLst>
          </p:cNvPr>
          <p:cNvSpPr txBox="1"/>
          <p:nvPr/>
        </p:nvSpPr>
        <p:spPr>
          <a:xfrm>
            <a:off x="10482943" y="-4158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0728_meeting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84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AAAC04-C23B-C745-A2B6-30225F55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229"/>
            <a:ext cx="10515600" cy="581773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ja-JP" dirty="0"/>
              <a:t>SAT</a:t>
            </a:r>
            <a:r>
              <a:rPr lang="ja-JP" altLang="en-US"/>
              <a:t>型システム</a:t>
            </a:r>
            <a:endParaRPr lang="en-US" altLang="ja-JP" dirty="0"/>
          </a:p>
          <a:p>
            <a:pPr marL="0" indent="0">
              <a:buNone/>
            </a:pPr>
            <a:r>
              <a:rPr lang="en" altLang="ja-JP" dirty="0"/>
              <a:t>SAT</a:t>
            </a:r>
            <a:r>
              <a:rPr lang="ja-JP" altLang="en-US"/>
              <a:t>ソルバーをバックエンドとして利用し、</a:t>
            </a:r>
            <a:r>
              <a:rPr lang="en-US" altLang="ja-JP" dirty="0"/>
              <a:t>SAT</a:t>
            </a:r>
            <a:r>
              <a:rPr lang="ja-JP" altLang="en-US"/>
              <a:t>符号化を行うツール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プランニング </a:t>
            </a:r>
            <a:r>
              <a:rPr lang="en-US" altLang="ja-JP" dirty="0"/>
              <a:t>(SATPLAN, Blackbox) [Kautz &amp; Selman 1992]</a:t>
            </a:r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自動テストパターン生成 </a:t>
            </a:r>
            <a:r>
              <a:rPr lang="en-US" altLang="ja-JP" dirty="0"/>
              <a:t>[Larrabee 1992]</a:t>
            </a:r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ジョブ・ショップ・スケジューリング </a:t>
            </a:r>
            <a:r>
              <a:rPr lang="en-US" altLang="ja-JP" dirty="0"/>
              <a:t>[Crawford &amp; Baker 1994]</a:t>
            </a:r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ソフトウェア仕様 </a:t>
            </a:r>
            <a:r>
              <a:rPr lang="en-US" altLang="ja-JP" dirty="0"/>
              <a:t>(Alloy) [ 1998]</a:t>
            </a:r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有界モデル検査 </a:t>
            </a:r>
            <a:r>
              <a:rPr lang="en-US" altLang="ja-JP" dirty="0"/>
              <a:t>(BMC; Bounded Model Checking) [</a:t>
            </a:r>
            <a:r>
              <a:rPr lang="en-US" altLang="ja-JP" dirty="0" err="1"/>
              <a:t>Biere</a:t>
            </a:r>
            <a:r>
              <a:rPr lang="en-US" altLang="ja-JP" dirty="0"/>
              <a:t> 1999]</a:t>
            </a:r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ソフトウェアパッケージの依存性解析 </a:t>
            </a:r>
            <a:r>
              <a:rPr lang="en-US" altLang="ja-JP" dirty="0"/>
              <a:t>(SATURN)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ja-JP" dirty="0"/>
              <a:t>SAT4J</a:t>
            </a:r>
            <a:r>
              <a:rPr lang="ja-JP" altLang="en-US"/>
              <a:t>は，</a:t>
            </a:r>
            <a:r>
              <a:rPr lang="en-US" altLang="ja-JP" dirty="0"/>
              <a:t>Eclipse 3.4</a:t>
            </a:r>
            <a:r>
              <a:rPr lang="ja-JP" altLang="en-US"/>
              <a:t>に用いられている．</a:t>
            </a:r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書換え系 </a:t>
            </a:r>
            <a:r>
              <a:rPr lang="en-US" altLang="ja-JP" dirty="0"/>
              <a:t>(</a:t>
            </a:r>
            <a:r>
              <a:rPr lang="en-US" altLang="ja-JP" dirty="0" err="1"/>
              <a:t>Aprove</a:t>
            </a:r>
            <a:r>
              <a:rPr lang="en-US" altLang="ja-JP" dirty="0"/>
              <a:t>, Jambox)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ja-JP" dirty="0"/>
              <a:t>Answer Set Programming (ASP) (clasp, Cmodels-2)</a:t>
            </a:r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一階論理の定理証明系 </a:t>
            </a:r>
            <a:r>
              <a:rPr lang="en-US" altLang="ja-JP" dirty="0"/>
              <a:t>(</a:t>
            </a:r>
            <a:r>
              <a:rPr lang="en-US" altLang="ja-JP" dirty="0" err="1"/>
              <a:t>iProver</a:t>
            </a:r>
            <a:r>
              <a:rPr lang="en-US" altLang="ja-JP" dirty="0"/>
              <a:t>, Darwin)</a:t>
            </a:r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一階論理のモデル発見機 </a:t>
            </a:r>
            <a:r>
              <a:rPr lang="en-US" altLang="ja-JP" dirty="0"/>
              <a:t>(Paradox)</a:t>
            </a:r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制約充足問題 </a:t>
            </a:r>
            <a:r>
              <a:rPr lang="en-US" altLang="ja-JP" dirty="0"/>
              <a:t>(CSP; Constraint Satisfaction Problem) (Sugar) [Tamura et al. 2006]</a:t>
            </a:r>
          </a:p>
          <a:p>
            <a:pPr lvl="1">
              <a:buFont typeface="Wingdings" pitchFamily="2" charset="2"/>
              <a:buChar char="Ø"/>
            </a:pPr>
            <a:r>
              <a:rPr lang="ja-JP" altLang="en-US"/>
              <a:t>その他</a:t>
            </a:r>
            <a:r>
              <a:rPr lang="en" altLang="ja-JP" dirty="0"/>
              <a:t>Glucose, </a:t>
            </a:r>
            <a:r>
              <a:rPr lang="en" altLang="ja-JP" dirty="0" err="1"/>
              <a:t>MiniSat</a:t>
            </a:r>
            <a:r>
              <a:rPr lang="en" altLang="ja-JP" dirty="0"/>
              <a:t>, </a:t>
            </a:r>
            <a:r>
              <a:rPr lang="en" altLang="ja-JP" dirty="0" err="1"/>
              <a:t>PicoSAT</a:t>
            </a:r>
            <a:r>
              <a:rPr lang="ja-JP" altLang="en-US"/>
              <a:t>など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D11C7D5-040E-3848-A551-AD1E7B8A5634}"/>
              </a:ext>
            </a:extLst>
          </p:cNvPr>
          <p:cNvSpPr txBox="1"/>
          <p:nvPr/>
        </p:nvSpPr>
        <p:spPr>
          <a:xfrm>
            <a:off x="10482943" y="-4158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0728_meeting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8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AAAC04-C23B-C745-A2B6-30225F55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0134"/>
            <a:ext cx="12192000" cy="66378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dirty="0"/>
              <a:t>SAT</a:t>
            </a:r>
            <a:r>
              <a:rPr kumimoji="1" lang="ja-JP" altLang="en-US"/>
              <a:t>符号化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sz="2400" dirty="0"/>
              <a:t>SAT</a:t>
            </a:r>
            <a:r>
              <a:rPr lang="ja-JP" altLang="en-US" sz="2400"/>
              <a:t>符号化（</a:t>
            </a:r>
            <a:r>
              <a:rPr lang="en-US" altLang="ja-JP" sz="2400" dirty="0"/>
              <a:t>S</a:t>
            </a:r>
            <a:r>
              <a:rPr lang="en" altLang="ja-JP" sz="2400" dirty="0"/>
              <a:t>AT encoding</a:t>
            </a:r>
            <a:r>
              <a:rPr lang="ja-JP" altLang="en-US" sz="2400"/>
              <a:t>）</a:t>
            </a:r>
            <a:r>
              <a:rPr lang="en-US" altLang="ja-JP" sz="2400" dirty="0"/>
              <a:t>…</a:t>
            </a:r>
            <a:r>
              <a:rPr lang="ja-JP" altLang="en-US" sz="2400"/>
              <a:t>元の問題を命題論理式を用いた</a:t>
            </a:r>
            <a:r>
              <a:rPr lang="en-US" altLang="ja-JP" sz="2400" dirty="0"/>
              <a:t>SAT</a:t>
            </a:r>
            <a:r>
              <a:rPr lang="ja-JP" altLang="en-US" sz="2400"/>
              <a:t>問題に変換すること。整数変数の符号化法と制約の符号化法の２種類ある。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800" dirty="0"/>
          </a:p>
          <a:p>
            <a:pPr marL="0" indent="0">
              <a:buNone/>
            </a:pPr>
            <a:endParaRPr lang="en-US" altLang="ja-JP" sz="1900" dirty="0"/>
          </a:p>
          <a:p>
            <a:pPr marL="0" indent="0" algn="ctr">
              <a:buNone/>
            </a:pPr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A948C9-20B1-6446-B8BC-269CCCBBC6EC}"/>
              </a:ext>
            </a:extLst>
          </p:cNvPr>
          <p:cNvSpPr txBox="1"/>
          <p:nvPr/>
        </p:nvSpPr>
        <p:spPr>
          <a:xfrm>
            <a:off x="10482943" y="-4158"/>
            <a:ext cx="170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/>
              <a:t>0728_meeting</a:t>
            </a:r>
            <a:endParaRPr kumimoji="1" lang="ja-JP" alt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8BEE22C-5AD6-3744-8F55-9728163E7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58449"/>
              </p:ext>
            </p:extLst>
          </p:nvPr>
        </p:nvGraphicFramePr>
        <p:xfrm>
          <a:off x="160866" y="1645919"/>
          <a:ext cx="11870267" cy="4991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0267">
                  <a:extLst>
                    <a:ext uri="{9D8B030D-6E8A-4147-A177-3AD203B41FA5}">
                      <a16:colId xmlns:a16="http://schemas.microsoft.com/office/drawing/2014/main" val="1049733827"/>
                    </a:ext>
                  </a:extLst>
                </a:gridCol>
              </a:tblGrid>
              <a:tr h="4420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/>
                        <a:t>整数変数の符号化法</a:t>
                      </a:r>
                      <a:endParaRPr lang="en-US" altLang="ja-JP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502508"/>
                  </a:ext>
                </a:extLst>
              </a:tr>
              <a:tr h="162380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ja-JP" sz="2000" dirty="0"/>
                        <a:t>①</a:t>
                      </a:r>
                      <a:r>
                        <a:rPr lang="ja-JP" altLang="en-US" sz="2000"/>
                        <a:t>各整数変数 </a:t>
                      </a:r>
                      <a:r>
                        <a:rPr lang="en-US" altLang="ja-JP" sz="2000" dirty="0"/>
                        <a:t>X </a:t>
                      </a:r>
                      <a:r>
                        <a:rPr lang="ja-JP" altLang="en-US" sz="2000"/>
                        <a:t>と各整数定数 </a:t>
                      </a:r>
                      <a:r>
                        <a:rPr lang="en-US" altLang="ja-JP" sz="2000" dirty="0"/>
                        <a:t>a </a:t>
                      </a:r>
                      <a:r>
                        <a:rPr lang="ja-JP" altLang="en-US" sz="2000"/>
                        <a:t>に対して， </a:t>
                      </a:r>
                      <a:r>
                        <a:rPr lang="en-US" altLang="ja-JP" sz="2000" dirty="0"/>
                        <a:t>X = a </a:t>
                      </a:r>
                      <a:r>
                        <a:rPr lang="ja-JP" altLang="en-US" sz="2000"/>
                        <a:t>を意味する命題変数を用いる方法。</a:t>
                      </a:r>
                      <a:r>
                        <a:rPr lang="en-US" altLang="ja-JP" sz="2000" dirty="0"/>
                        <a:t>At-least-one</a:t>
                      </a:r>
                      <a:r>
                        <a:rPr lang="ja-JP" altLang="en-US" sz="2000"/>
                        <a:t>節、</a:t>
                      </a:r>
                      <a:r>
                        <a:rPr lang="en-US" altLang="ja-JP" sz="2000" dirty="0"/>
                        <a:t>at-most-one</a:t>
                      </a:r>
                      <a:r>
                        <a:rPr lang="ja-JP" altLang="en-US" sz="2000"/>
                        <a:t>節が関係する。</a:t>
                      </a:r>
                      <a:endParaRPr lang="en-US" altLang="ja-JP" sz="2000" dirty="0"/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ja-JP" altLang="en-US" sz="2000"/>
                        <a:t>直接符号化 </a:t>
                      </a:r>
                      <a:r>
                        <a:rPr lang="en-US" altLang="ja-JP" sz="2000" dirty="0"/>
                        <a:t>(Direct encoding)</a:t>
                      </a:r>
                      <a:r>
                        <a:rPr lang="ja-JP" altLang="en-US" sz="2000"/>
                        <a:t>は，最も広く用いられている方法である </a:t>
                      </a:r>
                      <a:r>
                        <a:rPr lang="en-US" altLang="ja-JP" sz="2000" dirty="0"/>
                        <a:t>[de </a:t>
                      </a:r>
                      <a:r>
                        <a:rPr lang="en-US" altLang="ja-JP" sz="2000" dirty="0" err="1"/>
                        <a:t>Kleer</a:t>
                      </a:r>
                      <a:r>
                        <a:rPr lang="en-US" altLang="ja-JP" sz="2000" dirty="0"/>
                        <a:t> 1989]</a:t>
                      </a:r>
                      <a:endParaRPr lang="ja-JP" altLang="en-US" sz="2000"/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ja-JP" altLang="en-US" sz="2000"/>
                        <a:t>多値符号化 </a:t>
                      </a:r>
                      <a:r>
                        <a:rPr lang="en-US" altLang="ja-JP" sz="2000" dirty="0"/>
                        <a:t>(Multivalued encoding) [Selman 1992]…</a:t>
                      </a:r>
                      <a:r>
                        <a:rPr lang="ja-JP" altLang="en-US" sz="2000"/>
                        <a:t>直接符号化法の改良型</a:t>
                      </a:r>
                      <a:endParaRPr lang="en-US" altLang="ja-JP" sz="2000" dirty="0"/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ja-JP" altLang="en-US" sz="2000"/>
                        <a:t>支持符号化 </a:t>
                      </a:r>
                      <a:r>
                        <a:rPr lang="en-US" altLang="ja-JP" sz="2000" dirty="0"/>
                        <a:t>(Support encoding) [</a:t>
                      </a:r>
                      <a:r>
                        <a:rPr lang="en-US" altLang="ja-JP" sz="2000" dirty="0" err="1"/>
                        <a:t>Kasif</a:t>
                      </a:r>
                      <a:r>
                        <a:rPr lang="en-US" altLang="ja-JP" sz="2000" dirty="0"/>
                        <a:t> 1990]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868"/>
                  </a:ext>
                </a:extLst>
              </a:tr>
              <a:tr h="115265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ja-JP" altLang="en-US" sz="2000"/>
                        <a:t>②各整数変数 </a:t>
                      </a:r>
                      <a:r>
                        <a:rPr lang="en" altLang="ja-JP" sz="2000" dirty="0"/>
                        <a:t>X </a:t>
                      </a:r>
                      <a:r>
                        <a:rPr lang="ja-JP" altLang="en-US" sz="2000"/>
                        <a:t>の </a:t>
                      </a:r>
                      <a:r>
                        <a:rPr lang="en-US" altLang="ja-JP" sz="2000" dirty="0"/>
                        <a:t>2 </a:t>
                      </a:r>
                      <a:r>
                        <a:rPr lang="ja-JP" altLang="en-US" sz="2000"/>
                        <a:t>進数表現に着目し，</a:t>
                      </a:r>
                      <a:r>
                        <a:rPr lang="en" altLang="ja-JP" sz="2000" b="1" dirty="0"/>
                        <a:t>X </a:t>
                      </a:r>
                      <a:r>
                        <a:rPr lang="ja-JP" altLang="en-US" sz="2000" b="1"/>
                        <a:t>の </a:t>
                      </a:r>
                      <a:r>
                        <a:rPr lang="en" altLang="ja-JP" sz="2000" b="1" dirty="0" err="1"/>
                        <a:t>i</a:t>
                      </a:r>
                      <a:r>
                        <a:rPr lang="en" altLang="ja-JP" sz="2000" b="1" dirty="0"/>
                        <a:t> </a:t>
                      </a:r>
                      <a:r>
                        <a:rPr lang="ja-JP" altLang="en-US" sz="2000" b="1"/>
                        <a:t>桁目が </a:t>
                      </a:r>
                      <a:r>
                        <a:rPr lang="en-US" altLang="ja-JP" sz="2000" b="1" dirty="0"/>
                        <a:t>1 </a:t>
                      </a:r>
                      <a:r>
                        <a:rPr lang="ja-JP" altLang="en-US" sz="2000" b="1"/>
                        <a:t>に等しい</a:t>
                      </a:r>
                      <a:r>
                        <a:rPr lang="ja-JP" altLang="en-US" sz="2000"/>
                        <a:t>ことを意味する命題変数を用いる方法。ドメインに含まれない値を除外する節が必要。</a:t>
                      </a:r>
                      <a:endParaRPr lang="en-US" altLang="ja-JP" sz="2000" dirty="0"/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ja-JP" altLang="en-US" sz="2000"/>
                        <a:t>対数符号化 </a:t>
                      </a:r>
                      <a:r>
                        <a:rPr lang="en-US" altLang="ja-JP" sz="2000" dirty="0"/>
                        <a:t>(Log encoding) [</a:t>
                      </a:r>
                      <a:r>
                        <a:rPr lang="en-US" altLang="ja-JP" sz="2000" dirty="0" err="1"/>
                        <a:t>Iwama</a:t>
                      </a:r>
                      <a:r>
                        <a:rPr lang="en-US" altLang="ja-JP" sz="2000" dirty="0"/>
                        <a:t> 1994]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ja-JP" altLang="en-US" sz="2000"/>
                        <a:t>対数支持符号化 </a:t>
                      </a:r>
                      <a:r>
                        <a:rPr lang="en-US" altLang="ja-JP" sz="2000" dirty="0"/>
                        <a:t>(Log-support encoding) [</a:t>
                      </a:r>
                      <a:r>
                        <a:rPr lang="en-US" altLang="ja-JP" sz="2000" dirty="0" err="1"/>
                        <a:t>Gavanelli</a:t>
                      </a:r>
                      <a:r>
                        <a:rPr lang="en-US" altLang="ja-JP" sz="2000" dirty="0"/>
                        <a:t> 2007]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999324"/>
                  </a:ext>
                </a:extLst>
              </a:tr>
              <a:tr h="149844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ja-JP" altLang="en-US" sz="2000"/>
                        <a:t>③各整数変数 </a:t>
                      </a:r>
                      <a:r>
                        <a:rPr lang="en" altLang="ja-JP" sz="2000" dirty="0"/>
                        <a:t>X </a:t>
                      </a:r>
                      <a:r>
                        <a:rPr lang="ja-JP" altLang="en-US" sz="2000"/>
                        <a:t>と各整数定数 </a:t>
                      </a:r>
                      <a:r>
                        <a:rPr lang="en" altLang="ja-JP" sz="2000" dirty="0"/>
                        <a:t>a </a:t>
                      </a:r>
                      <a:r>
                        <a:rPr lang="ja-JP" altLang="en-US" sz="2000"/>
                        <a:t>に対して， </a:t>
                      </a:r>
                      <a:r>
                        <a:rPr lang="en" altLang="ja-JP" sz="2000" dirty="0"/>
                        <a:t>X ≤ a </a:t>
                      </a:r>
                      <a:r>
                        <a:rPr lang="ja-JP" altLang="en-US" sz="2000"/>
                        <a:t>を意味する命題変数を用いる方法。命題変数間の関係を表す節や、そこに違反する範囲が必要。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ja-JP" altLang="en-US" sz="2000"/>
                        <a:t>順序符号化 </a:t>
                      </a:r>
                      <a:r>
                        <a:rPr lang="en-US" altLang="ja-JP" sz="2000" dirty="0"/>
                        <a:t>(Order encoding)</a:t>
                      </a:r>
                      <a:r>
                        <a:rPr lang="ja-JP" altLang="en-US" sz="2000"/>
                        <a:t>は，多くの問題に対して優れた性能を示す新しい方法である </a:t>
                      </a:r>
                      <a:r>
                        <a:rPr lang="en-US" altLang="ja-JP" sz="2000" dirty="0"/>
                        <a:t>[Tamura et al. 2006]…</a:t>
                      </a:r>
                      <a:r>
                        <a:rPr lang="ja-JP" altLang="en-US" sz="2000"/>
                        <a:t>応用例）グラフ彩色問題</a:t>
                      </a:r>
                      <a:endParaRPr lang="en-US" altLang="ja-JP" sz="2000" dirty="0"/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ja-JP" altLang="en-US" sz="2000"/>
                        <a:t>コンパクト順序符号化 </a:t>
                      </a:r>
                      <a:r>
                        <a:rPr lang="en-US" altLang="ja-JP" sz="2000" dirty="0"/>
                        <a:t>(Compact order </a:t>
                      </a:r>
                      <a:r>
                        <a:rPr lang="en-US" altLang="ja-JP" sz="2000" dirty="0" err="1"/>
                        <a:t>encloding</a:t>
                      </a:r>
                      <a:r>
                        <a:rPr lang="en-US" altLang="ja-JP" sz="2000" dirty="0"/>
                        <a:t>) [</a:t>
                      </a:r>
                      <a:r>
                        <a:rPr lang="en-US" altLang="ja-JP" sz="2000" dirty="0" err="1"/>
                        <a:t>Tanjo</a:t>
                      </a:r>
                      <a:r>
                        <a:rPr lang="en-US" altLang="ja-JP" sz="2000" dirty="0"/>
                        <a:t> et al. 2010]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058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95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9353</TotalTime>
  <Words>1772</Words>
  <Application>Microsoft Macintosh PowerPoint</Application>
  <PresentationFormat>ワイド画面</PresentationFormat>
  <Paragraphs>196</Paragraphs>
  <Slides>19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游ゴシック</vt:lpstr>
      <vt:lpstr>游ゴシック Light</vt:lpstr>
      <vt:lpstr>Arial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 史歩</dc:creator>
  <cp:lastModifiedBy>佐藤 史歩</cp:lastModifiedBy>
  <cp:revision>56</cp:revision>
  <dcterms:created xsi:type="dcterms:W3CDTF">2020-07-12T23:41:45Z</dcterms:created>
  <dcterms:modified xsi:type="dcterms:W3CDTF">2020-07-28T07:12:40Z</dcterms:modified>
</cp:coreProperties>
</file>