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58" r:id="rId4"/>
    <p:sldId id="259" r:id="rId5"/>
    <p:sldId id="281" r:id="rId6"/>
    <p:sldId id="261" r:id="rId7"/>
    <p:sldId id="280" r:id="rId8"/>
    <p:sldId id="279" r:id="rId9"/>
    <p:sldId id="277" r:id="rId10"/>
    <p:sldId id="28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274" autoAdjust="0"/>
  </p:normalViewPr>
  <p:slideViewPr>
    <p:cSldViewPr snapToGrid="0">
      <p:cViewPr varScale="1">
        <p:scale>
          <a:sx n="73" d="100"/>
          <a:sy n="7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4D9F3-5E60-4CB9-B335-61A0E126D0D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52F13E-70F8-44A6-8543-30CD1B276FA0}">
      <dgm:prSet phldrT="[Текст]" custT="1"/>
      <dgm:spPr/>
      <dgm:t>
        <a:bodyPr/>
        <a:lstStyle/>
        <a:p>
          <a:pPr algn="l"/>
          <a:r>
            <a:rPr lang="ru-RU" sz="2000" dirty="0" smtClean="0"/>
            <a:t>Функциональный блок пользователя приложения должен в себя включать:</a:t>
          </a:r>
          <a:endParaRPr lang="ru-RU" sz="2000" dirty="0"/>
        </a:p>
      </dgm:t>
    </dgm:pt>
    <dgm:pt modelId="{F5E90552-B9E7-453A-B774-CC72DE47A84C}" type="parTrans" cxnId="{C2324220-E0F4-446B-8CAA-917A31DF87F0}">
      <dgm:prSet/>
      <dgm:spPr/>
      <dgm:t>
        <a:bodyPr/>
        <a:lstStyle/>
        <a:p>
          <a:endParaRPr lang="ru-RU"/>
        </a:p>
      </dgm:t>
    </dgm:pt>
    <dgm:pt modelId="{78CB556F-D947-444A-8A3B-4752E4C35DCA}" type="sibTrans" cxnId="{C2324220-E0F4-446B-8CAA-917A31DF87F0}">
      <dgm:prSet/>
      <dgm:spPr/>
      <dgm:t>
        <a:bodyPr/>
        <a:lstStyle/>
        <a:p>
          <a:endParaRPr lang="ru-RU"/>
        </a:p>
      </dgm:t>
    </dgm:pt>
    <dgm:pt modelId="{1CB606D8-7DDC-426A-8852-D2A83837F85E}">
      <dgm:prSet phldrT="[Текст]" custT="1"/>
      <dgm:spPr/>
      <dgm:t>
        <a:bodyPr/>
        <a:lstStyle/>
        <a:p>
          <a:pPr algn="l"/>
          <a:r>
            <a:rPr lang="ru-RU" sz="1800" dirty="0" smtClean="0"/>
            <a:t>Возможность поиска клиентов по ФИО;</a:t>
          </a:r>
          <a:endParaRPr lang="ru-RU" sz="1800" dirty="0"/>
        </a:p>
      </dgm:t>
    </dgm:pt>
    <dgm:pt modelId="{62C9173B-D7AE-44C2-B4E1-9F2A6E0BDE0D}" type="parTrans" cxnId="{A1610DE8-E015-4F94-BFFE-994CF4C73A2C}">
      <dgm:prSet/>
      <dgm:spPr/>
      <dgm:t>
        <a:bodyPr/>
        <a:lstStyle/>
        <a:p>
          <a:endParaRPr lang="ru-RU"/>
        </a:p>
      </dgm:t>
    </dgm:pt>
    <dgm:pt modelId="{DB3F9918-C3D7-467D-871A-21DB73BB4B4C}" type="sibTrans" cxnId="{A1610DE8-E015-4F94-BFFE-994CF4C73A2C}">
      <dgm:prSet/>
      <dgm:spPr/>
      <dgm:t>
        <a:bodyPr/>
        <a:lstStyle/>
        <a:p>
          <a:endParaRPr lang="ru-RU"/>
        </a:p>
      </dgm:t>
    </dgm:pt>
    <dgm:pt modelId="{24C30E76-A4E5-45DB-8C01-2A8CB44D2755}">
      <dgm:prSet phldrT="[Текст]" custT="1"/>
      <dgm:spPr/>
      <dgm:t>
        <a:bodyPr/>
        <a:lstStyle/>
        <a:p>
          <a:pPr algn="l"/>
          <a:r>
            <a:rPr lang="ru-RU" sz="1800" dirty="0" smtClean="0"/>
            <a:t>Возможность просмотра заметок, которые оставил сотрудник о клиенте, а так же просмотр, редактирование существующих заметок</a:t>
          </a:r>
          <a:endParaRPr lang="ru-RU" sz="1800" dirty="0"/>
        </a:p>
      </dgm:t>
    </dgm:pt>
    <dgm:pt modelId="{119ACE9E-028A-447A-A0A3-1EF8E0D972C0}" type="parTrans" cxnId="{8D2D5E63-495E-405C-A167-CBA579ABF246}">
      <dgm:prSet/>
      <dgm:spPr/>
      <dgm:t>
        <a:bodyPr/>
        <a:lstStyle/>
        <a:p>
          <a:endParaRPr lang="ru-RU"/>
        </a:p>
      </dgm:t>
    </dgm:pt>
    <dgm:pt modelId="{B24420A5-970B-4B0C-95FE-F3A8317B42E3}" type="sibTrans" cxnId="{8D2D5E63-495E-405C-A167-CBA579ABF246}">
      <dgm:prSet/>
      <dgm:spPr/>
      <dgm:t>
        <a:bodyPr/>
        <a:lstStyle/>
        <a:p>
          <a:endParaRPr lang="ru-RU"/>
        </a:p>
      </dgm:t>
    </dgm:pt>
    <dgm:pt modelId="{F04D454C-F71B-47E3-9CD9-8FEE1BCE63D6}">
      <dgm:prSet phldrT="[Текст]" custT="1"/>
      <dgm:spPr/>
      <dgm:t>
        <a:bodyPr/>
        <a:lstStyle/>
        <a:p>
          <a:pPr algn="l"/>
          <a:r>
            <a:rPr lang="ru-RU" sz="1800" dirty="0" smtClean="0"/>
            <a:t>Возможность просмотра всех сотрудников</a:t>
          </a:r>
        </a:p>
      </dgm:t>
    </dgm:pt>
    <dgm:pt modelId="{2A728509-9C13-40C4-A6A9-8946D02245F5}" type="parTrans" cxnId="{BC7E68D0-A693-41A8-B571-525B53423B52}">
      <dgm:prSet/>
      <dgm:spPr/>
      <dgm:t>
        <a:bodyPr/>
        <a:lstStyle/>
        <a:p>
          <a:endParaRPr lang="ru-RU"/>
        </a:p>
      </dgm:t>
    </dgm:pt>
    <dgm:pt modelId="{3DF998AB-B346-4E39-BED7-CC0D91C04D11}" type="sibTrans" cxnId="{BC7E68D0-A693-41A8-B571-525B53423B52}">
      <dgm:prSet/>
      <dgm:spPr/>
      <dgm:t>
        <a:bodyPr/>
        <a:lstStyle/>
        <a:p>
          <a:endParaRPr lang="ru-RU"/>
        </a:p>
      </dgm:t>
    </dgm:pt>
    <dgm:pt modelId="{DBFE4E46-87A2-4B28-B532-4CCB7EE71C36}" type="pres">
      <dgm:prSet presAssocID="{B044D9F3-5E60-4CB9-B335-61A0E126D0D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0DFDF-8701-4FF2-B500-80680EEB4201}" type="pres">
      <dgm:prSet presAssocID="{6252F13E-70F8-44A6-8543-30CD1B276FA0}" presName="root" presStyleCnt="0"/>
      <dgm:spPr/>
    </dgm:pt>
    <dgm:pt modelId="{6803C582-6B4F-453E-9727-E9F0F35B88D9}" type="pres">
      <dgm:prSet presAssocID="{6252F13E-70F8-44A6-8543-30CD1B276FA0}" presName="rootComposite" presStyleCnt="0"/>
      <dgm:spPr/>
    </dgm:pt>
    <dgm:pt modelId="{762521B1-311F-4AE9-A1D7-3B7A8A534DE8}" type="pres">
      <dgm:prSet presAssocID="{6252F13E-70F8-44A6-8543-30CD1B276FA0}" presName="rootText" presStyleLbl="node1" presStyleIdx="0" presStyleCnt="1" custScaleX="356794" custScaleY="52125" custLinFactNeighborX="-35400" custLinFactNeighborY="-55068"/>
      <dgm:spPr/>
      <dgm:t>
        <a:bodyPr/>
        <a:lstStyle/>
        <a:p>
          <a:endParaRPr lang="ru-RU"/>
        </a:p>
      </dgm:t>
    </dgm:pt>
    <dgm:pt modelId="{3094DCAA-14A7-424D-90A8-9A41B9352792}" type="pres">
      <dgm:prSet presAssocID="{6252F13E-70F8-44A6-8543-30CD1B276FA0}" presName="rootConnector" presStyleLbl="node1" presStyleIdx="0" presStyleCnt="1"/>
      <dgm:spPr/>
      <dgm:t>
        <a:bodyPr/>
        <a:lstStyle/>
        <a:p>
          <a:endParaRPr lang="ru-RU"/>
        </a:p>
      </dgm:t>
    </dgm:pt>
    <dgm:pt modelId="{43DB2D41-2D07-4BDF-8D41-BD56DD1BD827}" type="pres">
      <dgm:prSet presAssocID="{6252F13E-70F8-44A6-8543-30CD1B276FA0}" presName="childShape" presStyleCnt="0"/>
      <dgm:spPr/>
    </dgm:pt>
    <dgm:pt modelId="{71DB1B2B-1669-40D4-AE0B-5ADEF6209A30}" type="pres">
      <dgm:prSet presAssocID="{62C9173B-D7AE-44C2-B4E1-9F2A6E0BDE0D}" presName="Name13" presStyleLbl="parChTrans1D2" presStyleIdx="0" presStyleCnt="3"/>
      <dgm:spPr/>
      <dgm:t>
        <a:bodyPr/>
        <a:lstStyle/>
        <a:p>
          <a:endParaRPr lang="ru-RU"/>
        </a:p>
      </dgm:t>
    </dgm:pt>
    <dgm:pt modelId="{74A3A1A3-5E65-4322-998B-B62A09217267}" type="pres">
      <dgm:prSet presAssocID="{1CB606D8-7DDC-426A-8852-D2A83837F85E}" presName="childText" presStyleLbl="bgAcc1" presStyleIdx="0" presStyleCnt="3" custScaleX="441975" custScaleY="41184" custLinFactNeighborX="4561" custLinFactNeighborY="-664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F6BCE-3BD4-4877-ACAE-E05E8DACC749}" type="pres">
      <dgm:prSet presAssocID="{119ACE9E-028A-447A-A0A3-1EF8E0D972C0}" presName="Name13" presStyleLbl="parChTrans1D2" presStyleIdx="1" presStyleCnt="3"/>
      <dgm:spPr/>
      <dgm:t>
        <a:bodyPr/>
        <a:lstStyle/>
        <a:p>
          <a:endParaRPr lang="ru-RU"/>
        </a:p>
      </dgm:t>
    </dgm:pt>
    <dgm:pt modelId="{D299EDF4-C49D-44A0-BFF8-0F89B39CD00C}" type="pres">
      <dgm:prSet presAssocID="{24C30E76-A4E5-45DB-8C01-2A8CB44D2755}" presName="childText" presStyleLbl="bgAcc1" presStyleIdx="1" presStyleCnt="3" custScaleX="445993" custLinFactNeighborX="4210" custLinFactNeighborY="-795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C062DA-5E09-482F-BD90-7222CED63B41}" type="pres">
      <dgm:prSet presAssocID="{2A728509-9C13-40C4-A6A9-8946D02245F5}" presName="Name13" presStyleLbl="parChTrans1D2" presStyleIdx="2" presStyleCnt="3"/>
      <dgm:spPr/>
      <dgm:t>
        <a:bodyPr/>
        <a:lstStyle/>
        <a:p>
          <a:endParaRPr lang="ru-RU"/>
        </a:p>
      </dgm:t>
    </dgm:pt>
    <dgm:pt modelId="{C6DBFB31-59F2-45EC-810A-761713A55B52}" type="pres">
      <dgm:prSet presAssocID="{F04D454C-F71B-47E3-9CD9-8FEE1BCE63D6}" presName="childText" presStyleLbl="bgAcc1" presStyleIdx="2" presStyleCnt="3" custScaleX="440481" custScaleY="45214" custLinFactNeighborX="6166" custLinFactNeighborY="-930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54A353-CDED-4FAB-B9A8-64A5A33D10E6}" type="presOf" srcId="{F04D454C-F71B-47E3-9CD9-8FEE1BCE63D6}" destId="{C6DBFB31-59F2-45EC-810A-761713A55B52}" srcOrd="0" destOrd="0" presId="urn:microsoft.com/office/officeart/2005/8/layout/hierarchy3"/>
    <dgm:cxn modelId="{C2324220-E0F4-446B-8CAA-917A31DF87F0}" srcId="{B044D9F3-5E60-4CB9-B335-61A0E126D0D1}" destId="{6252F13E-70F8-44A6-8543-30CD1B276FA0}" srcOrd="0" destOrd="0" parTransId="{F5E90552-B9E7-453A-B774-CC72DE47A84C}" sibTransId="{78CB556F-D947-444A-8A3B-4752E4C35DCA}"/>
    <dgm:cxn modelId="{AEE7483F-5D0F-439D-8300-34BB36C93976}" type="presOf" srcId="{6252F13E-70F8-44A6-8543-30CD1B276FA0}" destId="{762521B1-311F-4AE9-A1D7-3B7A8A534DE8}" srcOrd="0" destOrd="0" presId="urn:microsoft.com/office/officeart/2005/8/layout/hierarchy3"/>
    <dgm:cxn modelId="{CAD50C9A-821E-4BBC-B1B5-7576745EC9C5}" type="presOf" srcId="{B044D9F3-5E60-4CB9-B335-61A0E126D0D1}" destId="{DBFE4E46-87A2-4B28-B532-4CCB7EE71C36}" srcOrd="0" destOrd="0" presId="urn:microsoft.com/office/officeart/2005/8/layout/hierarchy3"/>
    <dgm:cxn modelId="{7FF809B7-45D5-4D46-A828-F8813DA70163}" type="presOf" srcId="{6252F13E-70F8-44A6-8543-30CD1B276FA0}" destId="{3094DCAA-14A7-424D-90A8-9A41B9352792}" srcOrd="1" destOrd="0" presId="urn:microsoft.com/office/officeart/2005/8/layout/hierarchy3"/>
    <dgm:cxn modelId="{5B402D11-7F3E-4E47-B1B2-FA968530E31B}" type="presOf" srcId="{24C30E76-A4E5-45DB-8C01-2A8CB44D2755}" destId="{D299EDF4-C49D-44A0-BFF8-0F89B39CD00C}" srcOrd="0" destOrd="0" presId="urn:microsoft.com/office/officeart/2005/8/layout/hierarchy3"/>
    <dgm:cxn modelId="{CF76AF5A-62B5-4A4B-A61A-54226A4C1D59}" type="presOf" srcId="{119ACE9E-028A-447A-A0A3-1EF8E0D972C0}" destId="{66AF6BCE-3BD4-4877-ACAE-E05E8DACC749}" srcOrd="0" destOrd="0" presId="urn:microsoft.com/office/officeart/2005/8/layout/hierarchy3"/>
    <dgm:cxn modelId="{C1FA6C87-8770-42FD-A067-B0E8A4431317}" type="presOf" srcId="{1CB606D8-7DDC-426A-8852-D2A83837F85E}" destId="{74A3A1A3-5E65-4322-998B-B62A09217267}" srcOrd="0" destOrd="0" presId="urn:microsoft.com/office/officeart/2005/8/layout/hierarchy3"/>
    <dgm:cxn modelId="{0857D27C-C97E-4EEA-A443-61DD66EA0D6F}" type="presOf" srcId="{62C9173B-D7AE-44C2-B4E1-9F2A6E0BDE0D}" destId="{71DB1B2B-1669-40D4-AE0B-5ADEF6209A30}" srcOrd="0" destOrd="0" presId="urn:microsoft.com/office/officeart/2005/8/layout/hierarchy3"/>
    <dgm:cxn modelId="{BC7E68D0-A693-41A8-B571-525B53423B52}" srcId="{6252F13E-70F8-44A6-8543-30CD1B276FA0}" destId="{F04D454C-F71B-47E3-9CD9-8FEE1BCE63D6}" srcOrd="2" destOrd="0" parTransId="{2A728509-9C13-40C4-A6A9-8946D02245F5}" sibTransId="{3DF998AB-B346-4E39-BED7-CC0D91C04D11}"/>
    <dgm:cxn modelId="{A1610DE8-E015-4F94-BFFE-994CF4C73A2C}" srcId="{6252F13E-70F8-44A6-8543-30CD1B276FA0}" destId="{1CB606D8-7DDC-426A-8852-D2A83837F85E}" srcOrd="0" destOrd="0" parTransId="{62C9173B-D7AE-44C2-B4E1-9F2A6E0BDE0D}" sibTransId="{DB3F9918-C3D7-467D-871A-21DB73BB4B4C}"/>
    <dgm:cxn modelId="{8D2D5E63-495E-405C-A167-CBA579ABF246}" srcId="{6252F13E-70F8-44A6-8543-30CD1B276FA0}" destId="{24C30E76-A4E5-45DB-8C01-2A8CB44D2755}" srcOrd="1" destOrd="0" parTransId="{119ACE9E-028A-447A-A0A3-1EF8E0D972C0}" sibTransId="{B24420A5-970B-4B0C-95FE-F3A8317B42E3}"/>
    <dgm:cxn modelId="{FD883CDD-62CF-4E71-8C79-56BED7E37864}" type="presOf" srcId="{2A728509-9C13-40C4-A6A9-8946D02245F5}" destId="{EDC062DA-5E09-482F-BD90-7222CED63B41}" srcOrd="0" destOrd="0" presId="urn:microsoft.com/office/officeart/2005/8/layout/hierarchy3"/>
    <dgm:cxn modelId="{59F1F8BD-947E-4987-8620-569FCEE6E4DF}" type="presParOf" srcId="{DBFE4E46-87A2-4B28-B532-4CCB7EE71C36}" destId="{24F0DFDF-8701-4FF2-B500-80680EEB4201}" srcOrd="0" destOrd="0" presId="urn:microsoft.com/office/officeart/2005/8/layout/hierarchy3"/>
    <dgm:cxn modelId="{F23B8B21-5205-4EEA-9B40-013517475371}" type="presParOf" srcId="{24F0DFDF-8701-4FF2-B500-80680EEB4201}" destId="{6803C582-6B4F-453E-9727-E9F0F35B88D9}" srcOrd="0" destOrd="0" presId="urn:microsoft.com/office/officeart/2005/8/layout/hierarchy3"/>
    <dgm:cxn modelId="{69E28A85-6CDF-4032-921B-9CC654E2473C}" type="presParOf" srcId="{6803C582-6B4F-453E-9727-E9F0F35B88D9}" destId="{762521B1-311F-4AE9-A1D7-3B7A8A534DE8}" srcOrd="0" destOrd="0" presId="urn:microsoft.com/office/officeart/2005/8/layout/hierarchy3"/>
    <dgm:cxn modelId="{790887C2-24B1-40B3-B98A-A05A97E79352}" type="presParOf" srcId="{6803C582-6B4F-453E-9727-E9F0F35B88D9}" destId="{3094DCAA-14A7-424D-90A8-9A41B9352792}" srcOrd="1" destOrd="0" presId="urn:microsoft.com/office/officeart/2005/8/layout/hierarchy3"/>
    <dgm:cxn modelId="{4C1C4040-4BE8-40AE-A475-14F5527BB83D}" type="presParOf" srcId="{24F0DFDF-8701-4FF2-B500-80680EEB4201}" destId="{43DB2D41-2D07-4BDF-8D41-BD56DD1BD827}" srcOrd="1" destOrd="0" presId="urn:microsoft.com/office/officeart/2005/8/layout/hierarchy3"/>
    <dgm:cxn modelId="{77D6D4ED-0719-4B0F-8446-37D6D1F4DFD8}" type="presParOf" srcId="{43DB2D41-2D07-4BDF-8D41-BD56DD1BD827}" destId="{71DB1B2B-1669-40D4-AE0B-5ADEF6209A30}" srcOrd="0" destOrd="0" presId="urn:microsoft.com/office/officeart/2005/8/layout/hierarchy3"/>
    <dgm:cxn modelId="{2DF66B78-C823-4A06-8B3A-F3C595FE2D00}" type="presParOf" srcId="{43DB2D41-2D07-4BDF-8D41-BD56DD1BD827}" destId="{74A3A1A3-5E65-4322-998B-B62A09217267}" srcOrd="1" destOrd="0" presId="urn:microsoft.com/office/officeart/2005/8/layout/hierarchy3"/>
    <dgm:cxn modelId="{18154F60-F816-466B-BA2A-51DC0EBB8957}" type="presParOf" srcId="{43DB2D41-2D07-4BDF-8D41-BD56DD1BD827}" destId="{66AF6BCE-3BD4-4877-ACAE-E05E8DACC749}" srcOrd="2" destOrd="0" presId="urn:microsoft.com/office/officeart/2005/8/layout/hierarchy3"/>
    <dgm:cxn modelId="{0AB1B72B-FACF-4BF2-A181-ED730E1EB8A4}" type="presParOf" srcId="{43DB2D41-2D07-4BDF-8D41-BD56DD1BD827}" destId="{D299EDF4-C49D-44A0-BFF8-0F89B39CD00C}" srcOrd="3" destOrd="0" presId="urn:microsoft.com/office/officeart/2005/8/layout/hierarchy3"/>
    <dgm:cxn modelId="{ADBB7B5A-65BA-458F-8D35-4A2AF4E50342}" type="presParOf" srcId="{43DB2D41-2D07-4BDF-8D41-BD56DD1BD827}" destId="{EDC062DA-5E09-482F-BD90-7222CED63B41}" srcOrd="4" destOrd="0" presId="urn:microsoft.com/office/officeart/2005/8/layout/hierarchy3"/>
    <dgm:cxn modelId="{F103E791-16BF-45E4-83D0-5D759168158A}" type="presParOf" srcId="{43DB2D41-2D07-4BDF-8D41-BD56DD1BD827}" destId="{C6DBFB31-59F2-45EC-810A-761713A55B5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21B1-311F-4AE9-A1D7-3B7A8A534DE8}">
      <dsp:nvSpPr>
        <dsp:cNvPr id="0" name=""/>
        <dsp:cNvSpPr/>
      </dsp:nvSpPr>
      <dsp:spPr>
        <a:xfrm>
          <a:off x="0" y="700064"/>
          <a:ext cx="6768605" cy="494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Функциональный блок пользователя приложения должен в себя включать:</a:t>
          </a:r>
          <a:endParaRPr lang="ru-RU" sz="2000" kern="1200" dirty="0"/>
        </a:p>
      </dsp:txBody>
      <dsp:txXfrm>
        <a:off x="14481" y="714545"/>
        <a:ext cx="6739643" cy="465459"/>
      </dsp:txXfrm>
    </dsp:sp>
    <dsp:sp modelId="{71DB1B2B-1669-40D4-AE0B-5ADEF6209A30}">
      <dsp:nvSpPr>
        <dsp:cNvPr id="0" name=""/>
        <dsp:cNvSpPr/>
      </dsp:nvSpPr>
      <dsp:spPr>
        <a:xfrm>
          <a:off x="676860" y="1194486"/>
          <a:ext cx="743505" cy="324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67"/>
              </a:lnTo>
              <a:lnTo>
                <a:pt x="743505" y="3247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3A1A3-5E65-4322-998B-B62A09217267}">
      <dsp:nvSpPr>
        <dsp:cNvPr id="0" name=""/>
        <dsp:cNvSpPr/>
      </dsp:nvSpPr>
      <dsp:spPr>
        <a:xfrm>
          <a:off x="1420366" y="1323932"/>
          <a:ext cx="6707633" cy="390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поиска клиентов по ФИО;</a:t>
          </a:r>
          <a:endParaRPr lang="ru-RU" sz="1800" kern="1200" dirty="0"/>
        </a:p>
      </dsp:txBody>
      <dsp:txXfrm>
        <a:off x="1431808" y="1335374"/>
        <a:ext cx="6684749" cy="367759"/>
      </dsp:txXfrm>
    </dsp:sp>
    <dsp:sp modelId="{66AF6BCE-3BD4-4877-ACAE-E05E8DACC749}">
      <dsp:nvSpPr>
        <dsp:cNvPr id="0" name=""/>
        <dsp:cNvSpPr/>
      </dsp:nvSpPr>
      <dsp:spPr>
        <a:xfrm>
          <a:off x="676860" y="1194486"/>
          <a:ext cx="682526" cy="110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822"/>
              </a:lnTo>
              <a:lnTo>
                <a:pt x="682526" y="1106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9EDF4-C49D-44A0-BFF8-0F89B39CD00C}">
      <dsp:nvSpPr>
        <dsp:cNvPr id="0" name=""/>
        <dsp:cNvSpPr/>
      </dsp:nvSpPr>
      <dsp:spPr>
        <a:xfrm>
          <a:off x="1359387" y="1827042"/>
          <a:ext cx="6768612" cy="9485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просмотра заметок, которые оставил сотрудник о клиенте, а так же просмотр, редактирование существующих заметок</a:t>
          </a:r>
          <a:endParaRPr lang="ru-RU" sz="1800" kern="1200" dirty="0"/>
        </a:p>
      </dsp:txBody>
      <dsp:txXfrm>
        <a:off x="1387169" y="1854824"/>
        <a:ext cx="6713048" cy="892967"/>
      </dsp:txXfrm>
    </dsp:sp>
    <dsp:sp modelId="{EDC062DA-5E09-482F-BD90-7222CED63B41}">
      <dsp:nvSpPr>
        <dsp:cNvPr id="0" name=""/>
        <dsp:cNvSpPr/>
      </dsp:nvSpPr>
      <dsp:spPr>
        <a:xfrm>
          <a:off x="676860" y="1194486"/>
          <a:ext cx="766179" cy="1905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5020"/>
              </a:lnTo>
              <a:lnTo>
                <a:pt x="766179" y="1905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BFB31-59F2-45EC-810A-761713A55B52}">
      <dsp:nvSpPr>
        <dsp:cNvPr id="0" name=""/>
        <dsp:cNvSpPr/>
      </dsp:nvSpPr>
      <dsp:spPr>
        <a:xfrm>
          <a:off x="1443040" y="2885072"/>
          <a:ext cx="6684959" cy="428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просмотра всех сотрудников</a:t>
          </a:r>
        </a:p>
      </dsp:txBody>
      <dsp:txXfrm>
        <a:off x="1455601" y="2897633"/>
        <a:ext cx="6659837" cy="40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69E5-90D0-4462-9AC7-6F53A57712E2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02B8-38AD-41E4-A9BD-DCE109612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0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025A5ED-0CBE-46C8-9F0C-E393715DC4B1}" type="datetime1">
              <a:rPr lang="ru-RU" smtClean="0"/>
              <a:t>20.06.2024</a:t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66AC-27B7-4640-8297-83118E56BA7E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BE0-DE10-4682-A180-3DFCD23094D8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CD5-489F-44DE-B971-B5E2599D133C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105B-5666-46E9-A001-9DE81324CF3C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2C32-D3D5-43EA-86C3-0E100CFF69DA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AFC1-D373-4FEE-A329-DFD67E61639E}" type="datetime1">
              <a:rPr lang="ru-RU" smtClean="0"/>
              <a:t>20.06.2024</a:t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97CD-EB18-46E5-96F9-19575C57128A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2C03-426C-4EB5-8DFA-4C4EA0C02CEF}" type="datetime1">
              <a:rPr lang="ru-RU" smtClean="0"/>
              <a:t>20.06.2024</a:t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744-9C20-42C2-BE27-B9C113E4685B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6D27-4CE8-4FCE-954E-0C7ED664EBF8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6B40B9E-D467-4342-BA7D-82347F50375C}" type="datetime1">
              <a:rPr lang="ru-RU" smtClean="0"/>
              <a:t>20.06.2024</a:t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000BA4F-8348-4D05-83D6-A1A0E9F38FD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888" y="1926579"/>
            <a:ext cx="10944224" cy="18383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800" dirty="0">
                <a:latin typeface="+mn-lt"/>
              </a:rPr>
              <a:t>Разработка </a:t>
            </a:r>
            <a:r>
              <a:rPr lang="ru-RU" sz="4000" dirty="0">
                <a:latin typeface="+mn-lt"/>
              </a:rPr>
              <a:t>п</a:t>
            </a:r>
            <a:r>
              <a:rPr lang="ru-RU" sz="4000" dirty="0"/>
              <a:t>рограммного модуля "Колл-центр с клиентской базой" </a:t>
            </a:r>
            <a:endParaRPr lang="ru-RU" sz="38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91318" y="1003557"/>
            <a:ext cx="5409363" cy="768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Государственное бюджетное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профессиональное общеобразовательное учреждение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Волжский политехнический техникум</a:t>
            </a:r>
          </a:p>
        </p:txBody>
      </p:sp>
      <p:pic>
        <p:nvPicPr>
          <p:cNvPr id="5" name="Picture 6" descr="http://volpt.ru/wp-content/uploads/2017/09/VOLPT-1.png"/>
          <p:cNvPicPr>
            <a:picLocks noChangeAspect="1" noChangeArrowheads="1"/>
          </p:cNvPicPr>
          <p:nvPr/>
        </p:nvPicPr>
        <p:blipFill rotWithShape="1">
          <a:blip r:embed="rId2"/>
          <a:srcRect b="31649"/>
          <a:stretch>
            <a:fillRect/>
          </a:stretch>
        </p:blipFill>
        <p:spPr bwMode="auto">
          <a:xfrm>
            <a:off x="5153025" y="338883"/>
            <a:ext cx="1885950" cy="6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одзаголовок 2"/>
          <p:cNvSpPr txBox="1"/>
          <p:nvPr/>
        </p:nvSpPr>
        <p:spPr>
          <a:xfrm>
            <a:off x="7676597" y="3918930"/>
            <a:ext cx="3891515" cy="216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Дипломный проект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студентов группы 4-20 ИСП-5,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3-21 ИСП-7(с)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Аверина М. И., Костюничева А. И.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Руководитель проекта</a:t>
            </a:r>
          </a:p>
          <a:p>
            <a:pPr algn="r"/>
            <a:r>
              <a:rPr lang="ru-RU" sz="180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Дмитриев А. А.</a:t>
            </a:r>
            <a:endParaRPr lang="ru-RU" sz="1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/>
          <p:nvPr/>
        </p:nvSpPr>
        <p:spPr>
          <a:xfrm>
            <a:off x="4869657" y="6085368"/>
            <a:ext cx="2452686" cy="4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Волжский, 2024 г.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888" y="1926579"/>
            <a:ext cx="10944224" cy="18383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6000" dirty="0" smtClean="0">
                <a:latin typeface="+mn-lt"/>
              </a:rPr>
              <a:t>Спасибо за внимание!</a:t>
            </a:r>
            <a:endParaRPr lang="ru-RU" sz="6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91318" y="1003557"/>
            <a:ext cx="5409363" cy="768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Государственное бюджетное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профессиональное общеобразовательное учреждение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Волжский политехнический техникум</a:t>
            </a:r>
          </a:p>
        </p:txBody>
      </p:sp>
      <p:pic>
        <p:nvPicPr>
          <p:cNvPr id="5" name="Picture 6" descr="http://volpt.ru/wp-content/uploads/2017/09/VOLPT-1.png"/>
          <p:cNvPicPr>
            <a:picLocks noChangeAspect="1" noChangeArrowheads="1"/>
          </p:cNvPicPr>
          <p:nvPr/>
        </p:nvPicPr>
        <p:blipFill rotWithShape="1">
          <a:blip r:embed="rId2"/>
          <a:srcRect b="31649"/>
          <a:stretch>
            <a:fillRect/>
          </a:stretch>
        </p:blipFill>
        <p:spPr bwMode="auto">
          <a:xfrm>
            <a:off x="5153025" y="338883"/>
            <a:ext cx="1885950" cy="6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дзаголовок 2"/>
          <p:cNvSpPr txBox="1"/>
          <p:nvPr/>
        </p:nvSpPr>
        <p:spPr>
          <a:xfrm>
            <a:off x="4869657" y="6085368"/>
            <a:ext cx="2452686" cy="4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Волжский, 2024 г.</a:t>
            </a:r>
          </a:p>
        </p:txBody>
      </p:sp>
    </p:spTree>
    <p:extLst>
      <p:ext uri="{BB962C8B-B14F-4D97-AF65-F5344CB8AC3E}">
        <p14:creationId xmlns:p14="http://schemas.microsoft.com/office/powerpoint/2010/main" val="10848903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46272"/>
            <a:ext cx="10515600" cy="829451"/>
          </a:xfrm>
        </p:spPr>
        <p:txBody>
          <a:bodyPr/>
          <a:lstStyle/>
          <a:p>
            <a:pPr algn="just"/>
            <a:r>
              <a:rPr lang="ru-RU" dirty="0">
                <a:latin typeface="+mn-lt"/>
              </a:rPr>
              <a:t>Введение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2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1720" y="1593668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Улучшение взаимодействия </a:t>
            </a:r>
          </a:p>
          <a:p>
            <a:r>
              <a:rPr lang="ru-RU" sz="2400" dirty="0"/>
              <a:t>с клиентами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98" y="1284191"/>
            <a:ext cx="3463345" cy="16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91720" y="2688671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Оптимизация процессов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1720" y="377823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Контроль над бизнесом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2267" y="4612555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Улучшение качества</a:t>
            </a:r>
          </a:p>
          <a:p>
            <a:r>
              <a:rPr lang="ru-RU" sz="2400" dirty="0"/>
              <a:t> обслуживания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3" y="3067030"/>
            <a:ext cx="493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современном мире, где бизнес-процессы становятся все более сложными и разветвлёнными, обеспечение высокого уровня обслуживания клиентов становится одним из ключевых факторов успеха для любой компании. Одним из наиболее эффективных инструментов для улучшения качества обслуживания является использование </a:t>
            </a:r>
            <a:r>
              <a:rPr lang="ru-RU" dirty="0" err="1"/>
              <a:t>колл</a:t>
            </a:r>
            <a:r>
              <a:rPr lang="ru-RU" dirty="0"/>
              <a:t>-центра, который позволяет оперативно реагировать на запросы клиентов и предоставлять им высококачественную поддержку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29" y="1662701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29" y="2571814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8" y="3617773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5" y="4741510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mtClean="0"/>
              <a:t>3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845235"/>
            <a:ext cx="9891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Целью данного дипломного проекта является разработка программного </a:t>
            </a:r>
            <a:r>
              <a:rPr lang="ru-RU" sz="2400" dirty="0"/>
              <a:t>модуля, который позволит интегрировать колл-центр с клиентской базой данных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	Результаты </a:t>
            </a:r>
            <a:r>
              <a:rPr lang="ru-RU" sz="2400" dirty="0"/>
              <a:t>данной работы могут быть использованы в различных сферах бизнеса, где требуется эффективное взаимодействие с клиентами через </a:t>
            </a:r>
            <a:r>
              <a:rPr lang="ru-RU" sz="2400" dirty="0" err="1"/>
              <a:t>колл</a:t>
            </a:r>
            <a:r>
              <a:rPr lang="ru-RU" sz="2400" dirty="0"/>
              <a:t>-центр Разработанный модуль может быть адаптирован под конкретные потребности компании и интегрирован в её существующую систему управления клиентской базой данных.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46272"/>
            <a:ext cx="10515600" cy="829451"/>
          </a:xfrm>
        </p:spPr>
        <p:txBody>
          <a:bodyPr/>
          <a:lstStyle/>
          <a:p>
            <a:pPr algn="just"/>
            <a:r>
              <a:rPr lang="ru-RU" dirty="0">
                <a:latin typeface="+mn-lt"/>
              </a:rPr>
              <a:t>Анализ предметной области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4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2007" y="1430270"/>
            <a:ext cx="63610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Программный модуль "Колл-центр с клиентской базой" в основном предназначен для быстрого получения данных о клиентах. Он обеспечивает автоматическую синхронизацию данных между </a:t>
            </a:r>
            <a:r>
              <a:rPr lang="ru-RU" sz="2400" dirty="0" err="1"/>
              <a:t>колл</a:t>
            </a:r>
            <a:r>
              <a:rPr lang="ru-RU" sz="2400" dirty="0"/>
              <a:t>-центром и клиентской базой. Также предоставляет возможность операторам </a:t>
            </a:r>
            <a:r>
              <a:rPr lang="ru-RU" sz="2400" dirty="0" err="1"/>
              <a:t>колл</a:t>
            </a:r>
            <a:r>
              <a:rPr lang="ru-RU" sz="2400" dirty="0"/>
              <a:t>-центра регистрировать новых клиентов, обновлять информацию в базе данных и отслеживать запросы клиентов</a:t>
            </a:r>
          </a:p>
        </p:txBody>
      </p:sp>
      <p:sp>
        <p:nvSpPr>
          <p:cNvPr id="18" name="Объект 3"/>
          <p:cNvSpPr txBox="1"/>
          <p:nvPr/>
        </p:nvSpPr>
        <p:spPr>
          <a:xfrm>
            <a:off x="1031496" y="4542364"/>
            <a:ext cx="4081418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/>
              <a:t>Работа колл-центра </a:t>
            </a:r>
            <a:r>
              <a:rPr lang="en-US" sz="2000" dirty="0"/>
              <a:t>Trental </a:t>
            </a:r>
            <a:r>
              <a:rPr lang="ru-RU" sz="2000" dirty="0"/>
              <a:t>в реальном времени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6" y="1640892"/>
            <a:ext cx="4081417" cy="272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6272" y="0"/>
            <a:ext cx="10515600" cy="829451"/>
          </a:xfrm>
        </p:spPr>
        <p:txBody>
          <a:bodyPr/>
          <a:lstStyle/>
          <a:p>
            <a:pPr algn="just"/>
            <a:r>
              <a:rPr lang="ru-RU" dirty="0" smtClean="0">
                <a:latin typeface="+mn-lt"/>
              </a:rPr>
              <a:t>Техническое задание</a:t>
            </a:r>
            <a:endParaRPr lang="ru-RU" dirty="0">
              <a:latin typeface="+mn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5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42136744"/>
              </p:ext>
            </p:extLst>
          </p:nvPr>
        </p:nvGraphicFramePr>
        <p:xfrm>
          <a:off x="306205" y="1930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1754372" y="3766426"/>
            <a:ext cx="6237426" cy="696514"/>
            <a:chOff x="1625602" y="4009173"/>
            <a:chExt cx="6237426" cy="1139031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1625602" y="4009173"/>
              <a:ext cx="6237426" cy="11390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Скругленный прямоугольник 4"/>
            <p:cNvSpPr txBox="1"/>
            <p:nvPr/>
          </p:nvSpPr>
          <p:spPr>
            <a:xfrm>
              <a:off x="1658963" y="4042535"/>
              <a:ext cx="6170704" cy="1072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kern="1200" dirty="0" smtClean="0"/>
                <a:t>Возможность просмотра всех </a:t>
              </a:r>
              <a:r>
                <a:rPr lang="ru-RU" dirty="0" smtClean="0"/>
                <a:t>ролей, и кто из сотрудников к какой роли относится </a:t>
              </a:r>
              <a:endParaRPr lang="ru-RU" kern="1200" dirty="0" smtClean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764030" y="4625363"/>
            <a:ext cx="6237426" cy="576442"/>
            <a:chOff x="1616186" y="3103626"/>
            <a:chExt cx="6237426" cy="1139031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616186" y="3103626"/>
              <a:ext cx="6237426" cy="11390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Скругленный прямоугольник 4"/>
            <p:cNvSpPr txBox="1"/>
            <p:nvPr/>
          </p:nvSpPr>
          <p:spPr>
            <a:xfrm>
              <a:off x="1682908" y="3260923"/>
              <a:ext cx="6170704" cy="95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kern="1200" dirty="0" smtClean="0"/>
                <a:t>Возможность просмотра, редактирования и удаления своего профиля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752467" y="5382610"/>
            <a:ext cx="6237426" cy="717195"/>
            <a:chOff x="1623697" y="3389075"/>
            <a:chExt cx="6237426" cy="1139031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623697" y="3389075"/>
              <a:ext cx="6237426" cy="113903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Скругленный прямоугольник 4"/>
            <p:cNvSpPr txBox="1"/>
            <p:nvPr/>
          </p:nvSpPr>
          <p:spPr>
            <a:xfrm>
              <a:off x="1690419" y="3399622"/>
              <a:ext cx="6170704" cy="1072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kern="1200" dirty="0" smtClean="0"/>
                <a:t>Возможность просмотра, добавления, редактирования и удаления информации о клиентах в базе данных.</a:t>
              </a:r>
            </a:p>
          </p:txBody>
        </p:sp>
      </p:grpSp>
      <p:cxnSp>
        <p:nvCxnSpPr>
          <p:cNvPr id="8" name="Прямая соединительная линия 7"/>
          <p:cNvCxnSpPr/>
          <p:nvPr/>
        </p:nvCxnSpPr>
        <p:spPr bwMode="auto">
          <a:xfrm flipH="1">
            <a:off x="979170" y="3279648"/>
            <a:ext cx="8383" cy="244719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Прямая соединительная линия 29"/>
          <p:cNvCxnSpPr>
            <a:endCxn id="15" idx="1"/>
          </p:cNvCxnSpPr>
          <p:nvPr/>
        </p:nvCxnSpPr>
        <p:spPr bwMode="auto">
          <a:xfrm>
            <a:off x="983166" y="4109493"/>
            <a:ext cx="771206" cy="519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9" name="Прямая соединительная линия 2048"/>
          <p:cNvCxnSpPr/>
          <p:nvPr/>
        </p:nvCxnSpPr>
        <p:spPr bwMode="auto">
          <a:xfrm>
            <a:off x="979170" y="4913584"/>
            <a:ext cx="78486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" name="Прямая соединительная линия 2052"/>
          <p:cNvCxnSpPr>
            <a:endCxn id="22" idx="1"/>
          </p:cNvCxnSpPr>
          <p:nvPr/>
        </p:nvCxnSpPr>
        <p:spPr bwMode="auto">
          <a:xfrm>
            <a:off x="979170" y="5737938"/>
            <a:ext cx="773297" cy="327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776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6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Объект 3"/>
          <p:cNvSpPr txBox="1"/>
          <p:nvPr/>
        </p:nvSpPr>
        <p:spPr>
          <a:xfrm>
            <a:off x="1325525" y="6003185"/>
            <a:ext cx="9540950" cy="817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 defTabSz="8890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ru-RU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Verdana" panose="020B0604030504040204"/>
              </a:rPr>
              <a:t>Схема прецедентов </a:t>
            </a:r>
            <a:r>
              <a:rPr lang="ru-RU" dirty="0"/>
              <a:t>программного модуля "Колл-центр с клиентской базой" </a:t>
            </a:r>
            <a:endParaRPr lang="ru-RU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Verdana" panose="020B0604030504040204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" y="227961"/>
            <a:ext cx="9960464" cy="577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7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Заголовок 1"/>
          <p:cNvSpPr txBox="1"/>
          <p:nvPr/>
        </p:nvSpPr>
        <p:spPr>
          <a:xfrm>
            <a:off x="616688" y="463513"/>
            <a:ext cx="10515600" cy="829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sz="4000" dirty="0">
              <a:latin typeface="+mn-lt"/>
            </a:endParaRPr>
          </a:p>
        </p:txBody>
      </p:sp>
      <p:sp>
        <p:nvSpPr>
          <p:cNvPr id="27" name="Объект 10"/>
          <p:cNvSpPr txBox="1"/>
          <p:nvPr/>
        </p:nvSpPr>
        <p:spPr>
          <a:xfrm>
            <a:off x="6132945" y="5235053"/>
            <a:ext cx="4720286" cy="124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Диаграмма классов </a:t>
            </a:r>
            <a:r>
              <a:rPr lang="en-US" dirty="0"/>
              <a:t>CRM </a:t>
            </a:r>
            <a:r>
              <a:rPr lang="ru-RU" dirty="0"/>
              <a:t>системы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7" t="250" r="49587" b="-250"/>
          <a:stretch/>
        </p:blipFill>
        <p:spPr>
          <a:xfrm>
            <a:off x="581891" y="202157"/>
            <a:ext cx="5318662" cy="585503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9127" y="602095"/>
            <a:ext cx="5680364" cy="260292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Проектирование программного модуля "</a:t>
            </a:r>
            <a:r>
              <a:rPr lang="ru-RU" dirty="0" err="1"/>
              <a:t>Колл</a:t>
            </a:r>
            <a:r>
              <a:rPr lang="ru-RU" dirty="0"/>
              <a:t>-центр с клиентской базой" (диаграмма </a:t>
            </a:r>
            <a:r>
              <a:rPr lang="ru-RU" dirty="0" smtClean="0"/>
              <a:t>классов)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 flipV="1">
            <a:off x="6216073" y="4987636"/>
            <a:ext cx="4202545" cy="923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35776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8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Заголовок 1"/>
          <p:cNvSpPr txBox="1"/>
          <p:nvPr/>
        </p:nvSpPr>
        <p:spPr>
          <a:xfrm>
            <a:off x="616688" y="463513"/>
            <a:ext cx="10515600" cy="829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sz="4000" dirty="0">
              <a:latin typeface="+mn-lt"/>
            </a:endParaRPr>
          </a:p>
        </p:txBody>
      </p:sp>
      <p:sp>
        <p:nvSpPr>
          <p:cNvPr id="27" name="Объект 10"/>
          <p:cNvSpPr txBox="1"/>
          <p:nvPr/>
        </p:nvSpPr>
        <p:spPr>
          <a:xfrm>
            <a:off x="6132945" y="5235053"/>
            <a:ext cx="4720286" cy="124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Диаграмма классов </a:t>
            </a:r>
            <a:r>
              <a:rPr lang="en-US" dirty="0"/>
              <a:t>CRM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9127" y="602095"/>
            <a:ext cx="5680364" cy="260292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Проектирование программного модуля "</a:t>
            </a:r>
            <a:r>
              <a:rPr lang="ru-RU" dirty="0" err="1"/>
              <a:t>Колл</a:t>
            </a:r>
            <a:r>
              <a:rPr lang="ru-RU" dirty="0"/>
              <a:t>-центр с клиентской базой" (диаграмма </a:t>
            </a:r>
            <a:r>
              <a:rPr lang="ru-RU" dirty="0" smtClean="0"/>
              <a:t>классов)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3" t="250" r="74" b="-250"/>
          <a:stretch/>
        </p:blipFill>
        <p:spPr>
          <a:xfrm>
            <a:off x="609599" y="303758"/>
            <a:ext cx="5135418" cy="58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/>
          <p:nvPr/>
        </p:nvSpPr>
        <p:spPr>
          <a:xfrm>
            <a:off x="616688" y="131363"/>
            <a:ext cx="10885082" cy="633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000" dirty="0">
                <a:latin typeface="+mn-lt"/>
              </a:rPr>
              <a:t>Заключение</a:t>
            </a:r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A4F-8348-4D05-83D6-A1A0E9F38FDC}" type="slidenum">
              <a:rPr lang="ru-RU" sz="1400" smtClean="0">
                <a:solidFill>
                  <a:schemeClr val="accent5">
                    <a:lumMod val="50000"/>
                  </a:schemeClr>
                </a:solidFill>
              </a:rPr>
              <a:t>9</a:t>
            </a:fld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874" y="4754122"/>
            <a:ext cx="3661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достижения цели дипломного проекта были решены следующие задачи: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76" y="548286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64972" y="638328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Проанализированы существующие решения;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4970" y="1087785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Разработана схема прецедентов;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4971" y="1588822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Разработана функциональная схема;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4969" y="2038279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Разработана диаграмма последовательности;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89097" y="2918427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Обоснован выбор среды разработки;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4966" y="2435626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Обоснован выбор языка программирования;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64966" y="3393892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Разработана диаграмма классов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5554" y="3876693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Составлена инструкция сотрудника;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23608" y="4416259"/>
            <a:ext cx="6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Составлена инструкция администратора;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2996" y="4904121"/>
            <a:ext cx="649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Произведены тестирование и отладка работы системы.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8" y="1001297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8" y="1505955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74" y="1955412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74" y="2395461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8" y="2844918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74" y="3306896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35" y="3739389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29" y="4282480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2" y="4779436"/>
            <a:ext cx="618438" cy="573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3" y="944318"/>
            <a:ext cx="4312641" cy="347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4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4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79</TotalTime>
  <Words>374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Times New Roman</vt:lpstr>
      <vt:lpstr>Verdana</vt:lpstr>
      <vt:lpstr>Blue Waves</vt:lpstr>
      <vt:lpstr>Разработка программного модуля "Колл-центр с клиентской базой" </vt:lpstr>
      <vt:lpstr>Введение</vt:lpstr>
      <vt:lpstr>Цель проекта</vt:lpstr>
      <vt:lpstr>Анализ предметной области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nenegrakrina@gmail.com</dc:creator>
  <cp:lastModifiedBy>Учетная запись Майкрософт</cp:lastModifiedBy>
  <cp:revision>186</cp:revision>
  <dcterms:created xsi:type="dcterms:W3CDTF">2022-06-12T11:11:00Z</dcterms:created>
  <dcterms:modified xsi:type="dcterms:W3CDTF">2024-06-20T09:45:29Z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726F774C7C2341C1913A42DE18AD0D96_13</vt:lpwstr>
  </property>
  <property fmtid="{D5CDD505-2E9C-101B-9397-08002B2CF9AE}" pid="3" name="KSOProductBuildVer">
    <vt:lpwstr>1049-12.2.0.17119</vt:lpwstr>
  </property>
</Properties>
</file>