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539F8A"/>
                </a:solidFill>
                <a:latin typeface="Gill Sans"/>
                <a:ea typeface="Gill Sans"/>
                <a:cs typeface="Gill Sans"/>
                <a:sym typeface="Gill Sans"/>
              </a:defRPr>
            </a:lvl1pPr>
            <a:lvl2pPr indent="0" lvl="1" marL="0" algn="r">
              <a:spcBef>
                <a:spcPts val="0"/>
              </a:spcBef>
              <a:buNone/>
              <a:defRPr b="0" i="0" sz="900" u="none" cap="none" strike="noStrike">
                <a:solidFill>
                  <a:srgbClr val="539F8A"/>
                </a:solidFill>
                <a:latin typeface="Gill Sans"/>
                <a:ea typeface="Gill Sans"/>
                <a:cs typeface="Gill Sans"/>
                <a:sym typeface="Gill Sans"/>
              </a:defRPr>
            </a:lvl2pPr>
            <a:lvl3pPr indent="0" lvl="2" marL="0" algn="r">
              <a:spcBef>
                <a:spcPts val="0"/>
              </a:spcBef>
              <a:buNone/>
              <a:defRPr b="0" i="0" sz="900" u="none" cap="none" strike="noStrike">
                <a:solidFill>
                  <a:srgbClr val="539F8A"/>
                </a:solidFill>
                <a:latin typeface="Gill Sans"/>
                <a:ea typeface="Gill Sans"/>
                <a:cs typeface="Gill Sans"/>
                <a:sym typeface="Gill Sans"/>
              </a:defRPr>
            </a:lvl3pPr>
            <a:lvl4pPr indent="0" lvl="3" marL="0" algn="r">
              <a:spcBef>
                <a:spcPts val="0"/>
              </a:spcBef>
              <a:buNone/>
              <a:defRPr b="0" i="0" sz="900" u="none" cap="none" strike="noStrike">
                <a:solidFill>
                  <a:srgbClr val="539F8A"/>
                </a:solidFill>
                <a:latin typeface="Gill Sans"/>
                <a:ea typeface="Gill Sans"/>
                <a:cs typeface="Gill Sans"/>
                <a:sym typeface="Gill Sans"/>
              </a:defRPr>
            </a:lvl4pPr>
            <a:lvl5pPr indent="0" lvl="4" marL="0" algn="r">
              <a:spcBef>
                <a:spcPts val="0"/>
              </a:spcBef>
              <a:buNone/>
              <a:defRPr b="0" i="0" sz="900" u="none" cap="none" strike="noStrike">
                <a:solidFill>
                  <a:srgbClr val="539F8A"/>
                </a:solidFill>
                <a:latin typeface="Gill Sans"/>
                <a:ea typeface="Gill Sans"/>
                <a:cs typeface="Gill Sans"/>
                <a:sym typeface="Gill Sans"/>
              </a:defRPr>
            </a:lvl5pPr>
            <a:lvl6pPr indent="0" lvl="5" marL="0" algn="r">
              <a:spcBef>
                <a:spcPts val="0"/>
              </a:spcBef>
              <a:buNone/>
              <a:defRPr b="0" i="0" sz="900" u="none" cap="none" strike="noStrike">
                <a:solidFill>
                  <a:srgbClr val="539F8A"/>
                </a:solidFill>
                <a:latin typeface="Gill Sans"/>
                <a:ea typeface="Gill Sans"/>
                <a:cs typeface="Gill Sans"/>
                <a:sym typeface="Gill Sans"/>
              </a:defRPr>
            </a:lvl6pPr>
            <a:lvl7pPr indent="0" lvl="6" marL="0" algn="r">
              <a:spcBef>
                <a:spcPts val="0"/>
              </a:spcBef>
              <a:buNone/>
              <a:defRPr b="0" i="0" sz="900" u="none" cap="none" strike="noStrike">
                <a:solidFill>
                  <a:srgbClr val="539F8A"/>
                </a:solidFill>
                <a:latin typeface="Gill Sans"/>
                <a:ea typeface="Gill Sans"/>
                <a:cs typeface="Gill Sans"/>
                <a:sym typeface="Gill Sans"/>
              </a:defRPr>
            </a:lvl7pPr>
            <a:lvl8pPr indent="0" lvl="7" marL="0" algn="r">
              <a:spcBef>
                <a:spcPts val="0"/>
              </a:spcBef>
              <a:buNone/>
              <a:defRPr b="0" i="0" sz="900" u="none" cap="none" strike="noStrike">
                <a:solidFill>
                  <a:srgbClr val="539F8A"/>
                </a:solidFill>
                <a:latin typeface="Gill Sans"/>
                <a:ea typeface="Gill Sans"/>
                <a:cs typeface="Gill Sans"/>
                <a:sym typeface="Gill Sans"/>
              </a:defRPr>
            </a:lvl8pPr>
            <a:lvl9pPr indent="0" lvl="8" marL="0" algn="r">
              <a:spcBef>
                <a:spcPts val="0"/>
              </a:spcBef>
              <a:buNone/>
              <a:defRPr b="0" i="0" sz="900" u="none" cap="none" strike="noStrike">
                <a:solidFill>
                  <a:srgbClr val="539F8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539F8A"/>
                </a:solidFill>
                <a:latin typeface="Gill Sans"/>
                <a:ea typeface="Gill Sans"/>
                <a:cs typeface="Gill Sans"/>
                <a:sym typeface="Gill Sans"/>
              </a:defRPr>
            </a:lvl1pPr>
            <a:lvl2pPr indent="0" lvl="1" marL="0" algn="r">
              <a:spcBef>
                <a:spcPts val="0"/>
              </a:spcBef>
              <a:buNone/>
              <a:defRPr sz="900">
                <a:solidFill>
                  <a:srgbClr val="539F8A"/>
                </a:solidFill>
                <a:latin typeface="Gill Sans"/>
                <a:ea typeface="Gill Sans"/>
                <a:cs typeface="Gill Sans"/>
                <a:sym typeface="Gill Sans"/>
              </a:defRPr>
            </a:lvl2pPr>
            <a:lvl3pPr indent="0" lvl="2" marL="0" algn="r">
              <a:spcBef>
                <a:spcPts val="0"/>
              </a:spcBef>
              <a:buNone/>
              <a:defRPr sz="900">
                <a:solidFill>
                  <a:srgbClr val="539F8A"/>
                </a:solidFill>
                <a:latin typeface="Gill Sans"/>
                <a:ea typeface="Gill Sans"/>
                <a:cs typeface="Gill Sans"/>
                <a:sym typeface="Gill Sans"/>
              </a:defRPr>
            </a:lvl3pPr>
            <a:lvl4pPr indent="0" lvl="3" marL="0" algn="r">
              <a:spcBef>
                <a:spcPts val="0"/>
              </a:spcBef>
              <a:buNone/>
              <a:defRPr sz="900">
                <a:solidFill>
                  <a:srgbClr val="539F8A"/>
                </a:solidFill>
                <a:latin typeface="Gill Sans"/>
                <a:ea typeface="Gill Sans"/>
                <a:cs typeface="Gill Sans"/>
                <a:sym typeface="Gill Sans"/>
              </a:defRPr>
            </a:lvl4pPr>
            <a:lvl5pPr indent="0" lvl="4" marL="0" algn="r">
              <a:spcBef>
                <a:spcPts val="0"/>
              </a:spcBef>
              <a:buNone/>
              <a:defRPr sz="900">
                <a:solidFill>
                  <a:srgbClr val="539F8A"/>
                </a:solidFill>
                <a:latin typeface="Gill Sans"/>
                <a:ea typeface="Gill Sans"/>
                <a:cs typeface="Gill Sans"/>
                <a:sym typeface="Gill Sans"/>
              </a:defRPr>
            </a:lvl5pPr>
            <a:lvl6pPr indent="0" lvl="5" marL="0" algn="r">
              <a:spcBef>
                <a:spcPts val="0"/>
              </a:spcBef>
              <a:buNone/>
              <a:defRPr sz="900">
                <a:solidFill>
                  <a:srgbClr val="539F8A"/>
                </a:solidFill>
                <a:latin typeface="Gill Sans"/>
                <a:ea typeface="Gill Sans"/>
                <a:cs typeface="Gill Sans"/>
                <a:sym typeface="Gill Sans"/>
              </a:defRPr>
            </a:lvl6pPr>
            <a:lvl7pPr indent="0" lvl="6" marL="0" algn="r">
              <a:spcBef>
                <a:spcPts val="0"/>
              </a:spcBef>
              <a:buNone/>
              <a:defRPr sz="900">
                <a:solidFill>
                  <a:srgbClr val="539F8A"/>
                </a:solidFill>
                <a:latin typeface="Gill Sans"/>
                <a:ea typeface="Gill Sans"/>
                <a:cs typeface="Gill Sans"/>
                <a:sym typeface="Gill Sans"/>
              </a:defRPr>
            </a:lvl7pPr>
            <a:lvl8pPr indent="0" lvl="7" marL="0" algn="r">
              <a:spcBef>
                <a:spcPts val="0"/>
              </a:spcBef>
              <a:buNone/>
              <a:defRPr sz="900">
                <a:solidFill>
                  <a:srgbClr val="539F8A"/>
                </a:solidFill>
                <a:latin typeface="Gill Sans"/>
                <a:ea typeface="Gill Sans"/>
                <a:cs typeface="Gill Sans"/>
                <a:sym typeface="Gill Sans"/>
              </a:defRPr>
            </a:lvl8pPr>
            <a:lvl9pPr indent="0" lvl="8" marL="0" algn="r">
              <a:spcBef>
                <a:spcPts val="0"/>
              </a:spcBef>
              <a:buNone/>
              <a:defRPr sz="900">
                <a:solidFill>
                  <a:srgbClr val="539F8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539F8A"/>
                </a:solidFill>
                <a:latin typeface="Gill Sans"/>
                <a:ea typeface="Gill Sans"/>
                <a:cs typeface="Gill Sans"/>
                <a:sym typeface="Gill Sans"/>
              </a:defRPr>
            </a:lvl1pPr>
            <a:lvl2pPr indent="0" lvl="1" marL="0" algn="r">
              <a:spcBef>
                <a:spcPts val="0"/>
              </a:spcBef>
              <a:buNone/>
              <a:defRPr sz="900">
                <a:solidFill>
                  <a:srgbClr val="539F8A"/>
                </a:solidFill>
                <a:latin typeface="Gill Sans"/>
                <a:ea typeface="Gill Sans"/>
                <a:cs typeface="Gill Sans"/>
                <a:sym typeface="Gill Sans"/>
              </a:defRPr>
            </a:lvl2pPr>
            <a:lvl3pPr indent="0" lvl="2" marL="0" algn="r">
              <a:spcBef>
                <a:spcPts val="0"/>
              </a:spcBef>
              <a:buNone/>
              <a:defRPr sz="900">
                <a:solidFill>
                  <a:srgbClr val="539F8A"/>
                </a:solidFill>
                <a:latin typeface="Gill Sans"/>
                <a:ea typeface="Gill Sans"/>
                <a:cs typeface="Gill Sans"/>
                <a:sym typeface="Gill Sans"/>
              </a:defRPr>
            </a:lvl3pPr>
            <a:lvl4pPr indent="0" lvl="3" marL="0" algn="r">
              <a:spcBef>
                <a:spcPts val="0"/>
              </a:spcBef>
              <a:buNone/>
              <a:defRPr sz="900">
                <a:solidFill>
                  <a:srgbClr val="539F8A"/>
                </a:solidFill>
                <a:latin typeface="Gill Sans"/>
                <a:ea typeface="Gill Sans"/>
                <a:cs typeface="Gill Sans"/>
                <a:sym typeface="Gill Sans"/>
              </a:defRPr>
            </a:lvl4pPr>
            <a:lvl5pPr indent="0" lvl="4" marL="0" algn="r">
              <a:spcBef>
                <a:spcPts val="0"/>
              </a:spcBef>
              <a:buNone/>
              <a:defRPr sz="900">
                <a:solidFill>
                  <a:srgbClr val="539F8A"/>
                </a:solidFill>
                <a:latin typeface="Gill Sans"/>
                <a:ea typeface="Gill Sans"/>
                <a:cs typeface="Gill Sans"/>
                <a:sym typeface="Gill Sans"/>
              </a:defRPr>
            </a:lvl5pPr>
            <a:lvl6pPr indent="0" lvl="5" marL="0" algn="r">
              <a:spcBef>
                <a:spcPts val="0"/>
              </a:spcBef>
              <a:buNone/>
              <a:defRPr sz="900">
                <a:solidFill>
                  <a:srgbClr val="539F8A"/>
                </a:solidFill>
                <a:latin typeface="Gill Sans"/>
                <a:ea typeface="Gill Sans"/>
                <a:cs typeface="Gill Sans"/>
                <a:sym typeface="Gill Sans"/>
              </a:defRPr>
            </a:lvl6pPr>
            <a:lvl7pPr indent="0" lvl="6" marL="0" algn="r">
              <a:spcBef>
                <a:spcPts val="0"/>
              </a:spcBef>
              <a:buNone/>
              <a:defRPr sz="900">
                <a:solidFill>
                  <a:srgbClr val="539F8A"/>
                </a:solidFill>
                <a:latin typeface="Gill Sans"/>
                <a:ea typeface="Gill Sans"/>
                <a:cs typeface="Gill Sans"/>
                <a:sym typeface="Gill Sans"/>
              </a:defRPr>
            </a:lvl7pPr>
            <a:lvl8pPr indent="0" lvl="7" marL="0" algn="r">
              <a:spcBef>
                <a:spcPts val="0"/>
              </a:spcBef>
              <a:buNone/>
              <a:defRPr sz="900">
                <a:solidFill>
                  <a:srgbClr val="539F8A"/>
                </a:solidFill>
                <a:latin typeface="Gill Sans"/>
                <a:ea typeface="Gill Sans"/>
                <a:cs typeface="Gill Sans"/>
                <a:sym typeface="Gill Sans"/>
              </a:defRPr>
            </a:lvl8pPr>
            <a:lvl9pPr indent="0" lvl="8" marL="0" algn="r">
              <a:spcBef>
                <a:spcPts val="0"/>
              </a:spcBef>
              <a:buNone/>
              <a:defRPr sz="900">
                <a:solidFill>
                  <a:srgbClr val="539F8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39F8A"/>
              </a:buClr>
              <a:buSzPts val="2000"/>
              <a:buFont typeface="Gill Sans"/>
              <a:buNone/>
              <a:defRPr b="0" sz="2000">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539F8A"/>
                </a:solidFill>
                <a:latin typeface="Gill Sans"/>
                <a:ea typeface="Gill Sans"/>
                <a:cs typeface="Gill Sans"/>
                <a:sym typeface="Gill Sans"/>
              </a:defRPr>
            </a:lvl1pPr>
            <a:lvl2pPr indent="0" lvl="1" marL="0" algn="r">
              <a:spcBef>
                <a:spcPts val="0"/>
              </a:spcBef>
              <a:buNone/>
              <a:defRPr sz="900">
                <a:solidFill>
                  <a:srgbClr val="539F8A"/>
                </a:solidFill>
                <a:latin typeface="Gill Sans"/>
                <a:ea typeface="Gill Sans"/>
                <a:cs typeface="Gill Sans"/>
                <a:sym typeface="Gill Sans"/>
              </a:defRPr>
            </a:lvl2pPr>
            <a:lvl3pPr indent="0" lvl="2" marL="0" algn="r">
              <a:spcBef>
                <a:spcPts val="0"/>
              </a:spcBef>
              <a:buNone/>
              <a:defRPr sz="900">
                <a:solidFill>
                  <a:srgbClr val="539F8A"/>
                </a:solidFill>
                <a:latin typeface="Gill Sans"/>
                <a:ea typeface="Gill Sans"/>
                <a:cs typeface="Gill Sans"/>
                <a:sym typeface="Gill Sans"/>
              </a:defRPr>
            </a:lvl3pPr>
            <a:lvl4pPr indent="0" lvl="3" marL="0" algn="r">
              <a:spcBef>
                <a:spcPts val="0"/>
              </a:spcBef>
              <a:buNone/>
              <a:defRPr sz="900">
                <a:solidFill>
                  <a:srgbClr val="539F8A"/>
                </a:solidFill>
                <a:latin typeface="Gill Sans"/>
                <a:ea typeface="Gill Sans"/>
                <a:cs typeface="Gill Sans"/>
                <a:sym typeface="Gill Sans"/>
              </a:defRPr>
            </a:lvl4pPr>
            <a:lvl5pPr indent="0" lvl="4" marL="0" algn="r">
              <a:spcBef>
                <a:spcPts val="0"/>
              </a:spcBef>
              <a:buNone/>
              <a:defRPr sz="900">
                <a:solidFill>
                  <a:srgbClr val="539F8A"/>
                </a:solidFill>
                <a:latin typeface="Gill Sans"/>
                <a:ea typeface="Gill Sans"/>
                <a:cs typeface="Gill Sans"/>
                <a:sym typeface="Gill Sans"/>
              </a:defRPr>
            </a:lvl5pPr>
            <a:lvl6pPr indent="0" lvl="5" marL="0" algn="r">
              <a:spcBef>
                <a:spcPts val="0"/>
              </a:spcBef>
              <a:buNone/>
              <a:defRPr sz="900">
                <a:solidFill>
                  <a:srgbClr val="539F8A"/>
                </a:solidFill>
                <a:latin typeface="Gill Sans"/>
                <a:ea typeface="Gill Sans"/>
                <a:cs typeface="Gill Sans"/>
                <a:sym typeface="Gill Sans"/>
              </a:defRPr>
            </a:lvl6pPr>
            <a:lvl7pPr indent="0" lvl="6" marL="0" algn="r">
              <a:spcBef>
                <a:spcPts val="0"/>
              </a:spcBef>
              <a:buNone/>
              <a:defRPr sz="900">
                <a:solidFill>
                  <a:srgbClr val="539F8A"/>
                </a:solidFill>
                <a:latin typeface="Gill Sans"/>
                <a:ea typeface="Gill Sans"/>
                <a:cs typeface="Gill Sans"/>
                <a:sym typeface="Gill Sans"/>
              </a:defRPr>
            </a:lvl7pPr>
            <a:lvl8pPr indent="0" lvl="7" marL="0" algn="r">
              <a:spcBef>
                <a:spcPts val="0"/>
              </a:spcBef>
              <a:buNone/>
              <a:defRPr sz="900">
                <a:solidFill>
                  <a:srgbClr val="539F8A"/>
                </a:solidFill>
                <a:latin typeface="Gill Sans"/>
                <a:ea typeface="Gill Sans"/>
                <a:cs typeface="Gill Sans"/>
                <a:sym typeface="Gill Sans"/>
              </a:defRPr>
            </a:lvl8pPr>
            <a:lvl9pPr indent="0" lvl="8" marL="0" algn="r">
              <a:spcBef>
                <a:spcPts val="0"/>
              </a:spcBef>
              <a:buNone/>
              <a:defRPr sz="900">
                <a:solidFill>
                  <a:srgbClr val="539F8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Gill Sans"/>
              <a:buNone/>
            </a:pPr>
            <a:br>
              <a:rPr lang="en-US"/>
            </a:br>
            <a:r>
              <a:rPr lang="en-US" sz="4800"/>
              <a:t>IMAGE SCRAPING AND CLASSIFICATION</a:t>
            </a:r>
            <a:endParaRPr/>
          </a:p>
        </p:txBody>
      </p:sp>
      <p:sp>
        <p:nvSpPr>
          <p:cNvPr id="97" name="Google Shape;97;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40"/>
              <a:buNone/>
            </a:pPr>
            <a:r>
              <a:rPr lang="en-US" sz="2000"/>
              <a:t>- </a:t>
            </a:r>
            <a:r>
              <a:rPr lang="en-US" sz="2000">
                <a:solidFill>
                  <a:schemeClr val="dk1"/>
                </a:solidFill>
              </a:rPr>
              <a:t>TWINKLE PATEL</a:t>
            </a:r>
            <a:endParaRPr/>
          </a:p>
        </p:txBody>
      </p:sp>
      <p:pic>
        <p:nvPicPr>
          <p:cNvPr id="98" name="Google Shape;98;p13"/>
          <p:cNvPicPr preferRelativeResize="0"/>
          <p:nvPr/>
        </p:nvPicPr>
        <p:blipFill rotWithShape="1">
          <a:blip r:embed="rId3">
            <a:alphaModFix/>
          </a:blip>
          <a:srcRect b="0" l="0" r="0" t="0"/>
          <a:stretch/>
        </p:blipFill>
        <p:spPr>
          <a:xfrm>
            <a:off x="3984369" y="657195"/>
            <a:ext cx="3272648" cy="1096977"/>
          </a:xfrm>
          <a:prstGeom prst="rect">
            <a:avLst/>
          </a:prstGeom>
          <a:noFill/>
          <a:ln>
            <a:noFill/>
          </a:ln>
        </p:spPr>
      </p:pic>
      <p:pic>
        <p:nvPicPr>
          <p:cNvPr id="99" name="Google Shape;99;p13"/>
          <p:cNvPicPr preferRelativeResize="0"/>
          <p:nvPr/>
        </p:nvPicPr>
        <p:blipFill rotWithShape="1">
          <a:blip r:embed="rId4">
            <a:alphaModFix/>
          </a:blip>
          <a:srcRect b="0" l="0" r="0" t="0"/>
          <a:stretch/>
        </p:blipFill>
        <p:spPr>
          <a:xfrm>
            <a:off x="626911" y="3281363"/>
            <a:ext cx="5387947" cy="2822258"/>
          </a:xfrm>
          <a:prstGeom prst="rect">
            <a:avLst/>
          </a:prstGeom>
          <a:noFill/>
          <a:ln>
            <a:noFill/>
          </a:ln>
        </p:spPr>
      </p:pic>
      <p:pic>
        <p:nvPicPr>
          <p:cNvPr id="100" name="Google Shape;100;p13"/>
          <p:cNvPicPr preferRelativeResize="0"/>
          <p:nvPr/>
        </p:nvPicPr>
        <p:blipFill rotWithShape="1">
          <a:blip r:embed="rId5">
            <a:alphaModFix/>
          </a:blip>
          <a:srcRect b="0" l="0" r="0" t="0"/>
          <a:stretch/>
        </p:blipFill>
        <p:spPr>
          <a:xfrm>
            <a:off x="6342616" y="3281363"/>
            <a:ext cx="4813064" cy="2827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MODEL EVLATION METRICS PER EPOCH</a:t>
            </a:r>
            <a:endParaRPr/>
          </a:p>
        </p:txBody>
      </p:sp>
      <p:pic>
        <p:nvPicPr>
          <p:cNvPr id="158" name="Google Shape;158;p22"/>
          <p:cNvPicPr preferRelativeResize="0"/>
          <p:nvPr/>
        </p:nvPicPr>
        <p:blipFill rotWithShape="1">
          <a:blip r:embed="rId3">
            <a:alphaModFix/>
          </a:blip>
          <a:srcRect b="0" l="0" r="0" t="0"/>
          <a:stretch/>
        </p:blipFill>
        <p:spPr>
          <a:xfrm>
            <a:off x="3518299" y="1864063"/>
            <a:ext cx="3851533" cy="4993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RESULT INTERPERATION</a:t>
            </a:r>
            <a:endParaRPr/>
          </a:p>
        </p:txBody>
      </p:sp>
      <p:pic>
        <p:nvPicPr>
          <p:cNvPr id="164" name="Google Shape;164;p23"/>
          <p:cNvPicPr preferRelativeResize="0"/>
          <p:nvPr/>
        </p:nvPicPr>
        <p:blipFill rotWithShape="1">
          <a:blip r:embed="rId3">
            <a:alphaModFix/>
          </a:blip>
          <a:srcRect b="0" l="0" r="0" t="0"/>
          <a:stretch/>
        </p:blipFill>
        <p:spPr>
          <a:xfrm>
            <a:off x="581192" y="1888538"/>
            <a:ext cx="8174188" cy="48756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RESULT INTERPERATION</a:t>
            </a:r>
            <a:endParaRPr/>
          </a:p>
        </p:txBody>
      </p:sp>
      <p:pic>
        <p:nvPicPr>
          <p:cNvPr id="170" name="Google Shape;170;p24"/>
          <p:cNvPicPr preferRelativeResize="0"/>
          <p:nvPr/>
        </p:nvPicPr>
        <p:blipFill rotWithShape="1">
          <a:blip r:embed="rId3">
            <a:alphaModFix/>
          </a:blip>
          <a:srcRect b="0" l="0" r="0" t="0"/>
          <a:stretch/>
        </p:blipFill>
        <p:spPr>
          <a:xfrm>
            <a:off x="581191" y="2185065"/>
            <a:ext cx="4932909" cy="4398615"/>
          </a:xfrm>
          <a:prstGeom prst="rect">
            <a:avLst/>
          </a:prstGeom>
          <a:noFill/>
          <a:ln>
            <a:noFill/>
          </a:ln>
        </p:spPr>
      </p:pic>
      <p:pic>
        <p:nvPicPr>
          <p:cNvPr id="171" name="Google Shape;171;p24"/>
          <p:cNvPicPr preferRelativeResize="0"/>
          <p:nvPr/>
        </p:nvPicPr>
        <p:blipFill rotWithShape="1">
          <a:blip r:embed="rId4">
            <a:alphaModFix/>
          </a:blip>
          <a:srcRect b="0" l="0" r="0" t="0"/>
          <a:stretch/>
        </p:blipFill>
        <p:spPr>
          <a:xfrm>
            <a:off x="5850895" y="2185064"/>
            <a:ext cx="5479017" cy="46729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lang="en-US"/>
              <a:t>KEY FINDINGS</a:t>
            </a:r>
            <a:endParaRPr/>
          </a:p>
        </p:txBody>
      </p:sp>
      <p:sp>
        <p:nvSpPr>
          <p:cNvPr id="177" name="Google Shape;177;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Our model was successfully to classify the images with an accuracy of 85 Percent on a validation set of around 70 images </a:t>
            </a:r>
            <a:endParaRPr/>
          </a:p>
          <a:p>
            <a:pPr indent="-306000" lvl="0" marL="306000" rtl="0" algn="l">
              <a:spcBef>
                <a:spcPts val="960"/>
              </a:spcBef>
              <a:spcAft>
                <a:spcPts val="0"/>
              </a:spcAft>
              <a:buSzPts val="1656"/>
              <a:buChar char="◼"/>
            </a:pPr>
            <a:r>
              <a:rPr lang="en-US"/>
              <a:t>The larger the data the better the model could predict. </a:t>
            </a:r>
            <a:endParaRPr/>
          </a:p>
          <a:p>
            <a:pPr indent="-306000" lvl="0" marL="306000" rtl="0" algn="l">
              <a:spcBef>
                <a:spcPts val="960"/>
              </a:spcBef>
              <a:spcAft>
                <a:spcPts val="0"/>
              </a:spcAft>
              <a:buSzPts val="1656"/>
              <a:buChar char="◼"/>
            </a:pPr>
            <a:r>
              <a:rPr lang="en-US"/>
              <a:t>Multi class prediction are somewhat relatively harder to train in comparison to a Binary class prediction. </a:t>
            </a:r>
            <a:endParaRPr/>
          </a:p>
          <a:p>
            <a:pPr indent="-306000" lvl="0" marL="306000" rtl="0" algn="l">
              <a:spcBef>
                <a:spcPts val="960"/>
              </a:spcBef>
              <a:spcAft>
                <a:spcPts val="0"/>
              </a:spcAft>
              <a:buSzPts val="1656"/>
              <a:buChar char="◼"/>
            </a:pPr>
            <a:r>
              <a:rPr lang="en-US"/>
              <a:t>Data Augmentation is necessary where we have small datasets of images. </a:t>
            </a:r>
            <a:endParaRPr/>
          </a:p>
          <a:p>
            <a:pPr indent="-306000" lvl="0" marL="306000" rtl="0" algn="l">
              <a:spcBef>
                <a:spcPts val="960"/>
              </a:spcBef>
              <a:spcAft>
                <a:spcPts val="0"/>
              </a:spcAft>
              <a:buSzPts val="1656"/>
              <a:buChar char="◼"/>
            </a:pPr>
            <a:r>
              <a:rPr lang="en-US"/>
              <a:t>One could always provide more data for training the model in order to get better results.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SIGNING OFF…</a:t>
            </a:r>
            <a:endParaRPr/>
          </a:p>
        </p:txBody>
      </p:sp>
      <p:sp>
        <p:nvSpPr>
          <p:cNvPr id="183" name="Google Shape;183;p2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312"/>
              <a:buNone/>
            </a:pPr>
            <a:r>
              <a:rPr b="1" lang="en-US" sz="3600">
                <a:latin typeface="Arial"/>
                <a:ea typeface="Arial"/>
                <a:cs typeface="Arial"/>
                <a:sym typeface="Arial"/>
              </a:rPr>
              <a:t>THANK YOU FOR YOUR TIME AND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lang="en-US"/>
              <a:t>INTRODUCTION </a:t>
            </a:r>
            <a:endParaRPr/>
          </a:p>
        </p:txBody>
      </p:sp>
      <p:sp>
        <p:nvSpPr>
          <p:cNvPr id="106" name="Google Shape;106;p1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endParaRPr/>
          </a:p>
          <a:p>
            <a:pPr indent="-306000" lvl="0" marL="306000" rtl="0" algn="l">
              <a:spcBef>
                <a:spcPts val="960"/>
              </a:spcBef>
              <a:spcAft>
                <a:spcPts val="0"/>
              </a:spcAft>
              <a:buSzPts val="1656"/>
              <a:buChar char="◼"/>
            </a:pPr>
            <a:r>
              <a:rPr lang="en-US"/>
              <a:t>In this project we have to classify whether is image is of a jeans , a trouser or a saree. We could we such model either for automatic segmentation of items using IOT and techniques for Industry 4.0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CONCEPTUAL BACKGROUND OF THE DOMAIN PROBLEM </a:t>
            </a:r>
            <a:endParaRPr/>
          </a:p>
        </p:txBody>
      </p:sp>
      <p:sp>
        <p:nvSpPr>
          <p:cNvPr id="112" name="Google Shape;112;p1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endParaRPr/>
          </a:p>
          <a:p>
            <a:pPr indent="-306000" lvl="0" marL="306000" rtl="0" algn="l">
              <a:spcBef>
                <a:spcPts val="960"/>
              </a:spcBef>
              <a:spcAft>
                <a:spcPts val="0"/>
              </a:spcAft>
              <a:buSzPts val="1656"/>
              <a:buChar char="◼"/>
            </a:pPr>
            <a:r>
              <a:rPr lang="en-US"/>
              <a:t>In deep neural networks every node decides its basic inputs by itself and sends it to the next tier on behalf of the previous tier. We train the data in the networks by giving an input image and conveying the network about its output. Neural networks are expressed in </a:t>
            </a:r>
            <a:endParaRPr/>
          </a:p>
          <a:p>
            <a:pPr indent="-306000" lvl="0" marL="306000" rtl="0" algn="l">
              <a:spcBef>
                <a:spcPts val="960"/>
              </a:spcBef>
              <a:spcAft>
                <a:spcPts val="0"/>
              </a:spcAft>
              <a:buSzPts val="1656"/>
              <a:buChar char="◼"/>
            </a:pPr>
            <a:r>
              <a:rPr lang="en-US"/>
              <a:t>terms of number of layers involved for producing the inputs and outputs and the depth of the neural network.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lang="en-US"/>
              <a:t>ANALYTICAL PROBLEM FRAMING </a:t>
            </a:r>
            <a:endParaRPr/>
          </a:p>
        </p:txBody>
      </p:sp>
      <p:sp>
        <p:nvSpPr>
          <p:cNvPr id="118" name="Google Shape;118;p1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We have scraped images of all 3 classes that is men jeans, men trouser and saree from the internet and we have built our model by training it on this data. </a:t>
            </a:r>
            <a:endParaRPr/>
          </a:p>
          <a:p>
            <a:pPr indent="-306000" lvl="0" marL="306000" rtl="0" algn="l">
              <a:spcBef>
                <a:spcPts val="960"/>
              </a:spcBef>
              <a:spcAft>
                <a:spcPts val="0"/>
              </a:spcAft>
              <a:buSzPts val="1656"/>
              <a:buChar char="◼"/>
            </a:pPr>
            <a:r>
              <a:rPr lang="en-US"/>
              <a:t>We have used transfer learning to get state of the art results for our model. </a:t>
            </a:r>
            <a:endParaRPr/>
          </a:p>
          <a:p>
            <a:pPr indent="-306000" lvl="0" marL="306000" rtl="0" algn="l">
              <a:spcBef>
                <a:spcPts val="960"/>
              </a:spcBef>
              <a:spcAft>
                <a:spcPts val="0"/>
              </a:spcAft>
              <a:buSzPts val="1656"/>
              <a:buChar char="◼"/>
            </a:pPr>
            <a:r>
              <a:rPr lang="en-US"/>
              <a:t>Data has been scraped from amazon.com using a python script which with selenium. All the data is in the .jpg image format. </a:t>
            </a:r>
            <a:endParaRPr/>
          </a:p>
          <a:p>
            <a:pPr indent="-306000" lvl="0" marL="306000" rtl="0" algn="l">
              <a:spcBef>
                <a:spcPts val="960"/>
              </a:spcBef>
              <a:spcAft>
                <a:spcPts val="0"/>
              </a:spcAft>
              <a:buSzPts val="1656"/>
              <a:buChar char="◼"/>
            </a:pPr>
            <a:r>
              <a:rPr lang="en-US"/>
              <a:t>We have over 250 images per class.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MODEL SUMMARY</a:t>
            </a:r>
            <a:endParaRPr/>
          </a:p>
        </p:txBody>
      </p:sp>
      <p:sp>
        <p:nvSpPr>
          <p:cNvPr id="124" name="Google Shape;124;p17"/>
          <p:cNvSpPr/>
          <p:nvPr/>
        </p:nvSpPr>
        <p:spPr>
          <a:xfrm>
            <a:off x="5804078" y="1864233"/>
            <a:ext cx="5503572" cy="46166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50" u="none" cap="none" strike="noStrike">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block3_conv3 (Conv2D) (None, 64, 64, 256) 590080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block3_pool (MaxPooling2D) (None, 32, 32, 256) 0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block4_conv1 (Conv2D) (None, 32, 32, 512) 1180160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block4_conv2 (Conv2D) (None, 32, 32, 512) 2359808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block4_conv3 (Conv2D) (None, 32, 32, 512) 2359808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block4_pool (MaxPooling2D) (None, 16, 16, 512) 0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block5_conv1 (Conv2D) (None, 16, 16, 512) 2359808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block5_conv2 (Conv2D) (None, 16, 16, 512) 2359808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block5_conv3 (Conv2D) (None, 16, 16, 512) 2359808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block5_pool (MaxPooling2D) (None, 8, 8, 512) 0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flatten_4 (Flatten) (None, 32768) 0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_________________________________________________________________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dense_4 (Dense) (None, 3) 98307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Total params: 14,812,995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Trainable params: 98,307 </a:t>
            </a:r>
            <a:endParaRPr/>
          </a:p>
          <a:p>
            <a:pPr indent="0" lvl="0" marL="0" marR="0" rtl="0" algn="l">
              <a:spcBef>
                <a:spcPts val="0"/>
              </a:spcBef>
              <a:spcAft>
                <a:spcPts val="0"/>
              </a:spcAft>
              <a:buNone/>
            </a:pPr>
            <a:r>
              <a:rPr lang="en-US" sz="1050">
                <a:solidFill>
                  <a:schemeClr val="dk1"/>
                </a:solidFill>
                <a:latin typeface="Gill Sans"/>
                <a:ea typeface="Gill Sans"/>
                <a:cs typeface="Gill Sans"/>
                <a:sym typeface="Gill Sans"/>
              </a:rPr>
              <a:t>Non-trainable params: 14,714,688 </a:t>
            </a:r>
            <a:endParaRPr/>
          </a:p>
        </p:txBody>
      </p:sp>
      <p:sp>
        <p:nvSpPr>
          <p:cNvPr id="125" name="Google Shape;125;p17"/>
          <p:cNvSpPr/>
          <p:nvPr/>
        </p:nvSpPr>
        <p:spPr>
          <a:xfrm>
            <a:off x="555434" y="2081091"/>
            <a:ext cx="6611155" cy="3477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Model: "model_4"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Layer (type) Output Shape Param #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input_5 (InputLayer) [(None, 256, 256, 3)] 0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block1_conv1 (Conv2D) (None, 256, 256, 64) 1792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block1_conv2 (Conv2D) (None, 256, 256, 64) 36928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block1_pool (MaxPooling2D) (None, 128, 128, 64) 0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block2_conv1 (Conv2D) (None, 128, 128, 128) 73856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block2_conv2 (Conv2D) (None, 128, 128, 128) 147584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block2_pool (MaxPooling2D) (None, 64, 64, 128) 0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block3_conv1 (Conv2D) (None, 64, 64, 256) 295168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block3_conv2 (Conv2D) (None, 64, 64, 256) 590080 </a:t>
            </a:r>
            <a:endParaRPr/>
          </a:p>
          <a:p>
            <a:pPr indent="0" lvl="0" marL="0" marR="0" rtl="0" algn="l">
              <a:spcBef>
                <a:spcPts val="0"/>
              </a:spcBef>
              <a:spcAft>
                <a:spcPts val="0"/>
              </a:spcAft>
              <a:buNone/>
            </a:pPr>
            <a:r>
              <a:rPr lang="en-US" sz="1000">
                <a:solidFill>
                  <a:srgbClr val="000000"/>
                </a:solidFill>
                <a:latin typeface="Courier New"/>
                <a:ea typeface="Courier New"/>
                <a:cs typeface="Courier New"/>
                <a:sym typeface="Courier New"/>
              </a:rPr>
              <a:t>_________________________________________________________________ </a:t>
            </a:r>
            <a:endParaRPr sz="10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COMPILE DETAILS</a:t>
            </a:r>
            <a:endParaRPr/>
          </a:p>
        </p:txBody>
      </p:sp>
      <p:pic>
        <p:nvPicPr>
          <p:cNvPr id="131" name="Google Shape;131;p18"/>
          <p:cNvPicPr preferRelativeResize="0"/>
          <p:nvPr/>
        </p:nvPicPr>
        <p:blipFill rotWithShape="1">
          <a:blip r:embed="rId3">
            <a:alphaModFix/>
          </a:blip>
          <a:srcRect b="0" l="0" r="0" t="0"/>
          <a:stretch/>
        </p:blipFill>
        <p:spPr>
          <a:xfrm>
            <a:off x="923599" y="2944080"/>
            <a:ext cx="10344801" cy="15136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RAW DATA TESTING</a:t>
            </a:r>
            <a:endParaRPr/>
          </a:p>
        </p:txBody>
      </p:sp>
      <p:pic>
        <p:nvPicPr>
          <p:cNvPr id="137" name="Google Shape;137;p19"/>
          <p:cNvPicPr preferRelativeResize="0"/>
          <p:nvPr/>
        </p:nvPicPr>
        <p:blipFill rotWithShape="1">
          <a:blip r:embed="rId3">
            <a:alphaModFix/>
          </a:blip>
          <a:srcRect b="0" l="0" r="0" t="0"/>
          <a:stretch/>
        </p:blipFill>
        <p:spPr>
          <a:xfrm>
            <a:off x="4070890" y="2194053"/>
            <a:ext cx="6656259" cy="4115813"/>
          </a:xfrm>
          <a:prstGeom prst="rect">
            <a:avLst/>
          </a:prstGeom>
          <a:noFill/>
          <a:ln>
            <a:noFill/>
          </a:ln>
        </p:spPr>
      </p:pic>
      <p:sp>
        <p:nvSpPr>
          <p:cNvPr id="138" name="Google Shape;138;p19"/>
          <p:cNvSpPr txBox="1"/>
          <p:nvPr/>
        </p:nvSpPr>
        <p:spPr>
          <a:xfrm>
            <a:off x="306872" y="3474720"/>
            <a:ext cx="3465116"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ill Sans"/>
                <a:ea typeface="Gill Sans"/>
                <a:cs typeface="Gill Sans"/>
                <a:sym typeface="Gill Sans"/>
              </a:rPr>
              <a:t>A Random image from</a:t>
            </a:r>
            <a:endParaRPr/>
          </a:p>
          <a:p>
            <a:pPr indent="0" lvl="0" marL="0" marR="0" rtl="0" algn="l">
              <a:spcBef>
                <a:spcPts val="0"/>
              </a:spcBef>
              <a:spcAft>
                <a:spcPts val="0"/>
              </a:spcAft>
              <a:buNone/>
            </a:pPr>
            <a:r>
              <a:rPr lang="en-US" sz="2800">
                <a:solidFill>
                  <a:schemeClr val="dk1"/>
                </a:solidFill>
                <a:latin typeface="Gill Sans"/>
                <a:ea typeface="Gill Sans"/>
                <a:cs typeface="Gill Sans"/>
                <a:sym typeface="Gill Sans"/>
              </a:rPr>
              <a:t> the training set: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MODEL EVALUATION</a:t>
            </a:r>
            <a:endParaRPr/>
          </a:p>
        </p:txBody>
      </p:sp>
      <p:sp>
        <p:nvSpPr>
          <p:cNvPr id="144" name="Google Shape;144;p20"/>
          <p:cNvSpPr txBox="1"/>
          <p:nvPr/>
        </p:nvSpPr>
        <p:spPr>
          <a:xfrm>
            <a:off x="306872" y="3474720"/>
            <a:ext cx="250350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ill Sans"/>
                <a:ea typeface="Gill Sans"/>
                <a:cs typeface="Gill Sans"/>
                <a:sym typeface="Gill Sans"/>
              </a:rPr>
              <a:t>Model Accuracy</a:t>
            </a:r>
            <a:endParaRPr/>
          </a:p>
          <a:p>
            <a:pPr indent="0" lvl="0" marL="0" marR="0" rtl="0" algn="l">
              <a:spcBef>
                <a:spcPts val="0"/>
              </a:spcBef>
              <a:spcAft>
                <a:spcPts val="0"/>
              </a:spcAft>
              <a:buNone/>
            </a:pPr>
            <a:r>
              <a:rPr lang="en-US" sz="2800">
                <a:solidFill>
                  <a:schemeClr val="dk1"/>
                </a:solidFill>
                <a:latin typeface="Gill Sans"/>
                <a:ea typeface="Gill Sans"/>
                <a:cs typeface="Gill Sans"/>
                <a:sym typeface="Gill Sans"/>
              </a:rPr>
              <a:t>RED: Train Set</a:t>
            </a:r>
            <a:endParaRPr/>
          </a:p>
          <a:p>
            <a:pPr indent="0" lvl="0" marL="0" marR="0" rtl="0" algn="l">
              <a:spcBef>
                <a:spcPts val="0"/>
              </a:spcBef>
              <a:spcAft>
                <a:spcPts val="0"/>
              </a:spcAft>
              <a:buNone/>
            </a:pPr>
            <a:r>
              <a:rPr lang="en-US" sz="2800">
                <a:solidFill>
                  <a:schemeClr val="dk1"/>
                </a:solidFill>
                <a:latin typeface="Gill Sans"/>
                <a:ea typeface="Gill Sans"/>
                <a:cs typeface="Gill Sans"/>
                <a:sym typeface="Gill Sans"/>
              </a:rPr>
              <a:t>BLUE: Test Set</a:t>
            </a:r>
            <a:endParaRPr/>
          </a:p>
        </p:txBody>
      </p:sp>
      <p:pic>
        <p:nvPicPr>
          <p:cNvPr id="145" name="Google Shape;145;p20"/>
          <p:cNvPicPr preferRelativeResize="0"/>
          <p:nvPr/>
        </p:nvPicPr>
        <p:blipFill rotWithShape="1">
          <a:blip r:embed="rId3">
            <a:alphaModFix/>
          </a:blip>
          <a:srcRect b="0" l="0" r="0" t="0"/>
          <a:stretch/>
        </p:blipFill>
        <p:spPr>
          <a:xfrm>
            <a:off x="4445970" y="2092446"/>
            <a:ext cx="6426144" cy="41940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MODEL EVALUATION</a:t>
            </a:r>
            <a:endParaRPr/>
          </a:p>
        </p:txBody>
      </p:sp>
      <p:sp>
        <p:nvSpPr>
          <p:cNvPr id="151" name="Google Shape;151;p21"/>
          <p:cNvSpPr txBox="1"/>
          <p:nvPr/>
        </p:nvSpPr>
        <p:spPr>
          <a:xfrm>
            <a:off x="306872" y="3474720"/>
            <a:ext cx="224292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ill Sans"/>
                <a:ea typeface="Gill Sans"/>
                <a:cs typeface="Gill Sans"/>
                <a:sym typeface="Gill Sans"/>
              </a:rPr>
              <a:t>Model Loss</a:t>
            </a:r>
            <a:endParaRPr/>
          </a:p>
          <a:p>
            <a:pPr indent="0" lvl="0" marL="0" marR="0" rtl="0" algn="l">
              <a:spcBef>
                <a:spcPts val="0"/>
              </a:spcBef>
              <a:spcAft>
                <a:spcPts val="0"/>
              </a:spcAft>
              <a:buNone/>
            </a:pPr>
            <a:r>
              <a:rPr lang="en-US" sz="2800">
                <a:solidFill>
                  <a:schemeClr val="dk1"/>
                </a:solidFill>
                <a:latin typeface="Gill Sans"/>
                <a:ea typeface="Gill Sans"/>
                <a:cs typeface="Gill Sans"/>
                <a:sym typeface="Gill Sans"/>
              </a:rPr>
              <a:t>RED: Train Set</a:t>
            </a:r>
            <a:endParaRPr/>
          </a:p>
          <a:p>
            <a:pPr indent="0" lvl="0" marL="0" marR="0" rtl="0" algn="l">
              <a:spcBef>
                <a:spcPts val="0"/>
              </a:spcBef>
              <a:spcAft>
                <a:spcPts val="0"/>
              </a:spcAft>
              <a:buNone/>
            </a:pPr>
            <a:r>
              <a:rPr lang="en-US" sz="2800">
                <a:solidFill>
                  <a:schemeClr val="dk1"/>
                </a:solidFill>
                <a:latin typeface="Gill Sans"/>
                <a:ea typeface="Gill Sans"/>
                <a:cs typeface="Gill Sans"/>
                <a:sym typeface="Gill Sans"/>
              </a:rPr>
              <a:t>BLUE: Test Set</a:t>
            </a:r>
            <a:endParaRPr/>
          </a:p>
        </p:txBody>
      </p:sp>
      <p:pic>
        <p:nvPicPr>
          <p:cNvPr id="152" name="Google Shape;152;p21"/>
          <p:cNvPicPr preferRelativeResize="0"/>
          <p:nvPr/>
        </p:nvPicPr>
        <p:blipFill rotWithShape="1">
          <a:blip r:embed="rId3">
            <a:alphaModFix/>
          </a:blip>
          <a:srcRect b="0" l="0" r="0" t="0"/>
          <a:stretch/>
        </p:blipFill>
        <p:spPr>
          <a:xfrm>
            <a:off x="4474532" y="2007665"/>
            <a:ext cx="6773579" cy="44388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