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Average"/>
      <p:regular r:id="rId18"/>
    </p:embeddedFont>
    <p:embeddedFont>
      <p:font typeface="Oswald"/>
      <p:regular r:id="rId19"/>
      <p:bold r:id="rId20"/>
    </p:embeddedFon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22" Type="http://schemas.openxmlformats.org/officeDocument/2006/relationships/font" Target="fonts/CenturyGothic-bold.fntdata"/><Relationship Id="rId10" Type="http://schemas.openxmlformats.org/officeDocument/2006/relationships/slide" Target="slides/slide5.xml"/><Relationship Id="rId21" Type="http://schemas.openxmlformats.org/officeDocument/2006/relationships/font" Target="fonts/CenturyGothic-regular.fntdata"/><Relationship Id="rId13" Type="http://schemas.openxmlformats.org/officeDocument/2006/relationships/slide" Target="slides/slide8.xml"/><Relationship Id="rId24" Type="http://schemas.openxmlformats.org/officeDocument/2006/relationships/font" Target="fonts/CenturyGothic-boldItalic.fntdata"/><Relationship Id="rId12" Type="http://schemas.openxmlformats.org/officeDocument/2006/relationships/slide" Target="slides/slide7.xml"/><Relationship Id="rId23" Type="http://schemas.openxmlformats.org/officeDocument/2006/relationships/font" Target="fonts/CenturyGothic-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5800234" y="3807170"/>
            <a:ext cx="591423" cy="140843"/>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895010" y="1321067"/>
            <a:ext cx="10401900" cy="23067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5" name="Google Shape;15;p2"/>
          <p:cNvSpPr txBox="1"/>
          <p:nvPr>
            <p:ph idx="1" type="subTitle"/>
          </p:nvPr>
        </p:nvSpPr>
        <p:spPr>
          <a:xfrm>
            <a:off x="895000" y="4233168"/>
            <a:ext cx="104019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415600" y="1673700"/>
            <a:ext cx="11360700" cy="2520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1" name="Google Shape;51;p11"/>
          <p:cNvSpPr txBox="1"/>
          <p:nvPr>
            <p:ph idx="1" type="body"/>
          </p:nvPr>
        </p:nvSpPr>
        <p:spPr>
          <a:xfrm>
            <a:off x="415600" y="43045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2" name="Google Shape;52;p11"/>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1391320" y="1027664"/>
            <a:ext cx="9366300" cy="11430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4000"/>
              <a:buNone/>
              <a:defRPr/>
            </a:lvl2pPr>
            <a:lvl3pPr lvl="2" rtl="0" algn="l">
              <a:spcBef>
                <a:spcPts val="0"/>
              </a:spcBef>
              <a:spcAft>
                <a:spcPts val="0"/>
              </a:spcAft>
              <a:buSzPts val="4000"/>
              <a:buNone/>
              <a:defRPr/>
            </a:lvl3pPr>
            <a:lvl4pPr lvl="3" rtl="0" algn="l">
              <a:spcBef>
                <a:spcPts val="0"/>
              </a:spcBef>
              <a:spcAft>
                <a:spcPts val="0"/>
              </a:spcAft>
              <a:buSzPts val="4000"/>
              <a:buNone/>
              <a:defRPr/>
            </a:lvl4pPr>
            <a:lvl5pPr lvl="4" rtl="0" algn="l">
              <a:spcBef>
                <a:spcPts val="0"/>
              </a:spcBef>
              <a:spcAft>
                <a:spcPts val="0"/>
              </a:spcAft>
              <a:buSzPts val="4000"/>
              <a:buNone/>
              <a:defRPr/>
            </a:lvl5pPr>
            <a:lvl6pPr lvl="5" rtl="0" algn="l">
              <a:spcBef>
                <a:spcPts val="0"/>
              </a:spcBef>
              <a:spcAft>
                <a:spcPts val="0"/>
              </a:spcAft>
              <a:buSzPts val="4000"/>
              <a:buNone/>
              <a:defRPr/>
            </a:lvl6pPr>
            <a:lvl7pPr lvl="6" rtl="0" algn="l">
              <a:spcBef>
                <a:spcPts val="0"/>
              </a:spcBef>
              <a:spcAft>
                <a:spcPts val="0"/>
              </a:spcAft>
              <a:buSzPts val="4000"/>
              <a:buNone/>
              <a:defRPr/>
            </a:lvl7pPr>
            <a:lvl8pPr lvl="7" rtl="0" algn="l">
              <a:spcBef>
                <a:spcPts val="0"/>
              </a:spcBef>
              <a:spcAft>
                <a:spcPts val="0"/>
              </a:spcAft>
              <a:buSzPts val="4000"/>
              <a:buNone/>
              <a:defRPr/>
            </a:lvl8pPr>
            <a:lvl9pPr lvl="8" rtl="0" algn="l">
              <a:spcBef>
                <a:spcPts val="0"/>
              </a:spcBef>
              <a:spcAft>
                <a:spcPts val="0"/>
              </a:spcAft>
              <a:buSzPts val="4000"/>
              <a:buNone/>
              <a:defRPr/>
            </a:lvl9pPr>
          </a:lstStyle>
          <a:p/>
        </p:txBody>
      </p:sp>
      <p:sp>
        <p:nvSpPr>
          <p:cNvPr id="57" name="Google Shape;57;p13"/>
          <p:cNvSpPr txBox="1"/>
          <p:nvPr>
            <p:ph idx="1" type="body"/>
          </p:nvPr>
        </p:nvSpPr>
        <p:spPr>
          <a:xfrm>
            <a:off x="1391323" y="2323652"/>
            <a:ext cx="9036300" cy="3509100"/>
          </a:xfrm>
          <a:prstGeom prst="rect">
            <a:avLst/>
          </a:prstGeom>
          <a:noFill/>
          <a:ln>
            <a:noFill/>
          </a:ln>
        </p:spPr>
        <p:txBody>
          <a:bodyPr anchorCtr="0" anchor="t" bIns="45700" lIns="91425" spcFirstLastPara="1" rIns="91425" wrap="square" tIns="45700">
            <a:normAutofit/>
          </a:bodyPr>
          <a:lstStyle>
            <a:lvl1pPr indent="-315468" lvl="0" marL="457200" rtl="0" algn="l">
              <a:spcBef>
                <a:spcPts val="360"/>
              </a:spcBef>
              <a:spcAft>
                <a:spcPts val="0"/>
              </a:spcAft>
              <a:buSzPts val="1368"/>
              <a:buChar char="●"/>
              <a:defRPr/>
            </a:lvl1pPr>
            <a:lvl2pPr indent="-315468" lvl="1" marL="914400" rtl="0" algn="l">
              <a:spcBef>
                <a:spcPts val="1600"/>
              </a:spcBef>
              <a:spcAft>
                <a:spcPts val="0"/>
              </a:spcAft>
              <a:buSzPts val="1368"/>
              <a:buChar char="○"/>
              <a:defRPr/>
            </a:lvl2pPr>
            <a:lvl3pPr indent="-315467" lvl="2" marL="1371600" rtl="0" algn="l">
              <a:spcBef>
                <a:spcPts val="1600"/>
              </a:spcBef>
              <a:spcAft>
                <a:spcPts val="0"/>
              </a:spcAft>
              <a:buSzPts val="1368"/>
              <a:buChar char="■"/>
              <a:defRPr/>
            </a:lvl3pPr>
            <a:lvl4pPr indent="-315467" lvl="3" marL="1828800" rtl="0" algn="l">
              <a:spcBef>
                <a:spcPts val="1600"/>
              </a:spcBef>
              <a:spcAft>
                <a:spcPts val="0"/>
              </a:spcAft>
              <a:buSzPts val="1368"/>
              <a:buChar char="●"/>
              <a:defRPr/>
            </a:lvl4pPr>
            <a:lvl5pPr indent="-315467" lvl="4" marL="2286000" rtl="0" algn="l">
              <a:spcBef>
                <a:spcPts val="1600"/>
              </a:spcBef>
              <a:spcAft>
                <a:spcPts val="0"/>
              </a:spcAft>
              <a:buSzPts val="1368"/>
              <a:buChar char="○"/>
              <a:defRPr/>
            </a:lvl5pPr>
            <a:lvl6pPr indent="-315467" lvl="5" marL="2743200" rtl="0" algn="l">
              <a:spcBef>
                <a:spcPts val="1600"/>
              </a:spcBef>
              <a:spcAft>
                <a:spcPts val="0"/>
              </a:spcAft>
              <a:buSzPts val="1368"/>
              <a:buChar char="■"/>
              <a:defRPr/>
            </a:lvl6pPr>
            <a:lvl7pPr indent="-315467" lvl="6" marL="3200400" rtl="0" algn="l">
              <a:spcBef>
                <a:spcPts val="1600"/>
              </a:spcBef>
              <a:spcAft>
                <a:spcPts val="0"/>
              </a:spcAft>
              <a:buSzPts val="1368"/>
              <a:buChar char="●"/>
              <a:defRPr/>
            </a:lvl7pPr>
            <a:lvl8pPr indent="-315467" lvl="7" marL="3657600" rtl="0" algn="l">
              <a:spcBef>
                <a:spcPts val="1600"/>
              </a:spcBef>
              <a:spcAft>
                <a:spcPts val="0"/>
              </a:spcAft>
              <a:buSzPts val="1368"/>
              <a:buChar char="○"/>
              <a:defRPr/>
            </a:lvl8pPr>
            <a:lvl9pPr indent="-315467" lvl="8" marL="4114800" rtl="0" algn="l">
              <a:spcBef>
                <a:spcPts val="1600"/>
              </a:spcBef>
              <a:spcAft>
                <a:spcPts val="1600"/>
              </a:spcAft>
              <a:buSzPts val="1368"/>
              <a:buChar char="■"/>
              <a:defRPr/>
            </a:lvl9pPr>
          </a:lstStyle>
          <a:p/>
        </p:txBody>
      </p:sp>
      <p:sp>
        <p:nvSpPr>
          <p:cNvPr id="58" name="Google Shape;58;p13"/>
          <p:cNvSpPr txBox="1"/>
          <p:nvPr>
            <p:ph idx="10" type="dt"/>
          </p:nvPr>
        </p:nvSpPr>
        <p:spPr>
          <a:xfrm>
            <a:off x="7996517" y="224493"/>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6188597" y="5852161"/>
            <a:ext cx="46695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6198795" y="224492"/>
            <a:ext cx="1776300" cy="365100"/>
          </a:xfrm>
          <a:prstGeom prst="rect">
            <a:avLst/>
          </a:prstGeom>
          <a:noFill/>
          <a:ln>
            <a:noFill/>
          </a:ln>
        </p:spPr>
        <p:txBody>
          <a:bodyPr anchorCtr="0" anchor="ctr" bIns="45700" lIns="91425" spcFirstLastPara="1" rIns="91425" wrap="square" tIns="45700">
            <a:norm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95000" y="2855000"/>
            <a:ext cx="10469700" cy="11481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1" name="Google Shape;31;p6"/>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653667" y="701800"/>
            <a:ext cx="83028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38" name="Google Shape;38;p8"/>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1" name="Google Shape;41;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354000" y="1441867"/>
            <a:ext cx="5393700" cy="22803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3" name="Google Shape;43;p9"/>
          <p:cNvSpPr txBox="1"/>
          <p:nvPr>
            <p:ph idx="1" type="subTitle"/>
          </p:nvPr>
        </p:nvSpPr>
        <p:spPr>
          <a:xfrm>
            <a:off x="354000" y="37936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44" name="Google Shape;44;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45" name="Google Shape;45;p9"/>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indent="-349250" lvl="1" marL="914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indent="-349250" lvl="2" marL="1371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indent="-349250" lvl="3" marL="1828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indent="-349250" lvl="4" marL="22860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indent="-349250" lvl="5" marL="27432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indent="-349250" lvl="6" marL="3200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indent="-349250" lvl="7" marL="3657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indent="-349250" lvl="8" marL="4114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3"/>
                </a:solidFill>
                <a:latin typeface="Average"/>
                <a:ea typeface="Average"/>
                <a:cs typeface="Average"/>
                <a:sym typeface="Average"/>
              </a:defRPr>
            </a:lvl1pPr>
            <a:lvl2pPr lvl="1" algn="r">
              <a:buNone/>
              <a:defRPr sz="1300">
                <a:solidFill>
                  <a:schemeClr val="accent3"/>
                </a:solidFill>
                <a:latin typeface="Average"/>
                <a:ea typeface="Average"/>
                <a:cs typeface="Average"/>
                <a:sym typeface="Average"/>
              </a:defRPr>
            </a:lvl2pPr>
            <a:lvl3pPr lvl="2" algn="r">
              <a:buNone/>
              <a:defRPr sz="1300">
                <a:solidFill>
                  <a:schemeClr val="accent3"/>
                </a:solidFill>
                <a:latin typeface="Average"/>
                <a:ea typeface="Average"/>
                <a:cs typeface="Average"/>
                <a:sym typeface="Average"/>
              </a:defRPr>
            </a:lvl3pPr>
            <a:lvl4pPr lvl="3" algn="r">
              <a:buNone/>
              <a:defRPr sz="1300">
                <a:solidFill>
                  <a:schemeClr val="accent3"/>
                </a:solidFill>
                <a:latin typeface="Average"/>
                <a:ea typeface="Average"/>
                <a:cs typeface="Average"/>
                <a:sym typeface="Average"/>
              </a:defRPr>
            </a:lvl4pPr>
            <a:lvl5pPr lvl="4" algn="r">
              <a:buNone/>
              <a:defRPr sz="1300">
                <a:solidFill>
                  <a:schemeClr val="accent3"/>
                </a:solidFill>
                <a:latin typeface="Average"/>
                <a:ea typeface="Average"/>
                <a:cs typeface="Average"/>
                <a:sym typeface="Average"/>
              </a:defRPr>
            </a:lvl5pPr>
            <a:lvl6pPr lvl="5" algn="r">
              <a:buNone/>
              <a:defRPr sz="1300">
                <a:solidFill>
                  <a:schemeClr val="accent3"/>
                </a:solidFill>
                <a:latin typeface="Average"/>
                <a:ea typeface="Average"/>
                <a:cs typeface="Average"/>
                <a:sym typeface="Average"/>
              </a:defRPr>
            </a:lvl6pPr>
            <a:lvl7pPr lvl="6" algn="r">
              <a:buNone/>
              <a:defRPr sz="1300">
                <a:solidFill>
                  <a:schemeClr val="accent3"/>
                </a:solidFill>
                <a:latin typeface="Average"/>
                <a:ea typeface="Average"/>
                <a:cs typeface="Average"/>
                <a:sym typeface="Average"/>
              </a:defRPr>
            </a:lvl7pPr>
            <a:lvl8pPr lvl="7" algn="r">
              <a:buNone/>
              <a:defRPr sz="1300">
                <a:solidFill>
                  <a:schemeClr val="accent3"/>
                </a:solidFill>
                <a:latin typeface="Average"/>
                <a:ea typeface="Average"/>
                <a:cs typeface="Average"/>
                <a:sym typeface="Average"/>
              </a:defRPr>
            </a:lvl8pPr>
            <a:lvl9pPr lvl="8" algn="r">
              <a:buNone/>
              <a:defRPr sz="13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1176006" y="1174766"/>
            <a:ext cx="9144000" cy="23876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6000"/>
              <a:buFont typeface="Arial"/>
              <a:buNone/>
            </a:pPr>
            <a:r>
              <a:rPr b="1" i="1" lang="en-IN" sz="6000">
                <a:solidFill>
                  <a:schemeClr val="dk1"/>
                </a:solidFill>
                <a:latin typeface="Arial"/>
                <a:ea typeface="Arial"/>
                <a:cs typeface="Arial"/>
                <a:sym typeface="Arial"/>
              </a:rPr>
              <a:t>RATINGS PREDICTION PROJECT</a:t>
            </a:r>
            <a:endParaRPr/>
          </a:p>
        </p:txBody>
      </p:sp>
      <p:sp>
        <p:nvSpPr>
          <p:cNvPr id="66" name="Google Shape;66;p14"/>
          <p:cNvSpPr txBox="1"/>
          <p:nvPr>
            <p:ph idx="1" type="subTitle"/>
          </p:nvPr>
        </p:nvSpPr>
        <p:spPr>
          <a:xfrm>
            <a:off x="6841375" y="5204046"/>
            <a:ext cx="4004061" cy="88255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24"/>
              <a:buNone/>
            </a:pPr>
            <a:r>
              <a:rPr b="1" lang="en-IN" sz="2400">
                <a:solidFill>
                  <a:srgbClr val="C00000"/>
                </a:solidFill>
                <a:latin typeface="Arial"/>
                <a:ea typeface="Arial"/>
                <a:cs typeface="Arial"/>
                <a:sym typeface="Arial"/>
              </a:rPr>
              <a:t>Submitted by :</a:t>
            </a:r>
            <a:endParaRPr/>
          </a:p>
          <a:p>
            <a:pPr indent="0" lvl="0" marL="0" rtl="0" algn="l">
              <a:spcBef>
                <a:spcPts val="480"/>
              </a:spcBef>
              <a:spcAft>
                <a:spcPts val="0"/>
              </a:spcAft>
              <a:buSzPts val="1824"/>
              <a:buNone/>
            </a:pPr>
            <a:r>
              <a:rPr b="1" lang="en-IN" sz="2400">
                <a:solidFill>
                  <a:srgbClr val="C00000"/>
                </a:solidFill>
                <a:latin typeface="Arial"/>
                <a:ea typeface="Arial"/>
                <a:cs typeface="Arial"/>
                <a:sym typeface="Arial"/>
              </a:rPr>
              <a:t>           TWINKLE PATEL</a:t>
            </a:r>
            <a:endParaRPr b="1" sz="2400">
              <a:solidFill>
                <a:srgbClr val="C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nvSpPr>
        <p:spPr>
          <a:xfrm>
            <a:off x="790164" y="423797"/>
            <a:ext cx="6682977"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IN" sz="4400">
                <a:solidFill>
                  <a:schemeClr val="dk1"/>
                </a:solidFill>
                <a:latin typeface="Arial"/>
                <a:ea typeface="Arial"/>
                <a:cs typeface="Arial"/>
                <a:sym typeface="Arial"/>
              </a:rPr>
              <a:t>MODEL DASHBOARD​</a:t>
            </a:r>
            <a:endParaRPr b="1" i="1" sz="4400">
              <a:solidFill>
                <a:schemeClr val="dk1"/>
              </a:solidFill>
              <a:latin typeface="Arial"/>
              <a:ea typeface="Arial"/>
              <a:cs typeface="Arial"/>
              <a:sym typeface="Arial"/>
            </a:endParaRPr>
          </a:p>
        </p:txBody>
      </p:sp>
      <p:sp>
        <p:nvSpPr>
          <p:cNvPr id="122" name="Google Shape;122;p23"/>
          <p:cNvSpPr txBox="1"/>
          <p:nvPr/>
        </p:nvSpPr>
        <p:spPr>
          <a:xfrm>
            <a:off x="1481146" y="5109115"/>
            <a:ext cx="9559444"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Arial"/>
                <a:ea typeface="Arial"/>
                <a:cs typeface="Arial"/>
                <a:sym typeface="Arial"/>
              </a:rPr>
              <a:t>We observe that Random forest classifier is giving is best results so we save it as our final model.</a:t>
            </a:r>
            <a:endParaRPr/>
          </a:p>
        </p:txBody>
      </p:sp>
      <p:pic>
        <p:nvPicPr>
          <p:cNvPr id="123" name="Google Shape;123;p23"/>
          <p:cNvPicPr preferRelativeResize="0"/>
          <p:nvPr/>
        </p:nvPicPr>
        <p:blipFill rotWithShape="1">
          <a:blip r:embed="rId3">
            <a:alphaModFix/>
          </a:blip>
          <a:srcRect b="0" l="0" r="0" t="0"/>
          <a:stretch/>
        </p:blipFill>
        <p:spPr>
          <a:xfrm>
            <a:off x="2950066" y="1519585"/>
            <a:ext cx="5610225" cy="3552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720247" y="133004"/>
            <a:ext cx="10515600" cy="1067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4400"/>
              <a:buFont typeface="Arial"/>
              <a:buNone/>
            </a:pPr>
            <a:r>
              <a:rPr b="1" i="1" lang="en-IN" sz="4400">
                <a:solidFill>
                  <a:schemeClr val="dk1"/>
                </a:solidFill>
                <a:latin typeface="Arial"/>
                <a:ea typeface="Arial"/>
                <a:cs typeface="Arial"/>
                <a:sym typeface="Arial"/>
              </a:rPr>
              <a:t>FINALIZED MODEL</a:t>
            </a:r>
            <a:endParaRPr b="1" i="1" sz="4400">
              <a:solidFill>
                <a:schemeClr val="dk1"/>
              </a:solidFill>
              <a:latin typeface="Arial"/>
              <a:ea typeface="Arial"/>
              <a:cs typeface="Arial"/>
              <a:sym typeface="Arial"/>
            </a:endParaRPr>
          </a:p>
        </p:txBody>
      </p:sp>
      <p:sp>
        <p:nvSpPr>
          <p:cNvPr id="129" name="Google Shape;129;p24"/>
          <p:cNvSpPr txBox="1"/>
          <p:nvPr/>
        </p:nvSpPr>
        <p:spPr>
          <a:xfrm>
            <a:off x="778703" y="4995797"/>
            <a:ext cx="10457144" cy="181588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dk1"/>
                </a:solidFill>
                <a:latin typeface="Arial"/>
                <a:ea typeface="Arial"/>
                <a:cs typeface="Arial"/>
                <a:sym typeface="Arial"/>
              </a:rPr>
              <a:t>We interpreted that Random forest classifier model was giving us the best results with the accuracy score of 55% and comparatively better f1-score so we saved it as our final model.</a:t>
            </a:r>
            <a:endParaRPr/>
          </a:p>
        </p:txBody>
      </p:sp>
      <p:pic>
        <p:nvPicPr>
          <p:cNvPr id="130" name="Google Shape;130;p24"/>
          <p:cNvPicPr preferRelativeResize="0"/>
          <p:nvPr/>
        </p:nvPicPr>
        <p:blipFill rotWithShape="1">
          <a:blip r:embed="rId3">
            <a:alphaModFix/>
          </a:blip>
          <a:srcRect b="0" l="0" r="0" t="0"/>
          <a:stretch/>
        </p:blipFill>
        <p:spPr>
          <a:xfrm>
            <a:off x="889462" y="1370104"/>
            <a:ext cx="5012573" cy="3509315"/>
          </a:xfrm>
          <a:prstGeom prst="rect">
            <a:avLst/>
          </a:prstGeom>
          <a:noFill/>
          <a:ln>
            <a:noFill/>
          </a:ln>
        </p:spPr>
      </p:pic>
      <p:pic>
        <p:nvPicPr>
          <p:cNvPr id="131" name="Google Shape;131;p24"/>
          <p:cNvPicPr preferRelativeResize="0"/>
          <p:nvPr/>
        </p:nvPicPr>
        <p:blipFill rotWithShape="1">
          <a:blip r:embed="rId4">
            <a:alphaModFix/>
          </a:blip>
          <a:srcRect b="0" l="0" r="0" t="0"/>
          <a:stretch/>
        </p:blipFill>
        <p:spPr>
          <a:xfrm>
            <a:off x="5325631" y="1611023"/>
            <a:ext cx="5910216" cy="3552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917495" y="520587"/>
            <a:ext cx="9366325"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4400"/>
              <a:buFont typeface="Arial"/>
              <a:buNone/>
            </a:pPr>
            <a:r>
              <a:rPr b="1" i="1" lang="en-IN" sz="4400">
                <a:solidFill>
                  <a:schemeClr val="dk1"/>
                </a:solidFill>
                <a:latin typeface="Arial"/>
                <a:ea typeface="Arial"/>
                <a:cs typeface="Arial"/>
                <a:sym typeface="Arial"/>
              </a:rPr>
              <a:t>CONCLUSION</a:t>
            </a:r>
            <a:endParaRPr b="1" i="1" sz="4400">
              <a:solidFill>
                <a:schemeClr val="dk1"/>
              </a:solidFill>
              <a:latin typeface="Arial"/>
              <a:ea typeface="Arial"/>
              <a:cs typeface="Arial"/>
              <a:sym typeface="Arial"/>
            </a:endParaRPr>
          </a:p>
        </p:txBody>
      </p:sp>
      <p:sp>
        <p:nvSpPr>
          <p:cNvPr id="137" name="Google Shape;137;p25"/>
          <p:cNvSpPr txBox="1"/>
          <p:nvPr>
            <p:ph idx="1" type="body"/>
          </p:nvPr>
        </p:nvSpPr>
        <p:spPr>
          <a:xfrm>
            <a:off x="838200" y="1825625"/>
            <a:ext cx="10181573" cy="4205202"/>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SzPts val="2128"/>
              <a:buChar char="●"/>
            </a:pPr>
            <a:r>
              <a:rPr lang="en-IN" sz="2800">
                <a:solidFill>
                  <a:schemeClr val="dk1"/>
                </a:solidFill>
                <a:latin typeface="Arial"/>
                <a:ea typeface="Arial"/>
                <a:cs typeface="Arial"/>
                <a:sym typeface="Arial"/>
              </a:rPr>
              <a:t>In this project we have tried to detect the Ratings in commercial websites on a scale of 1 to 5 on the basis of the reviews given by the users. </a:t>
            </a:r>
            <a:endParaRPr sz="2800">
              <a:solidFill>
                <a:schemeClr val="dk1"/>
              </a:solidFill>
              <a:latin typeface="Arial"/>
              <a:ea typeface="Arial"/>
              <a:cs typeface="Arial"/>
              <a:sym typeface="Arial"/>
            </a:endParaRPr>
          </a:p>
          <a:p>
            <a:pPr indent="-457200" lvl="0" marL="457200" rtl="0" algn="l">
              <a:spcBef>
                <a:spcPts val="560"/>
              </a:spcBef>
              <a:spcAft>
                <a:spcPts val="0"/>
              </a:spcAft>
              <a:buSzPts val="2128"/>
              <a:buChar char="●"/>
            </a:pPr>
            <a:r>
              <a:rPr lang="en-IN" sz="2800">
                <a:solidFill>
                  <a:schemeClr val="dk1"/>
                </a:solidFill>
                <a:latin typeface="Arial"/>
                <a:ea typeface="Arial"/>
                <a:cs typeface="Arial"/>
                <a:sym typeface="Arial"/>
              </a:rPr>
              <a:t>We made use of natural language processing and machine learning algorithms in order to do so. </a:t>
            </a:r>
            <a:endParaRPr sz="2800">
              <a:solidFill>
                <a:schemeClr val="dk1"/>
              </a:solidFill>
              <a:latin typeface="Arial"/>
              <a:ea typeface="Arial"/>
              <a:cs typeface="Arial"/>
              <a:sym typeface="Arial"/>
            </a:endParaRPr>
          </a:p>
          <a:p>
            <a:pPr indent="-457200" lvl="0" marL="457200" rtl="0" algn="l">
              <a:spcBef>
                <a:spcPts val="560"/>
              </a:spcBef>
              <a:spcAft>
                <a:spcPts val="1600"/>
              </a:spcAft>
              <a:buSzPts val="2128"/>
              <a:buChar char="●"/>
            </a:pPr>
            <a:r>
              <a:rPr lang="en-IN" sz="2800">
                <a:solidFill>
                  <a:schemeClr val="dk1"/>
                </a:solidFill>
                <a:latin typeface="Arial"/>
                <a:ea typeface="Arial"/>
                <a:cs typeface="Arial"/>
                <a:sym typeface="Arial"/>
              </a:rPr>
              <a:t>We interpreted that Random forest classifier model is giving us best results.</a:t>
            </a:r>
            <a:endParaRPr sz="2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nvSpPr>
        <p:spPr>
          <a:xfrm>
            <a:off x="166255" y="357016"/>
            <a:ext cx="6666807"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IN" sz="4400" u="none" cap="none" strike="noStrike">
                <a:solidFill>
                  <a:schemeClr val="dk1"/>
                </a:solidFill>
                <a:latin typeface="Arial"/>
                <a:ea typeface="Arial"/>
                <a:cs typeface="Arial"/>
                <a:sym typeface="Arial"/>
              </a:rPr>
              <a:t>INTRODUCTION </a:t>
            </a:r>
            <a:endParaRPr/>
          </a:p>
        </p:txBody>
      </p:sp>
      <p:sp>
        <p:nvSpPr>
          <p:cNvPr id="72" name="Google Shape;72;p15"/>
          <p:cNvSpPr txBox="1"/>
          <p:nvPr/>
        </p:nvSpPr>
        <p:spPr>
          <a:xfrm>
            <a:off x="768724" y="1116106"/>
            <a:ext cx="775671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3200" u="none" cap="none" strike="noStrike">
                <a:solidFill>
                  <a:schemeClr val="dk1"/>
                </a:solidFill>
                <a:latin typeface="Arial"/>
                <a:ea typeface="Arial"/>
                <a:cs typeface="Arial"/>
                <a:sym typeface="Arial"/>
              </a:rPr>
              <a:t>BUSINESS PROBLEM</a:t>
            </a:r>
            <a:endParaRPr sz="1800">
              <a:solidFill>
                <a:schemeClr val="dk1"/>
              </a:solidFill>
              <a:latin typeface="Arial"/>
              <a:ea typeface="Arial"/>
              <a:cs typeface="Arial"/>
              <a:sym typeface="Arial"/>
            </a:endParaRPr>
          </a:p>
        </p:txBody>
      </p:sp>
      <p:sp>
        <p:nvSpPr>
          <p:cNvPr id="73" name="Google Shape;73;p15"/>
          <p:cNvSpPr txBox="1"/>
          <p:nvPr/>
        </p:nvSpPr>
        <p:spPr>
          <a:xfrm>
            <a:off x="711574" y="2205319"/>
            <a:ext cx="10923493" cy="39703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dk1"/>
                </a:solidFill>
                <a:latin typeface="Arial"/>
                <a:ea typeface="Arial"/>
                <a:cs typeface="Arial"/>
                <a:sym typeface="Arial"/>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rating. So we, we have to build  an application which can predict the rating by seeing the review.</a:t>
            </a:r>
            <a:endParaRPr sz="2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509238" y="122151"/>
            <a:ext cx="10672482" cy="1347974"/>
          </a:xfrm>
          <a:prstGeom prst="rect">
            <a:avLst/>
          </a:prstGeom>
          <a:noFill/>
          <a:ln>
            <a:noFill/>
          </a:ln>
        </p:spPr>
        <p:txBody>
          <a:bodyPr anchorCtr="0" anchor="b" bIns="45700" lIns="91425" spcFirstLastPara="1" rIns="91425" wrap="square" tIns="45700">
            <a:noAutofit/>
          </a:bodyPr>
          <a:lstStyle/>
          <a:p>
            <a:pPr indent="0" lvl="0" marL="0" rtl="0" algn="just">
              <a:spcBef>
                <a:spcPts val="0"/>
              </a:spcBef>
              <a:spcAft>
                <a:spcPts val="0"/>
              </a:spcAft>
              <a:buClr>
                <a:schemeClr val="dk1"/>
              </a:buClr>
              <a:buSzPts val="4400"/>
              <a:buFont typeface="Arial"/>
              <a:buNone/>
            </a:pPr>
            <a:r>
              <a:rPr b="1" i="1" lang="en-IN" sz="4400">
                <a:solidFill>
                  <a:schemeClr val="dk1"/>
                </a:solidFill>
                <a:latin typeface="Arial"/>
                <a:ea typeface="Arial"/>
                <a:cs typeface="Arial"/>
                <a:sym typeface="Arial"/>
              </a:rPr>
              <a:t>EDA STEPS AND VISUALIZATION</a:t>
            </a:r>
            <a:endParaRPr b="1" i="1" sz="4400">
              <a:solidFill>
                <a:schemeClr val="dk1"/>
              </a:solidFill>
              <a:latin typeface="Arial"/>
              <a:ea typeface="Arial"/>
              <a:cs typeface="Arial"/>
              <a:sym typeface="Arial"/>
            </a:endParaRPr>
          </a:p>
        </p:txBody>
      </p:sp>
      <p:sp>
        <p:nvSpPr>
          <p:cNvPr id="79" name="Google Shape;79;p16"/>
          <p:cNvSpPr txBox="1"/>
          <p:nvPr>
            <p:ph idx="1" type="body"/>
          </p:nvPr>
        </p:nvSpPr>
        <p:spPr>
          <a:xfrm>
            <a:off x="133826" y="751541"/>
            <a:ext cx="11847503" cy="609623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28"/>
              <a:buNone/>
            </a:pPr>
            <a:r>
              <a:t/>
            </a:r>
            <a:endParaRPr b="1" sz="2800">
              <a:solidFill>
                <a:schemeClr val="dk1"/>
              </a:solidFill>
              <a:latin typeface="Arial"/>
              <a:ea typeface="Arial"/>
              <a:cs typeface="Arial"/>
              <a:sym typeface="Arial"/>
            </a:endParaRPr>
          </a:p>
          <a:p>
            <a:pPr indent="0" lvl="0" marL="0" rtl="0" algn="l">
              <a:spcBef>
                <a:spcPts val="560"/>
              </a:spcBef>
              <a:spcAft>
                <a:spcPts val="0"/>
              </a:spcAft>
              <a:buSzPts val="2128"/>
              <a:buNone/>
            </a:pPr>
            <a:r>
              <a:t/>
            </a:r>
            <a:endParaRPr b="1" sz="2800">
              <a:solidFill>
                <a:schemeClr val="dk1"/>
              </a:solidFill>
              <a:latin typeface="Arial"/>
              <a:ea typeface="Arial"/>
              <a:cs typeface="Arial"/>
              <a:sym typeface="Arial"/>
            </a:endParaRPr>
          </a:p>
          <a:p>
            <a:pPr indent="0" lvl="0" marL="0" rtl="0" algn="l">
              <a:spcBef>
                <a:spcPts val="560"/>
              </a:spcBef>
              <a:spcAft>
                <a:spcPts val="0"/>
              </a:spcAft>
              <a:buSzPts val="2128"/>
              <a:buNone/>
            </a:pPr>
            <a:r>
              <a:t/>
            </a:r>
            <a:endParaRPr b="1" sz="2800">
              <a:solidFill>
                <a:schemeClr val="dk1"/>
              </a:solidFill>
              <a:latin typeface="Arial"/>
              <a:ea typeface="Arial"/>
              <a:cs typeface="Arial"/>
              <a:sym typeface="Arial"/>
            </a:endParaRPr>
          </a:p>
          <a:p>
            <a:pPr indent="0" lvl="0" marL="0" rtl="0" algn="l">
              <a:spcBef>
                <a:spcPts val="560"/>
              </a:spcBef>
              <a:spcAft>
                <a:spcPts val="0"/>
              </a:spcAft>
              <a:buSzPts val="2128"/>
              <a:buNone/>
            </a:pPr>
            <a:r>
              <a:t/>
            </a:r>
            <a:endParaRPr sz="2800">
              <a:solidFill>
                <a:schemeClr val="dk1"/>
              </a:solidFill>
              <a:latin typeface="Arial"/>
              <a:ea typeface="Arial"/>
              <a:cs typeface="Arial"/>
              <a:sym typeface="Arial"/>
            </a:endParaRPr>
          </a:p>
          <a:p>
            <a:pPr indent="0" lvl="0" marL="0" rtl="0" algn="l">
              <a:spcBef>
                <a:spcPts val="560"/>
              </a:spcBef>
              <a:spcAft>
                <a:spcPts val="0"/>
              </a:spcAft>
              <a:buSzPts val="2128"/>
              <a:buNone/>
            </a:pPr>
            <a:r>
              <a:t/>
            </a:r>
            <a:endParaRPr sz="2800">
              <a:solidFill>
                <a:schemeClr val="dk1"/>
              </a:solidFill>
              <a:latin typeface="Arial"/>
              <a:ea typeface="Arial"/>
              <a:cs typeface="Arial"/>
              <a:sym typeface="Arial"/>
            </a:endParaRPr>
          </a:p>
          <a:p>
            <a:pPr indent="0" lvl="0" marL="0" rtl="0" algn="l">
              <a:spcBef>
                <a:spcPts val="560"/>
              </a:spcBef>
              <a:spcAft>
                <a:spcPts val="0"/>
              </a:spcAft>
              <a:buSzPts val="2128"/>
              <a:buNone/>
            </a:pPr>
            <a:r>
              <a:t/>
            </a:r>
            <a:endParaRPr sz="2800">
              <a:solidFill>
                <a:schemeClr val="dk1"/>
              </a:solidFill>
              <a:latin typeface="Arial"/>
              <a:ea typeface="Arial"/>
              <a:cs typeface="Arial"/>
              <a:sym typeface="Arial"/>
            </a:endParaRPr>
          </a:p>
          <a:p>
            <a:pPr indent="0" lvl="0" marL="0" rtl="0" algn="l">
              <a:spcBef>
                <a:spcPts val="560"/>
              </a:spcBef>
              <a:spcAft>
                <a:spcPts val="0"/>
              </a:spcAft>
              <a:buSzPts val="2128"/>
              <a:buNone/>
            </a:pPr>
            <a:r>
              <a:t/>
            </a:r>
            <a:endParaRPr sz="2800">
              <a:solidFill>
                <a:schemeClr val="dk1"/>
              </a:solidFill>
              <a:latin typeface="Arial"/>
              <a:ea typeface="Arial"/>
              <a:cs typeface="Arial"/>
              <a:sym typeface="Arial"/>
            </a:endParaRPr>
          </a:p>
          <a:p>
            <a:pPr indent="0" lvl="0" marL="0" rtl="0" algn="l">
              <a:spcBef>
                <a:spcPts val="560"/>
              </a:spcBef>
              <a:spcAft>
                <a:spcPts val="0"/>
              </a:spcAft>
              <a:buSzPts val="2128"/>
              <a:buNone/>
            </a:pPr>
            <a:r>
              <a:t/>
            </a:r>
            <a:endParaRPr sz="2800">
              <a:solidFill>
                <a:schemeClr val="dk1"/>
              </a:solidFill>
              <a:latin typeface="Arial"/>
              <a:ea typeface="Arial"/>
              <a:cs typeface="Arial"/>
              <a:sym typeface="Arial"/>
            </a:endParaRPr>
          </a:p>
          <a:p>
            <a:pPr indent="0" lvl="0" marL="0" rtl="0" algn="l">
              <a:spcBef>
                <a:spcPts val="560"/>
              </a:spcBef>
              <a:spcAft>
                <a:spcPts val="0"/>
              </a:spcAft>
              <a:buSzPts val="2128"/>
              <a:buNone/>
            </a:pPr>
            <a:r>
              <a:t/>
            </a:r>
            <a:endParaRPr sz="2800">
              <a:solidFill>
                <a:schemeClr val="dk1"/>
              </a:solidFill>
              <a:latin typeface="Arial"/>
              <a:ea typeface="Arial"/>
              <a:cs typeface="Arial"/>
              <a:sym typeface="Arial"/>
            </a:endParaRPr>
          </a:p>
          <a:p>
            <a:pPr indent="0" lvl="0" marL="0" rtl="0" algn="l">
              <a:spcBef>
                <a:spcPts val="560"/>
              </a:spcBef>
              <a:spcAft>
                <a:spcPts val="0"/>
              </a:spcAft>
              <a:buSzPts val="2128"/>
              <a:buNone/>
            </a:pPr>
            <a:r>
              <a:t/>
            </a:r>
            <a:endParaRPr sz="2800">
              <a:solidFill>
                <a:schemeClr val="dk1"/>
              </a:solidFill>
              <a:latin typeface="Arial"/>
              <a:ea typeface="Arial"/>
              <a:cs typeface="Arial"/>
              <a:sym typeface="Arial"/>
            </a:endParaRPr>
          </a:p>
          <a:p>
            <a:pPr indent="-274320" lvl="0" marL="342900" rtl="0" algn="l">
              <a:spcBef>
                <a:spcPts val="560"/>
              </a:spcBef>
              <a:spcAft>
                <a:spcPts val="0"/>
              </a:spcAft>
              <a:buSzPts val="2128"/>
              <a:buNone/>
            </a:pPr>
            <a:r>
              <a:rPr lang="en-IN" sz="2800">
                <a:solidFill>
                  <a:schemeClr val="dk1"/>
                </a:solidFill>
                <a:latin typeface="Arial"/>
                <a:ea typeface="Arial"/>
                <a:cs typeface="Arial"/>
                <a:sym typeface="Arial"/>
              </a:rPr>
              <a:t>     Rating 1 and Rating 2 distribution after cleaning the reviews:</a:t>
            </a:r>
            <a:endParaRPr/>
          </a:p>
          <a:p>
            <a:pPr indent="0" lvl="0" marL="0" rtl="0" algn="l">
              <a:spcBef>
                <a:spcPts val="560"/>
              </a:spcBef>
              <a:spcAft>
                <a:spcPts val="1600"/>
              </a:spcAft>
              <a:buSzPts val="2128"/>
              <a:buNone/>
            </a:pPr>
            <a:r>
              <a:t/>
            </a:r>
            <a:endParaRPr sz="2800">
              <a:solidFill>
                <a:schemeClr val="dk1"/>
              </a:solidFill>
              <a:latin typeface="Arial"/>
              <a:ea typeface="Arial"/>
              <a:cs typeface="Arial"/>
              <a:sym typeface="Arial"/>
            </a:endParaRPr>
          </a:p>
        </p:txBody>
      </p:sp>
      <p:pic>
        <p:nvPicPr>
          <p:cNvPr id="80" name="Google Shape;80;p16"/>
          <p:cNvPicPr preferRelativeResize="0"/>
          <p:nvPr/>
        </p:nvPicPr>
        <p:blipFill rotWithShape="1">
          <a:blip r:embed="rId3">
            <a:alphaModFix/>
          </a:blip>
          <a:srcRect b="0" l="0" r="0" t="0"/>
          <a:stretch/>
        </p:blipFill>
        <p:spPr>
          <a:xfrm>
            <a:off x="2908126" y="1479665"/>
            <a:ext cx="5874706" cy="39840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nvSpPr>
        <p:spPr>
          <a:xfrm>
            <a:off x="110645" y="5747359"/>
            <a:ext cx="1137754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Arial"/>
                <a:ea typeface="Arial"/>
                <a:cs typeface="Arial"/>
                <a:sym typeface="Arial"/>
              </a:rPr>
              <a:t>        Rating 3 and Rating 4 distribution after cleaning the reviews:</a:t>
            </a:r>
            <a:endParaRPr/>
          </a:p>
        </p:txBody>
      </p:sp>
      <p:pic>
        <p:nvPicPr>
          <p:cNvPr id="86" name="Google Shape;86;p17"/>
          <p:cNvPicPr preferRelativeResize="0"/>
          <p:nvPr/>
        </p:nvPicPr>
        <p:blipFill rotWithShape="1">
          <a:blip r:embed="rId3">
            <a:alphaModFix/>
          </a:blip>
          <a:srcRect b="0" l="0" r="0" t="0"/>
          <a:stretch/>
        </p:blipFill>
        <p:spPr>
          <a:xfrm>
            <a:off x="2688921" y="504672"/>
            <a:ext cx="5676377" cy="48570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rotWithShape="1">
          <a:blip r:embed="rId3">
            <a:alphaModFix/>
          </a:blip>
          <a:srcRect b="0" l="0" r="0" t="0"/>
          <a:stretch/>
        </p:blipFill>
        <p:spPr>
          <a:xfrm>
            <a:off x="2824620" y="229287"/>
            <a:ext cx="6083473" cy="5313836"/>
          </a:xfrm>
          <a:prstGeom prst="rect">
            <a:avLst/>
          </a:prstGeom>
          <a:noFill/>
          <a:ln>
            <a:noFill/>
          </a:ln>
        </p:spPr>
      </p:pic>
      <p:sp>
        <p:nvSpPr>
          <p:cNvPr id="92" name="Google Shape;92;p18"/>
          <p:cNvSpPr txBox="1"/>
          <p:nvPr/>
        </p:nvSpPr>
        <p:spPr>
          <a:xfrm>
            <a:off x="1080655" y="5977003"/>
            <a:ext cx="101029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Arial"/>
                <a:ea typeface="Arial"/>
                <a:cs typeface="Arial"/>
                <a:sym typeface="Arial"/>
              </a:rPr>
              <a:t>Rating 1 and Rating 5 distribution after cleaning reviews: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nvSpPr>
        <p:spPr>
          <a:xfrm>
            <a:off x="543170" y="181708"/>
            <a:ext cx="1152774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4000">
              <a:solidFill>
                <a:schemeClr val="dk1"/>
              </a:solidFill>
              <a:latin typeface="Century Gothic"/>
              <a:ea typeface="Century Gothic"/>
              <a:cs typeface="Century Gothic"/>
              <a:sym typeface="Century Gothic"/>
            </a:endParaRPr>
          </a:p>
        </p:txBody>
      </p:sp>
      <p:sp>
        <p:nvSpPr>
          <p:cNvPr id="98" name="Google Shape;98;p19"/>
          <p:cNvSpPr txBox="1"/>
          <p:nvPr/>
        </p:nvSpPr>
        <p:spPr>
          <a:xfrm>
            <a:off x="480540" y="812158"/>
            <a:ext cx="947626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IN" sz="4400">
                <a:solidFill>
                  <a:schemeClr val="dk1"/>
                </a:solidFill>
                <a:latin typeface="Arial"/>
                <a:ea typeface="Arial"/>
                <a:cs typeface="Arial"/>
                <a:sym typeface="Arial"/>
              </a:rPr>
              <a:t>DATA PREPROCESSING DONE</a:t>
            </a:r>
            <a:endParaRPr i="1" sz="3200">
              <a:solidFill>
                <a:schemeClr val="dk1"/>
              </a:solidFill>
              <a:latin typeface="Arial"/>
              <a:ea typeface="Arial"/>
              <a:cs typeface="Arial"/>
              <a:sym typeface="Arial"/>
            </a:endParaRPr>
          </a:p>
        </p:txBody>
      </p:sp>
      <p:sp>
        <p:nvSpPr>
          <p:cNvPr id="99" name="Google Shape;99;p19"/>
          <p:cNvSpPr txBox="1"/>
          <p:nvPr/>
        </p:nvSpPr>
        <p:spPr>
          <a:xfrm>
            <a:off x="4646246" y="6424247"/>
            <a:ext cx="350519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100" name="Google Shape;100;p19"/>
          <p:cNvSpPr txBox="1"/>
          <p:nvPr/>
        </p:nvSpPr>
        <p:spPr>
          <a:xfrm>
            <a:off x="480540" y="1829218"/>
            <a:ext cx="11502651" cy="440120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Arial"/>
              <a:buChar char="•"/>
            </a:pPr>
            <a:r>
              <a:rPr lang="en-IN" sz="2800">
                <a:solidFill>
                  <a:schemeClr val="dk1"/>
                </a:solidFill>
                <a:latin typeface="Arial"/>
                <a:ea typeface="Arial"/>
                <a:cs typeface="Arial"/>
                <a:sym typeface="Arial"/>
              </a:rPr>
              <a:t>We first looked for the null values present in the dataset. We  noticed that there were no null values present in our dataset. Then  we performed text processing. </a:t>
            </a:r>
            <a:endParaRPr sz="28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800"/>
              <a:buFont typeface="Arial"/>
              <a:buChar char="•"/>
            </a:pPr>
            <a:r>
              <a:rPr lang="en-IN" sz="2800">
                <a:solidFill>
                  <a:schemeClr val="dk1"/>
                </a:solidFill>
                <a:latin typeface="Arial"/>
                <a:ea typeface="Arial"/>
                <a:cs typeface="Arial"/>
                <a:sym typeface="Arial"/>
              </a:rPr>
              <a:t>Data usually comes from a variety of  sources and often in different formats. For this reason transforming  your raw data is essential. </a:t>
            </a:r>
            <a:endParaRPr sz="28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800"/>
              <a:buFont typeface="Arial"/>
              <a:buChar char="•"/>
            </a:pPr>
            <a:r>
              <a:rPr lang="en-IN" sz="2800">
                <a:solidFill>
                  <a:schemeClr val="dk1"/>
                </a:solidFill>
                <a:latin typeface="Arial"/>
                <a:ea typeface="Arial"/>
                <a:cs typeface="Arial"/>
                <a:sym typeface="Arial"/>
              </a:rPr>
              <a:t>However, this is not a simple process, as  text data often contains redundant and repetitive words. This  means that processing the text data is the first step in our solution.  </a:t>
            </a:r>
            <a:endParaRPr sz="28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800"/>
              <a:buFont typeface="Arial"/>
              <a:buChar char="•"/>
            </a:pPr>
            <a:r>
              <a:rPr lang="en-IN" sz="2800">
                <a:solidFill>
                  <a:schemeClr val="dk1"/>
                </a:solidFill>
                <a:latin typeface="Arial"/>
                <a:ea typeface="Arial"/>
                <a:cs typeface="Arial"/>
                <a:sym typeface="Arial"/>
              </a:rPr>
              <a:t>The fundamental steps involved in text pre-processing are, Cleaning  the raw data Tokenizing the cleaned data.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nvSpPr>
        <p:spPr>
          <a:xfrm>
            <a:off x="651215" y="1078631"/>
            <a:ext cx="11156514" cy="31085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Arial"/>
                <a:ea typeface="Arial"/>
                <a:cs typeface="Arial"/>
                <a:sym typeface="Arial"/>
              </a:rPr>
              <a:t>Pre-processing involved the following steps:</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800"/>
              <a:buFont typeface="Noto Sans Symbols"/>
              <a:buChar char="⮚"/>
            </a:pPr>
            <a:r>
              <a:rPr lang="en-IN" sz="2800">
                <a:solidFill>
                  <a:schemeClr val="dk1"/>
                </a:solidFill>
                <a:latin typeface="Arial"/>
                <a:ea typeface="Arial"/>
                <a:cs typeface="Arial"/>
                <a:sym typeface="Arial"/>
              </a:rPr>
              <a:t> Removing Punctuations and other special characters</a:t>
            </a:r>
            <a:endParaRPr sz="28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800"/>
              <a:buFont typeface="Noto Sans Symbols"/>
              <a:buChar char="⮚"/>
            </a:pPr>
            <a:r>
              <a:rPr lang="en-IN" sz="2800">
                <a:solidFill>
                  <a:schemeClr val="dk1"/>
                </a:solidFill>
                <a:latin typeface="Arial"/>
                <a:ea typeface="Arial"/>
                <a:cs typeface="Arial"/>
                <a:sym typeface="Arial"/>
              </a:rPr>
              <a:t> Removing Stop Words</a:t>
            </a:r>
            <a:endParaRPr sz="28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800"/>
              <a:buFont typeface="Noto Sans Symbols"/>
              <a:buChar char="⮚"/>
            </a:pPr>
            <a:r>
              <a:rPr lang="en-IN" sz="2800">
                <a:solidFill>
                  <a:schemeClr val="dk1"/>
                </a:solidFill>
                <a:latin typeface="Arial"/>
                <a:ea typeface="Arial"/>
                <a:cs typeface="Arial"/>
                <a:sym typeface="Arial"/>
              </a:rPr>
              <a:t> Stemming and Lemmatising</a:t>
            </a:r>
            <a:endParaRPr sz="28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800"/>
              <a:buFont typeface="Noto Sans Symbols"/>
              <a:buChar char="⮚"/>
            </a:pPr>
            <a:r>
              <a:rPr lang="en-IN" sz="2800">
                <a:solidFill>
                  <a:schemeClr val="dk1"/>
                </a:solidFill>
                <a:latin typeface="Arial"/>
                <a:ea typeface="Arial"/>
                <a:cs typeface="Arial"/>
                <a:sym typeface="Arial"/>
              </a:rPr>
              <a:t> Applying tfidf Vectorizer</a:t>
            </a:r>
            <a:endParaRPr sz="28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800"/>
              <a:buFont typeface="Noto Sans Symbols"/>
              <a:buChar char="⮚"/>
            </a:pPr>
            <a:r>
              <a:rPr lang="en-IN" sz="2800">
                <a:solidFill>
                  <a:schemeClr val="dk1"/>
                </a:solidFill>
                <a:latin typeface="Arial"/>
                <a:ea typeface="Arial"/>
                <a:cs typeface="Arial"/>
                <a:sym typeface="Arial"/>
              </a:rPr>
              <a:t> Balancing the dataset through smote technique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nvSpPr>
        <p:spPr>
          <a:xfrm>
            <a:off x="700067" y="1312588"/>
            <a:ext cx="10709614" cy="4401205"/>
          </a:xfrm>
          <a:prstGeom prst="rect">
            <a:avLst/>
          </a:prstGeom>
          <a:noFill/>
          <a:ln>
            <a:noFill/>
          </a:ln>
        </p:spPr>
        <p:txBody>
          <a:bodyPr anchorCtr="0" anchor="t" bIns="45700" lIns="91425" spcFirstLastPara="1" rIns="91425" wrap="square" tIns="45700">
            <a:spAutoFit/>
          </a:bodyPr>
          <a:lstStyle/>
          <a:p>
            <a:pPr indent="-177800" lvl="0" marL="0" marR="0" rtl="0" algn="just">
              <a:spcBef>
                <a:spcPts val="0"/>
              </a:spcBef>
              <a:spcAft>
                <a:spcPts val="0"/>
              </a:spcAft>
              <a:buClr>
                <a:schemeClr val="dk1"/>
              </a:buClr>
              <a:buSzPts val="2800"/>
              <a:buFont typeface="Arial"/>
              <a:buChar char="•"/>
            </a:pPr>
            <a:r>
              <a:rPr lang="en-IN" sz="2800">
                <a:solidFill>
                  <a:schemeClr val="dk1"/>
                </a:solidFill>
                <a:latin typeface="Arial"/>
                <a:ea typeface="Arial"/>
                <a:cs typeface="Arial"/>
                <a:sym typeface="Arial"/>
              </a:rPr>
              <a:t>Some very large length comments can be seen, in our dataset.  </a:t>
            </a:r>
            <a:endParaRPr sz="2800">
              <a:solidFill>
                <a:schemeClr val="dk1"/>
              </a:solidFill>
              <a:latin typeface="Arial"/>
              <a:ea typeface="Arial"/>
              <a:cs typeface="Arial"/>
              <a:sym typeface="Arial"/>
            </a:endParaRPr>
          </a:p>
          <a:p>
            <a:pPr indent="-177800" lvl="0" marL="0" marR="0" rtl="0" algn="just">
              <a:spcBef>
                <a:spcPts val="0"/>
              </a:spcBef>
              <a:spcAft>
                <a:spcPts val="0"/>
              </a:spcAft>
              <a:buClr>
                <a:schemeClr val="dk1"/>
              </a:buClr>
              <a:buSzPts val="2800"/>
              <a:buFont typeface="Arial"/>
              <a:buChar char="•"/>
            </a:pPr>
            <a:r>
              <a:rPr lang="en-IN" sz="2800">
                <a:solidFill>
                  <a:schemeClr val="dk1"/>
                </a:solidFill>
                <a:latin typeface="Arial"/>
                <a:ea typeface="Arial"/>
                <a:cs typeface="Arial"/>
                <a:sym typeface="Arial"/>
              </a:rPr>
              <a:t>These pose serious problems like adding excessively more words to  the training dataset, causing training time to increase and accuracy  to decrease.</a:t>
            </a:r>
            <a:endParaRPr/>
          </a:p>
          <a:p>
            <a:pPr indent="-177800" lvl="0" marL="0" marR="0" rtl="0" algn="just">
              <a:spcBef>
                <a:spcPts val="0"/>
              </a:spcBef>
              <a:spcAft>
                <a:spcPts val="0"/>
              </a:spcAft>
              <a:buClr>
                <a:schemeClr val="dk1"/>
              </a:buClr>
              <a:buSzPts val="2800"/>
              <a:buFont typeface="Arial"/>
              <a:buChar char="•"/>
            </a:pPr>
            <a:r>
              <a:rPr lang="en-IN" sz="2800">
                <a:solidFill>
                  <a:schemeClr val="dk1"/>
                </a:solidFill>
                <a:latin typeface="Arial"/>
                <a:ea typeface="Arial"/>
                <a:cs typeface="Arial"/>
                <a:sym typeface="Arial"/>
              </a:rPr>
              <a:t> Hence, a threshold of 400 characters will be created  and only comments which have length smaller than 400 will be  used further.</a:t>
            </a:r>
            <a:endParaRPr sz="2800">
              <a:solidFill>
                <a:schemeClr val="dk1"/>
              </a:solidFill>
              <a:latin typeface="Arial"/>
              <a:ea typeface="Arial"/>
              <a:cs typeface="Arial"/>
              <a:sym typeface="Arial"/>
            </a:endParaRPr>
          </a:p>
          <a:p>
            <a:pPr indent="-177800" lvl="0" marL="0" marR="0" rtl="0" algn="just">
              <a:spcBef>
                <a:spcPts val="0"/>
              </a:spcBef>
              <a:spcAft>
                <a:spcPts val="0"/>
              </a:spcAft>
              <a:buClr>
                <a:schemeClr val="dk1"/>
              </a:buClr>
              <a:buSzPts val="2800"/>
              <a:buFont typeface="Arial"/>
              <a:buChar char="•"/>
            </a:pPr>
            <a:r>
              <a:rPr lang="en-IN" sz="2800">
                <a:solidFill>
                  <a:schemeClr val="dk1"/>
                </a:solidFill>
                <a:latin typeface="Arial"/>
                <a:ea typeface="Arial"/>
                <a:cs typeface="Arial"/>
                <a:sym typeface="Arial"/>
              </a:rPr>
              <a:t>Hence, after removing comments longer than 400 characters, we  are still left with 115893 comments, which seems enough for  training purposes.</a:t>
            </a:r>
            <a:endParaRPr sz="2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nvSpPr>
        <p:spPr>
          <a:xfrm>
            <a:off x="507304" y="850669"/>
            <a:ext cx="11427911"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IN" sz="4000">
                <a:solidFill>
                  <a:schemeClr val="dk1"/>
                </a:solidFill>
                <a:latin typeface="Arial"/>
                <a:ea typeface="Arial"/>
                <a:cs typeface="Arial"/>
                <a:sym typeface="Arial"/>
              </a:rPr>
              <a:t>SET OF ASSUMPTIONS RELATED TO THE PROBLEM UNDER CONSIDERATION </a:t>
            </a:r>
            <a:endParaRPr b="1" i="1" sz="4000">
              <a:solidFill>
                <a:schemeClr val="dk1"/>
              </a:solidFill>
              <a:latin typeface="Arial"/>
              <a:ea typeface="Arial"/>
              <a:cs typeface="Arial"/>
              <a:sym typeface="Arial"/>
            </a:endParaRPr>
          </a:p>
        </p:txBody>
      </p:sp>
      <p:sp>
        <p:nvSpPr>
          <p:cNvPr id="116" name="Google Shape;116;p22"/>
          <p:cNvSpPr txBox="1"/>
          <p:nvPr/>
        </p:nvSpPr>
        <p:spPr>
          <a:xfrm>
            <a:off x="673558" y="2661173"/>
            <a:ext cx="11323528" cy="2246769"/>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1"/>
              </a:buClr>
              <a:buSzPts val="2800"/>
              <a:buFont typeface="Arial"/>
              <a:buChar char="•"/>
            </a:pPr>
            <a:r>
              <a:rPr lang="en-IN" sz="2800">
                <a:solidFill>
                  <a:schemeClr val="dk1"/>
                </a:solidFill>
                <a:latin typeface="Arial"/>
                <a:ea typeface="Arial"/>
                <a:cs typeface="Arial"/>
                <a:sym typeface="Arial"/>
              </a:rPr>
              <a:t> By looking into the target variable label we assumed that it was  a  Multiclass classification type of problem.</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177800" lvl="0" marL="0" marR="0" rtl="0" algn="l">
              <a:spcBef>
                <a:spcPts val="0"/>
              </a:spcBef>
              <a:spcAft>
                <a:spcPts val="0"/>
              </a:spcAft>
              <a:buClr>
                <a:schemeClr val="dk1"/>
              </a:buClr>
              <a:buSzPts val="2800"/>
              <a:buFont typeface="Arial"/>
              <a:buChar char="•"/>
            </a:pPr>
            <a:r>
              <a:rPr lang="en-IN" sz="2800">
                <a:solidFill>
                  <a:schemeClr val="dk1"/>
                </a:solidFill>
                <a:latin typeface="Arial"/>
                <a:ea typeface="Arial"/>
                <a:cs typeface="Arial"/>
                <a:sym typeface="Arial"/>
              </a:rPr>
              <a:t> We observed that dataset was imbalance so we will have to balance  the dataset for better outcome.</a:t>
            </a:r>
            <a:endParaRPr sz="2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