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fa1b35f81e_0_5:notes"/>
          <p:cNvSpPr txBox="1"/>
          <p:nvPr>
            <p:ph idx="1" type="body"/>
          </p:nvPr>
        </p:nvSpPr>
        <p:spPr>
          <a:xfrm>
            <a:off x="685784" y="4343396"/>
            <a:ext cx="5486400" cy="4114800"/>
          </a:xfrm>
          <a:prstGeom prst="rect">
            <a:avLst/>
          </a:prstGeom>
          <a:noFill/>
          <a:ln>
            <a:noFill/>
          </a:ln>
        </p:spPr>
        <p:txBody>
          <a:bodyPr anchorCtr="0" anchor="t" bIns="81350" lIns="81350" spcFirstLastPara="1" rIns="81350" wrap="square" tIns="81350">
            <a:noAutofit/>
          </a:bodyPr>
          <a:lstStyle/>
          <a:p>
            <a:pPr indent="0" lvl="0" marL="0" rtl="0" algn="l">
              <a:lnSpc>
                <a:spcPct val="100000"/>
              </a:lnSpc>
              <a:spcBef>
                <a:spcPts val="0"/>
              </a:spcBef>
              <a:spcAft>
                <a:spcPts val="0"/>
              </a:spcAft>
              <a:buSzPts val="1000"/>
              <a:buNone/>
            </a:pPr>
            <a:r>
              <a:t/>
            </a:r>
            <a:endParaRPr/>
          </a:p>
        </p:txBody>
      </p:sp>
      <p:sp>
        <p:nvSpPr>
          <p:cNvPr id="82" name="Google Shape;82;gfa1b35f81e_0_5:notes"/>
          <p:cNvSpPr/>
          <p:nvPr>
            <p:ph idx="2" type="sldImg"/>
          </p:nvPr>
        </p:nvSpPr>
        <p:spPr>
          <a:xfrm>
            <a:off x="1143208" y="685791"/>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FA8DC"/>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1.png"/><Relationship Id="rId4" Type="http://schemas.openxmlformats.org/officeDocument/2006/relationships/image" Target="../media/image24.png"/><Relationship Id="rId5"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18.png"/><Relationship Id="rId5"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3.png"/><Relationship Id="rId6" Type="http://schemas.openxmlformats.org/officeDocument/2006/relationships/image" Target="../media/image10.png"/><Relationship Id="rId7" Type="http://schemas.openxmlformats.org/officeDocument/2006/relationships/image" Target="../media/image15.png"/><Relationship Id="rId8"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9.png"/><Relationship Id="rId5" Type="http://schemas.openxmlformats.org/officeDocument/2006/relationships/image" Target="../media/image19.png"/><Relationship Id="rId6" Type="http://schemas.openxmlformats.org/officeDocument/2006/relationships/image" Target="../media/image11.png"/><Relationship Id="rId7" Type="http://schemas.openxmlformats.org/officeDocument/2006/relationships/image" Target="../media/image6.png"/><Relationship Id="rId8"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p:nvPr/>
        </p:nvSpPr>
        <p:spPr>
          <a:xfrm>
            <a:off x="0" y="0"/>
            <a:ext cx="12188100" cy="68574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3"/>
          <p:cNvSpPr/>
          <p:nvPr/>
        </p:nvSpPr>
        <p:spPr>
          <a:xfrm>
            <a:off x="1943" y="0"/>
            <a:ext cx="12188100" cy="6857400"/>
          </a:xfrm>
          <a:prstGeom prst="rect">
            <a:avLst/>
          </a:prstGeom>
          <a:solidFill>
            <a:srgbClr val="134F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A64D79"/>
              </a:solidFill>
              <a:latin typeface="Arial"/>
              <a:ea typeface="Arial"/>
              <a:cs typeface="Arial"/>
              <a:sym typeface="Arial"/>
            </a:endParaRPr>
          </a:p>
        </p:txBody>
      </p:sp>
      <p:sp>
        <p:nvSpPr>
          <p:cNvPr id="86" name="Google Shape;86;p13"/>
          <p:cNvSpPr/>
          <p:nvPr/>
        </p:nvSpPr>
        <p:spPr>
          <a:xfrm>
            <a:off x="2398200" y="513350"/>
            <a:ext cx="7882800" cy="2666100"/>
          </a:xfrm>
          <a:prstGeom prst="rect">
            <a:avLst/>
          </a:prstGeom>
          <a:noFill/>
          <a:ln>
            <a:noFill/>
          </a:ln>
        </p:spPr>
        <p:txBody>
          <a:bodyPr anchorCtr="0" anchor="b" bIns="45000" lIns="90000" spcFirstLastPara="1" rIns="90000" wrap="square" tIns="45000">
            <a:noAutofit/>
          </a:bodyPr>
          <a:lstStyle/>
          <a:p>
            <a:pPr indent="0" lvl="0" marL="0" marR="0" rtl="0" algn="l">
              <a:lnSpc>
                <a:spcPct val="100000"/>
              </a:lnSpc>
              <a:spcBef>
                <a:spcPts val="0"/>
              </a:spcBef>
              <a:spcAft>
                <a:spcPts val="0"/>
              </a:spcAft>
              <a:buClr>
                <a:srgbClr val="000000"/>
              </a:buClr>
              <a:buSzPts val="4400"/>
              <a:buFont typeface="Arial"/>
              <a:buNone/>
            </a:pPr>
            <a:r>
              <a:rPr b="1" i="0" lang="en-IN" sz="4400" u="none" cap="none" strike="noStrike">
                <a:solidFill>
                  <a:schemeClr val="dk1"/>
                </a:solidFill>
                <a:latin typeface="Arial"/>
                <a:ea typeface="Arial"/>
                <a:cs typeface="Arial"/>
                <a:sym typeface="Arial"/>
              </a:rPr>
              <a:t>FLIPROBO TECHNOLOGIES</a:t>
            </a:r>
            <a:endParaRPr b="1" i="0" sz="4400" u="none" cap="none" strike="noStrike">
              <a:solidFill>
                <a:schemeClr val="dk1"/>
              </a:solidFill>
              <a:latin typeface="Arial"/>
              <a:ea typeface="Arial"/>
              <a:cs typeface="Arial"/>
              <a:sym typeface="Arial"/>
            </a:endParaRPr>
          </a:p>
        </p:txBody>
      </p:sp>
      <p:sp>
        <p:nvSpPr>
          <p:cNvPr id="87" name="Google Shape;87;p13"/>
          <p:cNvSpPr/>
          <p:nvPr/>
        </p:nvSpPr>
        <p:spPr>
          <a:xfrm>
            <a:off x="2671775" y="3408850"/>
            <a:ext cx="7258200" cy="1785000"/>
          </a:xfrm>
          <a:prstGeom prst="rect">
            <a:avLst/>
          </a:prstGeom>
          <a:noFill/>
          <a:ln>
            <a:noFill/>
          </a:ln>
        </p:spPr>
        <p:txBody>
          <a:bodyPr anchorCtr="0" anchor="t" bIns="45000" lIns="90000" spcFirstLastPara="1" rIns="90000" wrap="square" tIns="45000">
            <a:noAutofit/>
          </a:bodyPr>
          <a:lstStyle/>
          <a:p>
            <a:pPr indent="0" lvl="0" marL="0" rtl="0" algn="ctr">
              <a:lnSpc>
                <a:spcPct val="90000"/>
              </a:lnSpc>
              <a:spcBef>
                <a:spcPts val="0"/>
              </a:spcBef>
              <a:spcAft>
                <a:spcPts val="0"/>
              </a:spcAft>
              <a:buClr>
                <a:schemeClr val="dk1"/>
              </a:buClr>
              <a:buSzPts val="5400"/>
              <a:buFont typeface="Calibri"/>
              <a:buNone/>
            </a:pPr>
            <a:r>
              <a:rPr b="1" lang="en-IN" sz="2500">
                <a:solidFill>
                  <a:schemeClr val="dk1"/>
                </a:solidFill>
              </a:rPr>
              <a:t>Flight Price Prediction</a:t>
            </a:r>
            <a:endParaRPr b="1" sz="2500">
              <a:solidFill>
                <a:schemeClr val="dk1"/>
              </a:solidFill>
            </a:endParaRPr>
          </a:p>
          <a:p>
            <a:pPr indent="0" lvl="0" marL="0" marR="0" rtl="0" algn="l">
              <a:lnSpc>
                <a:spcPct val="110000"/>
              </a:lnSpc>
              <a:spcBef>
                <a:spcPts val="0"/>
              </a:spcBef>
              <a:spcAft>
                <a:spcPts val="0"/>
              </a:spcAft>
              <a:buClr>
                <a:srgbClr val="000000"/>
              </a:buClr>
              <a:buSzPts val="2200"/>
              <a:buFont typeface="Arial"/>
              <a:buNone/>
            </a:pPr>
            <a:r>
              <a:t/>
            </a:r>
            <a:endParaRPr b="1" sz="2200">
              <a:solidFill>
                <a:schemeClr val="dk1"/>
              </a:solidFill>
              <a:latin typeface="Avenir"/>
              <a:ea typeface="Avenir"/>
              <a:cs typeface="Avenir"/>
              <a:sym typeface="Avenir"/>
            </a:endParaRPr>
          </a:p>
        </p:txBody>
      </p:sp>
      <p:sp>
        <p:nvSpPr>
          <p:cNvPr id="88" name="Google Shape;88;p13"/>
          <p:cNvSpPr/>
          <p:nvPr/>
        </p:nvSpPr>
        <p:spPr>
          <a:xfrm>
            <a:off x="0" y="5693760"/>
            <a:ext cx="12191400" cy="1163400"/>
          </a:xfrm>
          <a:prstGeom prst="rect">
            <a:avLst/>
          </a:prstGeom>
          <a:solidFill>
            <a:srgbClr val="3240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3"/>
          <p:cNvSpPr/>
          <p:nvPr/>
        </p:nvSpPr>
        <p:spPr>
          <a:xfrm rot="10800000">
            <a:off x="-2520" y="5693880"/>
            <a:ext cx="12191400" cy="1163400"/>
          </a:xfrm>
          <a:prstGeom prst="rect">
            <a:avLst/>
          </a:prstGeom>
          <a:solidFill>
            <a:srgbClr val="76A5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3"/>
          <p:cNvSpPr txBox="1"/>
          <p:nvPr/>
        </p:nvSpPr>
        <p:spPr>
          <a:xfrm>
            <a:off x="3312625" y="5926150"/>
            <a:ext cx="5110200" cy="461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b="1" i="0" lang="en-IN" sz="1800" u="none" cap="none" strike="noStrike">
                <a:solidFill>
                  <a:schemeClr val="dk1"/>
                </a:solidFill>
                <a:latin typeface="Arial"/>
                <a:ea typeface="Arial"/>
                <a:cs typeface="Arial"/>
                <a:sym typeface="Arial"/>
              </a:rPr>
              <a:t>Submitted by:- </a:t>
            </a:r>
            <a:r>
              <a:rPr b="1" lang="en-IN" sz="1800">
                <a:solidFill>
                  <a:schemeClr val="dk1"/>
                </a:solidFill>
              </a:rPr>
              <a:t>Twinkle Patel</a:t>
            </a:r>
            <a:endParaRPr b="1" i="0" sz="18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2"/>
          <p:cNvSpPr txBox="1"/>
          <p:nvPr>
            <p:ph type="title"/>
          </p:nvPr>
        </p:nvSpPr>
        <p:spPr>
          <a:xfrm>
            <a:off x="838200" y="338492"/>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Calibri"/>
              <a:buNone/>
            </a:pPr>
            <a:r>
              <a:rPr b="1" lang="en-IN" sz="2800">
                <a:latin typeface="Calibri"/>
                <a:ea typeface="Calibri"/>
                <a:cs typeface="Calibri"/>
                <a:sym typeface="Calibri"/>
              </a:rPr>
              <a:t>Key Metrics for success in solving problem under consideration</a:t>
            </a:r>
            <a:br>
              <a:rPr lang="en-IN" sz="2800">
                <a:latin typeface="Calibri"/>
                <a:ea typeface="Calibri"/>
                <a:cs typeface="Calibri"/>
                <a:sym typeface="Calibri"/>
              </a:rPr>
            </a:br>
            <a:endParaRPr sz="2800"/>
          </a:p>
        </p:txBody>
      </p:sp>
      <p:pic>
        <p:nvPicPr>
          <p:cNvPr id="159" name="Google Shape;159;p22"/>
          <p:cNvPicPr preferRelativeResize="0"/>
          <p:nvPr>
            <p:ph idx="1" type="body"/>
          </p:nvPr>
        </p:nvPicPr>
        <p:blipFill rotWithShape="1">
          <a:blip r:embed="rId3">
            <a:alphaModFix/>
          </a:blip>
          <a:srcRect b="0" l="0" r="0" t="0"/>
          <a:stretch/>
        </p:blipFill>
        <p:spPr>
          <a:xfrm>
            <a:off x="1833326" y="1825625"/>
            <a:ext cx="8525348" cy="435133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lang="en-IN" sz="4000">
                <a:latin typeface="Calibri"/>
                <a:ea typeface="Calibri"/>
                <a:cs typeface="Calibri"/>
                <a:sym typeface="Calibri"/>
              </a:rPr>
              <a:t>Interpretation of the Results</a:t>
            </a:r>
            <a:br>
              <a:rPr lang="en-IN" sz="1800">
                <a:latin typeface="Calibri"/>
                <a:ea typeface="Calibri"/>
                <a:cs typeface="Calibri"/>
                <a:sym typeface="Calibri"/>
              </a:rPr>
            </a:br>
            <a:endParaRPr/>
          </a:p>
        </p:txBody>
      </p:sp>
      <p:pic>
        <p:nvPicPr>
          <p:cNvPr id="165" name="Google Shape;165;p23"/>
          <p:cNvPicPr preferRelativeResize="0"/>
          <p:nvPr>
            <p:ph idx="1" type="body"/>
          </p:nvPr>
        </p:nvPicPr>
        <p:blipFill rotWithShape="1">
          <a:blip r:embed="rId3">
            <a:alphaModFix/>
          </a:blip>
          <a:srcRect b="0" l="0" r="0" t="0"/>
          <a:stretch/>
        </p:blipFill>
        <p:spPr>
          <a:xfrm>
            <a:off x="838200" y="2573818"/>
            <a:ext cx="10515600" cy="28549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lang="en-IN" sz="4000">
                <a:latin typeface="Calibri"/>
                <a:ea typeface="Calibri"/>
                <a:cs typeface="Calibri"/>
                <a:sym typeface="Calibri"/>
              </a:rPr>
              <a:t>CONCLUSIONS</a:t>
            </a:r>
            <a:br>
              <a:rPr lang="en-IN" sz="1800">
                <a:latin typeface="Calibri"/>
                <a:ea typeface="Calibri"/>
                <a:cs typeface="Calibri"/>
                <a:sym typeface="Calibri"/>
              </a:rPr>
            </a:br>
            <a:endParaRPr/>
          </a:p>
        </p:txBody>
      </p:sp>
      <p:pic>
        <p:nvPicPr>
          <p:cNvPr id="171" name="Google Shape;171;p24"/>
          <p:cNvPicPr preferRelativeResize="0"/>
          <p:nvPr>
            <p:ph idx="1" type="body"/>
          </p:nvPr>
        </p:nvPicPr>
        <p:blipFill rotWithShape="1">
          <a:blip r:embed="rId3">
            <a:alphaModFix/>
          </a:blip>
          <a:srcRect b="0" l="0" r="0" t="0"/>
          <a:stretch/>
        </p:blipFill>
        <p:spPr>
          <a:xfrm>
            <a:off x="4610100" y="1814336"/>
            <a:ext cx="6743700" cy="3486150"/>
          </a:xfrm>
          <a:prstGeom prst="rect">
            <a:avLst/>
          </a:prstGeom>
          <a:noFill/>
          <a:ln>
            <a:noFill/>
          </a:ln>
        </p:spPr>
      </p:pic>
      <p:sp>
        <p:nvSpPr>
          <p:cNvPr id="172" name="Google Shape;172;p24"/>
          <p:cNvSpPr txBox="1"/>
          <p:nvPr/>
        </p:nvSpPr>
        <p:spPr>
          <a:xfrm>
            <a:off x="923278" y="2599421"/>
            <a:ext cx="3373514" cy="2552686"/>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None/>
            </a:pPr>
            <a:r>
              <a:rPr lang="en-IN" sz="1800">
                <a:solidFill>
                  <a:schemeClr val="dk1"/>
                </a:solidFill>
                <a:latin typeface="Calibri"/>
                <a:ea typeface="Calibri"/>
                <a:cs typeface="Calibri"/>
                <a:sym typeface="Calibri"/>
              </a:rPr>
              <a:t>We got our best model as XGBoost Regressor with the r2 score of 85% and the RMSE value is also less compared to all other models. So, we can go further build our model using XGBoost Regressor.</a:t>
            </a:r>
            <a:endParaRPr sz="1200">
              <a:solidFill>
                <a:schemeClr val="dk1"/>
              </a:solidFill>
              <a:latin typeface="Calibri"/>
              <a:ea typeface="Calibri"/>
              <a:cs typeface="Calibri"/>
              <a:sym typeface="Calibri"/>
            </a:endParaRPr>
          </a:p>
          <a:p>
            <a:pPr indent="0" lvl="0" marL="0" marR="0" rtl="0" algn="l">
              <a:lnSpc>
                <a:spcPct val="107000"/>
              </a:lnSpc>
              <a:spcBef>
                <a:spcPts val="800"/>
              </a:spcBef>
              <a:spcAft>
                <a:spcPts val="0"/>
              </a:spcAft>
              <a:buNone/>
            </a:pPr>
            <a:r>
              <a:rPr lang="en-IN" sz="18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b="1" lang="en-IN" sz="3600">
                <a:latin typeface="Calibri"/>
                <a:ea typeface="Calibri"/>
                <a:cs typeface="Calibri"/>
                <a:sym typeface="Calibri"/>
              </a:rPr>
              <a:t>Learning Outcomes of the Study in respect of Data Science</a:t>
            </a:r>
            <a:br>
              <a:rPr lang="en-IN" sz="1800">
                <a:latin typeface="Calibri"/>
                <a:ea typeface="Calibri"/>
                <a:cs typeface="Calibri"/>
                <a:sym typeface="Calibri"/>
              </a:rPr>
            </a:br>
            <a:endParaRPr/>
          </a:p>
        </p:txBody>
      </p:sp>
      <p:pic>
        <p:nvPicPr>
          <p:cNvPr id="178" name="Google Shape;178;p25"/>
          <p:cNvPicPr preferRelativeResize="0"/>
          <p:nvPr>
            <p:ph idx="1" type="body"/>
          </p:nvPr>
        </p:nvPicPr>
        <p:blipFill rotWithShape="1">
          <a:blip r:embed="rId3">
            <a:alphaModFix/>
          </a:blip>
          <a:srcRect b="0" l="0" r="0" t="0"/>
          <a:stretch/>
        </p:blipFill>
        <p:spPr>
          <a:xfrm>
            <a:off x="1978239" y="1353473"/>
            <a:ext cx="7162800" cy="1924050"/>
          </a:xfrm>
          <a:prstGeom prst="rect">
            <a:avLst/>
          </a:prstGeom>
          <a:noFill/>
          <a:ln>
            <a:noFill/>
          </a:ln>
        </p:spPr>
      </p:pic>
      <p:pic>
        <p:nvPicPr>
          <p:cNvPr id="179" name="Google Shape;179;p25"/>
          <p:cNvPicPr preferRelativeResize="0"/>
          <p:nvPr/>
        </p:nvPicPr>
        <p:blipFill rotWithShape="1">
          <a:blip r:embed="rId4">
            <a:alphaModFix/>
          </a:blip>
          <a:srcRect b="0" l="0" r="0" t="0"/>
          <a:stretch/>
        </p:blipFill>
        <p:spPr>
          <a:xfrm>
            <a:off x="642891" y="3429000"/>
            <a:ext cx="5657850" cy="3211497"/>
          </a:xfrm>
          <a:prstGeom prst="rect">
            <a:avLst/>
          </a:prstGeom>
          <a:noFill/>
          <a:ln>
            <a:noFill/>
          </a:ln>
        </p:spPr>
      </p:pic>
      <p:pic>
        <p:nvPicPr>
          <p:cNvPr id="180" name="Google Shape;180;p25"/>
          <p:cNvPicPr preferRelativeResize="0"/>
          <p:nvPr/>
        </p:nvPicPr>
        <p:blipFill rotWithShape="1">
          <a:blip r:embed="rId5">
            <a:alphaModFix/>
          </a:blip>
          <a:srcRect b="0" l="0" r="0" t="0"/>
          <a:stretch/>
        </p:blipFill>
        <p:spPr>
          <a:xfrm>
            <a:off x="6583577" y="3277523"/>
            <a:ext cx="5114925" cy="321149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IN"/>
              <a:t>Saving the Model</a:t>
            </a:r>
            <a:endParaRPr b="1"/>
          </a:p>
        </p:txBody>
      </p:sp>
      <p:pic>
        <p:nvPicPr>
          <p:cNvPr id="186" name="Google Shape;186;p26"/>
          <p:cNvPicPr preferRelativeResize="0"/>
          <p:nvPr>
            <p:ph idx="1" type="body"/>
          </p:nvPr>
        </p:nvPicPr>
        <p:blipFill rotWithShape="1">
          <a:blip r:embed="rId3">
            <a:alphaModFix/>
          </a:blip>
          <a:srcRect b="0" l="0" r="0" t="0"/>
          <a:stretch/>
        </p:blipFill>
        <p:spPr>
          <a:xfrm>
            <a:off x="2606937" y="2481455"/>
            <a:ext cx="4314825" cy="16192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IN">
                <a:latin typeface="Calibri"/>
                <a:ea typeface="Calibri"/>
                <a:cs typeface="Calibri"/>
                <a:sym typeface="Calibri"/>
              </a:rPr>
              <a:t>Limitations and Future Scope</a:t>
            </a:r>
            <a:br>
              <a:rPr lang="en-IN" sz="1800">
                <a:latin typeface="Calibri"/>
                <a:ea typeface="Calibri"/>
                <a:cs typeface="Calibri"/>
                <a:sym typeface="Calibri"/>
              </a:rPr>
            </a:br>
            <a:endParaRPr/>
          </a:p>
        </p:txBody>
      </p:sp>
      <p:sp>
        <p:nvSpPr>
          <p:cNvPr id="192" name="Google Shape;192;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IN" sz="2000">
                <a:latin typeface="Calibri"/>
                <a:ea typeface="Calibri"/>
                <a:cs typeface="Calibri"/>
                <a:sym typeface="Calibri"/>
              </a:rPr>
              <a:t>This study shows, it is feasible to predict the airline ticket price based on historical data. One possible way to increase the accuracy can be combining different models after carefully studying their own performance on each individual bin. </a:t>
            </a:r>
            <a:endParaRPr/>
          </a:p>
          <a:p>
            <a:pPr indent="-228600" lvl="0" marL="228600" rtl="0" algn="l">
              <a:lnSpc>
                <a:spcPct val="90000"/>
              </a:lnSpc>
              <a:spcBef>
                <a:spcPts val="1000"/>
              </a:spcBef>
              <a:spcAft>
                <a:spcPts val="0"/>
              </a:spcAft>
              <a:buClr>
                <a:schemeClr val="dk1"/>
              </a:buClr>
              <a:buSzPts val="2000"/>
              <a:buChar char="•"/>
            </a:pPr>
            <a:r>
              <a:rPr lang="en-IN" sz="2000">
                <a:latin typeface="Calibri"/>
                <a:ea typeface="Calibri"/>
                <a:cs typeface="Calibri"/>
                <a:sym typeface="Calibri"/>
              </a:rPr>
              <a:t>Additionally, as the learning curve indicates, adding more features will increase the accuracy of our models. However, limited by the current data source that we have, we are unable to extract more information of a particular flight. </a:t>
            </a:r>
            <a:endParaRPr/>
          </a:p>
          <a:p>
            <a:pPr indent="-228600" lvl="0" marL="228600" rtl="0" algn="l">
              <a:lnSpc>
                <a:spcPct val="90000"/>
              </a:lnSpc>
              <a:spcBef>
                <a:spcPts val="1000"/>
              </a:spcBef>
              <a:spcAft>
                <a:spcPts val="0"/>
              </a:spcAft>
              <a:buClr>
                <a:schemeClr val="dk1"/>
              </a:buClr>
              <a:buSzPts val="2000"/>
              <a:buChar char="•"/>
            </a:pPr>
            <a:r>
              <a:rPr lang="en-IN" sz="2000">
                <a:latin typeface="Calibri"/>
                <a:ea typeface="Calibri"/>
                <a:cs typeface="Calibri"/>
                <a:sym typeface="Calibri"/>
              </a:rPr>
              <a:t>In the future, more features, such as the available seat and whether the departure day is a holiday or not, can be added to the model to improve the performance of the predicting model.</a:t>
            </a:r>
            <a:endParaRPr/>
          </a:p>
          <a:p>
            <a:pPr indent="-228600" lvl="0" marL="228600" rtl="0" algn="l">
              <a:lnSpc>
                <a:spcPct val="90000"/>
              </a:lnSpc>
              <a:spcBef>
                <a:spcPts val="1000"/>
              </a:spcBef>
              <a:spcAft>
                <a:spcPts val="0"/>
              </a:spcAft>
              <a:buClr>
                <a:schemeClr val="dk1"/>
              </a:buClr>
              <a:buSzPts val="2000"/>
              <a:buChar char="•"/>
            </a:pPr>
            <a:r>
              <a:rPr lang="en-IN" sz="2000">
                <a:latin typeface="Calibri"/>
                <a:ea typeface="Calibri"/>
                <a:cs typeface="Calibri"/>
                <a:sym typeface="Calibri"/>
              </a:rPr>
              <a:t>In Future, we need to add extra historical data of flight price which can help to reduce the RMSE error.</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IN" u="sng"/>
              <a:t>Problem Statement</a:t>
            </a:r>
            <a:endParaRPr b="1" u="sng"/>
          </a:p>
        </p:txBody>
      </p:sp>
      <p:sp>
        <p:nvSpPr>
          <p:cNvPr id="96" name="Google Shape;96;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107000"/>
              </a:lnSpc>
              <a:spcBef>
                <a:spcPts val="0"/>
              </a:spcBef>
              <a:spcAft>
                <a:spcPts val="0"/>
              </a:spcAft>
              <a:buClr>
                <a:srgbClr val="292929"/>
              </a:buClr>
              <a:buSzPts val="2000"/>
              <a:buChar char="•"/>
            </a:pPr>
            <a:r>
              <a:rPr lang="en-IN" sz="2000">
                <a:solidFill>
                  <a:srgbClr val="292929"/>
                </a:solidFill>
                <a:latin typeface="Calibri"/>
                <a:ea typeface="Calibri"/>
                <a:cs typeface="Calibri"/>
                <a:sym typeface="Calibri"/>
              </a:rPr>
              <a:t>Flight ticket prices can be something hard to guess</a:t>
            </a:r>
            <a:r>
              <a:rPr b="1" lang="en-IN" sz="2000">
                <a:latin typeface="Calibri"/>
                <a:ea typeface="Calibri"/>
                <a:cs typeface="Calibri"/>
                <a:sym typeface="Calibri"/>
              </a:rPr>
              <a:t> </a:t>
            </a:r>
            <a:r>
              <a:rPr lang="en-IN" sz="2000">
                <a:solidFill>
                  <a:srgbClr val="333333"/>
                </a:solidFill>
                <a:latin typeface="Calibri"/>
                <a:ea typeface="Calibri"/>
                <a:cs typeface="Calibri"/>
                <a:sym typeface="Calibri"/>
              </a:rPr>
              <a:t>and we </a:t>
            </a:r>
            <a:r>
              <a:rPr lang="en-IN" sz="2000">
                <a:latin typeface="Calibri"/>
                <a:ea typeface="Calibri"/>
                <a:cs typeface="Calibri"/>
                <a:sym typeface="Calibri"/>
              </a:rPr>
              <a:t>know how unexpectedly they vary. </a:t>
            </a:r>
            <a:endParaRPr/>
          </a:p>
          <a:p>
            <a:pPr indent="-228600" lvl="0" marL="228600" rtl="0" algn="l">
              <a:lnSpc>
                <a:spcPct val="107000"/>
              </a:lnSpc>
              <a:spcBef>
                <a:spcPts val="1800"/>
              </a:spcBef>
              <a:spcAft>
                <a:spcPts val="0"/>
              </a:spcAft>
              <a:buClr>
                <a:schemeClr val="dk1"/>
              </a:buClr>
              <a:buSzPts val="2000"/>
              <a:buChar char="•"/>
            </a:pPr>
            <a:r>
              <a:rPr lang="en-IN" sz="2000">
                <a:latin typeface="Calibri"/>
                <a:ea typeface="Calibri"/>
                <a:cs typeface="Calibri"/>
                <a:sym typeface="Calibri"/>
              </a:rPr>
              <a:t>The cheapest available ticket on a given flight gets more and less expensive over time. This usually happens as an attempt to maximize revenue based on Time of purchase. </a:t>
            </a:r>
            <a:endParaRPr/>
          </a:p>
          <a:p>
            <a:pPr indent="-228600" lvl="0" marL="228600" rtl="0" algn="l">
              <a:lnSpc>
                <a:spcPct val="107000"/>
              </a:lnSpc>
              <a:spcBef>
                <a:spcPts val="1800"/>
              </a:spcBef>
              <a:spcAft>
                <a:spcPts val="0"/>
              </a:spcAft>
              <a:buClr>
                <a:schemeClr val="dk1"/>
              </a:buClr>
              <a:buSzPts val="2000"/>
              <a:buChar char="•"/>
            </a:pPr>
            <a:r>
              <a:rPr lang="en-IN" sz="2000">
                <a:latin typeface="Calibri"/>
                <a:ea typeface="Calibri"/>
                <a:cs typeface="Calibri"/>
                <a:sym typeface="Calibri"/>
              </a:rPr>
              <a:t>The last-minute purchases are expensive. </a:t>
            </a:r>
            <a:endParaRPr/>
          </a:p>
          <a:p>
            <a:pPr indent="-228600" lvl="0" marL="228600" rtl="0" algn="l">
              <a:lnSpc>
                <a:spcPct val="107000"/>
              </a:lnSpc>
              <a:spcBef>
                <a:spcPts val="1800"/>
              </a:spcBef>
              <a:spcAft>
                <a:spcPts val="0"/>
              </a:spcAft>
              <a:buClr>
                <a:srgbClr val="3B3B3B"/>
              </a:buClr>
              <a:buSzPts val="2000"/>
              <a:buChar char="•"/>
            </a:pPr>
            <a:r>
              <a:rPr lang="en-IN" sz="2000">
                <a:solidFill>
                  <a:srgbClr val="3B3B3B"/>
                </a:solidFill>
                <a:latin typeface="Calibri"/>
                <a:ea typeface="Calibri"/>
                <a:cs typeface="Calibri"/>
                <a:sym typeface="Calibri"/>
              </a:rPr>
              <a:t>Especially when traveling shorter distances, the difference in cost for air travel and other modes of transport, would seem comically large.</a:t>
            </a:r>
            <a:endParaRPr sz="2000">
              <a:latin typeface="Calibri"/>
              <a:ea typeface="Calibri"/>
              <a:cs typeface="Calibri"/>
              <a:sym typeface="Calibri"/>
            </a:endParaRPr>
          </a:p>
          <a:p>
            <a:pPr indent="-228600" lvl="0" marL="228600" rtl="0" algn="l">
              <a:lnSpc>
                <a:spcPct val="107000"/>
              </a:lnSpc>
              <a:spcBef>
                <a:spcPts val="1800"/>
              </a:spcBef>
              <a:spcAft>
                <a:spcPts val="0"/>
              </a:spcAft>
              <a:buClr>
                <a:schemeClr val="dk1"/>
              </a:buClr>
              <a:buSzPts val="2000"/>
              <a:buChar char="•"/>
            </a:pPr>
            <a:r>
              <a:rPr lang="en-IN" sz="2000">
                <a:latin typeface="Calibri"/>
                <a:ea typeface="Calibri"/>
                <a:cs typeface="Calibri"/>
                <a:sym typeface="Calibri"/>
              </a:rPr>
              <a:t>Raising prices on a flight will reduce sales.</a:t>
            </a:r>
            <a:endParaRPr sz="2000">
              <a:latin typeface="Calibri"/>
              <a:ea typeface="Calibri"/>
              <a:cs typeface="Calibri"/>
              <a:sym typeface="Calibri"/>
            </a:endParaRPr>
          </a:p>
          <a:p>
            <a:pPr indent="0" lvl="0" marL="0" rtl="0" algn="l">
              <a:lnSpc>
                <a:spcPct val="90000"/>
              </a:lnSpc>
              <a:spcBef>
                <a:spcPts val="1800"/>
              </a:spcBef>
              <a:spcAft>
                <a:spcPts val="0"/>
              </a:spcAft>
              <a:buClr>
                <a:schemeClr val="dk1"/>
              </a:buClr>
              <a:buSzPts val="2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971365" y="356247"/>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lang="en-IN" sz="4000">
                <a:latin typeface="Calibri"/>
                <a:ea typeface="Calibri"/>
                <a:cs typeface="Calibri"/>
                <a:sym typeface="Calibri"/>
              </a:rPr>
              <a:t>Conceptual Background of the Domain Problem</a:t>
            </a:r>
            <a:br>
              <a:rPr lang="en-IN" sz="4000">
                <a:latin typeface="Calibri"/>
                <a:ea typeface="Calibri"/>
                <a:cs typeface="Calibri"/>
                <a:sym typeface="Calibri"/>
              </a:rPr>
            </a:br>
            <a:endParaRPr sz="4000"/>
          </a:p>
        </p:txBody>
      </p:sp>
      <p:sp>
        <p:nvSpPr>
          <p:cNvPr id="102" name="Google Shape;102;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333333"/>
              </a:buClr>
              <a:buSzPts val="2400"/>
              <a:buChar char="•"/>
            </a:pPr>
            <a:r>
              <a:rPr lang="en-IN" sz="2400">
                <a:solidFill>
                  <a:srgbClr val="333333"/>
                </a:solidFill>
                <a:latin typeface="Calibri"/>
                <a:ea typeface="Calibri"/>
                <a:cs typeface="Calibri"/>
                <a:sym typeface="Calibri"/>
              </a:rPr>
              <a:t>Airline Industry is one of the most sophisticated industries in its use of dynamic pricing strategies to maximize its revenue. </a:t>
            </a:r>
            <a:endParaRPr/>
          </a:p>
          <a:p>
            <a:pPr indent="-228600" lvl="0" marL="228600" rtl="0" algn="l">
              <a:lnSpc>
                <a:spcPct val="90000"/>
              </a:lnSpc>
              <a:spcBef>
                <a:spcPts val="1000"/>
              </a:spcBef>
              <a:spcAft>
                <a:spcPts val="0"/>
              </a:spcAft>
              <a:buClr>
                <a:srgbClr val="333333"/>
              </a:buClr>
              <a:buSzPts val="2400"/>
              <a:buChar char="•"/>
            </a:pPr>
            <a:r>
              <a:rPr lang="en-IN" sz="2400">
                <a:solidFill>
                  <a:srgbClr val="333333"/>
                </a:solidFill>
                <a:latin typeface="Calibri"/>
                <a:ea typeface="Calibri"/>
                <a:cs typeface="Calibri"/>
                <a:sym typeface="Calibri"/>
              </a:rPr>
              <a:t>The model used by airline companies for the prediction of a ticket price is not public and it is really very complicated because it is based on proprietary algorithms and hidden variables. </a:t>
            </a:r>
            <a:endParaRPr/>
          </a:p>
          <a:p>
            <a:pPr indent="-228600" lvl="0" marL="228600" rtl="0" algn="l">
              <a:lnSpc>
                <a:spcPct val="90000"/>
              </a:lnSpc>
              <a:spcBef>
                <a:spcPts val="1000"/>
              </a:spcBef>
              <a:spcAft>
                <a:spcPts val="0"/>
              </a:spcAft>
              <a:buClr>
                <a:srgbClr val="333333"/>
              </a:buClr>
              <a:buSzPts val="2400"/>
              <a:buChar char="•"/>
            </a:pPr>
            <a:r>
              <a:rPr lang="en-IN" sz="2400">
                <a:solidFill>
                  <a:srgbClr val="333333"/>
                </a:solidFill>
                <a:latin typeface="Calibri"/>
                <a:ea typeface="Calibri"/>
                <a:cs typeface="Calibri"/>
                <a:sym typeface="Calibri"/>
              </a:rPr>
              <a:t>There is a need to develop a model for the consumers from which they can predict these prices and moreover analyze which feature is the most influential in determining these prices. </a:t>
            </a:r>
            <a:endParaRPr/>
          </a:p>
          <a:p>
            <a:pPr indent="-228600" lvl="0" marL="228600" rtl="0" algn="l">
              <a:lnSpc>
                <a:spcPct val="90000"/>
              </a:lnSpc>
              <a:spcBef>
                <a:spcPts val="1000"/>
              </a:spcBef>
              <a:spcAft>
                <a:spcPts val="0"/>
              </a:spcAft>
              <a:buClr>
                <a:srgbClr val="333333"/>
              </a:buClr>
              <a:buSzPts val="2400"/>
              <a:buChar char="•"/>
            </a:pPr>
            <a:r>
              <a:rPr lang="en-IN" sz="2400">
                <a:solidFill>
                  <a:srgbClr val="333333"/>
                </a:solidFill>
                <a:latin typeface="Calibri"/>
                <a:ea typeface="Calibri"/>
                <a:cs typeface="Calibri"/>
                <a:sym typeface="Calibri"/>
              </a:rPr>
              <a:t>In this project I have applied Machine learning algorithms on a dataset consisting of various factors which can influence the flight fares to prepare such a model.</a:t>
            </a:r>
            <a:endParaRPr sz="2400">
              <a:latin typeface="Calibri"/>
              <a:ea typeface="Calibri"/>
              <a:cs typeface="Calibri"/>
              <a:sym typeface="Calibri"/>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b="1" lang="en-IN" sz="3600">
                <a:latin typeface="Calibri"/>
                <a:ea typeface="Calibri"/>
                <a:cs typeface="Calibri"/>
                <a:sym typeface="Calibri"/>
              </a:rPr>
              <a:t>Mathematical/ Analytical Modelling of the Problem</a:t>
            </a:r>
            <a:br>
              <a:rPr lang="en-IN" sz="3600">
                <a:latin typeface="Calibri"/>
                <a:ea typeface="Calibri"/>
                <a:cs typeface="Calibri"/>
                <a:sym typeface="Calibri"/>
              </a:rPr>
            </a:br>
            <a:endParaRPr sz="3600">
              <a:latin typeface="Calibri"/>
              <a:ea typeface="Calibri"/>
              <a:cs typeface="Calibri"/>
              <a:sym typeface="Calibri"/>
            </a:endParaRPr>
          </a:p>
        </p:txBody>
      </p:sp>
      <p:sp>
        <p:nvSpPr>
          <p:cNvPr id="108" name="Google Shape;108;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IN" sz="2400"/>
              <a:t>I have used web-scraping (selenium) for scraping the details of flights from different websites like Yatra.com, Easy my trip.com, Via.com for collecting the data. </a:t>
            </a:r>
            <a:endParaRPr/>
          </a:p>
          <a:p>
            <a:pPr indent="-228600" lvl="0" marL="228600" rtl="0" algn="l">
              <a:lnSpc>
                <a:spcPct val="90000"/>
              </a:lnSpc>
              <a:spcBef>
                <a:spcPts val="1000"/>
              </a:spcBef>
              <a:spcAft>
                <a:spcPts val="0"/>
              </a:spcAft>
              <a:buClr>
                <a:schemeClr val="dk1"/>
              </a:buClr>
              <a:buSzPts val="2400"/>
              <a:buChar char="•"/>
            </a:pPr>
            <a:r>
              <a:rPr lang="en-IN" sz="2400"/>
              <a:t>I have collected different locations flight travels history and scarped the details like Air-lines name, Source, Destination, duration, arrival time, departure time, number of stops, Price and date of the flight. </a:t>
            </a:r>
            <a:endParaRPr/>
          </a:p>
          <a:p>
            <a:pPr indent="-228600" lvl="0" marL="228600" rtl="0" algn="l">
              <a:lnSpc>
                <a:spcPct val="90000"/>
              </a:lnSpc>
              <a:spcBef>
                <a:spcPts val="1000"/>
              </a:spcBef>
              <a:spcAft>
                <a:spcPts val="0"/>
              </a:spcAft>
              <a:buClr>
                <a:schemeClr val="dk1"/>
              </a:buClr>
              <a:buSzPts val="2400"/>
              <a:buChar char="•"/>
            </a:pPr>
            <a:r>
              <a:rPr lang="en-IN" sz="2400"/>
              <a:t>So, by using all the data collected, we need to predict the flight prices. </a:t>
            </a:r>
            <a:endParaRPr/>
          </a:p>
          <a:p>
            <a:pPr indent="-228600" lvl="0" marL="228600" rtl="0" algn="l">
              <a:lnSpc>
                <a:spcPct val="90000"/>
              </a:lnSpc>
              <a:spcBef>
                <a:spcPts val="1000"/>
              </a:spcBef>
              <a:spcAft>
                <a:spcPts val="0"/>
              </a:spcAft>
              <a:buClr>
                <a:schemeClr val="dk1"/>
              </a:buClr>
              <a:buSzPts val="2400"/>
              <a:buChar char="•"/>
            </a:pPr>
            <a:r>
              <a:rPr lang="en-IN" sz="2400"/>
              <a:t>Then I have put all the websites details together and created a data frame and saved in a excel file.</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lang="en-IN" sz="4000">
                <a:latin typeface="Calibri"/>
                <a:ea typeface="Calibri"/>
                <a:cs typeface="Calibri"/>
                <a:sym typeface="Calibri"/>
              </a:rPr>
              <a:t>Data Sources and their formats</a:t>
            </a:r>
            <a:br>
              <a:rPr lang="en-IN" sz="4000">
                <a:latin typeface="Calibri"/>
                <a:ea typeface="Calibri"/>
                <a:cs typeface="Calibri"/>
                <a:sym typeface="Calibri"/>
              </a:rPr>
            </a:br>
            <a:endParaRPr sz="4000">
              <a:latin typeface="Calibri"/>
              <a:ea typeface="Calibri"/>
              <a:cs typeface="Calibri"/>
              <a:sym typeface="Calibri"/>
            </a:endParaRPr>
          </a:p>
        </p:txBody>
      </p:sp>
      <p:sp>
        <p:nvSpPr>
          <p:cNvPr id="114" name="Google Shape;114;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107000"/>
              </a:lnSpc>
              <a:spcBef>
                <a:spcPts val="0"/>
              </a:spcBef>
              <a:spcAft>
                <a:spcPts val="0"/>
              </a:spcAft>
              <a:buClr>
                <a:schemeClr val="dk1"/>
              </a:buClr>
              <a:buSzPct val="100000"/>
              <a:buChar char="•"/>
            </a:pPr>
            <a:r>
              <a:rPr lang="en-IN" sz="1800">
                <a:latin typeface="Calibri"/>
                <a:ea typeface="Calibri"/>
                <a:cs typeface="Calibri"/>
                <a:sym typeface="Calibri"/>
              </a:rPr>
              <a:t>The dataset consists of 9 attributes with over 3435 entries. The features of the dataset are as follows:</a:t>
            </a:r>
            <a:endParaRPr/>
          </a:p>
          <a:p>
            <a:pPr indent="-228600" lvl="0" marL="228600" rtl="0" algn="l">
              <a:lnSpc>
                <a:spcPct val="107000"/>
              </a:lnSpc>
              <a:spcBef>
                <a:spcPts val="1800"/>
              </a:spcBef>
              <a:spcAft>
                <a:spcPts val="0"/>
              </a:spcAft>
              <a:buClr>
                <a:schemeClr val="dk1"/>
              </a:buClr>
              <a:buSzPct val="100000"/>
              <a:buChar char="•"/>
            </a:pPr>
            <a:r>
              <a:rPr lang="en-IN" sz="1800">
                <a:latin typeface="Calibri"/>
                <a:ea typeface="Calibri"/>
                <a:cs typeface="Calibri"/>
                <a:sym typeface="Calibri"/>
              </a:rPr>
              <a:t>1.airline_name: The name of the airlines</a:t>
            </a:r>
            <a:endParaRPr/>
          </a:p>
          <a:p>
            <a:pPr indent="-228600" lvl="0" marL="228600" rtl="0" algn="l">
              <a:lnSpc>
                <a:spcPct val="107000"/>
              </a:lnSpc>
              <a:spcBef>
                <a:spcPts val="1800"/>
              </a:spcBef>
              <a:spcAft>
                <a:spcPts val="0"/>
              </a:spcAft>
              <a:buClr>
                <a:schemeClr val="dk1"/>
              </a:buClr>
              <a:buSzPct val="100000"/>
              <a:buChar char="•"/>
            </a:pPr>
            <a:r>
              <a:rPr lang="en-IN" sz="1800">
                <a:latin typeface="Calibri"/>
                <a:ea typeface="Calibri"/>
                <a:cs typeface="Calibri"/>
                <a:sym typeface="Calibri"/>
              </a:rPr>
              <a:t>2.date_of_Journey: The date of the journey.</a:t>
            </a:r>
            <a:endParaRPr/>
          </a:p>
          <a:p>
            <a:pPr indent="-228600" lvl="0" marL="228600" rtl="0" algn="l">
              <a:lnSpc>
                <a:spcPct val="107000"/>
              </a:lnSpc>
              <a:spcBef>
                <a:spcPts val="1800"/>
              </a:spcBef>
              <a:spcAft>
                <a:spcPts val="0"/>
              </a:spcAft>
              <a:buClr>
                <a:schemeClr val="dk1"/>
              </a:buClr>
              <a:buSzPct val="100000"/>
              <a:buChar char="•"/>
            </a:pPr>
            <a:r>
              <a:rPr lang="en-IN" sz="1800">
                <a:latin typeface="Calibri"/>
                <a:ea typeface="Calibri"/>
                <a:cs typeface="Calibri"/>
                <a:sym typeface="Calibri"/>
              </a:rPr>
              <a:t>3.Source: Source city of the flight.</a:t>
            </a:r>
            <a:endParaRPr/>
          </a:p>
          <a:p>
            <a:pPr indent="-228600" lvl="0" marL="228600" rtl="0" algn="l">
              <a:lnSpc>
                <a:spcPct val="107000"/>
              </a:lnSpc>
              <a:spcBef>
                <a:spcPts val="1800"/>
              </a:spcBef>
              <a:spcAft>
                <a:spcPts val="0"/>
              </a:spcAft>
              <a:buClr>
                <a:schemeClr val="dk1"/>
              </a:buClr>
              <a:buSzPct val="100000"/>
              <a:buChar char="•"/>
            </a:pPr>
            <a:r>
              <a:rPr lang="en-IN" sz="1800">
                <a:latin typeface="Calibri"/>
                <a:ea typeface="Calibri"/>
                <a:cs typeface="Calibri"/>
                <a:sym typeface="Calibri"/>
              </a:rPr>
              <a:t>4.Destination: Destination city of the flight. </a:t>
            </a:r>
            <a:endParaRPr/>
          </a:p>
          <a:p>
            <a:pPr indent="-228600" lvl="0" marL="228600" rtl="0" algn="l">
              <a:lnSpc>
                <a:spcPct val="107000"/>
              </a:lnSpc>
              <a:spcBef>
                <a:spcPts val="1800"/>
              </a:spcBef>
              <a:spcAft>
                <a:spcPts val="0"/>
              </a:spcAft>
              <a:buClr>
                <a:schemeClr val="dk1"/>
              </a:buClr>
              <a:buSzPct val="100000"/>
              <a:buChar char="•"/>
            </a:pPr>
            <a:r>
              <a:rPr lang="en-IN" sz="1800">
                <a:latin typeface="Calibri"/>
                <a:ea typeface="Calibri"/>
                <a:cs typeface="Calibri"/>
                <a:sym typeface="Calibri"/>
              </a:rPr>
              <a:t>5.Depature_time: Time of the departure of flight.</a:t>
            </a:r>
            <a:endParaRPr/>
          </a:p>
          <a:p>
            <a:pPr indent="-228600" lvl="0" marL="228600" rtl="0" algn="l">
              <a:lnSpc>
                <a:spcPct val="107000"/>
              </a:lnSpc>
              <a:spcBef>
                <a:spcPts val="1800"/>
              </a:spcBef>
              <a:spcAft>
                <a:spcPts val="0"/>
              </a:spcAft>
              <a:buClr>
                <a:schemeClr val="dk1"/>
              </a:buClr>
              <a:buSzPct val="100000"/>
              <a:buChar char="•"/>
            </a:pPr>
            <a:r>
              <a:rPr lang="en-IN" sz="1800">
                <a:latin typeface="Calibri"/>
                <a:ea typeface="Calibri"/>
                <a:cs typeface="Calibri"/>
                <a:sym typeface="Calibri"/>
              </a:rPr>
              <a:t>6.Arrival_Time: Time of arrival of the flight.</a:t>
            </a:r>
            <a:endParaRPr/>
          </a:p>
          <a:p>
            <a:pPr indent="-228600" lvl="0" marL="228600" rtl="0" algn="l">
              <a:lnSpc>
                <a:spcPct val="107000"/>
              </a:lnSpc>
              <a:spcBef>
                <a:spcPts val="1800"/>
              </a:spcBef>
              <a:spcAft>
                <a:spcPts val="0"/>
              </a:spcAft>
              <a:buClr>
                <a:schemeClr val="dk1"/>
              </a:buClr>
              <a:buSzPct val="100000"/>
              <a:buChar char="•"/>
            </a:pPr>
            <a:r>
              <a:rPr lang="en-IN" sz="1800">
                <a:latin typeface="Calibri"/>
                <a:ea typeface="Calibri"/>
                <a:cs typeface="Calibri"/>
                <a:sym typeface="Calibri"/>
              </a:rPr>
              <a:t>7.Total_stops: No of stops</a:t>
            </a:r>
            <a:endParaRPr/>
          </a:p>
          <a:p>
            <a:pPr indent="-228600" lvl="0" marL="228600" rtl="0" algn="l">
              <a:lnSpc>
                <a:spcPct val="107000"/>
              </a:lnSpc>
              <a:spcBef>
                <a:spcPts val="1800"/>
              </a:spcBef>
              <a:spcAft>
                <a:spcPts val="0"/>
              </a:spcAft>
              <a:buClr>
                <a:schemeClr val="dk1"/>
              </a:buClr>
              <a:buSzPct val="100000"/>
              <a:buChar char="•"/>
            </a:pPr>
            <a:r>
              <a:rPr lang="en-IN" sz="1800">
                <a:latin typeface="Calibri"/>
                <a:ea typeface="Calibri"/>
                <a:cs typeface="Calibri"/>
                <a:sym typeface="Calibri"/>
              </a:rPr>
              <a:t>8.Duration: The total time a person sits in the flight. </a:t>
            </a:r>
            <a:endParaRPr/>
          </a:p>
          <a:p>
            <a:pPr indent="-64135" lvl="0" marL="228600" rtl="0" algn="l">
              <a:lnSpc>
                <a:spcPct val="90000"/>
              </a:lnSpc>
              <a:spcBef>
                <a:spcPts val="1800"/>
              </a:spcBef>
              <a:spcAft>
                <a:spcPts val="0"/>
              </a:spcAft>
              <a:buClr>
                <a:schemeClr val="dk1"/>
              </a:buClr>
              <a:buSzPct val="100000"/>
              <a:buNone/>
            </a:pPr>
            <a:r>
              <a:t/>
            </a:r>
            <a:endParaRPr/>
          </a:p>
        </p:txBody>
      </p:sp>
      <p:pic>
        <p:nvPicPr>
          <p:cNvPr id="115" name="Google Shape;115;p17"/>
          <p:cNvPicPr preferRelativeResize="0"/>
          <p:nvPr/>
        </p:nvPicPr>
        <p:blipFill rotWithShape="1">
          <a:blip r:embed="rId3">
            <a:alphaModFix/>
          </a:blip>
          <a:srcRect b="0" l="0" r="0" t="0"/>
          <a:stretch/>
        </p:blipFill>
        <p:spPr>
          <a:xfrm>
            <a:off x="5823751" y="2379216"/>
            <a:ext cx="5530049" cy="310718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lang="en-IN" sz="4000">
                <a:latin typeface="Calibri"/>
                <a:ea typeface="Calibri"/>
                <a:cs typeface="Calibri"/>
                <a:sym typeface="Calibri"/>
              </a:rPr>
              <a:t>Data Pre-processing Done</a:t>
            </a:r>
            <a:br>
              <a:rPr lang="en-IN" sz="4000">
                <a:latin typeface="Calibri"/>
                <a:ea typeface="Calibri"/>
                <a:cs typeface="Calibri"/>
                <a:sym typeface="Calibri"/>
              </a:rPr>
            </a:br>
            <a:endParaRPr sz="4000">
              <a:latin typeface="Calibri"/>
              <a:ea typeface="Calibri"/>
              <a:cs typeface="Calibri"/>
              <a:sym typeface="Calibri"/>
            </a:endParaRPr>
          </a:p>
        </p:txBody>
      </p:sp>
      <p:pic>
        <p:nvPicPr>
          <p:cNvPr id="121" name="Google Shape;121;p18"/>
          <p:cNvPicPr preferRelativeResize="0"/>
          <p:nvPr>
            <p:ph idx="1" type="body"/>
          </p:nvPr>
        </p:nvPicPr>
        <p:blipFill rotWithShape="1">
          <a:blip r:embed="rId3">
            <a:alphaModFix/>
          </a:blip>
          <a:srcRect b="0" l="0" r="0" t="0"/>
          <a:stretch/>
        </p:blipFill>
        <p:spPr>
          <a:xfrm>
            <a:off x="838200" y="4191929"/>
            <a:ext cx="3485224" cy="2359240"/>
          </a:xfrm>
          <a:prstGeom prst="rect">
            <a:avLst/>
          </a:prstGeom>
          <a:noFill/>
          <a:ln>
            <a:noFill/>
          </a:ln>
        </p:spPr>
      </p:pic>
      <p:pic>
        <p:nvPicPr>
          <p:cNvPr id="122" name="Google Shape;122;p18"/>
          <p:cNvPicPr preferRelativeResize="0"/>
          <p:nvPr/>
        </p:nvPicPr>
        <p:blipFill rotWithShape="1">
          <a:blip r:embed="rId4">
            <a:alphaModFix/>
          </a:blip>
          <a:srcRect b="0" l="0" r="0" t="0"/>
          <a:stretch/>
        </p:blipFill>
        <p:spPr>
          <a:xfrm>
            <a:off x="5431907" y="1090171"/>
            <a:ext cx="5731510" cy="2427605"/>
          </a:xfrm>
          <a:prstGeom prst="rect">
            <a:avLst/>
          </a:prstGeom>
          <a:noFill/>
          <a:ln>
            <a:noFill/>
          </a:ln>
        </p:spPr>
      </p:pic>
      <p:pic>
        <p:nvPicPr>
          <p:cNvPr id="123" name="Google Shape;123;p18"/>
          <p:cNvPicPr preferRelativeResize="0"/>
          <p:nvPr/>
        </p:nvPicPr>
        <p:blipFill rotWithShape="1">
          <a:blip r:embed="rId5">
            <a:alphaModFix/>
          </a:blip>
          <a:srcRect b="0" l="0" r="0" t="0"/>
          <a:stretch/>
        </p:blipFill>
        <p:spPr>
          <a:xfrm>
            <a:off x="5520448" y="3737279"/>
            <a:ext cx="5642969" cy="2929851"/>
          </a:xfrm>
          <a:prstGeom prst="rect">
            <a:avLst/>
          </a:prstGeom>
          <a:noFill/>
          <a:ln>
            <a:noFill/>
          </a:ln>
        </p:spPr>
      </p:pic>
      <p:sp>
        <p:nvSpPr>
          <p:cNvPr id="124" name="Google Shape;124;p18"/>
          <p:cNvSpPr txBox="1"/>
          <p:nvPr/>
        </p:nvSpPr>
        <p:spPr>
          <a:xfrm>
            <a:off x="614934" y="1486451"/>
            <a:ext cx="4626590" cy="258532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There are no null values in the dataset. The arrival time column has some extra characters added in the time those are to be cleaned so I have used str.split() method to split the time and the unwanted data and cleaned the arrival time column and converted all the time and duration columns which are having special characters and letters using date time library in pandas as shown below.</a:t>
            </a:r>
            <a:endParaRPr sz="18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lang="en-IN" sz="4000">
                <a:latin typeface="Calibri"/>
                <a:ea typeface="Calibri"/>
                <a:cs typeface="Calibri"/>
                <a:sym typeface="Calibri"/>
              </a:rPr>
              <a:t>Data Inputs- Logic- Output Relationships</a:t>
            </a:r>
            <a:br>
              <a:rPr lang="en-IN" sz="1800">
                <a:latin typeface="Calibri"/>
                <a:ea typeface="Calibri"/>
                <a:cs typeface="Calibri"/>
                <a:sym typeface="Calibri"/>
              </a:rPr>
            </a:br>
            <a:endParaRPr/>
          </a:p>
        </p:txBody>
      </p:sp>
      <p:pic>
        <p:nvPicPr>
          <p:cNvPr id="130" name="Google Shape;130;p19"/>
          <p:cNvPicPr preferRelativeResize="0"/>
          <p:nvPr>
            <p:ph idx="1" type="body"/>
          </p:nvPr>
        </p:nvPicPr>
        <p:blipFill rotWithShape="1">
          <a:blip r:embed="rId3">
            <a:alphaModFix/>
          </a:blip>
          <a:srcRect b="0" l="0" r="0" t="0"/>
          <a:stretch/>
        </p:blipFill>
        <p:spPr>
          <a:xfrm>
            <a:off x="5202493" y="1898777"/>
            <a:ext cx="6989507" cy="4351338"/>
          </a:xfrm>
          <a:prstGeom prst="rect">
            <a:avLst/>
          </a:prstGeom>
          <a:noFill/>
          <a:ln>
            <a:noFill/>
          </a:ln>
        </p:spPr>
      </p:pic>
      <p:sp>
        <p:nvSpPr>
          <p:cNvPr id="131" name="Google Shape;131;p19"/>
          <p:cNvSpPr txBox="1"/>
          <p:nvPr/>
        </p:nvSpPr>
        <p:spPr>
          <a:xfrm>
            <a:off x="1289304" y="1690688"/>
            <a:ext cx="3547872" cy="4646144"/>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None/>
            </a:pPr>
            <a:r>
              <a:rPr lang="en-IN" sz="1800">
                <a:solidFill>
                  <a:schemeClr val="dk1"/>
                </a:solidFill>
                <a:latin typeface="Calibri"/>
                <a:ea typeface="Calibri"/>
                <a:cs typeface="Calibri"/>
                <a:sym typeface="Calibri"/>
              </a:rPr>
              <a:t>For checking the relation between the columns, I have used correlation matrix to find the relation and plotted heat map to visualise the percentage of the correlation. The below are the observations from the heatmap.</a:t>
            </a:r>
            <a:endParaRPr sz="1400">
              <a:solidFill>
                <a:schemeClr val="dk1"/>
              </a:solidFill>
              <a:latin typeface="Calibri"/>
              <a:ea typeface="Calibri"/>
              <a:cs typeface="Calibri"/>
              <a:sym typeface="Calibri"/>
            </a:endParaRPr>
          </a:p>
          <a:p>
            <a:pPr indent="0" lvl="0" marL="0" marR="0" rtl="0" algn="l">
              <a:lnSpc>
                <a:spcPct val="107000"/>
              </a:lnSpc>
              <a:spcBef>
                <a:spcPts val="800"/>
              </a:spcBef>
              <a:spcAft>
                <a:spcPts val="0"/>
              </a:spcAft>
              <a:buNone/>
            </a:pPr>
            <a:r>
              <a:rPr lang="en-IN" sz="1800">
                <a:solidFill>
                  <a:schemeClr val="dk1"/>
                </a:solidFill>
                <a:latin typeface="Calibri"/>
                <a:ea typeface="Calibri"/>
                <a:cs typeface="Calibri"/>
                <a:sym typeface="Calibri"/>
              </a:rPr>
              <a:t>1.The Dark blue indicates high correlation and light blue indicates less correlation.</a:t>
            </a:r>
            <a:endParaRPr sz="1400">
              <a:solidFill>
                <a:schemeClr val="dk1"/>
              </a:solidFill>
              <a:latin typeface="Calibri"/>
              <a:ea typeface="Calibri"/>
              <a:cs typeface="Calibri"/>
              <a:sym typeface="Calibri"/>
            </a:endParaRPr>
          </a:p>
          <a:p>
            <a:pPr indent="0" lvl="0" marL="0" marR="0" rtl="0" algn="l">
              <a:spcBef>
                <a:spcPts val="800"/>
              </a:spcBef>
              <a:spcAft>
                <a:spcPts val="0"/>
              </a:spcAft>
              <a:buNone/>
            </a:pPr>
            <a:r>
              <a:rPr lang="en-IN" sz="1800">
                <a:solidFill>
                  <a:schemeClr val="dk1"/>
                </a:solidFill>
                <a:latin typeface="Calibri"/>
                <a:ea typeface="Calibri"/>
                <a:cs typeface="Calibri"/>
                <a:sym typeface="Calibri"/>
              </a:rPr>
              <a:t>2. Even there are some columns which are highly correlated with each other which means there exists multi collinearity problem with Pune and cochin columns.</a:t>
            </a:r>
            <a:endParaRPr sz="1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0"/>
          <p:cNvSpPr txBox="1"/>
          <p:nvPr>
            <p:ph type="title"/>
          </p:nvPr>
        </p:nvSpPr>
        <p:spPr>
          <a:xfrm>
            <a:off x="767179" y="143183"/>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lang="en-IN" sz="4000">
                <a:latin typeface="Calibri"/>
                <a:ea typeface="Calibri"/>
                <a:cs typeface="Calibri"/>
                <a:sym typeface="Calibri"/>
              </a:rPr>
              <a:t>Visualizations</a:t>
            </a:r>
            <a:br>
              <a:rPr lang="en-IN" sz="1800">
                <a:latin typeface="Calibri"/>
                <a:ea typeface="Calibri"/>
                <a:cs typeface="Calibri"/>
                <a:sym typeface="Calibri"/>
              </a:rPr>
            </a:br>
            <a:endParaRPr/>
          </a:p>
        </p:txBody>
      </p:sp>
      <p:pic>
        <p:nvPicPr>
          <p:cNvPr id="137" name="Google Shape;137;p20"/>
          <p:cNvPicPr preferRelativeResize="0"/>
          <p:nvPr>
            <p:ph idx="1" type="body"/>
          </p:nvPr>
        </p:nvPicPr>
        <p:blipFill rotWithShape="1">
          <a:blip r:embed="rId3">
            <a:alphaModFix/>
          </a:blip>
          <a:srcRect b="0" l="0" r="0" t="0"/>
          <a:stretch/>
        </p:blipFill>
        <p:spPr>
          <a:xfrm>
            <a:off x="838200" y="1387223"/>
            <a:ext cx="2473171" cy="2332521"/>
          </a:xfrm>
          <a:prstGeom prst="rect">
            <a:avLst/>
          </a:prstGeom>
          <a:noFill/>
          <a:ln>
            <a:noFill/>
          </a:ln>
        </p:spPr>
      </p:pic>
      <p:pic>
        <p:nvPicPr>
          <p:cNvPr id="138" name="Google Shape;138;p20"/>
          <p:cNvPicPr preferRelativeResize="0"/>
          <p:nvPr/>
        </p:nvPicPr>
        <p:blipFill rotWithShape="1">
          <a:blip r:embed="rId4">
            <a:alphaModFix/>
          </a:blip>
          <a:srcRect b="0" l="0" r="0" t="0"/>
          <a:stretch/>
        </p:blipFill>
        <p:spPr>
          <a:xfrm>
            <a:off x="4216893" y="1387223"/>
            <a:ext cx="3817398" cy="2332521"/>
          </a:xfrm>
          <a:prstGeom prst="rect">
            <a:avLst/>
          </a:prstGeom>
          <a:noFill/>
          <a:ln>
            <a:noFill/>
          </a:ln>
        </p:spPr>
      </p:pic>
      <p:pic>
        <p:nvPicPr>
          <p:cNvPr id="139" name="Google Shape;139;p20"/>
          <p:cNvPicPr preferRelativeResize="0"/>
          <p:nvPr/>
        </p:nvPicPr>
        <p:blipFill rotWithShape="1">
          <a:blip r:embed="rId5">
            <a:alphaModFix/>
          </a:blip>
          <a:srcRect b="0" l="0" r="0" t="0"/>
          <a:stretch/>
        </p:blipFill>
        <p:spPr>
          <a:xfrm>
            <a:off x="469289" y="4258354"/>
            <a:ext cx="3605561" cy="2409286"/>
          </a:xfrm>
          <a:prstGeom prst="rect">
            <a:avLst/>
          </a:prstGeom>
          <a:noFill/>
          <a:ln>
            <a:noFill/>
          </a:ln>
        </p:spPr>
      </p:pic>
      <p:pic>
        <p:nvPicPr>
          <p:cNvPr id="140" name="Google Shape;140;p20"/>
          <p:cNvPicPr preferRelativeResize="0"/>
          <p:nvPr/>
        </p:nvPicPr>
        <p:blipFill rotWithShape="1">
          <a:blip r:embed="rId6">
            <a:alphaModFix/>
          </a:blip>
          <a:srcRect b="0" l="0" r="0" t="0"/>
          <a:stretch/>
        </p:blipFill>
        <p:spPr>
          <a:xfrm>
            <a:off x="8646850" y="1294976"/>
            <a:ext cx="2876366" cy="2506292"/>
          </a:xfrm>
          <a:prstGeom prst="rect">
            <a:avLst/>
          </a:prstGeom>
          <a:noFill/>
          <a:ln>
            <a:noFill/>
          </a:ln>
        </p:spPr>
      </p:pic>
      <p:pic>
        <p:nvPicPr>
          <p:cNvPr id="141" name="Google Shape;141;p20"/>
          <p:cNvPicPr preferRelativeResize="0"/>
          <p:nvPr/>
        </p:nvPicPr>
        <p:blipFill rotWithShape="1">
          <a:blip r:embed="rId7">
            <a:alphaModFix/>
          </a:blip>
          <a:srcRect b="0" l="0" r="0" t="0"/>
          <a:stretch/>
        </p:blipFill>
        <p:spPr>
          <a:xfrm>
            <a:off x="4350057" y="4258354"/>
            <a:ext cx="2769834" cy="2506293"/>
          </a:xfrm>
          <a:prstGeom prst="rect">
            <a:avLst/>
          </a:prstGeom>
          <a:noFill/>
          <a:ln>
            <a:noFill/>
          </a:ln>
        </p:spPr>
      </p:pic>
      <p:pic>
        <p:nvPicPr>
          <p:cNvPr id="142" name="Google Shape;142;p20"/>
          <p:cNvPicPr preferRelativeResize="0"/>
          <p:nvPr/>
        </p:nvPicPr>
        <p:blipFill rotWithShape="1">
          <a:blip r:embed="rId8">
            <a:alphaModFix/>
          </a:blip>
          <a:srcRect b="0" l="0" r="0" t="0"/>
          <a:stretch/>
        </p:blipFill>
        <p:spPr>
          <a:xfrm>
            <a:off x="7656738" y="4048712"/>
            <a:ext cx="4065973" cy="250629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lang="en-IN" sz="4000">
                <a:latin typeface="Calibri"/>
                <a:ea typeface="Calibri"/>
                <a:cs typeface="Calibri"/>
                <a:sym typeface="Calibri"/>
              </a:rPr>
              <a:t>Run and Evaluate selected models</a:t>
            </a:r>
            <a:br>
              <a:rPr lang="en-IN" sz="1800">
                <a:latin typeface="Calibri"/>
                <a:ea typeface="Calibri"/>
                <a:cs typeface="Calibri"/>
                <a:sym typeface="Calibri"/>
              </a:rPr>
            </a:br>
            <a:endParaRPr/>
          </a:p>
        </p:txBody>
      </p:sp>
      <p:pic>
        <p:nvPicPr>
          <p:cNvPr id="148" name="Google Shape;148;p21"/>
          <p:cNvPicPr preferRelativeResize="0"/>
          <p:nvPr>
            <p:ph idx="1" type="body"/>
          </p:nvPr>
        </p:nvPicPr>
        <p:blipFill rotWithShape="1">
          <a:blip r:embed="rId3">
            <a:alphaModFix/>
          </a:blip>
          <a:srcRect b="0" l="0" r="0" t="0"/>
          <a:stretch/>
        </p:blipFill>
        <p:spPr>
          <a:xfrm>
            <a:off x="426077" y="1252728"/>
            <a:ext cx="3530227" cy="2176272"/>
          </a:xfrm>
          <a:prstGeom prst="rect">
            <a:avLst/>
          </a:prstGeom>
          <a:noFill/>
          <a:ln>
            <a:noFill/>
          </a:ln>
        </p:spPr>
      </p:pic>
      <p:pic>
        <p:nvPicPr>
          <p:cNvPr id="149" name="Google Shape;149;p21"/>
          <p:cNvPicPr preferRelativeResize="0"/>
          <p:nvPr/>
        </p:nvPicPr>
        <p:blipFill rotWithShape="1">
          <a:blip r:embed="rId4">
            <a:alphaModFix/>
          </a:blip>
          <a:srcRect b="0" l="0" r="0" t="0"/>
          <a:stretch/>
        </p:blipFill>
        <p:spPr>
          <a:xfrm>
            <a:off x="4535425" y="1143000"/>
            <a:ext cx="3310127" cy="1984248"/>
          </a:xfrm>
          <a:prstGeom prst="rect">
            <a:avLst/>
          </a:prstGeom>
          <a:noFill/>
          <a:ln>
            <a:noFill/>
          </a:ln>
        </p:spPr>
      </p:pic>
      <p:pic>
        <p:nvPicPr>
          <p:cNvPr id="150" name="Google Shape;150;p21"/>
          <p:cNvPicPr preferRelativeResize="0"/>
          <p:nvPr/>
        </p:nvPicPr>
        <p:blipFill rotWithShape="1">
          <a:blip r:embed="rId5">
            <a:alphaModFix/>
          </a:blip>
          <a:srcRect b="0" l="0" r="0" t="0"/>
          <a:stretch/>
        </p:blipFill>
        <p:spPr>
          <a:xfrm>
            <a:off x="8174737" y="1051560"/>
            <a:ext cx="3758184" cy="2075688"/>
          </a:xfrm>
          <a:prstGeom prst="rect">
            <a:avLst/>
          </a:prstGeom>
          <a:noFill/>
          <a:ln>
            <a:noFill/>
          </a:ln>
        </p:spPr>
      </p:pic>
      <p:pic>
        <p:nvPicPr>
          <p:cNvPr id="151" name="Google Shape;151;p21"/>
          <p:cNvPicPr preferRelativeResize="0"/>
          <p:nvPr/>
        </p:nvPicPr>
        <p:blipFill rotWithShape="1">
          <a:blip r:embed="rId6">
            <a:alphaModFix/>
          </a:blip>
          <a:srcRect b="0" l="0" r="0" t="0"/>
          <a:stretch/>
        </p:blipFill>
        <p:spPr>
          <a:xfrm>
            <a:off x="4434841" y="3730754"/>
            <a:ext cx="3950207" cy="2176272"/>
          </a:xfrm>
          <a:prstGeom prst="rect">
            <a:avLst/>
          </a:prstGeom>
          <a:noFill/>
          <a:ln>
            <a:noFill/>
          </a:ln>
        </p:spPr>
      </p:pic>
      <p:pic>
        <p:nvPicPr>
          <p:cNvPr id="152" name="Google Shape;152;p21"/>
          <p:cNvPicPr preferRelativeResize="0"/>
          <p:nvPr/>
        </p:nvPicPr>
        <p:blipFill rotWithShape="1">
          <a:blip r:embed="rId7">
            <a:alphaModFix/>
          </a:blip>
          <a:srcRect b="0" l="0" r="0" t="0"/>
          <a:stretch/>
        </p:blipFill>
        <p:spPr>
          <a:xfrm>
            <a:off x="337059" y="3922777"/>
            <a:ext cx="3750309" cy="2176272"/>
          </a:xfrm>
          <a:prstGeom prst="rect">
            <a:avLst/>
          </a:prstGeom>
          <a:noFill/>
          <a:ln>
            <a:noFill/>
          </a:ln>
        </p:spPr>
      </p:pic>
      <p:pic>
        <p:nvPicPr>
          <p:cNvPr id="153" name="Google Shape;153;p21"/>
          <p:cNvPicPr preferRelativeResize="0"/>
          <p:nvPr/>
        </p:nvPicPr>
        <p:blipFill rotWithShape="1">
          <a:blip r:embed="rId8">
            <a:alphaModFix/>
          </a:blip>
          <a:srcRect b="0" l="0" r="0" t="0"/>
          <a:stretch/>
        </p:blipFill>
        <p:spPr>
          <a:xfrm>
            <a:off x="8631936" y="3730753"/>
            <a:ext cx="3383280" cy="217627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