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309" r:id="rId5"/>
    <p:sldId id="310" r:id="rId6"/>
    <p:sldId id="264" r:id="rId7"/>
    <p:sldId id="313" r:id="rId8"/>
    <p:sldId id="265" r:id="rId9"/>
    <p:sldId id="266" r:id="rId10"/>
    <p:sldId id="267" r:id="rId11"/>
    <p:sldId id="301" r:id="rId12"/>
    <p:sldId id="302" r:id="rId13"/>
    <p:sldId id="314" r:id="rId14"/>
    <p:sldId id="268" r:id="rId15"/>
    <p:sldId id="269" r:id="rId16"/>
    <p:sldId id="270" r:id="rId17"/>
    <p:sldId id="315" r:id="rId18"/>
    <p:sldId id="316" r:id="rId19"/>
    <p:sldId id="271" r:id="rId20"/>
    <p:sldId id="273"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17" r:id="rId42"/>
    <p:sldId id="295" r:id="rId43"/>
    <p:sldId id="296" r:id="rId44"/>
    <p:sldId id="297" r:id="rId45"/>
    <p:sldId id="298" r:id="rId46"/>
    <p:sldId id="299" r:id="rId47"/>
    <p:sldId id="300" r:id="rId48"/>
    <p:sldId id="303" r:id="rId49"/>
    <p:sldId id="304" r:id="rId50"/>
    <p:sldId id="305" r:id="rId51"/>
    <p:sldId id="274" r:id="rId52"/>
    <p:sldId id="259" r:id="rId53"/>
    <p:sldId id="260" r:id="rId54"/>
    <p:sldId id="318" r:id="rId55"/>
    <p:sldId id="307" r:id="rId56"/>
    <p:sldId id="261" r:id="rId57"/>
    <p:sldId id="312" r:id="rId58"/>
    <p:sldId id="262" r:id="rId59"/>
    <p:sldId id="311" r:id="rId60"/>
    <p:sldId id="258" r:id="rId61"/>
    <p:sldId id="306" r:id="rId62"/>
    <p:sldId id="319" r:id="rId63"/>
    <p:sldId id="320" r:id="rId64"/>
    <p:sldId id="321" r:id="rId65"/>
    <p:sldId id="322" r:id="rId66"/>
    <p:sldId id="323" r:id="rId67"/>
    <p:sldId id="324" r:id="rId68"/>
    <p:sldId id="325" r:id="rId69"/>
    <p:sldId id="326" r:id="rId70"/>
    <p:sldId id="330" r:id="rId71"/>
    <p:sldId id="327" r:id="rId72"/>
    <p:sldId id="328" r:id="rId73"/>
    <p:sldId id="331" r:id="rId74"/>
    <p:sldId id="332" r:id="rId75"/>
    <p:sldId id="329"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83E6F8-264B-4ACB-8AFA-604F5459803E}"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923929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83E6F8-264B-4ACB-8AFA-604F5459803E}"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1472365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83E6F8-264B-4ACB-8AFA-604F5459803E}"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245143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83E6F8-264B-4ACB-8AFA-604F5459803E}"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99207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83E6F8-264B-4ACB-8AFA-604F5459803E}" type="datetimeFigureOut">
              <a:rPr lang="en-IN" smtClean="0"/>
              <a:t>14-04-2016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158213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83E6F8-264B-4ACB-8AFA-604F5459803E}" type="datetimeFigureOut">
              <a:rPr lang="en-IN" smtClean="0"/>
              <a:t>14-04-2016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295761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83E6F8-264B-4ACB-8AFA-604F5459803E}" type="datetimeFigureOut">
              <a:rPr lang="en-IN" smtClean="0"/>
              <a:t>14-04-2016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312545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83E6F8-264B-4ACB-8AFA-604F5459803E}" type="datetimeFigureOut">
              <a:rPr lang="en-IN" smtClean="0"/>
              <a:t>14-04-2016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82394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3E6F8-264B-4ACB-8AFA-604F5459803E}" type="datetimeFigureOut">
              <a:rPr lang="en-IN" smtClean="0"/>
              <a:t>14-04-2016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3119073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83E6F8-264B-4ACB-8AFA-604F5459803E}" type="datetimeFigureOut">
              <a:rPr lang="en-IN" smtClean="0"/>
              <a:t>14-04-2016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282993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83E6F8-264B-4ACB-8AFA-604F5459803E}" type="datetimeFigureOut">
              <a:rPr lang="en-IN" smtClean="0"/>
              <a:t>14-04-2016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C72298-CCC4-4146-8572-3442BD28BB96}" type="slidenum">
              <a:rPr lang="en-IN" smtClean="0"/>
              <a:t>‹#›</a:t>
            </a:fld>
            <a:endParaRPr lang="en-IN"/>
          </a:p>
        </p:txBody>
      </p:sp>
    </p:spTree>
    <p:extLst>
      <p:ext uri="{BB962C8B-B14F-4D97-AF65-F5344CB8AC3E}">
        <p14:creationId xmlns:p14="http://schemas.microsoft.com/office/powerpoint/2010/main" val="55361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3E6F8-264B-4ACB-8AFA-604F5459803E}" type="datetimeFigureOut">
              <a:rPr lang="en-IN" smtClean="0"/>
              <a:t>14-04-2016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72298-CCC4-4146-8572-3442BD28BB96}" type="slidenum">
              <a:rPr lang="en-IN" smtClean="0"/>
              <a:t>‹#›</a:t>
            </a:fld>
            <a:endParaRPr lang="en-IN"/>
          </a:p>
        </p:txBody>
      </p:sp>
    </p:spTree>
    <p:extLst>
      <p:ext uri="{BB962C8B-B14F-4D97-AF65-F5344CB8AC3E}">
        <p14:creationId xmlns:p14="http://schemas.microsoft.com/office/powerpoint/2010/main" val="2724292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w3schools.com/bootstrap/bootstrap_typography.asp"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hyperlink" Target="http://getbootstrap.com/css/#sass" TargetMode="External"/><Relationship Id="rId2" Type="http://schemas.openxmlformats.org/officeDocument/2006/relationships/hyperlink" Target="http://getbootstrap.com/css/#les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Lint_(software)" TargetMode="External"/><Relationship Id="rId2" Type="http://schemas.openxmlformats.org/officeDocument/2006/relationships/hyperlink" Target="https://github.com/twbs/bootlin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4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5.xml.rels><?xml version="1.0" encoding="UTF-8" standalone="yes"?>
<Relationships xmlns="http://schemas.openxmlformats.org/package/2006/relationships"><Relationship Id="rId3" Type="http://schemas.openxmlformats.org/officeDocument/2006/relationships/hyperlink" Target="http://www.w3schools.com/bootstrap/bootstrap_forms_sizing.asp" TargetMode="External"/><Relationship Id="rId7" Type="http://schemas.openxmlformats.org/officeDocument/2006/relationships/image" Target="../media/image86.png"/><Relationship Id="rId2" Type="http://schemas.openxmlformats.org/officeDocument/2006/relationships/hyperlink" Target="http://www.w3schools.com/bootstrap/bootstrap_forms_inputs2.asp" TargetMode="Externa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6.xml.rels><?xml version="1.0" encoding="UTF-8" standalone="yes"?>
<Relationships xmlns="http://schemas.openxmlformats.org/package/2006/relationships"><Relationship Id="rId3" Type="http://schemas.openxmlformats.org/officeDocument/2006/relationships/hyperlink" Target="http://www.w3schools.com/bootstrap/bootstrap_tooltip.asp" TargetMode="External"/><Relationship Id="rId2" Type="http://schemas.openxmlformats.org/officeDocument/2006/relationships/hyperlink" Target="http://www.w3schools.com/bootstrap/bootstrap_carousel.asp" TargetMode="External"/><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hyperlink" Target="http://www.w3schools.com/bootstrap/bootstrap_popover.asp"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www.w3schools.com/bootstrap/bootstrap_scrollspy.as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caniuse.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twbs/bootstrap-sas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marksheet.io/" TargetMode="External"/><Relationship Id="rId2" Type="http://schemas.openxmlformats.org/officeDocument/2006/relationships/hyperlink" Target="http://marksheet.io/css-responsiveness.html" TargetMode="External"/><Relationship Id="rId1" Type="http://schemas.openxmlformats.org/officeDocument/2006/relationships/slideLayout" Target="../slideLayouts/slideLayout2.xml"/><Relationship Id="rId4" Type="http://schemas.openxmlformats.org/officeDocument/2006/relationships/hyperlink" Target="http://getbootstrap.com/getting-started/"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sitepoint.com/twitter-bootstrap-tutorial-handling-complex-designs/" TargetMode="External"/><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a:t>
            </a:r>
            <a:endParaRPr lang="en-IN" dirty="0"/>
          </a:p>
        </p:txBody>
      </p:sp>
      <p:sp>
        <p:nvSpPr>
          <p:cNvPr id="3" name="Subtitle 2"/>
          <p:cNvSpPr>
            <a:spLocks noGrp="1"/>
          </p:cNvSpPr>
          <p:nvPr>
            <p:ph type="subTitle" idx="1"/>
          </p:nvPr>
        </p:nvSpPr>
        <p:spPr/>
        <p:txBody>
          <a:bodyPr/>
          <a:lstStyle/>
          <a:p>
            <a:r>
              <a:rPr lang="en-US" dirty="0" smtClean="0"/>
              <a:t>All blue are from Bootstrap documents</a:t>
            </a:r>
            <a:endParaRPr lang="en-IN" dirty="0"/>
          </a:p>
        </p:txBody>
      </p:sp>
    </p:spTree>
    <p:extLst>
      <p:ext uri="{BB962C8B-B14F-4D97-AF65-F5344CB8AC3E}">
        <p14:creationId xmlns:p14="http://schemas.microsoft.com/office/powerpoint/2010/main" val="3617123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699"/>
            <a:ext cx="10515600" cy="5897264"/>
          </a:xfrm>
        </p:spPr>
        <p:txBody>
          <a:bodyPr>
            <a:normAutofit/>
          </a:bodyPr>
          <a:lstStyle/>
          <a:p>
            <a:r>
              <a:rPr lang="en-US" sz="1500" dirty="0"/>
              <a:t>STEPS:</a:t>
            </a:r>
            <a:br>
              <a:rPr lang="en-US" sz="1500" dirty="0"/>
            </a:br>
            <a:r>
              <a:rPr lang="en-US" sz="1500" dirty="0"/>
              <a:t>1.Create a container (&lt;div class="container"&gt;) </a:t>
            </a:r>
            <a:r>
              <a:rPr lang="en-US" sz="1500" dirty="0" smtClean="0"/>
              <a:t/>
            </a:r>
            <a:br>
              <a:rPr lang="en-US" sz="1500" dirty="0" smtClean="0"/>
            </a:br>
            <a:r>
              <a:rPr lang="en-US" sz="1500" dirty="0" smtClean="0"/>
              <a:t>2. First; create a row (&lt;div class="row"&gt;) </a:t>
            </a:r>
            <a:br>
              <a:rPr lang="en-US" sz="1500" dirty="0" smtClean="0"/>
            </a:br>
            <a:r>
              <a:rPr lang="en-US" sz="1500" dirty="0" smtClean="0"/>
              <a:t>3. Then, add the desired number of columns (tags with appropriate .col-*-* classes).  </a:t>
            </a:r>
          </a:p>
          <a:p>
            <a:r>
              <a:rPr lang="en-US" sz="1500" dirty="0"/>
              <a:t/>
            </a:r>
            <a:br>
              <a:rPr lang="en-US" sz="1500" dirty="0"/>
            </a:br>
            <a:endParaRPr lang="en-US" sz="1500" dirty="0"/>
          </a:p>
          <a:p>
            <a:endParaRPr lang="en-IN" sz="1500" dirty="0"/>
          </a:p>
        </p:txBody>
      </p:sp>
      <p:sp>
        <p:nvSpPr>
          <p:cNvPr id="4"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51640"/>
            <a:ext cx="65" cy="35391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3591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a:t>
            </a:r>
            <a:endParaRPr lang="en-IN" dirty="0"/>
          </a:p>
        </p:txBody>
      </p:sp>
      <p:sp>
        <p:nvSpPr>
          <p:cNvPr id="3" name="Content Placeholder 2"/>
          <p:cNvSpPr>
            <a:spLocks noGrp="1"/>
          </p:cNvSpPr>
          <p:nvPr>
            <p:ph idx="1"/>
          </p:nvPr>
        </p:nvSpPr>
        <p:spPr/>
        <p:txBody>
          <a:bodyPr>
            <a:normAutofit fontScale="70000" lnSpcReduction="20000"/>
          </a:bodyPr>
          <a:lstStyle/>
          <a:p>
            <a:r>
              <a:rPr lang="en-US" dirty="0"/>
              <a:t>To </a:t>
            </a:r>
            <a:r>
              <a:rPr lang="en-US" dirty="0" err="1"/>
              <a:t>centre</a:t>
            </a:r>
            <a:r>
              <a:rPr lang="en-US" dirty="0"/>
              <a:t> our contents and pair of side margins we use BS's container class. BS's container class will responsively add margins, </a:t>
            </a:r>
            <a:r>
              <a:rPr lang="en-US" dirty="0" err="1"/>
              <a:t>centre</a:t>
            </a:r>
            <a:r>
              <a:rPr lang="en-US" dirty="0"/>
              <a:t> and wrap our content. If we drag the edge of our browser window we see that the margin will periodically reset when the width of the window crosses S,M,L boundary lines</a:t>
            </a:r>
          </a:p>
          <a:p>
            <a:r>
              <a:rPr lang="en-US" dirty="0"/>
              <a:t>Bootstrap requires a containing element to wrap site contents and house our grid system. You may choose one of two containers to use in your projects. Note that, due to padding and more, neither container is nestable. Use .container for a responsive fixed width container. Use .container-fluid for a full width container, spanning the entire width of your viewport</a:t>
            </a:r>
          </a:p>
          <a:p>
            <a:r>
              <a:rPr lang="en-US" dirty="0"/>
              <a:t>For this show example </a:t>
            </a:r>
            <a:r>
              <a:rPr lang="en-US" dirty="0" err="1"/>
              <a:t>widout</a:t>
            </a:r>
            <a:r>
              <a:rPr lang="en-US" dirty="0"/>
              <a:t> the width set to some value</a:t>
            </a:r>
          </a:p>
          <a:p>
            <a:r>
              <a:rPr lang="en-US" dirty="0" err="1"/>
              <a:t>Widout</a:t>
            </a:r>
            <a:r>
              <a:rPr lang="en-US" dirty="0"/>
              <a:t> container </a:t>
            </a:r>
            <a:r>
              <a:rPr lang="en-US" dirty="0" err="1"/>
              <a:t>yo</a:t>
            </a:r>
            <a:r>
              <a:rPr lang="en-US" dirty="0"/>
              <a:t> content might get into </a:t>
            </a:r>
            <a:r>
              <a:rPr lang="en-US" dirty="0" err="1"/>
              <a:t>vry</a:t>
            </a:r>
            <a:r>
              <a:rPr lang="en-US" dirty="0"/>
              <a:t> </a:t>
            </a:r>
            <a:r>
              <a:rPr lang="en-US" dirty="0" err="1"/>
              <a:t>vry</a:t>
            </a:r>
            <a:r>
              <a:rPr lang="en-US" dirty="0"/>
              <a:t> edge of the pg. To overcome we can use container-fluid class which adds a </a:t>
            </a:r>
            <a:r>
              <a:rPr lang="en-US" dirty="0" err="1"/>
              <a:t>lil</a:t>
            </a:r>
            <a:r>
              <a:rPr lang="en-US" dirty="0"/>
              <a:t> padding but still allows stretch it to the entire width of the pg. BS's container-fluid class allows fa stretching if it is desired on larger screens.</a:t>
            </a:r>
          </a:p>
          <a:p>
            <a:r>
              <a:rPr lang="en-US" dirty="0"/>
              <a:t>Basically it container will keep the content in the middle of the page</a:t>
            </a:r>
          </a:p>
          <a:p>
            <a:r>
              <a:rPr lang="en-US" dirty="0"/>
              <a:t>After adding the columns it is difficult to </a:t>
            </a:r>
            <a:r>
              <a:rPr lang="en-US" dirty="0" err="1"/>
              <a:t>tel</a:t>
            </a:r>
            <a:r>
              <a:rPr lang="en-US" dirty="0"/>
              <a:t> which column is in which row thus we use BS row class. </a:t>
            </a:r>
          </a:p>
          <a:p>
            <a:endParaRPr lang="en-IN" dirty="0"/>
          </a:p>
        </p:txBody>
      </p:sp>
    </p:spTree>
    <p:extLst>
      <p:ext uri="{BB962C8B-B14F-4D97-AF65-F5344CB8AC3E}">
        <p14:creationId xmlns:p14="http://schemas.microsoft.com/office/powerpoint/2010/main" val="2954838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Rows n columns</a:t>
            </a:r>
            <a:endParaRPr lang="en-IN" dirty="0"/>
          </a:p>
        </p:txBody>
      </p:sp>
      <p:sp>
        <p:nvSpPr>
          <p:cNvPr id="3" name="Content Placeholder 2"/>
          <p:cNvSpPr>
            <a:spLocks noGrp="1"/>
          </p:cNvSpPr>
          <p:nvPr>
            <p:ph idx="1"/>
          </p:nvPr>
        </p:nvSpPr>
        <p:spPr/>
        <p:txBody>
          <a:bodyPr>
            <a:normAutofit fontScale="62500" lnSpcReduction="20000"/>
          </a:bodyPr>
          <a:lstStyle/>
          <a:p>
            <a:r>
              <a:rPr lang="en-US" dirty="0"/>
              <a:t>Rows must be placed within a .container (fixed-width) or .container-fluid (full-width) for proper alignment and padding.</a:t>
            </a:r>
          </a:p>
          <a:p>
            <a:r>
              <a:rPr lang="en-US" dirty="0"/>
              <a:t>Use rows to create horizontal groups of columns.</a:t>
            </a:r>
          </a:p>
          <a:p>
            <a:r>
              <a:rPr lang="en-US" dirty="0"/>
              <a:t>Content should be placed within columns, and only columns may be immediate children of rows.</a:t>
            </a:r>
          </a:p>
          <a:p>
            <a:r>
              <a:rPr lang="en-US" dirty="0"/>
              <a:t>Predefined grid classes like .row and .col-xs-4 are available for quickly making grid layouts. </a:t>
            </a:r>
          </a:p>
          <a:p>
            <a:r>
              <a:rPr lang="en-US" dirty="0"/>
              <a:t>Columns create gutters (gaps between column content) via padding. That padding is offset in rows for the first and last column via negative margin on .rows.</a:t>
            </a:r>
          </a:p>
          <a:p>
            <a:r>
              <a:rPr lang="en-US" dirty="0"/>
              <a:t>The negative margin is why the examples below are out dented. It's so that content within grid columns is lined up with non-grid content.</a:t>
            </a:r>
          </a:p>
          <a:p>
            <a:r>
              <a:rPr lang="en-US" dirty="0"/>
              <a:t>Grid columns are created by specifying the number of twelve available columns you wish to span. For example, three equal columns would use three .col-xs-4.</a:t>
            </a:r>
          </a:p>
          <a:p>
            <a:r>
              <a:rPr lang="en-US" dirty="0"/>
              <a:t>If more than 12 columns are placed within a single row, each group of extra columns will, as one unit, wrap onto a new line.</a:t>
            </a:r>
          </a:p>
          <a:p>
            <a:r>
              <a:rPr lang="en-US" dirty="0"/>
              <a:t>Grid classes apply to devices with screen widths greater than or equal to the breakpoint sizes, and override grid classes targeted at smaller devices. Therefore, e.g. applying any .col-md-* class to an element will not only affect its styling on medium devices but also on large devices if a .col-lg-* class is not present.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24000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 </a:t>
            </a:r>
            <a:endParaRPr lang="en-IN" dirty="0"/>
          </a:p>
        </p:txBody>
      </p:sp>
      <p:sp>
        <p:nvSpPr>
          <p:cNvPr id="3" name="Content Placeholder 2"/>
          <p:cNvSpPr>
            <a:spLocks noGrp="1"/>
          </p:cNvSpPr>
          <p:nvPr>
            <p:ph idx="1"/>
          </p:nvPr>
        </p:nvSpPr>
        <p:spPr/>
        <p:txBody>
          <a:bodyPr/>
          <a:lstStyle/>
          <a:p>
            <a:r>
              <a:rPr lang="en-US" dirty="0"/>
              <a:t> The art and technique of arranging text on the </a:t>
            </a:r>
            <a:r>
              <a:rPr lang="en-US" dirty="0" err="1"/>
              <a:t>pg</a:t>
            </a:r>
            <a:r>
              <a:rPr lang="en-US" dirty="0"/>
              <a:t> to make written language most appealing. This is </a:t>
            </a:r>
            <a:r>
              <a:rPr lang="en-US" dirty="0" err="1"/>
              <a:t>abt</a:t>
            </a:r>
            <a:r>
              <a:rPr lang="en-US" dirty="0"/>
              <a:t> </a:t>
            </a:r>
            <a:r>
              <a:rPr lang="en-US" dirty="0" err="1"/>
              <a:t>wat</a:t>
            </a:r>
            <a:r>
              <a:rPr lang="en-US" dirty="0"/>
              <a:t> font, the size, the position, the color</a:t>
            </a:r>
          </a:p>
          <a:p>
            <a:r>
              <a:rPr lang="en-US" dirty="0" err="1"/>
              <a:t>pg</a:t>
            </a:r>
            <a:r>
              <a:rPr lang="en-US" dirty="0"/>
              <a:t> </a:t>
            </a:r>
            <a:r>
              <a:rPr lang="en-US" dirty="0" err="1"/>
              <a:t>dosn</a:t>
            </a:r>
            <a:r>
              <a:rPr lang="en-US" dirty="0"/>
              <a:t> use browser's default font but uses BS's default font which can b seen in bootstrap.css . This is applied to the entire </a:t>
            </a:r>
            <a:r>
              <a:rPr lang="en-US" dirty="0" err="1"/>
              <a:t>pg</a:t>
            </a:r>
            <a:r>
              <a:rPr lang="en-US" dirty="0"/>
              <a:t> but can be </a:t>
            </a:r>
            <a:r>
              <a:rPr lang="en-US" dirty="0" err="1"/>
              <a:t>overriden</a:t>
            </a:r>
            <a:r>
              <a:rPr lang="en-US" dirty="0"/>
              <a:t> in  two ways : 1.using tags 2.using typography css classes.  </a:t>
            </a:r>
          </a:p>
          <a:p>
            <a:endParaRPr lang="en-IN" dirty="0"/>
          </a:p>
        </p:txBody>
      </p:sp>
    </p:spTree>
    <p:extLst>
      <p:ext uri="{BB962C8B-B14F-4D97-AF65-F5344CB8AC3E}">
        <p14:creationId xmlns:p14="http://schemas.microsoft.com/office/powerpoint/2010/main" val="14611616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a:t>
            </a:r>
            <a:endParaRPr lang="en-IN" dirty="0"/>
          </a:p>
        </p:txBody>
      </p:sp>
      <p:sp>
        <p:nvSpPr>
          <p:cNvPr id="3" name="Content Placeholder 2"/>
          <p:cNvSpPr>
            <a:spLocks noGrp="1"/>
          </p:cNvSpPr>
          <p:nvPr>
            <p:ph idx="1"/>
          </p:nvPr>
        </p:nvSpPr>
        <p:spPr>
          <a:xfrm>
            <a:off x="838200" y="2955179"/>
            <a:ext cx="10515600" cy="4351338"/>
          </a:xfrm>
        </p:spPr>
        <p:txBody>
          <a:bodyPr>
            <a:normAutofit fontScale="55000" lnSpcReduction="20000"/>
          </a:bodyPr>
          <a:lstStyle/>
          <a:p>
            <a:r>
              <a:rPr lang="en-US" dirty="0" smtClean="0"/>
              <a:t>1.We </a:t>
            </a:r>
            <a:r>
              <a:rPr lang="en-US" dirty="0"/>
              <a:t>will b replacing this entire row </a:t>
            </a:r>
            <a:r>
              <a:rPr lang="en-US" dirty="0" err="1"/>
              <a:t>wid</a:t>
            </a:r>
            <a:r>
              <a:rPr lang="en-US" dirty="0"/>
              <a:t> a  navigation bar – we will no longer b using a grid sys thus we can remove the class row n col-md </a:t>
            </a:r>
            <a:r>
              <a:rPr lang="en-US" dirty="0" err="1"/>
              <a:t>alltogether</a:t>
            </a:r>
            <a:r>
              <a:rPr lang="en-US" dirty="0"/>
              <a:t>. Why not using grid? We want width in our navigation to be determined by our content rather than our grid system.</a:t>
            </a:r>
          </a:p>
          <a:p>
            <a:r>
              <a:rPr lang="en-US" dirty="0"/>
              <a:t>2.Wen v add </a:t>
            </a:r>
            <a:r>
              <a:rPr lang="en-US" dirty="0" err="1"/>
              <a:t>ul</a:t>
            </a:r>
            <a:r>
              <a:rPr lang="en-US" dirty="0"/>
              <a:t> – we get the default bullet icons n </a:t>
            </a:r>
            <a:r>
              <a:rPr lang="en-US" dirty="0" err="1"/>
              <a:t>unstyled</a:t>
            </a:r>
            <a:r>
              <a:rPr lang="en-US" dirty="0"/>
              <a:t> unordered lists</a:t>
            </a:r>
          </a:p>
          <a:p>
            <a:r>
              <a:rPr lang="en-US" dirty="0"/>
              <a:t>Wen v  add navbar-brand we say that the </a:t>
            </a:r>
            <a:r>
              <a:rPr lang="en-US" dirty="0" err="1"/>
              <a:t>the</a:t>
            </a:r>
            <a:r>
              <a:rPr lang="en-US" dirty="0"/>
              <a:t> txt o </a:t>
            </a:r>
            <a:r>
              <a:rPr lang="en-US" dirty="0" err="1"/>
              <a:t>img</a:t>
            </a:r>
            <a:r>
              <a:rPr lang="en-US" dirty="0"/>
              <a:t> in it is a brand n will b positioned to the left side of the pg. Using navbar-brand is the best place to put the site logo</a:t>
            </a:r>
          </a:p>
          <a:p>
            <a:r>
              <a:rPr lang="en-US" dirty="0"/>
              <a:t>Add class </a:t>
            </a:r>
            <a:r>
              <a:rPr lang="en-US" dirty="0" err="1"/>
              <a:t>nav</a:t>
            </a:r>
            <a:r>
              <a:rPr lang="en-US" dirty="0"/>
              <a:t> to the </a:t>
            </a:r>
            <a:r>
              <a:rPr lang="en-US" dirty="0" err="1"/>
              <a:t>ul</a:t>
            </a:r>
            <a:r>
              <a:rPr lang="en-US" dirty="0"/>
              <a:t> </a:t>
            </a:r>
            <a:r>
              <a:rPr lang="en-US" dirty="0" err="1"/>
              <a:t>elems</a:t>
            </a:r>
            <a:r>
              <a:rPr lang="en-US" dirty="0"/>
              <a:t> which specifies that the list items </a:t>
            </a:r>
            <a:r>
              <a:rPr lang="en-US" dirty="0" err="1"/>
              <a:t>widin</a:t>
            </a:r>
            <a:r>
              <a:rPr lang="en-US" dirty="0"/>
              <a:t> this entire </a:t>
            </a:r>
            <a:r>
              <a:rPr lang="en-US" dirty="0" err="1"/>
              <a:t>elems</a:t>
            </a:r>
            <a:r>
              <a:rPr lang="en-US" dirty="0"/>
              <a:t> r links(adds more padding). </a:t>
            </a:r>
            <a:r>
              <a:rPr lang="en-US" dirty="0" err="1"/>
              <a:t>Nav</a:t>
            </a:r>
            <a:r>
              <a:rPr lang="en-US" dirty="0"/>
              <a:t> is similar to btn o glyphicon </a:t>
            </a:r>
            <a:r>
              <a:rPr lang="en-US" dirty="0" err="1"/>
              <a:t>wer</a:t>
            </a:r>
            <a:r>
              <a:rPr lang="en-US" dirty="0"/>
              <a:t> we get to add many classes after . To </a:t>
            </a:r>
            <a:r>
              <a:rPr lang="en-US" dirty="0" err="1"/>
              <a:t>tel</a:t>
            </a:r>
            <a:r>
              <a:rPr lang="en-US" dirty="0"/>
              <a:t> </a:t>
            </a:r>
            <a:r>
              <a:rPr lang="en-US" dirty="0" err="1"/>
              <a:t>wat</a:t>
            </a:r>
            <a:r>
              <a:rPr lang="en-US" dirty="0"/>
              <a:t> type of navigation we </a:t>
            </a:r>
            <a:r>
              <a:rPr lang="en-US" dirty="0" err="1"/>
              <a:t>wanna</a:t>
            </a:r>
            <a:r>
              <a:rPr lang="en-US" dirty="0"/>
              <a:t> use  </a:t>
            </a:r>
            <a:r>
              <a:rPr lang="en-US" dirty="0" err="1"/>
              <a:t>nav</a:t>
            </a:r>
            <a:r>
              <a:rPr lang="en-US" dirty="0"/>
              <a:t> modifiers . </a:t>
            </a:r>
          </a:p>
          <a:p>
            <a:r>
              <a:rPr lang="en-US" dirty="0"/>
              <a:t>Remove </a:t>
            </a:r>
            <a:r>
              <a:rPr lang="en-US" dirty="0" err="1"/>
              <a:t>nav</a:t>
            </a:r>
            <a:r>
              <a:rPr lang="en-US" dirty="0"/>
              <a:t>-tabs from the </a:t>
            </a:r>
            <a:r>
              <a:rPr lang="en-US" dirty="0" err="1"/>
              <a:t>ppt</a:t>
            </a:r>
            <a:endParaRPr lang="en-US" dirty="0"/>
          </a:p>
          <a:p>
            <a:r>
              <a:rPr lang="en-US" dirty="0"/>
              <a:t>Add class navbar-</a:t>
            </a:r>
            <a:r>
              <a:rPr lang="en-US" dirty="0" err="1"/>
              <a:t>nav</a:t>
            </a:r>
            <a:r>
              <a:rPr lang="en-US" dirty="0"/>
              <a:t>  which is similar to </a:t>
            </a:r>
            <a:r>
              <a:rPr lang="en-US" dirty="0" err="1"/>
              <a:t>nav</a:t>
            </a:r>
            <a:r>
              <a:rPr lang="en-US" dirty="0"/>
              <a:t>-pills except it removes the rounded corners </a:t>
            </a:r>
          </a:p>
          <a:p>
            <a:r>
              <a:rPr lang="en-US" dirty="0"/>
              <a:t>To place our link towards right side separate from our brand position – navbar-right</a:t>
            </a:r>
          </a:p>
          <a:p>
            <a:r>
              <a:rPr lang="en-US" dirty="0"/>
              <a:t>To let the navigation to have nice background n  to stretch across the </a:t>
            </a:r>
            <a:r>
              <a:rPr lang="en-US" dirty="0" err="1"/>
              <a:t>pg</a:t>
            </a:r>
            <a:r>
              <a:rPr lang="en-US" dirty="0"/>
              <a:t> . To do this change the div into a navigation bar using Bootstraps  navigation component. For this add class navbar which contains our brand n our links. But </a:t>
            </a:r>
            <a:r>
              <a:rPr lang="en-US" dirty="0" err="1"/>
              <a:t>ths</a:t>
            </a:r>
            <a:r>
              <a:rPr lang="en-US" dirty="0"/>
              <a:t> </a:t>
            </a:r>
            <a:r>
              <a:rPr lang="en-US" dirty="0" err="1"/>
              <a:t>dosn</a:t>
            </a:r>
            <a:r>
              <a:rPr lang="en-US" dirty="0"/>
              <a:t> do much(it is </a:t>
            </a:r>
            <a:r>
              <a:rPr lang="en-US" dirty="0" err="1"/>
              <a:t>juslik</a:t>
            </a:r>
            <a:r>
              <a:rPr lang="en-US" dirty="0"/>
              <a:t> btn).  Thus add another class </a:t>
            </a:r>
            <a:r>
              <a:rPr lang="en-US" dirty="0" err="1"/>
              <a:t>cald</a:t>
            </a:r>
            <a:r>
              <a:rPr lang="en-US" dirty="0"/>
              <a:t> navbar-default which gives us a </a:t>
            </a:r>
            <a:r>
              <a:rPr lang="en-US" dirty="0" err="1"/>
              <a:t>vry</a:t>
            </a:r>
            <a:r>
              <a:rPr lang="en-US" dirty="0"/>
              <a:t> nice grey background which is one of the theme. </a:t>
            </a:r>
            <a:r>
              <a:rPr lang="en-US" dirty="0" err="1"/>
              <a:t>Thers</a:t>
            </a:r>
            <a:r>
              <a:rPr lang="en-US" dirty="0"/>
              <a:t> is anther theme </a:t>
            </a:r>
            <a:r>
              <a:rPr lang="en-US" dirty="0" err="1"/>
              <a:t>cald</a:t>
            </a:r>
            <a:r>
              <a:rPr lang="en-US" dirty="0"/>
              <a:t> navbar-inverse.</a:t>
            </a:r>
          </a:p>
          <a:p>
            <a:r>
              <a:rPr lang="en-US" dirty="0"/>
              <a:t>But it </a:t>
            </a:r>
            <a:r>
              <a:rPr lang="en-US" dirty="0" err="1"/>
              <a:t>dosn</a:t>
            </a:r>
            <a:r>
              <a:rPr lang="en-US" dirty="0"/>
              <a:t> stretch </a:t>
            </a:r>
            <a:r>
              <a:rPr lang="en-US" dirty="0" err="1"/>
              <a:t>acorss</a:t>
            </a:r>
            <a:r>
              <a:rPr lang="en-US" dirty="0"/>
              <a:t> the </a:t>
            </a:r>
            <a:r>
              <a:rPr lang="en-US" dirty="0" err="1"/>
              <a:t>pg</a:t>
            </a:r>
            <a:r>
              <a:rPr lang="en-US" dirty="0"/>
              <a:t> , instead it has been centered </a:t>
            </a:r>
            <a:r>
              <a:rPr lang="en-US" dirty="0" err="1"/>
              <a:t>thats</a:t>
            </a:r>
            <a:r>
              <a:rPr lang="en-US" dirty="0"/>
              <a:t> </a:t>
            </a:r>
            <a:r>
              <a:rPr lang="en-US" dirty="0" err="1"/>
              <a:t>cuz</a:t>
            </a:r>
            <a:r>
              <a:rPr lang="en-US" dirty="0"/>
              <a:t> of the container. But we need to separate our navigation from our container .</a:t>
            </a:r>
          </a:p>
          <a:p>
            <a:endParaRPr lang="en-IN" dirty="0"/>
          </a:p>
        </p:txBody>
      </p:sp>
      <p:sp>
        <p:nvSpPr>
          <p:cNvPr id="4" name="Rectangle 3"/>
          <p:cNvSpPr/>
          <p:nvPr/>
        </p:nvSpPr>
        <p:spPr>
          <a:xfrm>
            <a:off x="1090108" y="1815102"/>
            <a:ext cx="6096000" cy="1015663"/>
          </a:xfrm>
          <a:prstGeom prst="rect">
            <a:avLst/>
          </a:prstGeom>
        </p:spPr>
        <p:txBody>
          <a:bodyPr>
            <a:spAutoFit/>
          </a:bodyPr>
          <a:lstStyle/>
          <a:p>
            <a:r>
              <a:rPr lang="en-IN" sz="1200" dirty="0"/>
              <a:t>&lt;div class="row</a:t>
            </a:r>
            <a:r>
              <a:rPr lang="en-IN" sz="1200" dirty="0" smtClean="0"/>
              <a:t>"&gt;</a:t>
            </a:r>
            <a:br>
              <a:rPr lang="en-IN" sz="1200" dirty="0" smtClean="0"/>
            </a:br>
            <a:r>
              <a:rPr lang="en-IN" sz="1200" dirty="0" smtClean="0"/>
              <a:t>	&lt;</a:t>
            </a:r>
            <a:r>
              <a:rPr lang="en-IN" sz="1200" dirty="0"/>
              <a:t>div class="col-md-12</a:t>
            </a:r>
            <a:r>
              <a:rPr lang="en-IN" sz="1200" dirty="0" smtClean="0"/>
              <a:t>"&gt;</a:t>
            </a:r>
            <a:br>
              <a:rPr lang="en-IN" sz="1200" dirty="0" smtClean="0"/>
            </a:br>
            <a:r>
              <a:rPr lang="en-IN" sz="1200" dirty="0" smtClean="0"/>
              <a:t>		</a:t>
            </a:r>
            <a:r>
              <a:rPr lang="en-US" sz="1200" dirty="0" smtClean="0"/>
              <a:t>&lt;</a:t>
            </a:r>
            <a:r>
              <a:rPr lang="en-US" sz="1200" dirty="0"/>
              <a:t>h1&gt;This is the main header&lt;/h1</a:t>
            </a:r>
            <a:r>
              <a:rPr lang="en-US" sz="1200" dirty="0" smtClean="0"/>
              <a:t>&gt;</a:t>
            </a:r>
            <a:br>
              <a:rPr lang="en-US" sz="1200" dirty="0" smtClean="0"/>
            </a:br>
            <a:r>
              <a:rPr lang="en-IN" sz="1200" dirty="0"/>
              <a:t>	&lt;/div&gt;</a:t>
            </a:r>
          </a:p>
          <a:p>
            <a:r>
              <a:rPr lang="en-IN" sz="1200" dirty="0"/>
              <a:t>&lt;/div&gt;</a:t>
            </a:r>
            <a:endParaRPr lang="en-IN" sz="1200" dirty="0"/>
          </a:p>
        </p:txBody>
      </p:sp>
    </p:spTree>
    <p:extLst>
      <p:ext uri="{BB962C8B-B14F-4D97-AF65-F5344CB8AC3E}">
        <p14:creationId xmlns:p14="http://schemas.microsoft.com/office/powerpoint/2010/main" val="28096510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a:t>
            </a:r>
            <a:endParaRPr lang="en-IN" dirty="0"/>
          </a:p>
        </p:txBody>
      </p:sp>
      <p:sp>
        <p:nvSpPr>
          <p:cNvPr id="3" name="Content Placeholder 2"/>
          <p:cNvSpPr>
            <a:spLocks noGrp="1"/>
          </p:cNvSpPr>
          <p:nvPr>
            <p:ph idx="1"/>
          </p:nvPr>
        </p:nvSpPr>
        <p:spPr/>
        <p:txBody>
          <a:bodyPr>
            <a:normAutofit fontScale="55000" lnSpcReduction="20000"/>
          </a:bodyPr>
          <a:lstStyle/>
          <a:p>
            <a:r>
              <a:rPr lang="en-US" dirty="0"/>
              <a:t>Thus move the container class to a new div. Which still will </a:t>
            </a:r>
            <a:r>
              <a:rPr lang="en-US" dirty="0" err="1"/>
              <a:t>centre</a:t>
            </a:r>
            <a:r>
              <a:rPr lang="en-US" dirty="0"/>
              <a:t> the  content. Navbar static n fixed </a:t>
            </a:r>
            <a:r>
              <a:rPr lang="en-US" dirty="0" err="1"/>
              <a:t>dont</a:t>
            </a:r>
            <a:r>
              <a:rPr lang="en-US" dirty="0"/>
              <a:t> do</a:t>
            </a:r>
          </a:p>
          <a:p>
            <a:r>
              <a:rPr lang="en-US" dirty="0"/>
              <a:t>To make our navigation collapsible. Show the icon(</a:t>
            </a:r>
            <a:r>
              <a:rPr lang="en-US" dirty="0" err="1"/>
              <a:t>samplepg</a:t>
            </a:r>
            <a:r>
              <a:rPr lang="en-US" dirty="0"/>
              <a:t>). To do this we need to add some </a:t>
            </a:r>
            <a:r>
              <a:rPr lang="en-US" dirty="0" err="1"/>
              <a:t>behaviour</a:t>
            </a:r>
            <a:r>
              <a:rPr lang="en-US" dirty="0"/>
              <a:t> to our website. Css is for styling. Fa </a:t>
            </a:r>
            <a:r>
              <a:rPr lang="en-US" dirty="0" err="1"/>
              <a:t>behaviour</a:t>
            </a:r>
            <a:r>
              <a:rPr lang="en-US" dirty="0"/>
              <a:t> we need js(like responding in some way wen an element in clicked). To switch the </a:t>
            </a:r>
            <a:r>
              <a:rPr lang="en-US" dirty="0" err="1"/>
              <a:t>ul</a:t>
            </a:r>
            <a:r>
              <a:rPr lang="en-US" dirty="0"/>
              <a:t> elements btw seeing the links and seeing the icons, we need to add a class called collapse which will completely hide the navigation in all screen sizes. To make it hide </a:t>
            </a:r>
            <a:r>
              <a:rPr lang="en-US" dirty="0" err="1"/>
              <a:t>oly</a:t>
            </a:r>
            <a:r>
              <a:rPr lang="en-US" dirty="0"/>
              <a:t> in extra small screen we have a class called navbar-collapse which makes it show in small screens n above</a:t>
            </a:r>
          </a:p>
          <a:p>
            <a:r>
              <a:rPr lang="en-US" dirty="0"/>
              <a:t>To create the icon first create a button above the links.</a:t>
            </a:r>
          </a:p>
          <a:p>
            <a:r>
              <a:rPr lang="en-US" dirty="0"/>
              <a:t>To position the button </a:t>
            </a:r>
            <a:r>
              <a:rPr lang="en-US" dirty="0" err="1"/>
              <a:t>twds</a:t>
            </a:r>
            <a:r>
              <a:rPr lang="en-US" dirty="0"/>
              <a:t> the right add navbar-toggle to the button. To pull the buttons we have many classes such as pull-left pull-right(</a:t>
            </a:r>
            <a:r>
              <a:rPr lang="en-US" dirty="0" err="1"/>
              <a:t>dont</a:t>
            </a:r>
            <a:r>
              <a:rPr lang="en-US" dirty="0"/>
              <a:t> do)</a:t>
            </a:r>
          </a:p>
          <a:p>
            <a:r>
              <a:rPr lang="en-US" dirty="0"/>
              <a:t>To get the icons add class: &lt;span class="icon-bar"&gt;&lt;/span&gt; 3 times</a:t>
            </a:r>
          </a:p>
          <a:p>
            <a:r>
              <a:rPr lang="en-US" dirty="0"/>
              <a:t>The button </a:t>
            </a:r>
            <a:r>
              <a:rPr lang="en-US" dirty="0" err="1"/>
              <a:t>dosn</a:t>
            </a:r>
            <a:r>
              <a:rPr lang="en-US" dirty="0"/>
              <a:t> work n to make to functional we need to add </a:t>
            </a:r>
            <a:r>
              <a:rPr lang="en-US" dirty="0" err="1"/>
              <a:t>behaviour</a:t>
            </a:r>
            <a:r>
              <a:rPr lang="en-US" dirty="0"/>
              <a:t> using js. Collapse is for hiding n showing n thus wen the button is clicked we need to remove the collapse class to make the links visible n wen clicked  again we need to add the collapse class again so that it hides the links. To do that we need bootstraps js collapse plugin. To use bootstrap js plugin we </a:t>
            </a:r>
            <a:r>
              <a:rPr lang="en-US" dirty="0" err="1"/>
              <a:t>shud</a:t>
            </a:r>
            <a:r>
              <a:rPr lang="en-US" dirty="0"/>
              <a:t> additional data attributes. Thus we need to specify which class to toggle we have data-toggle= “collapse” which means that this will add n remove the “collapse” class to some element in the pg. We need to add another </a:t>
            </a:r>
            <a:r>
              <a:rPr lang="en-US" dirty="0" err="1"/>
              <a:t>attr</a:t>
            </a:r>
            <a:r>
              <a:rPr lang="en-US" dirty="0"/>
              <a:t> data-target which is a css selector to select the </a:t>
            </a:r>
            <a:r>
              <a:rPr lang="en-US" dirty="0" err="1"/>
              <a:t>elem</a:t>
            </a:r>
            <a:r>
              <a:rPr lang="en-US" dirty="0"/>
              <a:t> on </a:t>
            </a:r>
            <a:r>
              <a:rPr lang="en-US" dirty="0" err="1"/>
              <a:t>pg</a:t>
            </a:r>
            <a:r>
              <a:rPr lang="en-US" dirty="0"/>
              <a:t>    </a:t>
            </a:r>
            <a:endParaRPr lang="en-US" dirty="0" smtClean="0"/>
          </a:p>
          <a:p>
            <a:r>
              <a:rPr lang="en-US" dirty="0"/>
              <a:t>To make the brand n button in one row n </a:t>
            </a:r>
            <a:r>
              <a:rPr lang="en-US" dirty="0" err="1"/>
              <a:t>ul</a:t>
            </a:r>
            <a:r>
              <a:rPr lang="en-US" dirty="0"/>
              <a:t> in another row we need to wrap them in new </a:t>
            </a:r>
            <a:r>
              <a:rPr lang="en-US" dirty="0" err="1"/>
              <a:t>elems</a:t>
            </a:r>
            <a:r>
              <a:rPr lang="en-US" dirty="0"/>
              <a:t>. Wrap the brand n button in a div </a:t>
            </a:r>
            <a:r>
              <a:rPr lang="en-US" dirty="0" err="1"/>
              <a:t>wid</a:t>
            </a:r>
            <a:r>
              <a:rPr lang="en-US" dirty="0"/>
              <a:t> the class navbar-header</a:t>
            </a:r>
          </a:p>
          <a:p>
            <a:endParaRPr lang="en-US" dirty="0"/>
          </a:p>
          <a:p>
            <a:endParaRPr lang="en-IN" dirty="0"/>
          </a:p>
        </p:txBody>
      </p:sp>
    </p:spTree>
    <p:extLst>
      <p:ext uri="{BB962C8B-B14F-4D97-AF65-F5344CB8AC3E}">
        <p14:creationId xmlns:p14="http://schemas.microsoft.com/office/powerpoint/2010/main" val="358001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IN" dirty="0"/>
          </a:p>
        </p:txBody>
      </p:sp>
      <p:pic>
        <p:nvPicPr>
          <p:cNvPr id="5" name="Picture 4"/>
          <p:cNvPicPr>
            <a:picLocks noChangeAspect="1"/>
          </p:cNvPicPr>
          <p:nvPr/>
        </p:nvPicPr>
        <p:blipFill>
          <a:blip r:embed="rId2"/>
          <a:stretch>
            <a:fillRect/>
          </a:stretch>
        </p:blipFill>
        <p:spPr>
          <a:xfrm>
            <a:off x="3410175" y="365125"/>
            <a:ext cx="7325958" cy="6125247"/>
          </a:xfrm>
          <a:prstGeom prst="rect">
            <a:avLst/>
          </a:prstGeom>
        </p:spPr>
      </p:pic>
    </p:spTree>
    <p:extLst>
      <p:ext uri="{BB962C8B-B14F-4D97-AF65-F5344CB8AC3E}">
        <p14:creationId xmlns:p14="http://schemas.microsoft.com/office/powerpoint/2010/main" val="387177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0790"/>
          </a:xfrm>
        </p:spPr>
        <p:txBody>
          <a:bodyPr>
            <a:normAutofit fontScale="90000"/>
          </a:bodyPr>
          <a:lstStyle/>
          <a:p>
            <a:r>
              <a:rPr lang="en-US" dirty="0" smtClean="0"/>
              <a:t>GRID</a:t>
            </a:r>
            <a:endParaRPr lang="en-IN" dirty="0"/>
          </a:p>
        </p:txBody>
      </p:sp>
      <p:sp>
        <p:nvSpPr>
          <p:cNvPr id="3" name="Content Placeholder 2"/>
          <p:cNvSpPr>
            <a:spLocks noGrp="1"/>
          </p:cNvSpPr>
          <p:nvPr>
            <p:ph idx="1"/>
          </p:nvPr>
        </p:nvSpPr>
        <p:spPr>
          <a:xfrm>
            <a:off x="838200" y="935916"/>
            <a:ext cx="10515600" cy="5241047"/>
          </a:xfrm>
        </p:spPr>
        <p:txBody>
          <a:bodyPr>
            <a:normAutofit/>
          </a:bodyPr>
          <a:lstStyle/>
          <a:p>
            <a:r>
              <a:rPr lang="en-IN" sz="1500" dirty="0"/>
              <a:t>Bootstrap Grid - </a:t>
            </a:r>
            <a:r>
              <a:rPr lang="en-IN" sz="1500" dirty="0" smtClean="0"/>
              <a:t>Stacked-to-horizontal</a:t>
            </a:r>
            <a:br>
              <a:rPr lang="en-IN" sz="1500" dirty="0" smtClean="0"/>
            </a:br>
            <a:r>
              <a:rPr lang="en-US" sz="1500" dirty="0"/>
              <a:t>We will create a basic grid system that starts out stacked on mobiles/tablets (small devices), before becoming horizontal on desktops (medium/large devices</a:t>
            </a:r>
            <a:r>
              <a:rPr lang="en-US" sz="1500" dirty="0" smtClean="0"/>
              <a:t>).</a:t>
            </a:r>
          </a:p>
          <a:p>
            <a:r>
              <a:rPr lang="en-US" sz="1500" dirty="0" smtClean="0"/>
              <a:t>Then gradually talk </a:t>
            </a:r>
            <a:r>
              <a:rPr lang="en-US" sz="1500" dirty="0" err="1" smtClean="0"/>
              <a:t>abt</a:t>
            </a:r>
            <a:r>
              <a:rPr lang="en-US" sz="1500" dirty="0" smtClean="0"/>
              <a:t> small medium large.</a:t>
            </a:r>
          </a:p>
          <a:p>
            <a:r>
              <a:rPr lang="en-US" sz="1500" dirty="0" smtClean="0"/>
              <a:t>If medium has 2 </a:t>
            </a:r>
            <a:r>
              <a:rPr lang="en-US" sz="1500" dirty="0" err="1" smtClean="0"/>
              <a:t>divs</a:t>
            </a:r>
            <a:r>
              <a:rPr lang="en-US" sz="1500" dirty="0" smtClean="0"/>
              <a:t> with each 6 and 6(which is 50 50) then for smaller devices it takes the entire width (if nothing mentioned for)</a:t>
            </a:r>
          </a:p>
          <a:p>
            <a:r>
              <a:rPr lang="en-US" sz="1500" dirty="0" smtClean="0"/>
              <a:t>If large splits into 50-50, then for smaller and extra smaller it will stack vertically by 100% </a:t>
            </a:r>
          </a:p>
          <a:p>
            <a:r>
              <a:rPr lang="en-US" sz="1500" dirty="0" smtClean="0"/>
              <a:t>Ex : if v have three </a:t>
            </a:r>
            <a:r>
              <a:rPr lang="en-US" sz="1500" dirty="0" err="1" smtClean="0"/>
              <a:t>divs</a:t>
            </a:r>
            <a:r>
              <a:rPr lang="en-US" sz="1500" dirty="0" smtClean="0"/>
              <a:t> with col-sm-4 then </a:t>
            </a:r>
            <a:r>
              <a:rPr lang="en-US" sz="1500" dirty="0"/>
              <a:t>we  get a three equal-width columns starting at tablets and scaling to large desktops. On mobile phones, the columns will automatically stack</a:t>
            </a:r>
            <a:endParaRPr lang="en-IN" sz="1500" dirty="0"/>
          </a:p>
        </p:txBody>
      </p:sp>
    </p:spTree>
    <p:extLst>
      <p:ext uri="{BB962C8B-B14F-4D97-AF65-F5344CB8AC3E}">
        <p14:creationId xmlns:p14="http://schemas.microsoft.com/office/powerpoint/2010/main" val="380069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typography </a:t>
            </a:r>
            <a:endParaRPr lang="en-IN" dirty="0"/>
          </a:p>
        </p:txBody>
      </p:sp>
      <p:sp>
        <p:nvSpPr>
          <p:cNvPr id="3" name="Content Placeholder 2"/>
          <p:cNvSpPr>
            <a:spLocks noGrp="1"/>
          </p:cNvSpPr>
          <p:nvPr>
            <p:ph idx="1"/>
          </p:nvPr>
        </p:nvSpPr>
        <p:spPr/>
        <p:txBody>
          <a:bodyPr>
            <a:normAutofit fontScale="55000" lnSpcReduction="20000"/>
          </a:bodyPr>
          <a:lstStyle/>
          <a:p>
            <a:r>
              <a:rPr lang="en-IN" dirty="0"/>
              <a:t>Browser's default settings</a:t>
            </a:r>
          </a:p>
          <a:p>
            <a:r>
              <a:rPr lang="en-US" dirty="0"/>
              <a:t>Bootstrap's way of styling elements:</a:t>
            </a:r>
          </a:p>
          <a:p>
            <a:r>
              <a:rPr lang="en-IN" dirty="0"/>
              <a:t>h1-h6</a:t>
            </a:r>
          </a:p>
          <a:p>
            <a:r>
              <a:rPr lang="en-IN" dirty="0"/>
              <a:t>&lt;small&gt;</a:t>
            </a:r>
          </a:p>
          <a:p>
            <a:r>
              <a:rPr lang="en-IN" dirty="0"/>
              <a:t>&lt;mark&gt;</a:t>
            </a:r>
          </a:p>
          <a:p>
            <a:r>
              <a:rPr lang="en-IN" dirty="0"/>
              <a:t>&lt;</a:t>
            </a:r>
            <a:r>
              <a:rPr lang="en-IN" dirty="0" err="1"/>
              <a:t>abbr</a:t>
            </a:r>
            <a:r>
              <a:rPr lang="en-IN" dirty="0"/>
              <a:t>&gt;</a:t>
            </a:r>
          </a:p>
          <a:p>
            <a:r>
              <a:rPr lang="en-IN" dirty="0"/>
              <a:t>&lt;</a:t>
            </a:r>
            <a:r>
              <a:rPr lang="en-IN" dirty="0" err="1"/>
              <a:t>blockquote</a:t>
            </a:r>
            <a:r>
              <a:rPr lang="en-IN" dirty="0"/>
              <a:t>&gt;</a:t>
            </a:r>
          </a:p>
          <a:p>
            <a:r>
              <a:rPr lang="en-IN" dirty="0"/>
              <a:t>&lt;dl&gt;</a:t>
            </a:r>
          </a:p>
          <a:p>
            <a:r>
              <a:rPr lang="en-IN" dirty="0"/>
              <a:t>&lt;code&gt;</a:t>
            </a:r>
          </a:p>
          <a:p>
            <a:r>
              <a:rPr lang="en-IN" dirty="0"/>
              <a:t>&lt;</a:t>
            </a:r>
            <a:r>
              <a:rPr lang="en-IN" dirty="0" err="1"/>
              <a:t>kbd</a:t>
            </a:r>
            <a:r>
              <a:rPr lang="en-IN" dirty="0"/>
              <a:t>&gt;</a:t>
            </a:r>
          </a:p>
          <a:p>
            <a:r>
              <a:rPr lang="en-IN" dirty="0"/>
              <a:t>&lt;pre&gt;</a:t>
            </a:r>
          </a:p>
          <a:p>
            <a:r>
              <a:rPr lang="en-US" dirty="0"/>
              <a:t>Contextual Colors :.text-muted, .text-primary, .text-success, .text-info, .text-warning, and .text-danger</a:t>
            </a:r>
          </a:p>
          <a:p>
            <a:r>
              <a:rPr lang="en-US" dirty="0"/>
              <a:t>and Backgrounds: .</a:t>
            </a:r>
            <a:r>
              <a:rPr lang="en-US" dirty="0" err="1"/>
              <a:t>bg</a:t>
            </a:r>
            <a:r>
              <a:rPr lang="en-US" dirty="0"/>
              <a:t>-primary, .</a:t>
            </a:r>
            <a:r>
              <a:rPr lang="en-US" dirty="0" err="1"/>
              <a:t>bg</a:t>
            </a:r>
            <a:r>
              <a:rPr lang="en-US" dirty="0"/>
              <a:t>-success, </a:t>
            </a:r>
            <a:r>
              <a:rPr lang="en-US" dirty="0" err="1"/>
              <a:t>bg</a:t>
            </a:r>
            <a:r>
              <a:rPr lang="en-US" dirty="0"/>
              <a:t>-info, </a:t>
            </a:r>
            <a:r>
              <a:rPr lang="en-US" dirty="0" err="1"/>
              <a:t>bg</a:t>
            </a:r>
            <a:r>
              <a:rPr lang="en-US" dirty="0"/>
              <a:t>-warning, and .</a:t>
            </a:r>
            <a:r>
              <a:rPr lang="en-US" dirty="0" err="1"/>
              <a:t>bg</a:t>
            </a:r>
            <a:r>
              <a:rPr lang="en-US" dirty="0"/>
              <a:t>-danger</a:t>
            </a:r>
          </a:p>
          <a:p>
            <a:r>
              <a:rPr lang="en-IN" dirty="0"/>
              <a:t>Diff classes to style the elements such as: .lead.small.text-left.text-center.text-right.text-justify.text-nowrap.text-lowercase.text-uppercase.text-capitalize.initialism.list-unstyled.list-inline.dl-horizontal.pre-scrollable</a:t>
            </a:r>
          </a:p>
          <a:p>
            <a:pPr marL="0" indent="0">
              <a:buNone/>
            </a:pPr>
            <a:endParaRPr lang="en-IN" dirty="0"/>
          </a:p>
        </p:txBody>
      </p:sp>
    </p:spTree>
    <p:extLst>
      <p:ext uri="{BB962C8B-B14F-4D97-AF65-F5344CB8AC3E}">
        <p14:creationId xmlns:p14="http://schemas.microsoft.com/office/powerpoint/2010/main" val="15247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Text/Typography</a:t>
            </a:r>
            <a:endParaRPr lang="en-IN" dirty="0"/>
          </a:p>
        </p:txBody>
      </p:sp>
      <p:sp>
        <p:nvSpPr>
          <p:cNvPr id="3" name="Content Placeholder 2"/>
          <p:cNvSpPr>
            <a:spLocks noGrp="1"/>
          </p:cNvSpPr>
          <p:nvPr>
            <p:ph idx="1"/>
          </p:nvPr>
        </p:nvSpPr>
        <p:spPr/>
        <p:txBody>
          <a:bodyPr>
            <a:normAutofit/>
          </a:bodyPr>
          <a:lstStyle/>
          <a:p>
            <a:r>
              <a:rPr lang="en-US" sz="1500" dirty="0"/>
              <a:t>global default font-size is 14px, with a line-height of 1.428. applied to the &lt;body&gt; and all paragraphs. In addition, all &lt;p&gt; elements have a bottom margin that equals half their computed line-height (10px by default). </a:t>
            </a:r>
          </a:p>
          <a:p>
            <a:r>
              <a:rPr lang="en-US" sz="1500" dirty="0" smtClean="0"/>
              <a:t>There is a diff way how bootstrap styles HTML elements when compared to the browser . </a:t>
            </a:r>
            <a:r>
              <a:rPr lang="en-US" sz="1500" dirty="0"/>
              <a:t>CHECK </a:t>
            </a:r>
            <a:r>
              <a:rPr lang="en-US" sz="1500" dirty="0">
                <a:hlinkClick r:id="rId2"/>
              </a:rPr>
              <a:t>http://</a:t>
            </a:r>
            <a:r>
              <a:rPr lang="en-US" sz="1500" dirty="0" smtClean="0">
                <a:hlinkClick r:id="rId2"/>
              </a:rPr>
              <a:t>www.w3schools.com/bootstrap/bootstrap_typography.asp</a:t>
            </a:r>
            <a:r>
              <a:rPr lang="en-US" sz="1500" dirty="0" smtClean="0"/>
              <a:t> </a:t>
            </a:r>
            <a:br>
              <a:rPr lang="en-US" sz="1500" dirty="0" smtClean="0"/>
            </a:br>
            <a:r>
              <a:rPr lang="en-IN" sz="1500" dirty="0" smtClean="0"/>
              <a:t> h1(36px),h2</a:t>
            </a:r>
            <a:r>
              <a:rPr lang="en-IN" sz="1500" dirty="0"/>
              <a:t>(30px</a:t>
            </a:r>
            <a:r>
              <a:rPr lang="en-IN" sz="1500" dirty="0" smtClean="0"/>
              <a:t>),h3</a:t>
            </a:r>
            <a:r>
              <a:rPr lang="en-IN" sz="1500" dirty="0"/>
              <a:t>(24px</a:t>
            </a:r>
            <a:r>
              <a:rPr lang="en-IN" sz="1500" dirty="0" smtClean="0"/>
              <a:t>),h4</a:t>
            </a:r>
            <a:r>
              <a:rPr lang="en-IN" sz="1500" dirty="0"/>
              <a:t>(18px</a:t>
            </a:r>
            <a:r>
              <a:rPr lang="en-IN" sz="1500" dirty="0" smtClean="0"/>
              <a:t>),h5</a:t>
            </a:r>
            <a:r>
              <a:rPr lang="en-IN" sz="1500" dirty="0"/>
              <a:t>(14px</a:t>
            </a:r>
            <a:r>
              <a:rPr lang="en-IN" sz="1500" dirty="0" smtClean="0"/>
              <a:t>),h6</a:t>
            </a:r>
            <a:r>
              <a:rPr lang="en-IN" sz="1500" dirty="0"/>
              <a:t>(12px</a:t>
            </a:r>
            <a:r>
              <a:rPr lang="en-IN" sz="1500" dirty="0" smtClean="0"/>
              <a:t>)</a:t>
            </a:r>
          </a:p>
          <a:p>
            <a:r>
              <a:rPr lang="en-US" sz="1500" dirty="0"/>
              <a:t> </a:t>
            </a:r>
            <a:r>
              <a:rPr lang="en-IN" sz="1600" dirty="0"/>
              <a:t>Contextual Colors</a:t>
            </a:r>
          </a:p>
          <a:p>
            <a:endParaRPr lang="en-IN" sz="1500" dirty="0"/>
          </a:p>
          <a:p>
            <a:endParaRPr lang="en-US" sz="1500" dirty="0" smtClean="0"/>
          </a:p>
          <a:p>
            <a:endParaRPr lang="en-US" sz="1500" dirty="0" smtClean="0"/>
          </a:p>
          <a:p>
            <a:endParaRPr lang="en-US" sz="1500" dirty="0"/>
          </a:p>
          <a:p>
            <a:endParaRPr lang="en-US" sz="1500" dirty="0" smtClean="0"/>
          </a:p>
          <a:p>
            <a:r>
              <a:rPr lang="en-US" sz="1500" dirty="0" smtClean="0"/>
              <a:t>Contextual backgrounds</a:t>
            </a:r>
            <a:endParaRPr lang="en-IN" sz="1500" dirty="0"/>
          </a:p>
        </p:txBody>
      </p:sp>
      <p:sp>
        <p:nvSpPr>
          <p:cNvPr id="4"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841924" y="2982119"/>
            <a:ext cx="5238750" cy="2038350"/>
          </a:xfrm>
          <a:prstGeom prst="rect">
            <a:avLst/>
          </a:prstGeom>
        </p:spPr>
      </p:pic>
      <p:pic>
        <p:nvPicPr>
          <p:cNvPr id="7" name="Picture 6"/>
          <p:cNvPicPr>
            <a:picLocks noChangeAspect="1"/>
          </p:cNvPicPr>
          <p:nvPr/>
        </p:nvPicPr>
        <p:blipFill>
          <a:blip r:embed="rId4"/>
          <a:stretch>
            <a:fillRect/>
          </a:stretch>
        </p:blipFill>
        <p:spPr>
          <a:xfrm>
            <a:off x="3304503" y="5172075"/>
            <a:ext cx="5105400" cy="1685925"/>
          </a:xfrm>
          <a:prstGeom prst="rect">
            <a:avLst/>
          </a:prstGeom>
        </p:spPr>
      </p:pic>
    </p:spTree>
    <p:extLst>
      <p:ext uri="{BB962C8B-B14F-4D97-AF65-F5344CB8AC3E}">
        <p14:creationId xmlns:p14="http://schemas.microsoft.com/office/powerpoint/2010/main" val="388683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Text/Typography</a:t>
            </a:r>
            <a:endParaRPr lang="en-IN" dirty="0"/>
          </a:p>
        </p:txBody>
      </p:sp>
      <p:sp>
        <p:nvSpPr>
          <p:cNvPr id="8" name="Content Placeholder 7"/>
          <p:cNvSpPr>
            <a:spLocks noGrp="1"/>
          </p:cNvSpPr>
          <p:nvPr>
            <p:ph idx="1"/>
          </p:nvPr>
        </p:nvSpPr>
        <p:spPr/>
        <p:txBody>
          <a:bodyPr>
            <a:normAutofit fontScale="85000" lnSpcReduction="20000"/>
          </a:bodyPr>
          <a:lstStyle/>
          <a:p>
            <a:pPr fontAlgn="t"/>
            <a:r>
              <a:rPr lang="en-IN" sz="1500" dirty="0"/>
              <a:t>.</a:t>
            </a:r>
            <a:r>
              <a:rPr lang="en-IN" sz="1500" dirty="0" smtClean="0"/>
              <a:t>lead 			 </a:t>
            </a:r>
            <a:r>
              <a:rPr lang="en-US" sz="1500" dirty="0" smtClean="0"/>
              <a:t>Makes </a:t>
            </a:r>
            <a:r>
              <a:rPr lang="en-US" sz="1500" dirty="0"/>
              <a:t>a paragraph stand </a:t>
            </a:r>
            <a:r>
              <a:rPr lang="en-US" sz="1500" dirty="0" smtClean="0"/>
              <a:t>out</a:t>
            </a:r>
          </a:p>
          <a:p>
            <a:pPr fontAlgn="t"/>
            <a:r>
              <a:rPr lang="en-IN" sz="1600" dirty="0"/>
              <a:t>.</a:t>
            </a:r>
            <a:r>
              <a:rPr lang="en-IN" sz="1600" dirty="0" smtClean="0"/>
              <a:t>small  			</a:t>
            </a:r>
            <a:r>
              <a:rPr lang="en-US" sz="1600" dirty="0" smtClean="0"/>
              <a:t>Indicates </a:t>
            </a:r>
            <a:r>
              <a:rPr lang="en-US" sz="1600" dirty="0"/>
              <a:t>smaller text (set to 85% of the size of the parent)</a:t>
            </a:r>
            <a:endParaRPr lang="en-IN" sz="1600" dirty="0"/>
          </a:p>
          <a:p>
            <a:pPr fontAlgn="t"/>
            <a:r>
              <a:rPr lang="en-US" sz="1500" dirty="0"/>
              <a:t>.text-left			Indicates left-aligned text	</a:t>
            </a:r>
          </a:p>
          <a:p>
            <a:pPr fontAlgn="t"/>
            <a:r>
              <a:rPr lang="en-US" sz="1500" dirty="0"/>
              <a:t>.text-center		Indicates center-aligned text	</a:t>
            </a:r>
          </a:p>
          <a:p>
            <a:pPr fontAlgn="t"/>
            <a:r>
              <a:rPr lang="en-US" sz="1500" dirty="0"/>
              <a:t>.text-right			Indicates right-aligned text	</a:t>
            </a:r>
          </a:p>
          <a:p>
            <a:pPr fontAlgn="t"/>
            <a:r>
              <a:rPr lang="en-US" sz="1500" dirty="0"/>
              <a:t>.text-justify		Indicates justified text	</a:t>
            </a:r>
          </a:p>
          <a:p>
            <a:pPr fontAlgn="t"/>
            <a:r>
              <a:rPr lang="en-US" sz="1500" dirty="0"/>
              <a:t>.text-</a:t>
            </a:r>
            <a:r>
              <a:rPr lang="en-US" sz="1500" dirty="0" err="1"/>
              <a:t>nowrap</a:t>
            </a:r>
            <a:r>
              <a:rPr lang="en-US" sz="1500" dirty="0"/>
              <a:t>		Indicates no wrap text	</a:t>
            </a:r>
          </a:p>
          <a:p>
            <a:pPr fontAlgn="t"/>
            <a:r>
              <a:rPr lang="en-US" sz="1500" dirty="0"/>
              <a:t>.text-lowercase		Indicates lowercased text	</a:t>
            </a:r>
          </a:p>
          <a:p>
            <a:pPr fontAlgn="t"/>
            <a:r>
              <a:rPr lang="en-US" sz="1500" dirty="0"/>
              <a:t>.text-uppercase		Indicates uppercased text	</a:t>
            </a:r>
          </a:p>
          <a:p>
            <a:pPr fontAlgn="t"/>
            <a:r>
              <a:rPr lang="en-US" sz="1500" dirty="0"/>
              <a:t>.text-capitalize	</a:t>
            </a:r>
            <a:r>
              <a:rPr lang="en-US" sz="1500" dirty="0" smtClean="0"/>
              <a:t>	Indicates </a:t>
            </a:r>
            <a:r>
              <a:rPr lang="en-US" sz="1500" dirty="0"/>
              <a:t>capitalized text	</a:t>
            </a:r>
          </a:p>
          <a:p>
            <a:pPr fontAlgn="t"/>
            <a:r>
              <a:rPr lang="en-US" sz="1500" dirty="0"/>
              <a:t>.</a:t>
            </a:r>
            <a:r>
              <a:rPr lang="en-US" sz="1500" dirty="0" err="1"/>
              <a:t>initialism</a:t>
            </a:r>
            <a:r>
              <a:rPr lang="en-US" sz="1500" dirty="0"/>
              <a:t>			Displays the text inside an &lt;</a:t>
            </a:r>
            <a:r>
              <a:rPr lang="en-US" sz="1500" dirty="0" err="1"/>
              <a:t>abbr</a:t>
            </a:r>
            <a:r>
              <a:rPr lang="en-US" sz="1500" dirty="0"/>
              <a:t>&gt; element in a slightly smaller font size	</a:t>
            </a:r>
          </a:p>
          <a:p>
            <a:pPr fontAlgn="t"/>
            <a:r>
              <a:rPr lang="en-US" sz="1500" dirty="0"/>
              <a:t>.list-</a:t>
            </a:r>
            <a:r>
              <a:rPr lang="en-US" sz="1500" dirty="0" err="1"/>
              <a:t>unstyled</a:t>
            </a:r>
            <a:r>
              <a:rPr lang="en-US" sz="1500" dirty="0"/>
              <a:t>		</a:t>
            </a:r>
            <a:r>
              <a:rPr lang="en-US" sz="1300" dirty="0"/>
              <a:t>Removes the default list-style and left margin on list items (works on both &lt;</a:t>
            </a:r>
            <a:r>
              <a:rPr lang="en-US" sz="1300" dirty="0" err="1"/>
              <a:t>ul</a:t>
            </a:r>
            <a:r>
              <a:rPr lang="en-US" sz="1300" dirty="0"/>
              <a:t>&gt; and &lt;</a:t>
            </a:r>
            <a:r>
              <a:rPr lang="en-US" sz="1300" dirty="0" err="1"/>
              <a:t>ol</a:t>
            </a:r>
            <a:r>
              <a:rPr lang="en-US" sz="1300" dirty="0"/>
              <a:t>&gt;). This class only applies </a:t>
            </a:r>
            <a:r>
              <a:rPr lang="en-US" sz="1300" dirty="0" smtClean="0"/>
              <a:t>             			 	to </a:t>
            </a:r>
            <a:r>
              <a:rPr lang="en-US" sz="1300" dirty="0"/>
              <a:t>immediate children list items (to remove the default list-style from any nested lists, apply this class to any nested lists as well)</a:t>
            </a:r>
            <a:r>
              <a:rPr lang="en-US" sz="1500" dirty="0"/>
              <a:t>	</a:t>
            </a:r>
          </a:p>
          <a:p>
            <a:pPr fontAlgn="t"/>
            <a:r>
              <a:rPr lang="en-US" sz="1500" dirty="0"/>
              <a:t>.list-inline		</a:t>
            </a:r>
            <a:r>
              <a:rPr lang="en-US" sz="1500" dirty="0" smtClean="0"/>
              <a:t>	Places </a:t>
            </a:r>
            <a:r>
              <a:rPr lang="en-US" sz="1500" dirty="0"/>
              <a:t>all list items on a single line	</a:t>
            </a:r>
          </a:p>
          <a:p>
            <a:pPr fontAlgn="t"/>
            <a:r>
              <a:rPr lang="en-US" sz="1500" dirty="0"/>
              <a:t>.dl-horizontal		</a:t>
            </a:r>
            <a:r>
              <a:rPr lang="en-US" sz="1200" dirty="0"/>
              <a:t>Lines up the terms (&lt;</a:t>
            </a:r>
            <a:r>
              <a:rPr lang="en-US" sz="1200" dirty="0" err="1"/>
              <a:t>dt</a:t>
            </a:r>
            <a:r>
              <a:rPr lang="en-US" sz="1200" dirty="0"/>
              <a:t>&gt;) and descriptions (&lt;</a:t>
            </a:r>
            <a:r>
              <a:rPr lang="en-US" sz="1200" dirty="0" err="1"/>
              <a:t>dd</a:t>
            </a:r>
            <a:r>
              <a:rPr lang="en-US" sz="1200" dirty="0"/>
              <a:t>&gt;) in &lt;dl&gt; elements side-by-side. Starts off like default &lt;dl&gt;s, but when the browser window </a:t>
            </a:r>
            <a:r>
              <a:rPr lang="en-US" sz="1200" dirty="0" smtClean="0"/>
              <a:t>				expands</a:t>
            </a:r>
            <a:r>
              <a:rPr lang="en-US" sz="1200" dirty="0"/>
              <a:t>, it will line up side-by-side</a:t>
            </a:r>
            <a:r>
              <a:rPr lang="en-US" sz="1500" dirty="0"/>
              <a:t>	</a:t>
            </a:r>
          </a:p>
          <a:p>
            <a:pPr fontAlgn="t"/>
            <a:r>
              <a:rPr lang="en-US" sz="1500" dirty="0"/>
              <a:t>.pre-scrollable		Makes a &lt;pre&gt; element scrollable</a:t>
            </a:r>
            <a:endParaRPr lang="en-IN" sz="1500" dirty="0" smtClean="0"/>
          </a:p>
          <a:p>
            <a:endParaRPr lang="en-IN" sz="1500" dirty="0"/>
          </a:p>
        </p:txBody>
      </p:sp>
    </p:spTree>
    <p:extLst>
      <p:ext uri="{BB962C8B-B14F-4D97-AF65-F5344CB8AC3E}">
        <p14:creationId xmlns:p14="http://schemas.microsoft.com/office/powerpoint/2010/main" val="2728934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Bootstrap classes</a:t>
            </a:r>
            <a:endParaRPr lang="en-IN" dirty="0"/>
          </a:p>
        </p:txBody>
      </p:sp>
      <p:sp>
        <p:nvSpPr>
          <p:cNvPr id="3" name="Content Placeholder 2"/>
          <p:cNvSpPr>
            <a:spLocks noGrp="1"/>
          </p:cNvSpPr>
          <p:nvPr>
            <p:ph idx="1"/>
          </p:nvPr>
        </p:nvSpPr>
        <p:spPr/>
        <p:txBody>
          <a:bodyPr>
            <a:normAutofit/>
          </a:bodyPr>
          <a:lstStyle/>
          <a:p>
            <a:r>
              <a:rPr lang="en-US" sz="1300" dirty="0" smtClean="0"/>
              <a:t>Bootstrap tables: classes such as </a:t>
            </a:r>
            <a:r>
              <a:rPr lang="en-IN" sz="1300" dirty="0"/>
              <a:t>.</a:t>
            </a:r>
            <a:r>
              <a:rPr lang="en-IN" sz="1300" dirty="0" smtClean="0"/>
              <a:t>table,</a:t>
            </a:r>
            <a:r>
              <a:rPr lang="en-IN" sz="1300" dirty="0"/>
              <a:t> .</a:t>
            </a:r>
            <a:r>
              <a:rPr lang="en-IN" sz="1300" dirty="0" smtClean="0"/>
              <a:t>table-striped,</a:t>
            </a:r>
            <a:r>
              <a:rPr lang="en-IN" sz="1300" dirty="0"/>
              <a:t> .</a:t>
            </a:r>
            <a:r>
              <a:rPr lang="en-IN" sz="1300" dirty="0" smtClean="0"/>
              <a:t>table-bordered,</a:t>
            </a:r>
            <a:r>
              <a:rPr lang="en-IN" sz="1300" dirty="0"/>
              <a:t> .</a:t>
            </a:r>
            <a:r>
              <a:rPr lang="en-IN" sz="1300" dirty="0" smtClean="0"/>
              <a:t>table-hover,</a:t>
            </a:r>
            <a:r>
              <a:rPr lang="en-IN" sz="1300" dirty="0"/>
              <a:t> .table-condensed</a:t>
            </a:r>
            <a:r>
              <a:rPr lang="en-IN" sz="1300" dirty="0" smtClean="0"/>
              <a:t>,</a:t>
            </a:r>
            <a:r>
              <a:rPr lang="en-IN" sz="1300" dirty="0"/>
              <a:t> .</a:t>
            </a:r>
            <a:r>
              <a:rPr lang="en-IN" sz="1300" dirty="0" smtClean="0"/>
              <a:t>table-responsive, </a:t>
            </a:r>
            <a:r>
              <a:rPr lang="en-IN" sz="1300" dirty="0"/>
              <a:t>&lt;</a:t>
            </a:r>
            <a:r>
              <a:rPr lang="en-IN" sz="1300" dirty="0" err="1"/>
              <a:t>tr</a:t>
            </a:r>
            <a:r>
              <a:rPr lang="en-IN" sz="1300" dirty="0"/>
              <a:t> class="success"&gt;, &lt;</a:t>
            </a:r>
            <a:r>
              <a:rPr lang="en-IN" sz="1300" dirty="0" err="1"/>
              <a:t>tr</a:t>
            </a:r>
            <a:r>
              <a:rPr lang="en-IN" sz="1300" dirty="0"/>
              <a:t> class</a:t>
            </a:r>
            <a:r>
              <a:rPr lang="en-IN" sz="1300" dirty="0" smtClean="0"/>
              <a:t>=“info"&gt;, </a:t>
            </a:r>
            <a:r>
              <a:rPr lang="en-IN" sz="1300" dirty="0"/>
              <a:t>&lt;</a:t>
            </a:r>
            <a:r>
              <a:rPr lang="en-IN" sz="1300" dirty="0" err="1"/>
              <a:t>tr</a:t>
            </a:r>
            <a:r>
              <a:rPr lang="en-IN" sz="1300" dirty="0"/>
              <a:t> class</a:t>
            </a:r>
            <a:r>
              <a:rPr lang="en-IN" sz="1300" dirty="0" smtClean="0"/>
              <a:t>="</a:t>
            </a:r>
            <a:r>
              <a:rPr lang="en-IN" sz="1300" dirty="0"/>
              <a:t>active</a:t>
            </a:r>
            <a:r>
              <a:rPr lang="en-IN" sz="1300" dirty="0" smtClean="0"/>
              <a:t>"&gt;, </a:t>
            </a:r>
            <a:r>
              <a:rPr lang="en-IN" sz="1300" dirty="0"/>
              <a:t>&lt;</a:t>
            </a:r>
            <a:r>
              <a:rPr lang="en-IN" sz="1300" dirty="0" err="1"/>
              <a:t>tr</a:t>
            </a:r>
            <a:r>
              <a:rPr lang="en-IN" sz="1300" dirty="0"/>
              <a:t> class</a:t>
            </a:r>
            <a:r>
              <a:rPr lang="en-IN" sz="1300" dirty="0" smtClean="0"/>
              <a:t>="</a:t>
            </a:r>
            <a:r>
              <a:rPr lang="en-IN" sz="1300" dirty="0"/>
              <a:t>warning</a:t>
            </a:r>
            <a:r>
              <a:rPr lang="en-IN" sz="1300" dirty="0" smtClean="0"/>
              <a:t>"&gt;, </a:t>
            </a:r>
            <a:r>
              <a:rPr lang="en-IN" sz="1300" dirty="0"/>
              <a:t>&lt;</a:t>
            </a:r>
            <a:r>
              <a:rPr lang="en-IN" sz="1300" dirty="0" err="1"/>
              <a:t>tr</a:t>
            </a:r>
            <a:r>
              <a:rPr lang="en-IN" sz="1300" dirty="0"/>
              <a:t> class</a:t>
            </a:r>
            <a:r>
              <a:rPr lang="en-IN" sz="1300" dirty="0" smtClean="0"/>
              <a:t>="</a:t>
            </a:r>
            <a:r>
              <a:rPr lang="en-IN" sz="1300" dirty="0"/>
              <a:t>danger</a:t>
            </a:r>
            <a:r>
              <a:rPr lang="en-IN" sz="1300" dirty="0" smtClean="0"/>
              <a:t>"&gt;</a:t>
            </a:r>
          </a:p>
          <a:p>
            <a:r>
              <a:rPr lang="en-US" sz="1300" dirty="0" smtClean="0"/>
              <a:t>Bootstrap Images: </a:t>
            </a:r>
            <a:r>
              <a:rPr lang="en-IN" sz="1300" dirty="0" smtClean="0"/>
              <a:t>.</a:t>
            </a:r>
            <a:r>
              <a:rPr lang="en-IN" sz="1300" dirty="0" err="1" smtClean="0"/>
              <a:t>img</a:t>
            </a:r>
            <a:r>
              <a:rPr lang="en-IN" sz="1300" dirty="0" smtClean="0"/>
              <a:t>-rounded, .</a:t>
            </a:r>
            <a:r>
              <a:rPr lang="en-IN" sz="1300" dirty="0" err="1" smtClean="0"/>
              <a:t>img</a:t>
            </a:r>
            <a:r>
              <a:rPr lang="en-IN" sz="1300" dirty="0" smtClean="0"/>
              <a:t>-circle, .</a:t>
            </a:r>
            <a:r>
              <a:rPr lang="en-IN" sz="1300" dirty="0" err="1" smtClean="0"/>
              <a:t>img</a:t>
            </a:r>
            <a:r>
              <a:rPr lang="en-IN" sz="1300" dirty="0" smtClean="0"/>
              <a:t>-thumbnail, .</a:t>
            </a:r>
            <a:r>
              <a:rPr lang="en-IN" sz="1300" dirty="0" err="1" smtClean="0"/>
              <a:t>img</a:t>
            </a:r>
            <a:r>
              <a:rPr lang="en-IN" sz="1300" dirty="0" smtClean="0"/>
              <a:t>-responsive - </a:t>
            </a:r>
            <a:r>
              <a:rPr lang="en-US" sz="1300" dirty="0"/>
              <a:t> Responsive images automatically adjust to fit the size of the screen. The .</a:t>
            </a:r>
            <a:r>
              <a:rPr lang="en-US" sz="1300" dirty="0" err="1"/>
              <a:t>img</a:t>
            </a:r>
            <a:r>
              <a:rPr lang="en-US" sz="1300" dirty="0"/>
              <a:t>-responsive class applies display: block; and max-width: 100%; and height: auto; to the </a:t>
            </a:r>
            <a:r>
              <a:rPr lang="en-US" sz="1300" dirty="0" smtClean="0"/>
              <a:t>image</a:t>
            </a:r>
            <a:endParaRPr lang="en-US" sz="1300" dirty="0"/>
          </a:p>
          <a:p>
            <a:r>
              <a:rPr lang="en-US" sz="1300" dirty="0" smtClean="0"/>
              <a:t>For videos or slideshows: Classes can be applied directly to &lt;iframe&gt;, &lt;embed&gt;, &lt;video&gt;, and &lt;object&gt; elements.</a:t>
            </a:r>
            <a:br>
              <a:rPr lang="en-US" sz="1300" dirty="0" smtClean="0"/>
            </a:br>
            <a:r>
              <a:rPr lang="en-IN" sz="1300" dirty="0" smtClean="0"/>
              <a:t>.embed-responsive-item - responsive video by adding </a:t>
            </a:r>
            <a:r>
              <a:rPr lang="en-US" sz="1300" dirty="0"/>
              <a:t>class to an &lt;iframe&gt; tag </a:t>
            </a:r>
            <a:endParaRPr lang="en-US" sz="1300" dirty="0" smtClean="0"/>
          </a:p>
          <a:p>
            <a:endParaRPr lang="en-US" sz="1300" dirty="0"/>
          </a:p>
          <a:p>
            <a:endParaRPr lang="en-US" sz="1300" dirty="0" smtClean="0"/>
          </a:p>
          <a:p>
            <a:r>
              <a:rPr lang="en-US" sz="1300" dirty="0"/>
              <a:t>Bootstrap </a:t>
            </a:r>
            <a:r>
              <a:rPr lang="en-US" sz="1300" dirty="0" smtClean="0"/>
              <a:t>Jumbotron:  </a:t>
            </a:r>
            <a:r>
              <a:rPr lang="en-IN" sz="1300" dirty="0" smtClean="0"/>
              <a:t>.</a:t>
            </a:r>
            <a:r>
              <a:rPr lang="en-IN" sz="1300" dirty="0" err="1" smtClean="0"/>
              <a:t>jumbotron</a:t>
            </a:r>
            <a:r>
              <a:rPr lang="en-IN" sz="1300" dirty="0" smtClean="0"/>
              <a:t> </a:t>
            </a:r>
            <a:r>
              <a:rPr lang="en-US" sz="1300" dirty="0" smtClean="0"/>
              <a:t>indicates </a:t>
            </a:r>
            <a:r>
              <a:rPr lang="en-US" sz="1300" dirty="0"/>
              <a:t>a big box for calling extra attention to some special content or </a:t>
            </a:r>
            <a:r>
              <a:rPr lang="en-US" sz="1300" dirty="0" smtClean="0"/>
              <a:t>information(</a:t>
            </a:r>
            <a:r>
              <a:rPr lang="en-US" sz="1300" dirty="0"/>
              <a:t>a grey box with rounded </a:t>
            </a:r>
            <a:r>
              <a:rPr lang="en-US" sz="1300" dirty="0" smtClean="0"/>
              <a:t>corners </a:t>
            </a:r>
            <a:r>
              <a:rPr lang="en-US" sz="1300" dirty="0"/>
              <a:t> also enlarges the font sizes of the text inside it</a:t>
            </a:r>
            <a:r>
              <a:rPr lang="en-US" sz="1300" dirty="0" smtClean="0"/>
              <a:t>)</a:t>
            </a:r>
          </a:p>
          <a:p>
            <a:r>
              <a:rPr lang="en-US" sz="1300" dirty="0"/>
              <a:t>Page Header:   is like a section </a:t>
            </a:r>
            <a:r>
              <a:rPr lang="en-US" sz="1300" dirty="0" smtClean="0"/>
              <a:t>divider, </a:t>
            </a:r>
            <a:r>
              <a:rPr lang="en-US" sz="1300" dirty="0"/>
              <a:t>.page-header class adds a horizontal line under the heading (+ adds some extra space around the element</a:t>
            </a:r>
            <a:r>
              <a:rPr lang="en-US" sz="1300" dirty="0" smtClean="0"/>
              <a:t>)</a:t>
            </a:r>
          </a:p>
          <a:p>
            <a:r>
              <a:rPr lang="en-US" sz="1300" dirty="0"/>
              <a:t>Well: .well class adds a rounded border around an element with a gray background color and some padding </a:t>
            </a:r>
          </a:p>
          <a:p>
            <a:endParaRPr lang="en-US" sz="1300" dirty="0" smtClean="0"/>
          </a:p>
          <a:p>
            <a:endParaRPr lang="en-US" sz="1300" dirty="0"/>
          </a:p>
        </p:txBody>
      </p:sp>
      <p:sp>
        <p:nvSpPr>
          <p:cNvPr id="7" name="Rectangle 6"/>
          <p:cNvSpPr/>
          <p:nvPr/>
        </p:nvSpPr>
        <p:spPr>
          <a:xfrm>
            <a:off x="3048000" y="3152911"/>
            <a:ext cx="6096000" cy="692497"/>
          </a:xfrm>
          <a:prstGeom prst="rect">
            <a:avLst/>
          </a:prstGeom>
        </p:spPr>
        <p:txBody>
          <a:bodyPr>
            <a:spAutoFit/>
          </a:bodyPr>
          <a:lstStyle/>
          <a:p>
            <a:r>
              <a:rPr lang="en-US" sz="1300" dirty="0">
                <a:solidFill>
                  <a:srgbClr val="0000FF"/>
                </a:solidFill>
                <a:latin typeface="+mj-lt"/>
              </a:rPr>
              <a:t>&lt;</a:t>
            </a:r>
            <a:r>
              <a:rPr lang="en-US" sz="1300" dirty="0">
                <a:solidFill>
                  <a:srgbClr val="A52A2A"/>
                </a:solidFill>
                <a:latin typeface="+mj-lt"/>
              </a:rPr>
              <a:t>div</a:t>
            </a:r>
            <a:r>
              <a:rPr lang="en-US" sz="1300" dirty="0">
                <a:solidFill>
                  <a:srgbClr val="000000"/>
                </a:solidFill>
                <a:latin typeface="+mj-lt"/>
              </a:rPr>
              <a:t> </a:t>
            </a:r>
            <a:r>
              <a:rPr lang="en-US" sz="1300" dirty="0">
                <a:solidFill>
                  <a:srgbClr val="FF0000"/>
                </a:solidFill>
                <a:latin typeface="+mj-lt"/>
              </a:rPr>
              <a:t>class=</a:t>
            </a:r>
            <a:r>
              <a:rPr lang="en-US" sz="1300" dirty="0">
                <a:solidFill>
                  <a:srgbClr val="0000CD"/>
                </a:solidFill>
                <a:latin typeface="+mj-lt"/>
              </a:rPr>
              <a:t>"embed-responsive embed-responsive-16by9"</a:t>
            </a:r>
            <a:r>
              <a:rPr lang="en-US" sz="1300" dirty="0">
                <a:solidFill>
                  <a:srgbClr val="0000FF"/>
                </a:solidFill>
                <a:latin typeface="+mj-lt"/>
              </a:rPr>
              <a:t>&gt;</a:t>
            </a:r>
            <a:r>
              <a:rPr lang="en-US" sz="1300" dirty="0">
                <a:latin typeface="+mj-lt"/>
              </a:rPr>
              <a:t/>
            </a:r>
            <a:br>
              <a:rPr lang="en-US" sz="1300" dirty="0">
                <a:latin typeface="+mj-lt"/>
              </a:rPr>
            </a:br>
            <a:r>
              <a:rPr lang="en-US" sz="1300" dirty="0">
                <a:solidFill>
                  <a:srgbClr val="000000"/>
                </a:solidFill>
                <a:latin typeface="+mj-lt"/>
              </a:rPr>
              <a:t>  </a:t>
            </a:r>
            <a:r>
              <a:rPr lang="en-US" sz="1300" dirty="0" smtClean="0">
                <a:solidFill>
                  <a:srgbClr val="000000"/>
                </a:solidFill>
                <a:latin typeface="+mj-lt"/>
              </a:rPr>
              <a:t>	</a:t>
            </a:r>
            <a:r>
              <a:rPr lang="en-US" sz="1300" dirty="0" smtClean="0">
                <a:solidFill>
                  <a:srgbClr val="0000FF"/>
                </a:solidFill>
                <a:latin typeface="+mj-lt"/>
              </a:rPr>
              <a:t>&lt;</a:t>
            </a:r>
            <a:r>
              <a:rPr lang="en-US" sz="1300" dirty="0">
                <a:solidFill>
                  <a:srgbClr val="A52A2A"/>
                </a:solidFill>
                <a:latin typeface="+mj-lt"/>
              </a:rPr>
              <a:t>iframe</a:t>
            </a:r>
            <a:r>
              <a:rPr lang="en-US" sz="1300" dirty="0">
                <a:solidFill>
                  <a:srgbClr val="000000"/>
                </a:solidFill>
                <a:latin typeface="+mj-lt"/>
              </a:rPr>
              <a:t> </a:t>
            </a:r>
            <a:r>
              <a:rPr lang="en-US" sz="1300" dirty="0">
                <a:solidFill>
                  <a:srgbClr val="FF0000"/>
                </a:solidFill>
                <a:latin typeface="+mj-lt"/>
              </a:rPr>
              <a:t>class=</a:t>
            </a:r>
            <a:r>
              <a:rPr lang="en-US" sz="1300" dirty="0">
                <a:solidFill>
                  <a:srgbClr val="0000CD"/>
                </a:solidFill>
                <a:latin typeface="+mj-lt"/>
              </a:rPr>
              <a:t>"embed-responsive-item"</a:t>
            </a:r>
            <a:r>
              <a:rPr lang="en-US" sz="1300" dirty="0">
                <a:solidFill>
                  <a:srgbClr val="000000"/>
                </a:solidFill>
                <a:latin typeface="+mj-lt"/>
              </a:rPr>
              <a:t> </a:t>
            </a:r>
            <a:r>
              <a:rPr lang="en-US" sz="1300" dirty="0" err="1">
                <a:solidFill>
                  <a:srgbClr val="FF0000"/>
                </a:solidFill>
                <a:latin typeface="+mj-lt"/>
              </a:rPr>
              <a:t>src</a:t>
            </a:r>
            <a:r>
              <a:rPr lang="en-US" sz="1300" dirty="0">
                <a:solidFill>
                  <a:srgbClr val="FF0000"/>
                </a:solidFill>
                <a:latin typeface="+mj-lt"/>
              </a:rPr>
              <a:t>=</a:t>
            </a:r>
            <a:r>
              <a:rPr lang="en-US" sz="1300" dirty="0">
                <a:solidFill>
                  <a:srgbClr val="0000CD"/>
                </a:solidFill>
                <a:latin typeface="+mj-lt"/>
              </a:rPr>
              <a:t>"..."</a:t>
            </a:r>
            <a:r>
              <a:rPr lang="en-US" sz="1300" dirty="0">
                <a:solidFill>
                  <a:srgbClr val="0000FF"/>
                </a:solidFill>
                <a:latin typeface="+mj-lt"/>
              </a:rPr>
              <a:t>&gt;&lt;</a:t>
            </a:r>
            <a:r>
              <a:rPr lang="en-US" sz="1300" dirty="0">
                <a:solidFill>
                  <a:srgbClr val="A52A2A"/>
                </a:solidFill>
                <a:latin typeface="+mj-lt"/>
              </a:rPr>
              <a:t>/iframe</a:t>
            </a:r>
            <a:r>
              <a:rPr lang="en-US" sz="1300" dirty="0">
                <a:solidFill>
                  <a:srgbClr val="0000FF"/>
                </a:solidFill>
                <a:latin typeface="+mj-lt"/>
              </a:rPr>
              <a:t>&gt;</a:t>
            </a:r>
            <a:r>
              <a:rPr lang="en-US" sz="1300" dirty="0">
                <a:latin typeface="+mj-lt"/>
              </a:rPr>
              <a:t/>
            </a:r>
            <a:br>
              <a:rPr lang="en-US" sz="1300" dirty="0">
                <a:latin typeface="+mj-lt"/>
              </a:rPr>
            </a:br>
            <a:r>
              <a:rPr lang="en-US" sz="1300" dirty="0">
                <a:solidFill>
                  <a:srgbClr val="0000FF"/>
                </a:solidFill>
                <a:latin typeface="+mj-lt"/>
              </a:rPr>
              <a:t>&lt;</a:t>
            </a:r>
            <a:r>
              <a:rPr lang="en-US" sz="1300" dirty="0">
                <a:solidFill>
                  <a:srgbClr val="A52A2A"/>
                </a:solidFill>
                <a:latin typeface="+mj-lt"/>
              </a:rPr>
              <a:t>/div</a:t>
            </a:r>
            <a:r>
              <a:rPr lang="en-US" sz="1300" dirty="0">
                <a:solidFill>
                  <a:srgbClr val="0000FF"/>
                </a:solidFill>
                <a:latin typeface="+mj-lt"/>
              </a:rPr>
              <a:t>&gt;</a:t>
            </a:r>
            <a:endParaRPr lang="en-IN" sz="1300" dirty="0">
              <a:latin typeface="+mj-lt"/>
            </a:endParaRPr>
          </a:p>
        </p:txBody>
      </p:sp>
      <p:pic>
        <p:nvPicPr>
          <p:cNvPr id="10" name="Picture 9"/>
          <p:cNvPicPr>
            <a:picLocks noChangeAspect="1"/>
          </p:cNvPicPr>
          <p:nvPr/>
        </p:nvPicPr>
        <p:blipFill>
          <a:blip r:embed="rId2"/>
          <a:stretch>
            <a:fillRect/>
          </a:stretch>
        </p:blipFill>
        <p:spPr>
          <a:xfrm>
            <a:off x="1172582" y="4945286"/>
            <a:ext cx="9283851" cy="1700494"/>
          </a:xfrm>
          <a:prstGeom prst="rect">
            <a:avLst/>
          </a:prstGeom>
        </p:spPr>
      </p:pic>
    </p:spTree>
    <p:extLst>
      <p:ext uri="{BB962C8B-B14F-4D97-AF65-F5344CB8AC3E}">
        <p14:creationId xmlns:p14="http://schemas.microsoft.com/office/powerpoint/2010/main" val="3939947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Image Responsive</a:t>
            </a:r>
            <a:br>
              <a:rPr lang="en-IN" dirty="0"/>
            </a:br>
            <a:endParaRPr lang="en-IN" dirty="0"/>
          </a:p>
        </p:txBody>
      </p:sp>
      <p:sp>
        <p:nvSpPr>
          <p:cNvPr id="3" name="Content Placeholder 2"/>
          <p:cNvSpPr>
            <a:spLocks noGrp="1"/>
          </p:cNvSpPr>
          <p:nvPr>
            <p:ph idx="1"/>
          </p:nvPr>
        </p:nvSpPr>
        <p:spPr>
          <a:xfrm>
            <a:off x="838200" y="935915"/>
            <a:ext cx="10515600" cy="5241048"/>
          </a:xfrm>
        </p:spPr>
        <p:txBody>
          <a:bodyPr>
            <a:normAutofit/>
          </a:bodyPr>
          <a:lstStyle/>
          <a:p>
            <a:r>
              <a:rPr lang="en-US" sz="1500" dirty="0"/>
              <a:t>First choose an </a:t>
            </a:r>
            <a:r>
              <a:rPr lang="en-US" sz="1500" dirty="0" err="1"/>
              <a:t>img</a:t>
            </a:r>
            <a:r>
              <a:rPr lang="en-US" sz="1500" dirty="0"/>
              <a:t> which is of bigger size. (1) with </a:t>
            </a:r>
            <a:r>
              <a:rPr lang="en-US" sz="1500" dirty="0" err="1"/>
              <a:t>img</a:t>
            </a:r>
            <a:r>
              <a:rPr lang="en-US" sz="1500" dirty="0"/>
              <a:t>-responsive (2)</a:t>
            </a:r>
            <a:r>
              <a:rPr lang="en-US" sz="1500" dirty="0" err="1"/>
              <a:t>widout</a:t>
            </a:r>
            <a:r>
              <a:rPr lang="en-US" sz="1500" dirty="0"/>
              <a:t> </a:t>
            </a:r>
            <a:r>
              <a:rPr lang="en-US" sz="1500" dirty="0" err="1"/>
              <a:t>img</a:t>
            </a:r>
            <a:r>
              <a:rPr lang="en-US" sz="1500" dirty="0"/>
              <a:t>-responsive</a:t>
            </a:r>
          </a:p>
          <a:p>
            <a:endParaRPr lang="en-IN" sz="1500" dirty="0"/>
          </a:p>
        </p:txBody>
      </p:sp>
      <p:pic>
        <p:nvPicPr>
          <p:cNvPr id="6" name="Picture 5"/>
          <p:cNvPicPr>
            <a:picLocks noChangeAspect="1"/>
          </p:cNvPicPr>
          <p:nvPr/>
        </p:nvPicPr>
        <p:blipFill>
          <a:blip r:embed="rId2"/>
          <a:stretch>
            <a:fillRect/>
          </a:stretch>
        </p:blipFill>
        <p:spPr>
          <a:xfrm>
            <a:off x="-138562" y="1182569"/>
            <a:ext cx="12060333" cy="5439534"/>
          </a:xfrm>
          <a:prstGeom prst="rect">
            <a:avLst/>
          </a:prstGeom>
        </p:spPr>
      </p:pic>
    </p:spTree>
    <p:extLst>
      <p:ext uri="{BB962C8B-B14F-4D97-AF65-F5344CB8AC3E}">
        <p14:creationId xmlns:p14="http://schemas.microsoft.com/office/powerpoint/2010/main" val="3596305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4212" y="815512"/>
            <a:ext cx="6449325" cy="4753638"/>
          </a:xfrm>
          <a:prstGeom prst="rect">
            <a:avLst/>
          </a:prstGeom>
        </p:spPr>
      </p:pic>
    </p:spTree>
    <p:extLst>
      <p:ext uri="{BB962C8B-B14F-4D97-AF65-F5344CB8AC3E}">
        <p14:creationId xmlns:p14="http://schemas.microsoft.com/office/powerpoint/2010/main" val="286591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971"/>
          </a:xfrm>
        </p:spPr>
        <p:txBody>
          <a:bodyPr>
            <a:normAutofit fontScale="90000"/>
          </a:bodyPr>
          <a:lstStyle/>
          <a:p>
            <a:r>
              <a:rPr lang="en-US" dirty="0" smtClean="0"/>
              <a:t>Few Bootstrap classes</a:t>
            </a:r>
            <a:endParaRPr lang="en-IN" dirty="0"/>
          </a:p>
        </p:txBody>
      </p:sp>
      <p:sp>
        <p:nvSpPr>
          <p:cNvPr id="4" name="Content Placeholder 3"/>
          <p:cNvSpPr>
            <a:spLocks noGrp="1"/>
          </p:cNvSpPr>
          <p:nvPr>
            <p:ph idx="1"/>
          </p:nvPr>
        </p:nvSpPr>
        <p:spPr>
          <a:xfrm>
            <a:off x="838200" y="912582"/>
            <a:ext cx="10515600" cy="5264381"/>
          </a:xfrm>
        </p:spPr>
        <p:txBody>
          <a:bodyPr>
            <a:normAutofit/>
          </a:bodyPr>
          <a:lstStyle/>
          <a:p>
            <a:r>
              <a:rPr lang="en-US" sz="1300" dirty="0" smtClean="0"/>
              <a:t>Alerts - </a:t>
            </a:r>
            <a:r>
              <a:rPr lang="en-US" sz="1300" dirty="0"/>
              <a:t>.alert class, followed by one of the four contextual classes .alert-success, .alert-info</a:t>
            </a:r>
            <a:r>
              <a:rPr lang="en-US" sz="1300" dirty="0" smtClean="0"/>
              <a:t>, .</a:t>
            </a:r>
            <a:r>
              <a:rPr lang="en-US" sz="1300" dirty="0"/>
              <a:t>alert-warning or .</a:t>
            </a:r>
            <a:r>
              <a:rPr lang="en-US" sz="1300" dirty="0" smtClean="0"/>
              <a:t>alert-danger</a:t>
            </a:r>
          </a:p>
          <a:p>
            <a:endParaRPr lang="en-US" sz="1300" dirty="0"/>
          </a:p>
          <a:p>
            <a:endParaRPr lang="en-US" sz="1300" dirty="0" smtClean="0"/>
          </a:p>
          <a:p>
            <a:endParaRPr lang="en-US" sz="1300" dirty="0"/>
          </a:p>
          <a:p>
            <a:endParaRPr lang="en-US" sz="1300" dirty="0" smtClean="0"/>
          </a:p>
          <a:p>
            <a:pPr marL="0" indent="0">
              <a:buNone/>
            </a:pPr>
            <a:endParaRPr lang="en-US" sz="1300" dirty="0" smtClean="0"/>
          </a:p>
          <a:p>
            <a:pPr marL="0" indent="0">
              <a:buNone/>
            </a:pPr>
            <a:endParaRPr lang="en-US" sz="1300" dirty="0"/>
          </a:p>
          <a:p>
            <a:r>
              <a:rPr lang="en-US" sz="1300" dirty="0" smtClean="0"/>
              <a:t>To close the alert add both “close” and data-dismiss=“alert”</a:t>
            </a:r>
            <a:br>
              <a:rPr lang="en-US" sz="1300" dirty="0" smtClean="0"/>
            </a:br>
            <a:r>
              <a:rPr lang="en-US" sz="1300" dirty="0" smtClean="0"/>
              <a:t>close if for styling the button so that It is in corner and so on. And data-dismiss fa the js part that is to remove.</a:t>
            </a:r>
            <a:br>
              <a:rPr lang="en-US" sz="1300" dirty="0" smtClean="0"/>
            </a:br>
            <a:r>
              <a:rPr lang="en-US" sz="1300" dirty="0" smtClean="0"/>
              <a:t>(1) link widin the div: to help </a:t>
            </a:r>
            <a:r>
              <a:rPr lang="en-US" sz="1300" dirty="0"/>
              <a:t>improve accessibility for people using screen readers, you should include the aria-label="close" attribute, when creating a close button</a:t>
            </a:r>
            <a:r>
              <a:rPr lang="en-US" sz="1300" dirty="0" smtClean="0"/>
              <a:t>. &amp;</a:t>
            </a:r>
            <a:r>
              <a:rPr lang="en-US" sz="1300" dirty="0"/>
              <a:t>times; (×) is an HTML entity that is the preferred icon for close buttons, rather than the letter "x"</a:t>
            </a:r>
            <a:r>
              <a:rPr lang="en-US" sz="1300" dirty="0" smtClean="0"/>
              <a:t/>
            </a:r>
            <a:br>
              <a:rPr lang="en-US" sz="1300" dirty="0" smtClean="0"/>
            </a:br>
            <a:r>
              <a:rPr lang="en-US" sz="1300" dirty="0" smtClean="0"/>
              <a:t/>
            </a:r>
            <a:br>
              <a:rPr lang="en-US" sz="1300" dirty="0" smtClean="0"/>
            </a:br>
            <a:r>
              <a:rPr lang="en-US" sz="1300" dirty="0" smtClean="0"/>
              <a:t/>
            </a:r>
            <a:br>
              <a:rPr lang="en-US" sz="1300" dirty="0" smtClean="0"/>
            </a:br>
            <a:r>
              <a:rPr lang="en-US" sz="1300" dirty="0" smtClean="0"/>
              <a:t/>
            </a:r>
            <a:br>
              <a:rPr lang="en-US" sz="1300" dirty="0" smtClean="0"/>
            </a:br>
            <a:r>
              <a:rPr lang="en-US" sz="1300" dirty="0" smtClean="0"/>
              <a:t/>
            </a:r>
            <a:br>
              <a:rPr lang="en-US" sz="1300" dirty="0" smtClean="0"/>
            </a:br>
            <a:r>
              <a:rPr lang="en-US" sz="1300" dirty="0" smtClean="0"/>
              <a:t/>
            </a:r>
            <a:br>
              <a:rPr lang="en-US" sz="1300" dirty="0" smtClean="0"/>
            </a:br>
            <a:r>
              <a:rPr lang="en-US" sz="1300" dirty="0" smtClean="0"/>
              <a:t>(2)button widin the div</a:t>
            </a:r>
            <a:endParaRPr lang="en-US" sz="1300" dirty="0"/>
          </a:p>
          <a:p>
            <a:endParaRPr lang="en-IN" sz="1300" dirty="0"/>
          </a:p>
        </p:txBody>
      </p:sp>
      <p:pic>
        <p:nvPicPr>
          <p:cNvPr id="11" name="Picture 10"/>
          <p:cNvPicPr>
            <a:picLocks noChangeAspect="1"/>
          </p:cNvPicPr>
          <p:nvPr/>
        </p:nvPicPr>
        <p:blipFill>
          <a:blip r:embed="rId2"/>
          <a:stretch>
            <a:fillRect/>
          </a:stretch>
        </p:blipFill>
        <p:spPr>
          <a:xfrm>
            <a:off x="1892450" y="1245377"/>
            <a:ext cx="8079889" cy="1809917"/>
          </a:xfrm>
          <a:prstGeom prst="rect">
            <a:avLst/>
          </a:prstGeom>
        </p:spPr>
      </p:pic>
      <p:pic>
        <p:nvPicPr>
          <p:cNvPr id="12" name="Picture 11"/>
          <p:cNvPicPr>
            <a:picLocks noChangeAspect="1"/>
          </p:cNvPicPr>
          <p:nvPr/>
        </p:nvPicPr>
        <p:blipFill>
          <a:blip r:embed="rId3"/>
          <a:stretch>
            <a:fillRect/>
          </a:stretch>
        </p:blipFill>
        <p:spPr>
          <a:xfrm>
            <a:off x="2913025" y="3939853"/>
            <a:ext cx="7410450" cy="676275"/>
          </a:xfrm>
          <a:prstGeom prst="rect">
            <a:avLst/>
          </a:prstGeom>
        </p:spPr>
      </p:pic>
      <p:pic>
        <p:nvPicPr>
          <p:cNvPr id="13" name="Picture 12"/>
          <p:cNvPicPr>
            <a:picLocks noChangeAspect="1"/>
          </p:cNvPicPr>
          <p:nvPr/>
        </p:nvPicPr>
        <p:blipFill>
          <a:blip r:embed="rId4"/>
          <a:stretch>
            <a:fillRect/>
          </a:stretch>
        </p:blipFill>
        <p:spPr>
          <a:xfrm>
            <a:off x="2674900" y="5062158"/>
            <a:ext cx="7886700" cy="685800"/>
          </a:xfrm>
          <a:prstGeom prst="rect">
            <a:avLst/>
          </a:prstGeom>
        </p:spPr>
      </p:pic>
      <p:sp>
        <p:nvSpPr>
          <p:cNvPr id="14" name="Rectangle 13"/>
          <p:cNvSpPr/>
          <p:nvPr/>
        </p:nvSpPr>
        <p:spPr>
          <a:xfrm>
            <a:off x="1208442" y="6050394"/>
            <a:ext cx="7654906" cy="400110"/>
          </a:xfrm>
          <a:prstGeom prst="rect">
            <a:avLst/>
          </a:prstGeom>
        </p:spPr>
        <p:txBody>
          <a:bodyPr wrap="square">
            <a:spAutoFit/>
          </a:bodyPr>
          <a:lstStyle/>
          <a:p>
            <a:r>
              <a:rPr lang="en-IN" sz="1000" dirty="0"/>
              <a:t>The .fade and .in classes adds a fading effect when closing the alert message</a:t>
            </a:r>
          </a:p>
          <a:p>
            <a:r>
              <a:rPr lang="en-IN" sz="1000" dirty="0"/>
              <a:t>&lt;div class="alert alert-success fade in"&gt;</a:t>
            </a:r>
          </a:p>
        </p:txBody>
      </p:sp>
    </p:spTree>
    <p:extLst>
      <p:ext uri="{BB962C8B-B14F-4D97-AF65-F5344CB8AC3E}">
        <p14:creationId xmlns:p14="http://schemas.microsoft.com/office/powerpoint/2010/main" val="108107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IN" dirty="0"/>
          </a:p>
        </p:txBody>
      </p:sp>
      <p:sp>
        <p:nvSpPr>
          <p:cNvPr id="3" name="Content Placeholder 2"/>
          <p:cNvSpPr>
            <a:spLocks noGrp="1"/>
          </p:cNvSpPr>
          <p:nvPr>
            <p:ph idx="1"/>
          </p:nvPr>
        </p:nvSpPr>
        <p:spPr/>
        <p:txBody>
          <a:bodyPr/>
          <a:lstStyle/>
          <a:p>
            <a:r>
              <a:rPr lang="en-US" dirty="0" smtClean="0"/>
              <a:t>Instead of using your own css and js files we use bootstraps files</a:t>
            </a:r>
          </a:p>
          <a:p>
            <a:r>
              <a:rPr lang="en-US" dirty="0" smtClean="0"/>
              <a:t>Large screens – </a:t>
            </a:r>
            <a:r>
              <a:rPr lang="en-US" dirty="0"/>
              <a:t>1200px+  [</a:t>
            </a:r>
            <a:r>
              <a:rPr lang="en-US" dirty="0" smtClean="0"/>
              <a:t>col-lg-*]</a:t>
            </a:r>
          </a:p>
          <a:p>
            <a:r>
              <a:rPr lang="en-US" dirty="0" smtClean="0"/>
              <a:t>Medium screens – </a:t>
            </a:r>
            <a:r>
              <a:rPr lang="en-US" dirty="0"/>
              <a:t>992px+	[col-md-</a:t>
            </a:r>
            <a:r>
              <a:rPr lang="en-US" dirty="0" smtClean="0"/>
              <a:t>*]</a:t>
            </a:r>
          </a:p>
          <a:p>
            <a:r>
              <a:rPr lang="en-US" dirty="0" smtClean="0"/>
              <a:t>Small screens – 768px+		</a:t>
            </a:r>
            <a:r>
              <a:rPr lang="en-US" dirty="0"/>
              <a:t>[</a:t>
            </a:r>
            <a:r>
              <a:rPr lang="en-US" dirty="0" smtClean="0"/>
              <a:t>col-sm-*]</a:t>
            </a:r>
          </a:p>
          <a:p>
            <a:r>
              <a:rPr lang="en-US" dirty="0" smtClean="0"/>
              <a:t>Extra small screens – 0px</a:t>
            </a:r>
            <a:r>
              <a:rPr lang="en-US" dirty="0"/>
              <a:t>+ 	[</a:t>
            </a:r>
            <a:r>
              <a:rPr lang="en-US" dirty="0" smtClean="0"/>
              <a:t>col-xs-*]</a:t>
            </a:r>
            <a:endParaRPr lang="en-US" dirty="0"/>
          </a:p>
          <a:p>
            <a:pPr marL="0" indent="0">
              <a:buNone/>
            </a:pPr>
            <a:endParaRPr lang="en-IN" dirty="0"/>
          </a:p>
        </p:txBody>
      </p:sp>
    </p:spTree>
    <p:extLst>
      <p:ext uri="{BB962C8B-B14F-4D97-AF65-F5344CB8AC3E}">
        <p14:creationId xmlns:p14="http://schemas.microsoft.com/office/powerpoint/2010/main" val="177962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971"/>
          </a:xfrm>
        </p:spPr>
        <p:txBody>
          <a:bodyPr>
            <a:normAutofit fontScale="90000"/>
          </a:bodyPr>
          <a:lstStyle/>
          <a:p>
            <a:r>
              <a:rPr lang="en-US" dirty="0" smtClean="0"/>
              <a:t>Few Bootstrap classes</a:t>
            </a:r>
            <a:endParaRPr lang="en-IN" dirty="0"/>
          </a:p>
        </p:txBody>
      </p:sp>
      <p:sp>
        <p:nvSpPr>
          <p:cNvPr id="3" name="Content Placeholder 2"/>
          <p:cNvSpPr>
            <a:spLocks noGrp="1"/>
          </p:cNvSpPr>
          <p:nvPr>
            <p:ph idx="1"/>
          </p:nvPr>
        </p:nvSpPr>
        <p:spPr>
          <a:xfrm>
            <a:off x="838200" y="839096"/>
            <a:ext cx="10515600" cy="5916706"/>
          </a:xfrm>
        </p:spPr>
        <p:txBody>
          <a:bodyPr>
            <a:normAutofit/>
          </a:bodyPr>
          <a:lstStyle/>
          <a:p>
            <a:r>
              <a:rPr lang="en-US" sz="1500" dirty="0" smtClean="0"/>
              <a:t>Buttons: 7 styles of buttons</a:t>
            </a:r>
          </a:p>
          <a:p>
            <a:endParaRPr lang="en-US" sz="1500" dirty="0"/>
          </a:p>
          <a:p>
            <a:endParaRPr lang="en-US" sz="1500" dirty="0" smtClean="0"/>
          </a:p>
          <a:p>
            <a:endParaRPr lang="en-US" sz="1500" dirty="0"/>
          </a:p>
          <a:p>
            <a:r>
              <a:rPr lang="en-US" sz="1500" dirty="0"/>
              <a:t>The button class can be used on &lt;a&gt;, &lt;button&gt;, or &lt;input&gt; </a:t>
            </a:r>
            <a:r>
              <a:rPr lang="en-US" sz="1500" dirty="0" smtClean="0"/>
              <a:t>element</a:t>
            </a:r>
          </a:p>
          <a:p>
            <a:endParaRPr lang="en-US" sz="1500" dirty="0"/>
          </a:p>
          <a:p>
            <a:endParaRPr lang="en-US" sz="1500" dirty="0" smtClean="0"/>
          </a:p>
          <a:p>
            <a:endParaRPr lang="en-US" sz="1500" dirty="0"/>
          </a:p>
          <a:p>
            <a:endParaRPr lang="en-US" sz="1500" dirty="0" smtClean="0"/>
          </a:p>
          <a:p>
            <a:r>
              <a:rPr lang="en-US" sz="1500" dirty="0" smtClean="0"/>
              <a:t>Four button sizes: </a:t>
            </a:r>
          </a:p>
          <a:p>
            <a:endParaRPr lang="en-US" sz="1500" dirty="0"/>
          </a:p>
          <a:p>
            <a:r>
              <a:rPr lang="en-US" sz="1500" dirty="0" smtClean="0"/>
              <a:t>Block level buttons</a:t>
            </a:r>
            <a:r>
              <a:rPr lang="en-US" sz="1500" dirty="0"/>
              <a:t>: .</a:t>
            </a:r>
            <a:r>
              <a:rPr lang="en-US" sz="1500" dirty="0" err="1" smtClean="0"/>
              <a:t>btn</a:t>
            </a:r>
            <a:r>
              <a:rPr lang="en-US" sz="1500" dirty="0" smtClean="0"/>
              <a:t>-block class </a:t>
            </a:r>
            <a:br>
              <a:rPr lang="en-US" sz="1500" dirty="0" smtClean="0"/>
            </a:br>
            <a:r>
              <a:rPr lang="en-US" sz="1500" dirty="0" smtClean="0"/>
              <a:t>EX: </a:t>
            </a:r>
            <a:r>
              <a:rPr lang="en-IN" sz="1600" dirty="0"/>
              <a:t>class="btn btn-primary </a:t>
            </a:r>
            <a:r>
              <a:rPr lang="en-IN" sz="1600" dirty="0" smtClean="0"/>
              <a:t>btn-block“</a:t>
            </a:r>
          </a:p>
          <a:p>
            <a:endParaRPr lang="en-US" sz="1600" dirty="0"/>
          </a:p>
          <a:p>
            <a:endParaRPr lang="en-US" sz="1600" dirty="0" smtClean="0"/>
          </a:p>
          <a:p>
            <a:r>
              <a:rPr lang="en-IN" sz="1600" dirty="0" smtClean="0"/>
              <a:t>Active/Disabled Buttons: </a:t>
            </a:r>
            <a:r>
              <a:rPr lang="en-US" sz="1600" dirty="0"/>
              <a:t>.active makes a button appear pressed, and the class .disabled makes a button </a:t>
            </a:r>
            <a:r>
              <a:rPr lang="en-US" sz="1600" dirty="0" err="1"/>
              <a:t>unclickable</a:t>
            </a:r>
            <a:r>
              <a:rPr lang="en-US" sz="1600" dirty="0"/>
              <a:t> </a:t>
            </a:r>
          </a:p>
          <a:p>
            <a:endParaRPr lang="en-US" sz="1500" dirty="0" smtClean="0"/>
          </a:p>
          <a:p>
            <a:endParaRPr lang="en-IN" sz="1500" dirty="0"/>
          </a:p>
        </p:txBody>
      </p:sp>
      <p:pic>
        <p:nvPicPr>
          <p:cNvPr id="5" name="Picture 4"/>
          <p:cNvPicPr>
            <a:picLocks noChangeAspect="1"/>
          </p:cNvPicPr>
          <p:nvPr/>
        </p:nvPicPr>
        <p:blipFill>
          <a:blip r:embed="rId2"/>
          <a:stretch>
            <a:fillRect/>
          </a:stretch>
        </p:blipFill>
        <p:spPr>
          <a:xfrm>
            <a:off x="2339620" y="1119019"/>
            <a:ext cx="5705475" cy="876300"/>
          </a:xfrm>
          <a:prstGeom prst="rect">
            <a:avLst/>
          </a:prstGeom>
        </p:spPr>
      </p:pic>
      <p:pic>
        <p:nvPicPr>
          <p:cNvPr id="7" name="Picture 6"/>
          <p:cNvPicPr>
            <a:picLocks noChangeAspect="1"/>
          </p:cNvPicPr>
          <p:nvPr/>
        </p:nvPicPr>
        <p:blipFill>
          <a:blip r:embed="rId3"/>
          <a:stretch>
            <a:fillRect/>
          </a:stretch>
        </p:blipFill>
        <p:spPr>
          <a:xfrm>
            <a:off x="2793794" y="2469290"/>
            <a:ext cx="5076825" cy="1133475"/>
          </a:xfrm>
          <a:prstGeom prst="rect">
            <a:avLst/>
          </a:prstGeom>
        </p:spPr>
      </p:pic>
      <p:pic>
        <p:nvPicPr>
          <p:cNvPr id="8" name="Picture 7"/>
          <p:cNvPicPr>
            <a:picLocks noChangeAspect="1"/>
          </p:cNvPicPr>
          <p:nvPr/>
        </p:nvPicPr>
        <p:blipFill>
          <a:blip r:embed="rId4"/>
          <a:stretch>
            <a:fillRect/>
          </a:stretch>
        </p:blipFill>
        <p:spPr>
          <a:xfrm>
            <a:off x="3257550" y="3818552"/>
            <a:ext cx="2838450" cy="514350"/>
          </a:xfrm>
          <a:prstGeom prst="rect">
            <a:avLst/>
          </a:prstGeom>
        </p:spPr>
      </p:pic>
      <p:pic>
        <p:nvPicPr>
          <p:cNvPr id="9" name="Picture 8"/>
          <p:cNvPicPr>
            <a:picLocks noChangeAspect="1"/>
          </p:cNvPicPr>
          <p:nvPr/>
        </p:nvPicPr>
        <p:blipFill>
          <a:blip r:embed="rId5"/>
          <a:stretch>
            <a:fillRect/>
          </a:stretch>
        </p:blipFill>
        <p:spPr>
          <a:xfrm>
            <a:off x="6368303" y="3796589"/>
            <a:ext cx="2533650" cy="857250"/>
          </a:xfrm>
          <a:prstGeom prst="rect">
            <a:avLst/>
          </a:prstGeom>
        </p:spPr>
      </p:pic>
      <p:pic>
        <p:nvPicPr>
          <p:cNvPr id="10" name="Picture 9"/>
          <p:cNvPicPr>
            <a:picLocks noChangeAspect="1"/>
          </p:cNvPicPr>
          <p:nvPr/>
        </p:nvPicPr>
        <p:blipFill>
          <a:blip r:embed="rId6"/>
          <a:stretch>
            <a:fillRect/>
          </a:stretch>
        </p:blipFill>
        <p:spPr>
          <a:xfrm>
            <a:off x="2021654" y="5064103"/>
            <a:ext cx="7111589" cy="640717"/>
          </a:xfrm>
          <a:prstGeom prst="rect">
            <a:avLst/>
          </a:prstGeom>
        </p:spPr>
      </p:pic>
      <p:pic>
        <p:nvPicPr>
          <p:cNvPr id="16" name="Picture 15"/>
          <p:cNvPicPr>
            <a:picLocks noChangeAspect="1"/>
          </p:cNvPicPr>
          <p:nvPr/>
        </p:nvPicPr>
        <p:blipFill>
          <a:blip r:embed="rId7"/>
          <a:stretch>
            <a:fillRect/>
          </a:stretch>
        </p:blipFill>
        <p:spPr>
          <a:xfrm>
            <a:off x="1367846" y="6045496"/>
            <a:ext cx="2657475" cy="390525"/>
          </a:xfrm>
          <a:prstGeom prst="rect">
            <a:avLst/>
          </a:prstGeom>
        </p:spPr>
      </p:pic>
      <p:pic>
        <p:nvPicPr>
          <p:cNvPr id="17" name="Picture 16"/>
          <p:cNvPicPr>
            <a:picLocks noChangeAspect="1"/>
          </p:cNvPicPr>
          <p:nvPr/>
        </p:nvPicPr>
        <p:blipFill>
          <a:blip r:embed="rId8"/>
          <a:stretch>
            <a:fillRect/>
          </a:stretch>
        </p:blipFill>
        <p:spPr>
          <a:xfrm>
            <a:off x="4457756" y="5978766"/>
            <a:ext cx="2695575" cy="400050"/>
          </a:xfrm>
          <a:prstGeom prst="rect">
            <a:avLst/>
          </a:prstGeom>
        </p:spPr>
      </p:pic>
    </p:spTree>
    <p:extLst>
      <p:ext uri="{BB962C8B-B14F-4D97-AF65-F5344CB8AC3E}">
        <p14:creationId xmlns:p14="http://schemas.microsoft.com/office/powerpoint/2010/main" val="118575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971"/>
          </a:xfrm>
        </p:spPr>
        <p:txBody>
          <a:bodyPr>
            <a:normAutofit fontScale="90000"/>
          </a:bodyPr>
          <a:lstStyle/>
          <a:p>
            <a:r>
              <a:rPr lang="en-US" dirty="0" smtClean="0"/>
              <a:t>Few Bootstrap classes</a:t>
            </a:r>
            <a:endParaRPr lang="en-IN" dirty="0"/>
          </a:p>
        </p:txBody>
      </p:sp>
      <p:sp>
        <p:nvSpPr>
          <p:cNvPr id="4" name="Content Placeholder 3"/>
          <p:cNvSpPr>
            <a:spLocks noGrp="1"/>
          </p:cNvSpPr>
          <p:nvPr>
            <p:ph idx="1"/>
          </p:nvPr>
        </p:nvSpPr>
        <p:spPr>
          <a:xfrm>
            <a:off x="838200" y="839096"/>
            <a:ext cx="10515600" cy="5593977"/>
          </a:xfrm>
        </p:spPr>
        <p:txBody>
          <a:bodyPr>
            <a:normAutofit/>
          </a:bodyPr>
          <a:lstStyle/>
          <a:p>
            <a:r>
              <a:rPr lang="en-US" sz="1500" dirty="0"/>
              <a:t>Button Groups: group a series of buttons together (on a single line). Use a &lt;div&gt; element with class .</a:t>
            </a:r>
            <a:r>
              <a:rPr lang="en-US" sz="1500" dirty="0" err="1"/>
              <a:t>btn</a:t>
            </a:r>
            <a:r>
              <a:rPr lang="en-US" sz="1500" dirty="0"/>
              <a:t>-group to create a button group </a:t>
            </a:r>
            <a:endParaRPr lang="en-US" sz="1500" dirty="0" smtClean="0"/>
          </a:p>
          <a:p>
            <a:endParaRPr lang="en-US" sz="1500" dirty="0"/>
          </a:p>
          <a:p>
            <a:endParaRPr lang="en-US" sz="1500" dirty="0" smtClean="0"/>
          </a:p>
          <a:p>
            <a:endParaRPr lang="en-US" sz="1500" dirty="0"/>
          </a:p>
          <a:p>
            <a:endParaRPr lang="en-US" sz="1500" dirty="0" smtClean="0"/>
          </a:p>
          <a:p>
            <a:r>
              <a:rPr lang="en-US" sz="1500" dirty="0"/>
              <a:t>Instead of applying button sizes to every button in a group, use class .</a:t>
            </a:r>
            <a:r>
              <a:rPr lang="en-US" sz="1500" dirty="0" err="1"/>
              <a:t>btn</a:t>
            </a:r>
            <a:r>
              <a:rPr lang="en-US" sz="1500" dirty="0"/>
              <a:t>-group-* to size all buttons in the group </a:t>
            </a:r>
          </a:p>
          <a:p>
            <a:endParaRPr lang="en-US" sz="1500" dirty="0" smtClean="0"/>
          </a:p>
          <a:p>
            <a:r>
              <a:rPr lang="en-US" sz="1500" dirty="0" smtClean="0"/>
              <a:t>Vertical Buttons: </a:t>
            </a:r>
            <a:endParaRPr lang="en-US" sz="1500" dirty="0"/>
          </a:p>
          <a:p>
            <a:endParaRPr lang="en-US" sz="1500" dirty="0" smtClean="0"/>
          </a:p>
          <a:p>
            <a:endParaRPr lang="en-US" sz="1500" dirty="0"/>
          </a:p>
          <a:p>
            <a:endParaRPr lang="en-US" sz="1500" dirty="0" smtClean="0"/>
          </a:p>
          <a:p>
            <a:r>
              <a:rPr lang="en-US" sz="1500" dirty="0"/>
              <a:t>Justified button </a:t>
            </a:r>
            <a:r>
              <a:rPr lang="en-US" sz="1500" dirty="0" smtClean="0"/>
              <a:t>groups: span </a:t>
            </a:r>
            <a:r>
              <a:rPr lang="en-US" sz="1500" dirty="0"/>
              <a:t>the entire width of the screen, use the .</a:t>
            </a:r>
            <a:r>
              <a:rPr lang="en-US" sz="1500" dirty="0" err="1"/>
              <a:t>btn</a:t>
            </a:r>
            <a:r>
              <a:rPr lang="en-US" sz="1500" dirty="0"/>
              <a:t>-group-justified </a:t>
            </a:r>
            <a:br>
              <a:rPr lang="en-US" sz="1500" dirty="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justified works for anchor tags but for button we must wrap each button into an div with class </a:t>
            </a:r>
            <a:r>
              <a:rPr lang="en-US" sz="1500" dirty="0" err="1" smtClean="0"/>
              <a:t>btn</a:t>
            </a:r>
            <a:r>
              <a:rPr lang="en-US" sz="1500" dirty="0" smtClean="0"/>
              <a:t>-group</a:t>
            </a:r>
            <a:endParaRPr lang="en-US" sz="1500" dirty="0"/>
          </a:p>
          <a:p>
            <a:endParaRPr lang="en-US" sz="1500" dirty="0" smtClean="0"/>
          </a:p>
          <a:p>
            <a:endParaRPr lang="en-IN" sz="1500" dirty="0"/>
          </a:p>
        </p:txBody>
      </p:sp>
      <p:sp>
        <p:nvSpPr>
          <p:cNvPr id="11" name="Rectangle 10"/>
          <p:cNvSpPr/>
          <p:nvPr/>
        </p:nvSpPr>
        <p:spPr>
          <a:xfrm>
            <a:off x="2477844" y="1113012"/>
            <a:ext cx="6096000" cy="1246495"/>
          </a:xfrm>
          <a:prstGeom prst="rect">
            <a:avLst/>
          </a:prstGeom>
        </p:spPr>
        <p:txBody>
          <a:bodyPr>
            <a:spAutoFit/>
          </a:bodyPr>
          <a:lstStyle/>
          <a:p>
            <a:r>
              <a:rPr lang="en-IN" sz="1500" dirty="0">
                <a:solidFill>
                  <a:srgbClr val="0000FF"/>
                </a:solidFill>
                <a:latin typeface="+mj-lt"/>
              </a:rPr>
              <a:t>&lt;</a:t>
            </a:r>
            <a:r>
              <a:rPr lang="en-IN" sz="1500" dirty="0">
                <a:solidFill>
                  <a:srgbClr val="A52A2A"/>
                </a:solidFill>
                <a:latin typeface="+mj-lt"/>
              </a:rPr>
              <a:t>div</a:t>
            </a:r>
            <a:r>
              <a:rPr lang="en-IN" sz="1500" dirty="0">
                <a:solidFill>
                  <a:srgbClr val="000000"/>
                </a:solidFill>
                <a:latin typeface="+mj-lt"/>
              </a:rPr>
              <a:t> </a:t>
            </a:r>
            <a:r>
              <a:rPr lang="en-IN" sz="1500" dirty="0">
                <a:solidFill>
                  <a:srgbClr val="FF0000"/>
                </a:solidFill>
                <a:latin typeface="+mj-lt"/>
              </a:rPr>
              <a:t>class=</a:t>
            </a:r>
            <a:r>
              <a:rPr lang="en-IN" sz="1500" dirty="0">
                <a:solidFill>
                  <a:srgbClr val="0000CD"/>
                </a:solidFill>
                <a:latin typeface="+mj-lt"/>
              </a:rPr>
              <a:t>"btn-group"</a:t>
            </a:r>
            <a:r>
              <a:rPr lang="en-IN" sz="1500" dirty="0">
                <a:solidFill>
                  <a:srgbClr val="0000FF"/>
                </a:solidFill>
                <a:latin typeface="+mj-lt"/>
              </a:rPr>
              <a:t>&gt;</a:t>
            </a:r>
            <a:r>
              <a:rPr lang="en-IN" sz="1500" dirty="0">
                <a:latin typeface="+mj-lt"/>
              </a:rPr>
              <a:t/>
            </a:r>
            <a:br>
              <a:rPr lang="en-IN" sz="1500" dirty="0">
                <a:latin typeface="+mj-lt"/>
              </a:rPr>
            </a:br>
            <a:r>
              <a:rPr lang="en-IN" sz="1500" dirty="0">
                <a:solidFill>
                  <a:srgbClr val="000000"/>
                </a:solidFill>
                <a:latin typeface="+mj-lt"/>
              </a:rPr>
              <a:t>  </a:t>
            </a:r>
            <a:r>
              <a:rPr lang="en-IN" sz="1500" dirty="0">
                <a:solidFill>
                  <a:srgbClr val="0000FF"/>
                </a:solidFill>
                <a:latin typeface="+mj-lt"/>
              </a:rPr>
              <a:t>&lt;</a:t>
            </a:r>
            <a:r>
              <a:rPr lang="en-IN" sz="1500" dirty="0">
                <a:solidFill>
                  <a:srgbClr val="A52A2A"/>
                </a:solidFill>
                <a:latin typeface="+mj-lt"/>
              </a:rPr>
              <a:t>button</a:t>
            </a:r>
            <a:r>
              <a:rPr lang="en-IN" sz="1500" dirty="0">
                <a:solidFill>
                  <a:srgbClr val="000000"/>
                </a:solidFill>
                <a:latin typeface="+mj-lt"/>
              </a:rPr>
              <a:t> </a:t>
            </a:r>
            <a:r>
              <a:rPr lang="en-IN" sz="1500" dirty="0">
                <a:solidFill>
                  <a:srgbClr val="FF0000"/>
                </a:solidFill>
                <a:latin typeface="+mj-lt"/>
              </a:rPr>
              <a:t>type=</a:t>
            </a:r>
            <a:r>
              <a:rPr lang="en-IN" sz="1500" dirty="0">
                <a:solidFill>
                  <a:srgbClr val="0000CD"/>
                </a:solidFill>
                <a:latin typeface="+mj-lt"/>
              </a:rPr>
              <a:t>"button"</a:t>
            </a:r>
            <a:r>
              <a:rPr lang="en-IN" sz="1500" dirty="0">
                <a:solidFill>
                  <a:srgbClr val="000000"/>
                </a:solidFill>
                <a:latin typeface="+mj-lt"/>
              </a:rPr>
              <a:t> </a:t>
            </a:r>
            <a:r>
              <a:rPr lang="en-IN" sz="1500" dirty="0">
                <a:solidFill>
                  <a:srgbClr val="FF0000"/>
                </a:solidFill>
                <a:latin typeface="+mj-lt"/>
              </a:rPr>
              <a:t>class=</a:t>
            </a:r>
            <a:r>
              <a:rPr lang="en-IN" sz="1500" dirty="0">
                <a:solidFill>
                  <a:srgbClr val="0000CD"/>
                </a:solidFill>
                <a:latin typeface="+mj-lt"/>
              </a:rPr>
              <a:t>"btn btn-primary"</a:t>
            </a:r>
            <a:r>
              <a:rPr lang="en-IN" sz="1500" dirty="0">
                <a:solidFill>
                  <a:srgbClr val="0000FF"/>
                </a:solidFill>
                <a:latin typeface="+mj-lt"/>
              </a:rPr>
              <a:t>&gt;</a:t>
            </a:r>
            <a:r>
              <a:rPr lang="en-IN" sz="1500" dirty="0">
                <a:solidFill>
                  <a:srgbClr val="000000"/>
                </a:solidFill>
                <a:latin typeface="+mj-lt"/>
              </a:rPr>
              <a:t>Apple</a:t>
            </a:r>
            <a:r>
              <a:rPr lang="en-IN" sz="1500" dirty="0">
                <a:solidFill>
                  <a:srgbClr val="0000FF"/>
                </a:solidFill>
                <a:latin typeface="+mj-lt"/>
              </a:rPr>
              <a:t>&lt;</a:t>
            </a:r>
            <a:r>
              <a:rPr lang="en-IN" sz="1500" dirty="0">
                <a:solidFill>
                  <a:srgbClr val="A52A2A"/>
                </a:solidFill>
                <a:latin typeface="+mj-lt"/>
              </a:rPr>
              <a:t>/button</a:t>
            </a:r>
            <a:r>
              <a:rPr lang="en-IN" sz="1500" dirty="0">
                <a:solidFill>
                  <a:srgbClr val="0000FF"/>
                </a:solidFill>
                <a:latin typeface="+mj-lt"/>
              </a:rPr>
              <a:t>&gt;</a:t>
            </a:r>
            <a:r>
              <a:rPr lang="en-IN" sz="1500" dirty="0">
                <a:latin typeface="+mj-lt"/>
              </a:rPr>
              <a:t/>
            </a:r>
            <a:br>
              <a:rPr lang="en-IN" sz="1500" dirty="0">
                <a:latin typeface="+mj-lt"/>
              </a:rPr>
            </a:br>
            <a:r>
              <a:rPr lang="en-IN" sz="1500" dirty="0">
                <a:solidFill>
                  <a:srgbClr val="000000"/>
                </a:solidFill>
                <a:latin typeface="+mj-lt"/>
              </a:rPr>
              <a:t>  </a:t>
            </a:r>
            <a:r>
              <a:rPr lang="en-IN" sz="1500" dirty="0">
                <a:solidFill>
                  <a:srgbClr val="0000FF"/>
                </a:solidFill>
                <a:latin typeface="+mj-lt"/>
              </a:rPr>
              <a:t>&lt;</a:t>
            </a:r>
            <a:r>
              <a:rPr lang="en-IN" sz="1500" dirty="0">
                <a:solidFill>
                  <a:srgbClr val="A52A2A"/>
                </a:solidFill>
                <a:latin typeface="+mj-lt"/>
              </a:rPr>
              <a:t>button</a:t>
            </a:r>
            <a:r>
              <a:rPr lang="en-IN" sz="1500" dirty="0">
                <a:solidFill>
                  <a:srgbClr val="000000"/>
                </a:solidFill>
                <a:latin typeface="+mj-lt"/>
              </a:rPr>
              <a:t> </a:t>
            </a:r>
            <a:r>
              <a:rPr lang="en-IN" sz="1500" dirty="0">
                <a:solidFill>
                  <a:srgbClr val="FF0000"/>
                </a:solidFill>
                <a:latin typeface="+mj-lt"/>
              </a:rPr>
              <a:t>type=</a:t>
            </a:r>
            <a:r>
              <a:rPr lang="en-IN" sz="1500" dirty="0">
                <a:solidFill>
                  <a:srgbClr val="0000CD"/>
                </a:solidFill>
                <a:latin typeface="+mj-lt"/>
              </a:rPr>
              <a:t>"button"</a:t>
            </a:r>
            <a:r>
              <a:rPr lang="en-IN" sz="1500" dirty="0">
                <a:solidFill>
                  <a:srgbClr val="000000"/>
                </a:solidFill>
                <a:latin typeface="+mj-lt"/>
              </a:rPr>
              <a:t> </a:t>
            </a:r>
            <a:r>
              <a:rPr lang="en-IN" sz="1500" dirty="0">
                <a:solidFill>
                  <a:srgbClr val="FF0000"/>
                </a:solidFill>
                <a:latin typeface="+mj-lt"/>
              </a:rPr>
              <a:t>class=</a:t>
            </a:r>
            <a:r>
              <a:rPr lang="en-IN" sz="1500" dirty="0">
                <a:solidFill>
                  <a:srgbClr val="0000CD"/>
                </a:solidFill>
                <a:latin typeface="+mj-lt"/>
              </a:rPr>
              <a:t>"btn btn-primary"</a:t>
            </a:r>
            <a:r>
              <a:rPr lang="en-IN" sz="1500" dirty="0">
                <a:solidFill>
                  <a:srgbClr val="0000FF"/>
                </a:solidFill>
                <a:latin typeface="+mj-lt"/>
              </a:rPr>
              <a:t>&gt;</a:t>
            </a:r>
            <a:r>
              <a:rPr lang="en-IN" sz="1500" dirty="0">
                <a:solidFill>
                  <a:srgbClr val="000000"/>
                </a:solidFill>
                <a:latin typeface="+mj-lt"/>
              </a:rPr>
              <a:t>Samsung</a:t>
            </a:r>
            <a:r>
              <a:rPr lang="en-IN" sz="1500" dirty="0">
                <a:solidFill>
                  <a:srgbClr val="0000FF"/>
                </a:solidFill>
                <a:latin typeface="+mj-lt"/>
              </a:rPr>
              <a:t>&lt;</a:t>
            </a:r>
            <a:r>
              <a:rPr lang="en-IN" sz="1500" dirty="0">
                <a:solidFill>
                  <a:srgbClr val="A52A2A"/>
                </a:solidFill>
                <a:latin typeface="+mj-lt"/>
              </a:rPr>
              <a:t>/button</a:t>
            </a:r>
            <a:r>
              <a:rPr lang="en-IN" sz="1500" dirty="0">
                <a:solidFill>
                  <a:srgbClr val="0000FF"/>
                </a:solidFill>
                <a:latin typeface="+mj-lt"/>
              </a:rPr>
              <a:t>&gt;</a:t>
            </a:r>
            <a:r>
              <a:rPr lang="en-IN" sz="1500" dirty="0">
                <a:latin typeface="+mj-lt"/>
              </a:rPr>
              <a:t/>
            </a:r>
            <a:br>
              <a:rPr lang="en-IN" sz="1500" dirty="0">
                <a:latin typeface="+mj-lt"/>
              </a:rPr>
            </a:br>
            <a:r>
              <a:rPr lang="en-IN" sz="1500" dirty="0">
                <a:solidFill>
                  <a:srgbClr val="000000"/>
                </a:solidFill>
                <a:latin typeface="+mj-lt"/>
              </a:rPr>
              <a:t>  </a:t>
            </a:r>
            <a:r>
              <a:rPr lang="en-IN" sz="1500" dirty="0">
                <a:solidFill>
                  <a:srgbClr val="0000FF"/>
                </a:solidFill>
                <a:latin typeface="+mj-lt"/>
              </a:rPr>
              <a:t>&lt;</a:t>
            </a:r>
            <a:r>
              <a:rPr lang="en-IN" sz="1500" dirty="0">
                <a:solidFill>
                  <a:srgbClr val="A52A2A"/>
                </a:solidFill>
                <a:latin typeface="+mj-lt"/>
              </a:rPr>
              <a:t>button</a:t>
            </a:r>
            <a:r>
              <a:rPr lang="en-IN" sz="1500" dirty="0">
                <a:solidFill>
                  <a:srgbClr val="000000"/>
                </a:solidFill>
                <a:latin typeface="+mj-lt"/>
              </a:rPr>
              <a:t> </a:t>
            </a:r>
            <a:r>
              <a:rPr lang="en-IN" sz="1500" dirty="0">
                <a:solidFill>
                  <a:srgbClr val="FF0000"/>
                </a:solidFill>
                <a:latin typeface="+mj-lt"/>
              </a:rPr>
              <a:t>type=</a:t>
            </a:r>
            <a:r>
              <a:rPr lang="en-IN" sz="1500" dirty="0">
                <a:solidFill>
                  <a:srgbClr val="0000CD"/>
                </a:solidFill>
                <a:latin typeface="+mj-lt"/>
              </a:rPr>
              <a:t>"button"</a:t>
            </a:r>
            <a:r>
              <a:rPr lang="en-IN" sz="1500" dirty="0">
                <a:solidFill>
                  <a:srgbClr val="000000"/>
                </a:solidFill>
                <a:latin typeface="+mj-lt"/>
              </a:rPr>
              <a:t> </a:t>
            </a:r>
            <a:r>
              <a:rPr lang="en-IN" sz="1500" dirty="0">
                <a:solidFill>
                  <a:srgbClr val="FF0000"/>
                </a:solidFill>
                <a:latin typeface="+mj-lt"/>
              </a:rPr>
              <a:t>class=</a:t>
            </a:r>
            <a:r>
              <a:rPr lang="en-IN" sz="1500" dirty="0">
                <a:solidFill>
                  <a:srgbClr val="0000CD"/>
                </a:solidFill>
                <a:latin typeface="+mj-lt"/>
              </a:rPr>
              <a:t>"btn btn-primary"</a:t>
            </a:r>
            <a:r>
              <a:rPr lang="en-IN" sz="1500" dirty="0">
                <a:solidFill>
                  <a:srgbClr val="0000FF"/>
                </a:solidFill>
                <a:latin typeface="+mj-lt"/>
              </a:rPr>
              <a:t>&gt;</a:t>
            </a:r>
            <a:r>
              <a:rPr lang="en-IN" sz="1500" dirty="0">
                <a:solidFill>
                  <a:srgbClr val="000000"/>
                </a:solidFill>
                <a:latin typeface="+mj-lt"/>
              </a:rPr>
              <a:t>Sony</a:t>
            </a:r>
            <a:r>
              <a:rPr lang="en-IN" sz="1500" dirty="0">
                <a:solidFill>
                  <a:srgbClr val="0000FF"/>
                </a:solidFill>
                <a:latin typeface="+mj-lt"/>
              </a:rPr>
              <a:t>&lt;</a:t>
            </a:r>
            <a:r>
              <a:rPr lang="en-IN" sz="1500" dirty="0">
                <a:solidFill>
                  <a:srgbClr val="A52A2A"/>
                </a:solidFill>
                <a:latin typeface="+mj-lt"/>
              </a:rPr>
              <a:t>/button</a:t>
            </a:r>
            <a:r>
              <a:rPr lang="en-IN" sz="1500" dirty="0">
                <a:solidFill>
                  <a:srgbClr val="0000FF"/>
                </a:solidFill>
                <a:latin typeface="+mj-lt"/>
              </a:rPr>
              <a:t>&gt;</a:t>
            </a:r>
            <a:r>
              <a:rPr lang="en-IN" sz="1500" dirty="0">
                <a:latin typeface="+mj-lt"/>
              </a:rPr>
              <a:t/>
            </a:r>
            <a:br>
              <a:rPr lang="en-IN" sz="1500" dirty="0">
                <a:latin typeface="+mj-lt"/>
              </a:rPr>
            </a:br>
            <a:r>
              <a:rPr lang="en-IN" sz="1500" dirty="0">
                <a:solidFill>
                  <a:srgbClr val="0000FF"/>
                </a:solidFill>
                <a:latin typeface="+mj-lt"/>
              </a:rPr>
              <a:t>&lt;</a:t>
            </a:r>
            <a:r>
              <a:rPr lang="en-IN" sz="1500" dirty="0">
                <a:solidFill>
                  <a:srgbClr val="A52A2A"/>
                </a:solidFill>
                <a:latin typeface="+mj-lt"/>
              </a:rPr>
              <a:t>/div</a:t>
            </a:r>
            <a:r>
              <a:rPr lang="en-IN" sz="1500" dirty="0">
                <a:solidFill>
                  <a:srgbClr val="0000FF"/>
                </a:solidFill>
                <a:latin typeface="+mj-lt"/>
              </a:rPr>
              <a:t>&gt;</a:t>
            </a:r>
            <a:endParaRPr lang="en-IN" sz="1500" dirty="0">
              <a:latin typeface="+mj-lt"/>
            </a:endParaRPr>
          </a:p>
        </p:txBody>
      </p:sp>
      <p:sp>
        <p:nvSpPr>
          <p:cNvPr id="12"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2477844" y="2910847"/>
            <a:ext cx="3026919" cy="323165"/>
          </a:xfrm>
          <a:prstGeom prst="rect">
            <a:avLst/>
          </a:prstGeom>
        </p:spPr>
        <p:txBody>
          <a:bodyPr wrap="none">
            <a:spAutoFit/>
          </a:bodyPr>
          <a:lstStyle/>
          <a:p>
            <a:r>
              <a:rPr lang="en-IN" sz="1500" dirty="0">
                <a:solidFill>
                  <a:srgbClr val="0000FF"/>
                </a:solidFill>
                <a:latin typeface="+mj-lt"/>
              </a:rPr>
              <a:t>&lt;</a:t>
            </a:r>
            <a:r>
              <a:rPr lang="en-IN" sz="1500" dirty="0">
                <a:solidFill>
                  <a:srgbClr val="A52A2A"/>
                </a:solidFill>
                <a:latin typeface="+mj-lt"/>
              </a:rPr>
              <a:t>div</a:t>
            </a:r>
            <a:r>
              <a:rPr lang="en-IN" sz="1500" dirty="0">
                <a:solidFill>
                  <a:srgbClr val="000000"/>
                </a:solidFill>
                <a:latin typeface="+mj-lt"/>
              </a:rPr>
              <a:t> </a:t>
            </a:r>
            <a:r>
              <a:rPr lang="en-IN" sz="1500" dirty="0">
                <a:solidFill>
                  <a:srgbClr val="FF0000"/>
                </a:solidFill>
                <a:latin typeface="+mj-lt"/>
              </a:rPr>
              <a:t>class=</a:t>
            </a:r>
            <a:r>
              <a:rPr lang="en-IN" sz="1500" dirty="0">
                <a:solidFill>
                  <a:srgbClr val="0000CD"/>
                </a:solidFill>
                <a:latin typeface="+mj-lt"/>
              </a:rPr>
              <a:t>"</a:t>
            </a:r>
            <a:r>
              <a:rPr lang="en-IN" sz="1500" dirty="0" err="1">
                <a:solidFill>
                  <a:srgbClr val="0000CD"/>
                </a:solidFill>
                <a:latin typeface="+mj-lt"/>
              </a:rPr>
              <a:t>btn</a:t>
            </a:r>
            <a:r>
              <a:rPr lang="en-IN" sz="1500" dirty="0">
                <a:solidFill>
                  <a:srgbClr val="0000CD"/>
                </a:solidFill>
                <a:latin typeface="+mj-lt"/>
              </a:rPr>
              <a:t>-group </a:t>
            </a:r>
            <a:r>
              <a:rPr lang="en-IN" sz="1500" dirty="0" err="1">
                <a:solidFill>
                  <a:srgbClr val="0000CD"/>
                </a:solidFill>
                <a:latin typeface="+mj-lt"/>
              </a:rPr>
              <a:t>btn</a:t>
            </a:r>
            <a:r>
              <a:rPr lang="en-IN" sz="1500" dirty="0">
                <a:solidFill>
                  <a:srgbClr val="0000CD"/>
                </a:solidFill>
                <a:latin typeface="+mj-lt"/>
              </a:rPr>
              <a:t>-group-lg"</a:t>
            </a:r>
            <a:r>
              <a:rPr lang="en-IN" sz="1500" dirty="0">
                <a:solidFill>
                  <a:srgbClr val="0000FF"/>
                </a:solidFill>
                <a:latin typeface="+mj-lt"/>
              </a:rPr>
              <a:t>&gt;</a:t>
            </a:r>
            <a:endParaRPr lang="en-IN" sz="1500" dirty="0">
              <a:latin typeface="+mj-lt"/>
            </a:endParaRPr>
          </a:p>
        </p:txBody>
      </p:sp>
      <p:pic>
        <p:nvPicPr>
          <p:cNvPr id="14" name="Picture 13"/>
          <p:cNvPicPr>
            <a:picLocks noChangeAspect="1"/>
          </p:cNvPicPr>
          <p:nvPr/>
        </p:nvPicPr>
        <p:blipFill>
          <a:blip r:embed="rId2"/>
          <a:stretch>
            <a:fillRect/>
          </a:stretch>
        </p:blipFill>
        <p:spPr>
          <a:xfrm>
            <a:off x="8573844" y="1526709"/>
            <a:ext cx="2171700" cy="419100"/>
          </a:xfrm>
          <a:prstGeom prst="rect">
            <a:avLst/>
          </a:prstGeom>
        </p:spPr>
      </p:pic>
      <p:sp>
        <p:nvSpPr>
          <p:cNvPr id="15" name="Rectangle 14"/>
          <p:cNvSpPr/>
          <p:nvPr/>
        </p:nvSpPr>
        <p:spPr>
          <a:xfrm>
            <a:off x="1157835" y="3546400"/>
            <a:ext cx="2640018" cy="323165"/>
          </a:xfrm>
          <a:prstGeom prst="rect">
            <a:avLst/>
          </a:prstGeom>
        </p:spPr>
        <p:txBody>
          <a:bodyPr wrap="none">
            <a:spAutoFit/>
          </a:bodyPr>
          <a:lstStyle/>
          <a:p>
            <a:r>
              <a:rPr lang="en-IN" sz="1500" dirty="0">
                <a:solidFill>
                  <a:srgbClr val="0000FF"/>
                </a:solidFill>
                <a:latin typeface="+mj-lt"/>
              </a:rPr>
              <a:t>&lt;</a:t>
            </a:r>
            <a:r>
              <a:rPr lang="en-IN" sz="1500" dirty="0">
                <a:solidFill>
                  <a:srgbClr val="A52A2A"/>
                </a:solidFill>
                <a:latin typeface="+mj-lt"/>
              </a:rPr>
              <a:t>div</a:t>
            </a:r>
            <a:r>
              <a:rPr lang="en-IN" sz="1500" dirty="0">
                <a:solidFill>
                  <a:srgbClr val="000000"/>
                </a:solidFill>
                <a:latin typeface="+mj-lt"/>
              </a:rPr>
              <a:t> </a:t>
            </a:r>
            <a:r>
              <a:rPr lang="en-IN" sz="1500" dirty="0">
                <a:solidFill>
                  <a:srgbClr val="FF0000"/>
                </a:solidFill>
                <a:latin typeface="+mj-lt"/>
              </a:rPr>
              <a:t>class=</a:t>
            </a:r>
            <a:r>
              <a:rPr lang="en-IN" sz="1500" dirty="0">
                <a:solidFill>
                  <a:srgbClr val="0000CD"/>
                </a:solidFill>
                <a:latin typeface="+mj-lt"/>
              </a:rPr>
              <a:t>"</a:t>
            </a:r>
            <a:r>
              <a:rPr lang="en-IN" sz="1500" dirty="0" err="1">
                <a:solidFill>
                  <a:srgbClr val="0000CD"/>
                </a:solidFill>
                <a:latin typeface="+mj-lt"/>
              </a:rPr>
              <a:t>btn</a:t>
            </a:r>
            <a:r>
              <a:rPr lang="en-IN" sz="1500" dirty="0">
                <a:solidFill>
                  <a:srgbClr val="0000CD"/>
                </a:solidFill>
                <a:latin typeface="+mj-lt"/>
              </a:rPr>
              <a:t>-group-vertical"</a:t>
            </a:r>
            <a:r>
              <a:rPr lang="en-IN" sz="1500" dirty="0">
                <a:solidFill>
                  <a:srgbClr val="0000FF"/>
                </a:solidFill>
                <a:latin typeface="+mj-lt"/>
              </a:rPr>
              <a:t>&gt;</a:t>
            </a:r>
            <a:endParaRPr lang="en-IN" sz="1500" dirty="0">
              <a:latin typeface="+mj-lt"/>
            </a:endParaRPr>
          </a:p>
        </p:txBody>
      </p:sp>
      <p:pic>
        <p:nvPicPr>
          <p:cNvPr id="18" name="Picture 17"/>
          <p:cNvPicPr>
            <a:picLocks noChangeAspect="1"/>
          </p:cNvPicPr>
          <p:nvPr/>
        </p:nvPicPr>
        <p:blipFill>
          <a:blip r:embed="rId3"/>
          <a:stretch>
            <a:fillRect/>
          </a:stretch>
        </p:blipFill>
        <p:spPr>
          <a:xfrm>
            <a:off x="4189206" y="3411350"/>
            <a:ext cx="971550" cy="1095375"/>
          </a:xfrm>
          <a:prstGeom prst="rect">
            <a:avLst/>
          </a:prstGeom>
        </p:spPr>
      </p:pic>
      <p:sp>
        <p:nvSpPr>
          <p:cNvPr id="19" name="Rectangle 3"/>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2587347" y="4894875"/>
            <a:ext cx="3508653" cy="323165"/>
          </a:xfrm>
          <a:prstGeom prst="rect">
            <a:avLst/>
          </a:prstGeom>
        </p:spPr>
        <p:txBody>
          <a:bodyPr wrap="none">
            <a:spAutoFit/>
          </a:bodyPr>
          <a:lstStyle/>
          <a:p>
            <a:r>
              <a:rPr lang="en-IN" sz="1500" dirty="0">
                <a:solidFill>
                  <a:srgbClr val="0000FF"/>
                </a:solidFill>
                <a:latin typeface="+mj-lt"/>
              </a:rPr>
              <a:t>&lt;</a:t>
            </a:r>
            <a:r>
              <a:rPr lang="en-IN" sz="1500" dirty="0">
                <a:solidFill>
                  <a:srgbClr val="A52A2A"/>
                </a:solidFill>
                <a:latin typeface="+mj-lt"/>
              </a:rPr>
              <a:t>div</a:t>
            </a:r>
            <a:r>
              <a:rPr lang="en-IN" sz="1500" dirty="0">
                <a:solidFill>
                  <a:srgbClr val="000000"/>
                </a:solidFill>
                <a:latin typeface="+mj-lt"/>
              </a:rPr>
              <a:t> </a:t>
            </a:r>
            <a:r>
              <a:rPr lang="en-IN" sz="1500" dirty="0">
                <a:solidFill>
                  <a:srgbClr val="FF0000"/>
                </a:solidFill>
                <a:latin typeface="+mj-lt"/>
              </a:rPr>
              <a:t>class=</a:t>
            </a:r>
            <a:r>
              <a:rPr lang="en-IN" sz="1500" dirty="0">
                <a:solidFill>
                  <a:srgbClr val="0000CD"/>
                </a:solidFill>
                <a:latin typeface="+mj-lt"/>
              </a:rPr>
              <a:t>"</a:t>
            </a:r>
            <a:r>
              <a:rPr lang="en-IN" sz="1500" dirty="0" err="1">
                <a:solidFill>
                  <a:srgbClr val="0000CD"/>
                </a:solidFill>
                <a:latin typeface="+mj-lt"/>
              </a:rPr>
              <a:t>btn</a:t>
            </a:r>
            <a:r>
              <a:rPr lang="en-IN" sz="1500" dirty="0">
                <a:solidFill>
                  <a:srgbClr val="0000CD"/>
                </a:solidFill>
                <a:latin typeface="+mj-lt"/>
              </a:rPr>
              <a:t>-group </a:t>
            </a:r>
            <a:r>
              <a:rPr lang="en-IN" sz="1500" dirty="0" err="1">
                <a:solidFill>
                  <a:srgbClr val="0000CD"/>
                </a:solidFill>
                <a:latin typeface="+mj-lt"/>
              </a:rPr>
              <a:t>btn</a:t>
            </a:r>
            <a:r>
              <a:rPr lang="en-IN" sz="1500" dirty="0">
                <a:solidFill>
                  <a:srgbClr val="0000CD"/>
                </a:solidFill>
                <a:latin typeface="+mj-lt"/>
              </a:rPr>
              <a:t>-group-justified"</a:t>
            </a:r>
            <a:r>
              <a:rPr lang="en-IN" sz="1500" dirty="0">
                <a:solidFill>
                  <a:srgbClr val="0000FF"/>
                </a:solidFill>
                <a:latin typeface="+mj-lt"/>
              </a:rPr>
              <a:t>&gt;</a:t>
            </a:r>
            <a:endParaRPr lang="en-IN" sz="1500" dirty="0">
              <a:latin typeface="+mj-lt"/>
            </a:endParaRPr>
          </a:p>
        </p:txBody>
      </p:sp>
      <p:pic>
        <p:nvPicPr>
          <p:cNvPr id="21" name="Picture 20"/>
          <p:cNvPicPr>
            <a:picLocks noChangeAspect="1"/>
          </p:cNvPicPr>
          <p:nvPr/>
        </p:nvPicPr>
        <p:blipFill>
          <a:blip r:embed="rId4"/>
          <a:stretch>
            <a:fillRect/>
          </a:stretch>
        </p:blipFill>
        <p:spPr>
          <a:xfrm>
            <a:off x="1157835" y="5165428"/>
            <a:ext cx="9277350" cy="447675"/>
          </a:xfrm>
          <a:prstGeom prst="rect">
            <a:avLst/>
          </a:prstGeom>
        </p:spPr>
      </p:pic>
    </p:spTree>
    <p:extLst>
      <p:ext uri="{BB962C8B-B14F-4D97-AF65-F5344CB8AC3E}">
        <p14:creationId xmlns:p14="http://schemas.microsoft.com/office/powerpoint/2010/main" val="378230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971"/>
          </a:xfrm>
        </p:spPr>
        <p:txBody>
          <a:bodyPr>
            <a:normAutofit fontScale="90000"/>
          </a:bodyPr>
          <a:lstStyle/>
          <a:p>
            <a:r>
              <a:rPr lang="en-US" dirty="0" smtClean="0"/>
              <a:t>Few Bootstrap classes</a:t>
            </a:r>
            <a:endParaRPr lang="en-IN" dirty="0"/>
          </a:p>
        </p:txBody>
      </p:sp>
      <p:sp>
        <p:nvSpPr>
          <p:cNvPr id="3" name="Content Placeholder 2"/>
          <p:cNvSpPr>
            <a:spLocks noGrp="1"/>
          </p:cNvSpPr>
          <p:nvPr>
            <p:ph idx="1"/>
          </p:nvPr>
        </p:nvSpPr>
        <p:spPr>
          <a:xfrm>
            <a:off x="838200" y="839096"/>
            <a:ext cx="10515600" cy="5337867"/>
          </a:xfrm>
        </p:spPr>
        <p:txBody>
          <a:bodyPr>
            <a:normAutofit/>
          </a:bodyPr>
          <a:lstStyle/>
          <a:p>
            <a:r>
              <a:rPr lang="en-US" sz="1500" dirty="0" smtClean="0"/>
              <a:t>Dropdown button groups</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Here </a:t>
            </a:r>
            <a:r>
              <a:rPr lang="en-US" sz="1500" dirty="0" err="1" smtClean="0"/>
              <a:t>wateva</a:t>
            </a:r>
            <a:r>
              <a:rPr lang="en-US" sz="1500" dirty="0" smtClean="0"/>
              <a:t> has to come down widin </a:t>
            </a:r>
            <a:r>
              <a:rPr lang="en-US" sz="1500" dirty="0" err="1" smtClean="0"/>
              <a:t>sony</a:t>
            </a:r>
            <a:r>
              <a:rPr lang="en-US" sz="1500" dirty="0" smtClean="0"/>
              <a:t> </a:t>
            </a:r>
            <a:r>
              <a:rPr lang="en-US" sz="1500" dirty="0" err="1" smtClean="0"/>
              <a:t>shud</a:t>
            </a:r>
            <a:r>
              <a:rPr lang="en-US" sz="1500" dirty="0" smtClean="0"/>
              <a:t> be under &lt;</a:t>
            </a:r>
            <a:r>
              <a:rPr lang="en-US" sz="1500" dirty="0" err="1" smtClean="0"/>
              <a:t>ul</a:t>
            </a:r>
            <a:r>
              <a:rPr lang="en-US" sz="1500" dirty="0" smtClean="0"/>
              <a:t>&gt; with class dropdown-menu(this class is needed to hide the </a:t>
            </a:r>
            <a:r>
              <a:rPr lang="en-US" sz="1500" dirty="0" err="1" smtClean="0"/>
              <a:t>ul</a:t>
            </a:r>
            <a:r>
              <a:rPr lang="en-US" sz="1500" dirty="0" smtClean="0"/>
              <a:t> elements and display </a:t>
            </a:r>
            <a:r>
              <a:rPr lang="en-US" sz="1500" dirty="0" err="1" smtClean="0"/>
              <a:t>oly</a:t>
            </a:r>
            <a:r>
              <a:rPr lang="en-US" sz="1500" dirty="0" smtClean="0"/>
              <a:t> when clicked) and the button </a:t>
            </a:r>
            <a:r>
              <a:rPr lang="en-US" sz="1500" dirty="0" err="1" smtClean="0"/>
              <a:t>shud</a:t>
            </a:r>
            <a:r>
              <a:rPr lang="en-US" sz="1500" dirty="0" smtClean="0"/>
              <a:t> have data-toggle=dropdown. Class dropdown-toggle is unwanted, it is jus fa styling</a:t>
            </a:r>
          </a:p>
          <a:p>
            <a:r>
              <a:rPr lang="en-US" sz="1500" dirty="0" smtClean="0"/>
              <a:t>To split button dropdowns: Just make the </a:t>
            </a:r>
            <a:r>
              <a:rPr lang="en-US" sz="1500" dirty="0" err="1" smtClean="0"/>
              <a:t>sony</a:t>
            </a:r>
            <a:r>
              <a:rPr lang="en-US" sz="1500" dirty="0" smtClean="0"/>
              <a:t> and the caret as two different buttons</a:t>
            </a:r>
            <a:endParaRPr lang="en-IN" sz="1500" dirty="0"/>
          </a:p>
        </p:txBody>
      </p:sp>
      <p:sp>
        <p:nvSpPr>
          <p:cNvPr id="5" name="Rectangle 4"/>
          <p:cNvSpPr/>
          <p:nvPr/>
        </p:nvSpPr>
        <p:spPr>
          <a:xfrm>
            <a:off x="1606475" y="1113055"/>
            <a:ext cx="9269506" cy="2492990"/>
          </a:xfrm>
          <a:prstGeom prst="rect">
            <a:avLst/>
          </a:prstGeom>
        </p:spPr>
        <p:txBody>
          <a:bodyPr wrap="square">
            <a:spAutoFit/>
          </a:bodyPr>
          <a:lstStyle/>
          <a:p>
            <a:r>
              <a:rPr lang="en-IN" sz="1200" dirty="0">
                <a:solidFill>
                  <a:srgbClr val="0000FF"/>
                </a:solidFill>
                <a:latin typeface="+mj-lt"/>
              </a:rPr>
              <a:t>&lt;</a:t>
            </a:r>
            <a:r>
              <a:rPr lang="en-IN" sz="1200" dirty="0">
                <a:solidFill>
                  <a:srgbClr val="A52A2A"/>
                </a:solidFill>
                <a:latin typeface="+mj-lt"/>
              </a:rPr>
              <a:t>div</a:t>
            </a:r>
            <a:r>
              <a:rPr lang="en-IN" sz="1200" dirty="0">
                <a:solidFill>
                  <a:srgbClr val="000000"/>
                </a:solidFill>
                <a:latin typeface="+mj-lt"/>
              </a:rPr>
              <a:t> </a:t>
            </a:r>
            <a:r>
              <a:rPr lang="en-IN" sz="1200" dirty="0">
                <a:solidFill>
                  <a:srgbClr val="FF0000"/>
                </a:solidFill>
                <a:latin typeface="+mj-lt"/>
              </a:rPr>
              <a:t>class=</a:t>
            </a:r>
            <a:r>
              <a:rPr lang="en-IN" sz="1200" dirty="0">
                <a:solidFill>
                  <a:srgbClr val="0000CD"/>
                </a:solidFill>
                <a:latin typeface="+mj-lt"/>
              </a:rPr>
              <a:t>"btn-group"</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a:solidFill>
                  <a:srgbClr val="0000FF"/>
                </a:solidFill>
                <a:latin typeface="+mj-lt"/>
              </a:rPr>
              <a:t>&lt;</a:t>
            </a:r>
            <a:r>
              <a:rPr lang="en-IN" sz="1200" dirty="0">
                <a:solidFill>
                  <a:srgbClr val="A52A2A"/>
                </a:solidFill>
                <a:latin typeface="+mj-lt"/>
              </a:rPr>
              <a:t>button</a:t>
            </a:r>
            <a:r>
              <a:rPr lang="en-IN" sz="1200" dirty="0">
                <a:solidFill>
                  <a:srgbClr val="000000"/>
                </a:solidFill>
                <a:latin typeface="+mj-lt"/>
              </a:rPr>
              <a:t> </a:t>
            </a:r>
            <a:r>
              <a:rPr lang="en-IN" sz="1200" dirty="0">
                <a:solidFill>
                  <a:srgbClr val="FF0000"/>
                </a:solidFill>
                <a:latin typeface="+mj-lt"/>
              </a:rPr>
              <a:t>type=</a:t>
            </a:r>
            <a:r>
              <a:rPr lang="en-IN" sz="1200" dirty="0">
                <a:solidFill>
                  <a:srgbClr val="0000CD"/>
                </a:solidFill>
                <a:latin typeface="+mj-lt"/>
              </a:rPr>
              <a:t>"button"</a:t>
            </a:r>
            <a:r>
              <a:rPr lang="en-IN" sz="1200" dirty="0">
                <a:solidFill>
                  <a:srgbClr val="000000"/>
                </a:solidFill>
                <a:latin typeface="+mj-lt"/>
              </a:rPr>
              <a:t> </a:t>
            </a:r>
            <a:r>
              <a:rPr lang="en-IN" sz="1200" dirty="0">
                <a:solidFill>
                  <a:srgbClr val="FF0000"/>
                </a:solidFill>
                <a:latin typeface="+mj-lt"/>
              </a:rPr>
              <a:t>class=</a:t>
            </a:r>
            <a:r>
              <a:rPr lang="en-IN" sz="1200" dirty="0">
                <a:solidFill>
                  <a:srgbClr val="0000CD"/>
                </a:solidFill>
                <a:latin typeface="+mj-lt"/>
              </a:rPr>
              <a:t>"btn btn-primary"</a:t>
            </a:r>
            <a:r>
              <a:rPr lang="en-IN" sz="1200" dirty="0">
                <a:solidFill>
                  <a:srgbClr val="0000FF"/>
                </a:solidFill>
                <a:latin typeface="+mj-lt"/>
              </a:rPr>
              <a:t>&gt;</a:t>
            </a:r>
            <a:r>
              <a:rPr lang="en-IN" sz="1200" dirty="0">
                <a:solidFill>
                  <a:srgbClr val="000000"/>
                </a:solidFill>
                <a:latin typeface="+mj-lt"/>
              </a:rPr>
              <a:t>Apple</a:t>
            </a:r>
            <a:r>
              <a:rPr lang="en-IN" sz="1200" dirty="0">
                <a:solidFill>
                  <a:srgbClr val="0000FF"/>
                </a:solidFill>
                <a:latin typeface="+mj-lt"/>
              </a:rPr>
              <a:t>&lt;</a:t>
            </a:r>
            <a:r>
              <a:rPr lang="en-IN" sz="1200" dirty="0">
                <a:solidFill>
                  <a:srgbClr val="A52A2A"/>
                </a:solidFill>
                <a:latin typeface="+mj-lt"/>
              </a:rPr>
              <a:t>/button</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a:solidFill>
                  <a:srgbClr val="0000FF"/>
                </a:solidFill>
                <a:latin typeface="+mj-lt"/>
              </a:rPr>
              <a:t>&lt;</a:t>
            </a:r>
            <a:r>
              <a:rPr lang="en-IN" sz="1200" dirty="0">
                <a:solidFill>
                  <a:srgbClr val="A52A2A"/>
                </a:solidFill>
                <a:latin typeface="+mj-lt"/>
              </a:rPr>
              <a:t>button</a:t>
            </a:r>
            <a:r>
              <a:rPr lang="en-IN" sz="1200" dirty="0">
                <a:solidFill>
                  <a:srgbClr val="000000"/>
                </a:solidFill>
                <a:latin typeface="+mj-lt"/>
              </a:rPr>
              <a:t> </a:t>
            </a:r>
            <a:r>
              <a:rPr lang="en-IN" sz="1200" dirty="0">
                <a:solidFill>
                  <a:srgbClr val="FF0000"/>
                </a:solidFill>
                <a:latin typeface="+mj-lt"/>
              </a:rPr>
              <a:t>type=</a:t>
            </a:r>
            <a:r>
              <a:rPr lang="en-IN" sz="1200" dirty="0">
                <a:solidFill>
                  <a:srgbClr val="0000CD"/>
                </a:solidFill>
                <a:latin typeface="+mj-lt"/>
              </a:rPr>
              <a:t>"button"</a:t>
            </a:r>
            <a:r>
              <a:rPr lang="en-IN" sz="1200" dirty="0">
                <a:solidFill>
                  <a:srgbClr val="000000"/>
                </a:solidFill>
                <a:latin typeface="+mj-lt"/>
              </a:rPr>
              <a:t> </a:t>
            </a:r>
            <a:r>
              <a:rPr lang="en-IN" sz="1200" dirty="0">
                <a:solidFill>
                  <a:srgbClr val="FF0000"/>
                </a:solidFill>
                <a:latin typeface="+mj-lt"/>
              </a:rPr>
              <a:t>class=</a:t>
            </a:r>
            <a:r>
              <a:rPr lang="en-IN" sz="1200" dirty="0">
                <a:solidFill>
                  <a:srgbClr val="0000CD"/>
                </a:solidFill>
                <a:latin typeface="+mj-lt"/>
              </a:rPr>
              <a:t>"btn btn-primary"</a:t>
            </a:r>
            <a:r>
              <a:rPr lang="en-IN" sz="1200" dirty="0">
                <a:solidFill>
                  <a:srgbClr val="0000FF"/>
                </a:solidFill>
                <a:latin typeface="+mj-lt"/>
              </a:rPr>
              <a:t>&gt;</a:t>
            </a:r>
            <a:r>
              <a:rPr lang="en-IN" sz="1200" dirty="0">
                <a:solidFill>
                  <a:srgbClr val="000000"/>
                </a:solidFill>
                <a:latin typeface="+mj-lt"/>
              </a:rPr>
              <a:t>Samsung</a:t>
            </a:r>
            <a:r>
              <a:rPr lang="en-IN" sz="1200" dirty="0">
                <a:solidFill>
                  <a:srgbClr val="0000FF"/>
                </a:solidFill>
                <a:latin typeface="+mj-lt"/>
              </a:rPr>
              <a:t>&lt;</a:t>
            </a:r>
            <a:r>
              <a:rPr lang="en-IN" sz="1200" dirty="0">
                <a:solidFill>
                  <a:srgbClr val="A52A2A"/>
                </a:solidFill>
                <a:latin typeface="+mj-lt"/>
              </a:rPr>
              <a:t>/button</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a:solidFill>
                  <a:srgbClr val="0000FF"/>
                </a:solidFill>
                <a:latin typeface="+mj-lt"/>
              </a:rPr>
              <a:t>&lt;</a:t>
            </a:r>
            <a:r>
              <a:rPr lang="en-IN" sz="1200" dirty="0">
                <a:solidFill>
                  <a:srgbClr val="A52A2A"/>
                </a:solidFill>
                <a:latin typeface="+mj-lt"/>
              </a:rPr>
              <a:t>div</a:t>
            </a:r>
            <a:r>
              <a:rPr lang="en-IN" sz="1200" dirty="0">
                <a:solidFill>
                  <a:srgbClr val="000000"/>
                </a:solidFill>
                <a:latin typeface="+mj-lt"/>
              </a:rPr>
              <a:t> </a:t>
            </a:r>
            <a:r>
              <a:rPr lang="en-IN" sz="1200" dirty="0">
                <a:solidFill>
                  <a:srgbClr val="FF0000"/>
                </a:solidFill>
                <a:latin typeface="+mj-lt"/>
              </a:rPr>
              <a:t>class=</a:t>
            </a:r>
            <a:r>
              <a:rPr lang="en-IN" sz="1200" dirty="0">
                <a:solidFill>
                  <a:srgbClr val="0000CD"/>
                </a:solidFill>
                <a:latin typeface="+mj-lt"/>
              </a:rPr>
              <a:t>"btn-group"</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a:solidFill>
                  <a:srgbClr val="0000FF"/>
                </a:solidFill>
                <a:latin typeface="+mj-lt"/>
              </a:rPr>
              <a:t>&lt;</a:t>
            </a:r>
            <a:r>
              <a:rPr lang="en-IN" sz="1200" dirty="0">
                <a:solidFill>
                  <a:srgbClr val="A52A2A"/>
                </a:solidFill>
                <a:latin typeface="+mj-lt"/>
              </a:rPr>
              <a:t>button</a:t>
            </a:r>
            <a:r>
              <a:rPr lang="en-IN" sz="1200" dirty="0">
                <a:solidFill>
                  <a:srgbClr val="000000"/>
                </a:solidFill>
                <a:latin typeface="+mj-lt"/>
              </a:rPr>
              <a:t> </a:t>
            </a:r>
            <a:r>
              <a:rPr lang="en-IN" sz="1200" dirty="0">
                <a:solidFill>
                  <a:srgbClr val="FF0000"/>
                </a:solidFill>
                <a:latin typeface="+mj-lt"/>
              </a:rPr>
              <a:t>type=</a:t>
            </a:r>
            <a:r>
              <a:rPr lang="en-IN" sz="1200" dirty="0">
                <a:solidFill>
                  <a:srgbClr val="0000CD"/>
                </a:solidFill>
                <a:latin typeface="+mj-lt"/>
              </a:rPr>
              <a:t>"button"</a:t>
            </a:r>
            <a:r>
              <a:rPr lang="en-IN" sz="1200" dirty="0">
                <a:solidFill>
                  <a:srgbClr val="000000"/>
                </a:solidFill>
                <a:latin typeface="+mj-lt"/>
              </a:rPr>
              <a:t> </a:t>
            </a:r>
            <a:r>
              <a:rPr lang="en-IN" sz="1200" dirty="0">
                <a:solidFill>
                  <a:srgbClr val="FF0000"/>
                </a:solidFill>
                <a:latin typeface="+mj-lt"/>
              </a:rPr>
              <a:t>class=</a:t>
            </a:r>
            <a:r>
              <a:rPr lang="en-IN" sz="1200" dirty="0">
                <a:solidFill>
                  <a:srgbClr val="0000CD"/>
                </a:solidFill>
                <a:latin typeface="+mj-lt"/>
              </a:rPr>
              <a:t>"btn btn-primary dropdown-toggle"</a:t>
            </a:r>
            <a:r>
              <a:rPr lang="en-IN" sz="1200" dirty="0">
                <a:solidFill>
                  <a:srgbClr val="000000"/>
                </a:solidFill>
                <a:latin typeface="+mj-lt"/>
              </a:rPr>
              <a:t> </a:t>
            </a:r>
            <a:r>
              <a:rPr lang="en-IN" sz="1200" dirty="0">
                <a:solidFill>
                  <a:srgbClr val="FF0000"/>
                </a:solidFill>
                <a:latin typeface="+mj-lt"/>
              </a:rPr>
              <a:t>data-toggle=</a:t>
            </a:r>
            <a:r>
              <a:rPr lang="en-IN" sz="1200" dirty="0">
                <a:solidFill>
                  <a:srgbClr val="0000CD"/>
                </a:solidFill>
                <a:latin typeface="+mj-lt"/>
              </a:rPr>
              <a:t>"dropdown"</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smtClean="0">
                <a:solidFill>
                  <a:srgbClr val="000000"/>
                </a:solidFill>
                <a:latin typeface="+mj-lt"/>
              </a:rPr>
              <a:t>     Sony</a:t>
            </a:r>
            <a:r>
              <a:rPr lang="en-IN" sz="1200" dirty="0">
                <a:solidFill>
                  <a:srgbClr val="000000"/>
                </a:solidFill>
                <a:latin typeface="+mj-lt"/>
              </a:rPr>
              <a:t> </a:t>
            </a:r>
            <a:r>
              <a:rPr lang="en-IN" sz="1200" dirty="0">
                <a:solidFill>
                  <a:srgbClr val="0000FF"/>
                </a:solidFill>
                <a:latin typeface="+mj-lt"/>
              </a:rPr>
              <a:t>&lt;</a:t>
            </a:r>
            <a:r>
              <a:rPr lang="en-IN" sz="1200" dirty="0">
                <a:solidFill>
                  <a:srgbClr val="A52A2A"/>
                </a:solidFill>
                <a:latin typeface="+mj-lt"/>
              </a:rPr>
              <a:t>span</a:t>
            </a:r>
            <a:r>
              <a:rPr lang="en-IN" sz="1200" dirty="0">
                <a:solidFill>
                  <a:srgbClr val="000000"/>
                </a:solidFill>
                <a:latin typeface="+mj-lt"/>
              </a:rPr>
              <a:t> </a:t>
            </a:r>
            <a:r>
              <a:rPr lang="en-IN" sz="1200" dirty="0">
                <a:solidFill>
                  <a:srgbClr val="FF0000"/>
                </a:solidFill>
                <a:latin typeface="+mj-lt"/>
              </a:rPr>
              <a:t>class=</a:t>
            </a:r>
            <a:r>
              <a:rPr lang="en-IN" sz="1200" dirty="0">
                <a:solidFill>
                  <a:srgbClr val="0000CD"/>
                </a:solidFill>
                <a:latin typeface="+mj-lt"/>
              </a:rPr>
              <a:t>"caret"</a:t>
            </a:r>
            <a:r>
              <a:rPr lang="en-IN" sz="1200" dirty="0">
                <a:solidFill>
                  <a:srgbClr val="0000FF"/>
                </a:solidFill>
                <a:latin typeface="+mj-lt"/>
              </a:rPr>
              <a:t>&gt;&lt;</a:t>
            </a:r>
            <a:r>
              <a:rPr lang="en-IN" sz="1200" dirty="0">
                <a:solidFill>
                  <a:srgbClr val="A52A2A"/>
                </a:solidFill>
                <a:latin typeface="+mj-lt"/>
              </a:rPr>
              <a:t>/span</a:t>
            </a:r>
            <a:r>
              <a:rPr lang="en-IN" sz="1200" dirty="0" smtClean="0">
                <a:solidFill>
                  <a:srgbClr val="0000FF"/>
                </a:solidFill>
                <a:latin typeface="+mj-lt"/>
              </a:rPr>
              <a:t>&gt;</a:t>
            </a:r>
          </a:p>
          <a:p>
            <a:r>
              <a:rPr lang="en-IN" sz="1200" dirty="0" smtClean="0">
                <a:solidFill>
                  <a:srgbClr val="0000FF"/>
                </a:solidFill>
                <a:latin typeface="+mj-lt"/>
              </a:rPr>
              <a:t>    &lt;</a:t>
            </a:r>
            <a:r>
              <a:rPr lang="en-IN" sz="1200" dirty="0" smtClean="0">
                <a:solidFill>
                  <a:srgbClr val="A52A2A"/>
                </a:solidFill>
                <a:latin typeface="+mj-lt"/>
              </a:rPr>
              <a:t>/</a:t>
            </a:r>
            <a:r>
              <a:rPr lang="en-IN" sz="1200" dirty="0">
                <a:solidFill>
                  <a:srgbClr val="A52A2A"/>
                </a:solidFill>
                <a:latin typeface="+mj-lt"/>
              </a:rPr>
              <a:t>button</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a:solidFill>
                  <a:srgbClr val="0000FF"/>
                </a:solidFill>
                <a:latin typeface="+mj-lt"/>
              </a:rPr>
              <a:t>&lt;</a:t>
            </a:r>
            <a:r>
              <a:rPr lang="en-IN" sz="1200" dirty="0" err="1">
                <a:solidFill>
                  <a:srgbClr val="A52A2A"/>
                </a:solidFill>
                <a:latin typeface="+mj-lt"/>
              </a:rPr>
              <a:t>ul</a:t>
            </a:r>
            <a:r>
              <a:rPr lang="en-IN" sz="1200" dirty="0">
                <a:solidFill>
                  <a:srgbClr val="000000"/>
                </a:solidFill>
                <a:latin typeface="+mj-lt"/>
              </a:rPr>
              <a:t> </a:t>
            </a:r>
            <a:r>
              <a:rPr lang="en-IN" sz="1200" dirty="0">
                <a:solidFill>
                  <a:srgbClr val="FF0000"/>
                </a:solidFill>
                <a:latin typeface="+mj-lt"/>
              </a:rPr>
              <a:t>class=</a:t>
            </a:r>
            <a:r>
              <a:rPr lang="en-IN" sz="1200" dirty="0">
                <a:solidFill>
                  <a:srgbClr val="0000CD"/>
                </a:solidFill>
                <a:latin typeface="+mj-lt"/>
              </a:rPr>
              <a:t>"dropdown-menu"</a:t>
            </a:r>
            <a:r>
              <a:rPr lang="en-IN" sz="1200" dirty="0">
                <a:solidFill>
                  <a:srgbClr val="000000"/>
                </a:solidFill>
                <a:latin typeface="+mj-lt"/>
              </a:rPr>
              <a:t> </a:t>
            </a:r>
            <a:r>
              <a:rPr lang="en-IN" sz="1200" dirty="0">
                <a:solidFill>
                  <a:srgbClr val="FF0000"/>
                </a:solidFill>
                <a:latin typeface="+mj-lt"/>
              </a:rPr>
              <a:t>role=</a:t>
            </a:r>
            <a:r>
              <a:rPr lang="en-IN" sz="1200" dirty="0">
                <a:solidFill>
                  <a:srgbClr val="0000CD"/>
                </a:solidFill>
                <a:latin typeface="+mj-lt"/>
              </a:rPr>
              <a:t>"menu"</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a:solidFill>
                  <a:srgbClr val="0000FF"/>
                </a:solidFill>
                <a:latin typeface="+mj-lt"/>
              </a:rPr>
              <a:t>&lt;</a:t>
            </a:r>
            <a:r>
              <a:rPr lang="en-IN" sz="1200" dirty="0">
                <a:solidFill>
                  <a:srgbClr val="A52A2A"/>
                </a:solidFill>
                <a:latin typeface="+mj-lt"/>
              </a:rPr>
              <a:t>li</a:t>
            </a:r>
            <a:r>
              <a:rPr lang="en-IN" sz="1200" dirty="0">
                <a:solidFill>
                  <a:srgbClr val="0000FF"/>
                </a:solidFill>
                <a:latin typeface="+mj-lt"/>
              </a:rPr>
              <a:t>&gt;&lt;</a:t>
            </a:r>
            <a:r>
              <a:rPr lang="en-IN" sz="1200" dirty="0">
                <a:solidFill>
                  <a:srgbClr val="A52A2A"/>
                </a:solidFill>
                <a:latin typeface="+mj-lt"/>
              </a:rPr>
              <a:t>a</a:t>
            </a:r>
            <a:r>
              <a:rPr lang="en-IN" sz="1200" dirty="0">
                <a:solidFill>
                  <a:srgbClr val="000000"/>
                </a:solidFill>
                <a:latin typeface="+mj-lt"/>
              </a:rPr>
              <a:t> </a:t>
            </a:r>
            <a:r>
              <a:rPr lang="en-IN" sz="1200" dirty="0">
                <a:solidFill>
                  <a:srgbClr val="FF0000"/>
                </a:solidFill>
                <a:latin typeface="+mj-lt"/>
              </a:rPr>
              <a:t>href=</a:t>
            </a:r>
            <a:r>
              <a:rPr lang="en-IN" sz="1200" dirty="0">
                <a:solidFill>
                  <a:srgbClr val="0000CD"/>
                </a:solidFill>
                <a:latin typeface="+mj-lt"/>
              </a:rPr>
              <a:t>"#"</a:t>
            </a:r>
            <a:r>
              <a:rPr lang="en-IN" sz="1200" dirty="0">
                <a:solidFill>
                  <a:srgbClr val="0000FF"/>
                </a:solidFill>
                <a:latin typeface="+mj-lt"/>
              </a:rPr>
              <a:t>&gt;</a:t>
            </a:r>
            <a:r>
              <a:rPr lang="en-IN" sz="1200" dirty="0">
                <a:solidFill>
                  <a:srgbClr val="000000"/>
                </a:solidFill>
                <a:latin typeface="+mj-lt"/>
              </a:rPr>
              <a:t>Tablet</a:t>
            </a:r>
            <a:r>
              <a:rPr lang="en-IN" sz="1200" dirty="0">
                <a:solidFill>
                  <a:srgbClr val="0000FF"/>
                </a:solidFill>
                <a:latin typeface="+mj-lt"/>
              </a:rPr>
              <a:t>&lt;</a:t>
            </a:r>
            <a:r>
              <a:rPr lang="en-IN" sz="1200" dirty="0">
                <a:solidFill>
                  <a:srgbClr val="A52A2A"/>
                </a:solidFill>
                <a:latin typeface="+mj-lt"/>
              </a:rPr>
              <a:t>/a</a:t>
            </a:r>
            <a:r>
              <a:rPr lang="en-IN" sz="1200" dirty="0">
                <a:solidFill>
                  <a:srgbClr val="0000FF"/>
                </a:solidFill>
                <a:latin typeface="+mj-lt"/>
              </a:rPr>
              <a:t>&gt;&lt;</a:t>
            </a:r>
            <a:r>
              <a:rPr lang="en-IN" sz="1200" dirty="0">
                <a:solidFill>
                  <a:srgbClr val="A52A2A"/>
                </a:solidFill>
                <a:latin typeface="+mj-lt"/>
              </a:rPr>
              <a:t>/li</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a:solidFill>
                  <a:srgbClr val="0000FF"/>
                </a:solidFill>
                <a:latin typeface="+mj-lt"/>
              </a:rPr>
              <a:t>&lt;</a:t>
            </a:r>
            <a:r>
              <a:rPr lang="en-IN" sz="1200" dirty="0">
                <a:solidFill>
                  <a:srgbClr val="A52A2A"/>
                </a:solidFill>
                <a:latin typeface="+mj-lt"/>
              </a:rPr>
              <a:t>li</a:t>
            </a:r>
            <a:r>
              <a:rPr lang="en-IN" sz="1200" dirty="0">
                <a:solidFill>
                  <a:srgbClr val="0000FF"/>
                </a:solidFill>
                <a:latin typeface="+mj-lt"/>
              </a:rPr>
              <a:t>&gt;&lt;</a:t>
            </a:r>
            <a:r>
              <a:rPr lang="en-IN" sz="1200" dirty="0">
                <a:solidFill>
                  <a:srgbClr val="A52A2A"/>
                </a:solidFill>
                <a:latin typeface="+mj-lt"/>
              </a:rPr>
              <a:t>a</a:t>
            </a:r>
            <a:r>
              <a:rPr lang="en-IN" sz="1200" dirty="0">
                <a:solidFill>
                  <a:srgbClr val="000000"/>
                </a:solidFill>
                <a:latin typeface="+mj-lt"/>
              </a:rPr>
              <a:t> </a:t>
            </a:r>
            <a:r>
              <a:rPr lang="en-IN" sz="1200" dirty="0">
                <a:solidFill>
                  <a:srgbClr val="FF0000"/>
                </a:solidFill>
                <a:latin typeface="+mj-lt"/>
              </a:rPr>
              <a:t>href=</a:t>
            </a:r>
            <a:r>
              <a:rPr lang="en-IN" sz="1200" dirty="0">
                <a:solidFill>
                  <a:srgbClr val="0000CD"/>
                </a:solidFill>
                <a:latin typeface="+mj-lt"/>
              </a:rPr>
              <a:t>"#"</a:t>
            </a:r>
            <a:r>
              <a:rPr lang="en-IN" sz="1200" dirty="0">
                <a:solidFill>
                  <a:srgbClr val="0000FF"/>
                </a:solidFill>
                <a:latin typeface="+mj-lt"/>
              </a:rPr>
              <a:t>&gt;</a:t>
            </a:r>
            <a:r>
              <a:rPr lang="en-IN" sz="1200" dirty="0">
                <a:solidFill>
                  <a:srgbClr val="000000"/>
                </a:solidFill>
                <a:latin typeface="+mj-lt"/>
              </a:rPr>
              <a:t>Smartphone</a:t>
            </a:r>
            <a:r>
              <a:rPr lang="en-IN" sz="1200" dirty="0">
                <a:solidFill>
                  <a:srgbClr val="0000FF"/>
                </a:solidFill>
                <a:latin typeface="+mj-lt"/>
              </a:rPr>
              <a:t>&lt;</a:t>
            </a:r>
            <a:r>
              <a:rPr lang="en-IN" sz="1200" dirty="0">
                <a:solidFill>
                  <a:srgbClr val="A52A2A"/>
                </a:solidFill>
                <a:latin typeface="+mj-lt"/>
              </a:rPr>
              <a:t>/a</a:t>
            </a:r>
            <a:r>
              <a:rPr lang="en-IN" sz="1200" dirty="0">
                <a:solidFill>
                  <a:srgbClr val="0000FF"/>
                </a:solidFill>
                <a:latin typeface="+mj-lt"/>
              </a:rPr>
              <a:t>&gt;&lt;</a:t>
            </a:r>
            <a:r>
              <a:rPr lang="en-IN" sz="1200" dirty="0">
                <a:solidFill>
                  <a:srgbClr val="A52A2A"/>
                </a:solidFill>
                <a:latin typeface="+mj-lt"/>
              </a:rPr>
              <a:t>/li</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a:solidFill>
                  <a:srgbClr val="0000FF"/>
                </a:solidFill>
                <a:latin typeface="+mj-lt"/>
              </a:rPr>
              <a:t>&lt;</a:t>
            </a:r>
            <a:r>
              <a:rPr lang="en-IN" sz="1200" dirty="0">
                <a:solidFill>
                  <a:srgbClr val="A52A2A"/>
                </a:solidFill>
                <a:latin typeface="+mj-lt"/>
              </a:rPr>
              <a:t>/</a:t>
            </a:r>
            <a:r>
              <a:rPr lang="en-IN" sz="1200" dirty="0" err="1">
                <a:solidFill>
                  <a:srgbClr val="A52A2A"/>
                </a:solidFill>
                <a:latin typeface="+mj-lt"/>
              </a:rPr>
              <a:t>ul</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00"/>
                </a:solidFill>
                <a:latin typeface="+mj-lt"/>
              </a:rPr>
              <a:t>  </a:t>
            </a:r>
            <a:r>
              <a:rPr lang="en-IN" sz="1200" dirty="0">
                <a:solidFill>
                  <a:srgbClr val="0000FF"/>
                </a:solidFill>
                <a:latin typeface="+mj-lt"/>
              </a:rPr>
              <a:t>&lt;</a:t>
            </a:r>
            <a:r>
              <a:rPr lang="en-IN" sz="1200" dirty="0">
                <a:solidFill>
                  <a:srgbClr val="A52A2A"/>
                </a:solidFill>
                <a:latin typeface="+mj-lt"/>
              </a:rPr>
              <a:t>/div</a:t>
            </a:r>
            <a:r>
              <a:rPr lang="en-IN" sz="1200" dirty="0">
                <a:solidFill>
                  <a:srgbClr val="0000FF"/>
                </a:solidFill>
                <a:latin typeface="+mj-lt"/>
              </a:rPr>
              <a:t>&gt;</a:t>
            </a:r>
            <a:r>
              <a:rPr lang="en-IN" sz="1200" dirty="0">
                <a:latin typeface="+mj-lt"/>
              </a:rPr>
              <a:t/>
            </a:r>
            <a:br>
              <a:rPr lang="en-IN" sz="1200" dirty="0">
                <a:latin typeface="+mj-lt"/>
              </a:rPr>
            </a:br>
            <a:r>
              <a:rPr lang="en-IN" sz="1200" dirty="0">
                <a:solidFill>
                  <a:srgbClr val="0000FF"/>
                </a:solidFill>
                <a:latin typeface="+mj-lt"/>
              </a:rPr>
              <a:t>&lt;</a:t>
            </a:r>
            <a:r>
              <a:rPr lang="en-IN" sz="1200" dirty="0">
                <a:solidFill>
                  <a:srgbClr val="A52A2A"/>
                </a:solidFill>
                <a:latin typeface="+mj-lt"/>
              </a:rPr>
              <a:t>/div</a:t>
            </a:r>
            <a:r>
              <a:rPr lang="en-IN" sz="1200" dirty="0">
                <a:solidFill>
                  <a:srgbClr val="0000FF"/>
                </a:solidFill>
                <a:latin typeface="+mj-lt"/>
              </a:rPr>
              <a:t>&gt;</a:t>
            </a:r>
            <a:endParaRPr lang="en-IN" sz="1200" dirty="0">
              <a:latin typeface="+mj-lt"/>
            </a:endParaRPr>
          </a:p>
        </p:txBody>
      </p:sp>
      <p:pic>
        <p:nvPicPr>
          <p:cNvPr id="6" name="Picture 5"/>
          <p:cNvPicPr>
            <a:picLocks noChangeAspect="1"/>
          </p:cNvPicPr>
          <p:nvPr/>
        </p:nvPicPr>
        <p:blipFill>
          <a:blip r:embed="rId2"/>
          <a:stretch>
            <a:fillRect/>
          </a:stretch>
        </p:blipFill>
        <p:spPr>
          <a:xfrm>
            <a:off x="7689700" y="1614952"/>
            <a:ext cx="2228850" cy="409575"/>
          </a:xfrm>
          <a:prstGeom prst="rect">
            <a:avLst/>
          </a:prstGeom>
        </p:spPr>
      </p:pic>
      <p:pic>
        <p:nvPicPr>
          <p:cNvPr id="7" name="Picture 6"/>
          <p:cNvPicPr>
            <a:picLocks noChangeAspect="1"/>
          </p:cNvPicPr>
          <p:nvPr/>
        </p:nvPicPr>
        <p:blipFill>
          <a:blip r:embed="rId3"/>
          <a:stretch>
            <a:fillRect/>
          </a:stretch>
        </p:blipFill>
        <p:spPr>
          <a:xfrm>
            <a:off x="7946875" y="4412317"/>
            <a:ext cx="857250" cy="400050"/>
          </a:xfrm>
          <a:prstGeom prst="rect">
            <a:avLst/>
          </a:prstGeom>
        </p:spPr>
      </p:pic>
      <p:sp>
        <p:nvSpPr>
          <p:cNvPr id="8" name="Rectangle 7"/>
          <p:cNvSpPr/>
          <p:nvPr/>
        </p:nvSpPr>
        <p:spPr>
          <a:xfrm>
            <a:off x="1593700" y="4719668"/>
            <a:ext cx="6096000" cy="1785104"/>
          </a:xfrm>
          <a:prstGeom prst="rect">
            <a:avLst/>
          </a:prstGeom>
        </p:spPr>
        <p:txBody>
          <a:bodyPr>
            <a:spAutoFit/>
          </a:bodyPr>
          <a:lstStyle/>
          <a:p>
            <a:r>
              <a:rPr lang="en-IN" sz="1100" dirty="0">
                <a:solidFill>
                  <a:srgbClr val="0000FF"/>
                </a:solidFill>
                <a:latin typeface="+mj-lt"/>
              </a:rPr>
              <a:t>&lt;</a:t>
            </a:r>
            <a:r>
              <a:rPr lang="en-IN" sz="1100" dirty="0">
                <a:solidFill>
                  <a:srgbClr val="A52A2A"/>
                </a:solidFill>
                <a:latin typeface="+mj-lt"/>
              </a:rPr>
              <a:t>div</a:t>
            </a:r>
            <a:r>
              <a:rPr lang="en-IN" sz="1100" dirty="0">
                <a:solidFill>
                  <a:srgbClr val="000000"/>
                </a:solidFill>
                <a:latin typeface="+mj-lt"/>
              </a:rPr>
              <a:t> </a:t>
            </a:r>
            <a:r>
              <a:rPr lang="en-IN" sz="1100" dirty="0">
                <a:solidFill>
                  <a:srgbClr val="FF0000"/>
                </a:solidFill>
                <a:latin typeface="+mj-lt"/>
              </a:rPr>
              <a:t>class=</a:t>
            </a:r>
            <a:r>
              <a:rPr lang="en-IN" sz="1100" dirty="0">
                <a:solidFill>
                  <a:srgbClr val="0000CD"/>
                </a:solidFill>
                <a:latin typeface="+mj-lt"/>
              </a:rPr>
              <a:t>"btn-group"</a:t>
            </a:r>
            <a:r>
              <a:rPr lang="en-IN" sz="1100" dirty="0">
                <a:solidFill>
                  <a:srgbClr val="0000FF"/>
                </a:solidFill>
                <a:latin typeface="+mj-lt"/>
              </a:rPr>
              <a:t>&gt;</a:t>
            </a:r>
            <a:r>
              <a:rPr lang="en-IN" sz="1100" dirty="0">
                <a:latin typeface="+mj-lt"/>
              </a:rPr>
              <a:t/>
            </a:r>
            <a:br>
              <a:rPr lang="en-IN" sz="1100" dirty="0">
                <a:latin typeface="+mj-lt"/>
              </a:rPr>
            </a:br>
            <a:r>
              <a:rPr lang="en-IN" sz="1100" dirty="0">
                <a:solidFill>
                  <a:srgbClr val="000000"/>
                </a:solidFill>
                <a:latin typeface="+mj-lt"/>
              </a:rPr>
              <a:t>  </a:t>
            </a:r>
            <a:r>
              <a:rPr lang="en-IN" sz="1100" dirty="0">
                <a:solidFill>
                  <a:srgbClr val="0000FF"/>
                </a:solidFill>
                <a:latin typeface="+mj-lt"/>
              </a:rPr>
              <a:t>&lt;</a:t>
            </a:r>
            <a:r>
              <a:rPr lang="en-IN" sz="1100" dirty="0">
                <a:solidFill>
                  <a:srgbClr val="A52A2A"/>
                </a:solidFill>
                <a:latin typeface="+mj-lt"/>
              </a:rPr>
              <a:t>button</a:t>
            </a:r>
            <a:r>
              <a:rPr lang="en-IN" sz="1100" dirty="0">
                <a:solidFill>
                  <a:srgbClr val="000000"/>
                </a:solidFill>
                <a:latin typeface="+mj-lt"/>
              </a:rPr>
              <a:t> </a:t>
            </a:r>
            <a:r>
              <a:rPr lang="en-IN" sz="1100" dirty="0">
                <a:solidFill>
                  <a:srgbClr val="FF0000"/>
                </a:solidFill>
                <a:latin typeface="+mj-lt"/>
              </a:rPr>
              <a:t>type=</a:t>
            </a:r>
            <a:r>
              <a:rPr lang="en-IN" sz="1100" dirty="0">
                <a:solidFill>
                  <a:srgbClr val="0000CD"/>
                </a:solidFill>
                <a:latin typeface="+mj-lt"/>
              </a:rPr>
              <a:t>"button"</a:t>
            </a:r>
            <a:r>
              <a:rPr lang="en-IN" sz="1100" dirty="0">
                <a:solidFill>
                  <a:srgbClr val="000000"/>
                </a:solidFill>
                <a:latin typeface="+mj-lt"/>
              </a:rPr>
              <a:t> </a:t>
            </a:r>
            <a:r>
              <a:rPr lang="en-IN" sz="1100" dirty="0">
                <a:solidFill>
                  <a:srgbClr val="FF0000"/>
                </a:solidFill>
                <a:latin typeface="+mj-lt"/>
              </a:rPr>
              <a:t>class=</a:t>
            </a:r>
            <a:r>
              <a:rPr lang="en-IN" sz="1100" dirty="0">
                <a:solidFill>
                  <a:srgbClr val="0000CD"/>
                </a:solidFill>
                <a:latin typeface="+mj-lt"/>
              </a:rPr>
              <a:t>"btn btn-primary"</a:t>
            </a:r>
            <a:r>
              <a:rPr lang="en-IN" sz="1100" dirty="0">
                <a:solidFill>
                  <a:srgbClr val="0000FF"/>
                </a:solidFill>
                <a:latin typeface="+mj-lt"/>
              </a:rPr>
              <a:t>&gt;</a:t>
            </a:r>
            <a:r>
              <a:rPr lang="en-IN" sz="1100" dirty="0">
                <a:solidFill>
                  <a:srgbClr val="000000"/>
                </a:solidFill>
                <a:latin typeface="+mj-lt"/>
              </a:rPr>
              <a:t>Sony</a:t>
            </a:r>
            <a:r>
              <a:rPr lang="en-IN" sz="1100" dirty="0">
                <a:solidFill>
                  <a:srgbClr val="0000FF"/>
                </a:solidFill>
                <a:latin typeface="+mj-lt"/>
              </a:rPr>
              <a:t>&lt;</a:t>
            </a:r>
            <a:r>
              <a:rPr lang="en-IN" sz="1100" dirty="0">
                <a:solidFill>
                  <a:srgbClr val="A52A2A"/>
                </a:solidFill>
                <a:latin typeface="+mj-lt"/>
              </a:rPr>
              <a:t>/button</a:t>
            </a:r>
            <a:r>
              <a:rPr lang="en-IN" sz="1100" dirty="0">
                <a:solidFill>
                  <a:srgbClr val="0000FF"/>
                </a:solidFill>
                <a:latin typeface="+mj-lt"/>
              </a:rPr>
              <a:t>&gt;</a:t>
            </a:r>
            <a:r>
              <a:rPr lang="en-IN" sz="1100" dirty="0">
                <a:latin typeface="+mj-lt"/>
              </a:rPr>
              <a:t/>
            </a:r>
            <a:br>
              <a:rPr lang="en-IN" sz="1100" dirty="0">
                <a:latin typeface="+mj-lt"/>
              </a:rPr>
            </a:br>
            <a:r>
              <a:rPr lang="en-IN" sz="1100" dirty="0">
                <a:solidFill>
                  <a:srgbClr val="000000"/>
                </a:solidFill>
                <a:latin typeface="+mj-lt"/>
              </a:rPr>
              <a:t>  </a:t>
            </a:r>
            <a:r>
              <a:rPr lang="en-IN" sz="1100" dirty="0">
                <a:solidFill>
                  <a:srgbClr val="0000FF"/>
                </a:solidFill>
                <a:latin typeface="+mj-lt"/>
              </a:rPr>
              <a:t>&lt;</a:t>
            </a:r>
            <a:r>
              <a:rPr lang="en-IN" sz="1100" dirty="0">
                <a:solidFill>
                  <a:srgbClr val="A52A2A"/>
                </a:solidFill>
                <a:latin typeface="+mj-lt"/>
              </a:rPr>
              <a:t>button</a:t>
            </a:r>
            <a:r>
              <a:rPr lang="en-IN" sz="1100" dirty="0">
                <a:solidFill>
                  <a:srgbClr val="000000"/>
                </a:solidFill>
                <a:latin typeface="+mj-lt"/>
              </a:rPr>
              <a:t> </a:t>
            </a:r>
            <a:r>
              <a:rPr lang="en-IN" sz="1100" dirty="0">
                <a:solidFill>
                  <a:srgbClr val="FF0000"/>
                </a:solidFill>
                <a:latin typeface="+mj-lt"/>
              </a:rPr>
              <a:t>type=</a:t>
            </a:r>
            <a:r>
              <a:rPr lang="en-IN" sz="1100" dirty="0">
                <a:solidFill>
                  <a:srgbClr val="0000CD"/>
                </a:solidFill>
                <a:latin typeface="+mj-lt"/>
              </a:rPr>
              <a:t>"button"</a:t>
            </a:r>
            <a:r>
              <a:rPr lang="en-IN" sz="1100" dirty="0">
                <a:solidFill>
                  <a:srgbClr val="000000"/>
                </a:solidFill>
                <a:latin typeface="+mj-lt"/>
              </a:rPr>
              <a:t> </a:t>
            </a:r>
            <a:r>
              <a:rPr lang="en-IN" sz="1100" dirty="0">
                <a:solidFill>
                  <a:srgbClr val="FF0000"/>
                </a:solidFill>
                <a:latin typeface="+mj-lt"/>
              </a:rPr>
              <a:t>class=</a:t>
            </a:r>
            <a:r>
              <a:rPr lang="en-IN" sz="1100" dirty="0">
                <a:solidFill>
                  <a:srgbClr val="0000CD"/>
                </a:solidFill>
                <a:latin typeface="+mj-lt"/>
              </a:rPr>
              <a:t>"btn btn-primary dropdown-toggle"</a:t>
            </a:r>
            <a:r>
              <a:rPr lang="en-IN" sz="1100" dirty="0">
                <a:solidFill>
                  <a:srgbClr val="000000"/>
                </a:solidFill>
                <a:latin typeface="+mj-lt"/>
              </a:rPr>
              <a:t> </a:t>
            </a:r>
            <a:r>
              <a:rPr lang="en-IN" sz="1100" dirty="0">
                <a:solidFill>
                  <a:srgbClr val="FF0000"/>
                </a:solidFill>
                <a:latin typeface="+mj-lt"/>
              </a:rPr>
              <a:t>data-toggle=</a:t>
            </a:r>
            <a:r>
              <a:rPr lang="en-IN" sz="1100" dirty="0">
                <a:solidFill>
                  <a:srgbClr val="0000CD"/>
                </a:solidFill>
                <a:latin typeface="+mj-lt"/>
              </a:rPr>
              <a:t>"dropdown"</a:t>
            </a:r>
            <a:r>
              <a:rPr lang="en-IN" sz="1100" dirty="0">
                <a:solidFill>
                  <a:srgbClr val="0000FF"/>
                </a:solidFill>
                <a:latin typeface="+mj-lt"/>
              </a:rPr>
              <a:t>&gt;</a:t>
            </a:r>
            <a:r>
              <a:rPr lang="en-IN" sz="1100" dirty="0">
                <a:latin typeface="+mj-lt"/>
              </a:rPr>
              <a:t/>
            </a:r>
            <a:br>
              <a:rPr lang="en-IN" sz="1100" dirty="0">
                <a:latin typeface="+mj-lt"/>
              </a:rPr>
            </a:br>
            <a:r>
              <a:rPr lang="en-IN" sz="1100" dirty="0">
                <a:solidFill>
                  <a:srgbClr val="000000"/>
                </a:solidFill>
                <a:latin typeface="+mj-lt"/>
              </a:rPr>
              <a:t>    </a:t>
            </a:r>
            <a:r>
              <a:rPr lang="en-IN" sz="1100" dirty="0">
                <a:solidFill>
                  <a:srgbClr val="0000FF"/>
                </a:solidFill>
                <a:latin typeface="+mj-lt"/>
              </a:rPr>
              <a:t>&lt;</a:t>
            </a:r>
            <a:r>
              <a:rPr lang="en-IN" sz="1100" dirty="0">
                <a:solidFill>
                  <a:srgbClr val="A52A2A"/>
                </a:solidFill>
                <a:latin typeface="+mj-lt"/>
              </a:rPr>
              <a:t>span</a:t>
            </a:r>
            <a:r>
              <a:rPr lang="en-IN" sz="1100" dirty="0">
                <a:solidFill>
                  <a:srgbClr val="000000"/>
                </a:solidFill>
                <a:latin typeface="+mj-lt"/>
              </a:rPr>
              <a:t> </a:t>
            </a:r>
            <a:r>
              <a:rPr lang="en-IN" sz="1100" dirty="0">
                <a:solidFill>
                  <a:srgbClr val="FF0000"/>
                </a:solidFill>
                <a:latin typeface="+mj-lt"/>
              </a:rPr>
              <a:t>class=</a:t>
            </a:r>
            <a:r>
              <a:rPr lang="en-IN" sz="1100" dirty="0">
                <a:solidFill>
                  <a:srgbClr val="0000CD"/>
                </a:solidFill>
                <a:latin typeface="+mj-lt"/>
              </a:rPr>
              <a:t>"caret"</a:t>
            </a:r>
            <a:r>
              <a:rPr lang="en-IN" sz="1100" dirty="0">
                <a:solidFill>
                  <a:srgbClr val="0000FF"/>
                </a:solidFill>
                <a:latin typeface="+mj-lt"/>
              </a:rPr>
              <a:t>&gt;&lt;</a:t>
            </a:r>
            <a:r>
              <a:rPr lang="en-IN" sz="1100" dirty="0">
                <a:solidFill>
                  <a:srgbClr val="A52A2A"/>
                </a:solidFill>
                <a:latin typeface="+mj-lt"/>
              </a:rPr>
              <a:t>/span</a:t>
            </a:r>
            <a:r>
              <a:rPr lang="en-IN" sz="1100" dirty="0">
                <a:solidFill>
                  <a:srgbClr val="0000FF"/>
                </a:solidFill>
                <a:latin typeface="+mj-lt"/>
              </a:rPr>
              <a:t>&gt;</a:t>
            </a:r>
            <a:r>
              <a:rPr lang="en-IN" sz="1100" dirty="0">
                <a:latin typeface="+mj-lt"/>
              </a:rPr>
              <a:t/>
            </a:r>
            <a:br>
              <a:rPr lang="en-IN" sz="1100" dirty="0">
                <a:latin typeface="+mj-lt"/>
              </a:rPr>
            </a:br>
            <a:r>
              <a:rPr lang="en-IN" sz="1100" dirty="0">
                <a:solidFill>
                  <a:srgbClr val="000000"/>
                </a:solidFill>
                <a:latin typeface="+mj-lt"/>
              </a:rPr>
              <a:t>  </a:t>
            </a:r>
            <a:r>
              <a:rPr lang="en-IN" sz="1100" dirty="0">
                <a:solidFill>
                  <a:srgbClr val="0000FF"/>
                </a:solidFill>
                <a:latin typeface="+mj-lt"/>
              </a:rPr>
              <a:t>&lt;</a:t>
            </a:r>
            <a:r>
              <a:rPr lang="en-IN" sz="1100" dirty="0">
                <a:solidFill>
                  <a:srgbClr val="A52A2A"/>
                </a:solidFill>
                <a:latin typeface="+mj-lt"/>
              </a:rPr>
              <a:t>/button</a:t>
            </a:r>
            <a:r>
              <a:rPr lang="en-IN" sz="1100" dirty="0">
                <a:solidFill>
                  <a:srgbClr val="0000FF"/>
                </a:solidFill>
                <a:latin typeface="+mj-lt"/>
              </a:rPr>
              <a:t>&gt;</a:t>
            </a:r>
            <a:r>
              <a:rPr lang="en-IN" sz="1100" dirty="0">
                <a:latin typeface="+mj-lt"/>
              </a:rPr>
              <a:t/>
            </a:r>
            <a:br>
              <a:rPr lang="en-IN" sz="1100" dirty="0">
                <a:latin typeface="+mj-lt"/>
              </a:rPr>
            </a:br>
            <a:r>
              <a:rPr lang="en-IN" sz="1100" dirty="0">
                <a:solidFill>
                  <a:srgbClr val="000000"/>
                </a:solidFill>
                <a:latin typeface="+mj-lt"/>
              </a:rPr>
              <a:t>  </a:t>
            </a:r>
            <a:r>
              <a:rPr lang="en-IN" sz="1100" dirty="0">
                <a:solidFill>
                  <a:srgbClr val="0000FF"/>
                </a:solidFill>
                <a:latin typeface="+mj-lt"/>
              </a:rPr>
              <a:t>&lt;</a:t>
            </a:r>
            <a:r>
              <a:rPr lang="en-IN" sz="1100" dirty="0" err="1">
                <a:solidFill>
                  <a:srgbClr val="A52A2A"/>
                </a:solidFill>
                <a:latin typeface="+mj-lt"/>
              </a:rPr>
              <a:t>ul</a:t>
            </a:r>
            <a:r>
              <a:rPr lang="en-IN" sz="1100" dirty="0">
                <a:solidFill>
                  <a:srgbClr val="000000"/>
                </a:solidFill>
                <a:latin typeface="+mj-lt"/>
              </a:rPr>
              <a:t> </a:t>
            </a:r>
            <a:r>
              <a:rPr lang="en-IN" sz="1100" dirty="0">
                <a:solidFill>
                  <a:srgbClr val="FF0000"/>
                </a:solidFill>
                <a:latin typeface="+mj-lt"/>
              </a:rPr>
              <a:t>class=</a:t>
            </a:r>
            <a:r>
              <a:rPr lang="en-IN" sz="1100" dirty="0">
                <a:solidFill>
                  <a:srgbClr val="0000CD"/>
                </a:solidFill>
                <a:latin typeface="+mj-lt"/>
              </a:rPr>
              <a:t>"dropdown-menu"</a:t>
            </a:r>
            <a:r>
              <a:rPr lang="en-IN" sz="1100" dirty="0">
                <a:solidFill>
                  <a:srgbClr val="000000"/>
                </a:solidFill>
                <a:latin typeface="+mj-lt"/>
              </a:rPr>
              <a:t> </a:t>
            </a:r>
            <a:r>
              <a:rPr lang="en-IN" sz="1100" dirty="0">
                <a:solidFill>
                  <a:srgbClr val="FF0000"/>
                </a:solidFill>
                <a:latin typeface="+mj-lt"/>
              </a:rPr>
              <a:t>role=</a:t>
            </a:r>
            <a:r>
              <a:rPr lang="en-IN" sz="1100" dirty="0">
                <a:solidFill>
                  <a:srgbClr val="0000CD"/>
                </a:solidFill>
                <a:latin typeface="+mj-lt"/>
              </a:rPr>
              <a:t>"menu"</a:t>
            </a:r>
            <a:r>
              <a:rPr lang="en-IN" sz="1100" dirty="0">
                <a:solidFill>
                  <a:srgbClr val="0000FF"/>
                </a:solidFill>
                <a:latin typeface="+mj-lt"/>
              </a:rPr>
              <a:t>&gt;</a:t>
            </a:r>
            <a:r>
              <a:rPr lang="en-IN" sz="1100" dirty="0">
                <a:latin typeface="+mj-lt"/>
              </a:rPr>
              <a:t/>
            </a:r>
            <a:br>
              <a:rPr lang="en-IN" sz="1100" dirty="0">
                <a:latin typeface="+mj-lt"/>
              </a:rPr>
            </a:br>
            <a:r>
              <a:rPr lang="en-IN" sz="1100" dirty="0">
                <a:solidFill>
                  <a:srgbClr val="000000"/>
                </a:solidFill>
                <a:latin typeface="+mj-lt"/>
              </a:rPr>
              <a:t>    </a:t>
            </a:r>
            <a:r>
              <a:rPr lang="en-IN" sz="1100" dirty="0">
                <a:solidFill>
                  <a:srgbClr val="0000FF"/>
                </a:solidFill>
                <a:latin typeface="+mj-lt"/>
              </a:rPr>
              <a:t>&lt;</a:t>
            </a:r>
            <a:r>
              <a:rPr lang="en-IN" sz="1100" dirty="0">
                <a:solidFill>
                  <a:srgbClr val="A52A2A"/>
                </a:solidFill>
                <a:latin typeface="+mj-lt"/>
              </a:rPr>
              <a:t>li</a:t>
            </a:r>
            <a:r>
              <a:rPr lang="en-IN" sz="1100" dirty="0">
                <a:solidFill>
                  <a:srgbClr val="0000FF"/>
                </a:solidFill>
                <a:latin typeface="+mj-lt"/>
              </a:rPr>
              <a:t>&gt;&lt;</a:t>
            </a:r>
            <a:r>
              <a:rPr lang="en-IN" sz="1100" dirty="0">
                <a:solidFill>
                  <a:srgbClr val="A52A2A"/>
                </a:solidFill>
                <a:latin typeface="+mj-lt"/>
              </a:rPr>
              <a:t>a</a:t>
            </a:r>
            <a:r>
              <a:rPr lang="en-IN" sz="1100" dirty="0">
                <a:solidFill>
                  <a:srgbClr val="000000"/>
                </a:solidFill>
                <a:latin typeface="+mj-lt"/>
              </a:rPr>
              <a:t> </a:t>
            </a:r>
            <a:r>
              <a:rPr lang="en-IN" sz="1100" dirty="0">
                <a:solidFill>
                  <a:srgbClr val="FF0000"/>
                </a:solidFill>
                <a:latin typeface="+mj-lt"/>
              </a:rPr>
              <a:t>href=</a:t>
            </a:r>
            <a:r>
              <a:rPr lang="en-IN" sz="1100" dirty="0">
                <a:solidFill>
                  <a:srgbClr val="0000CD"/>
                </a:solidFill>
                <a:latin typeface="+mj-lt"/>
              </a:rPr>
              <a:t>"#"</a:t>
            </a:r>
            <a:r>
              <a:rPr lang="en-IN" sz="1100" dirty="0">
                <a:solidFill>
                  <a:srgbClr val="0000FF"/>
                </a:solidFill>
                <a:latin typeface="+mj-lt"/>
              </a:rPr>
              <a:t>&gt;</a:t>
            </a:r>
            <a:r>
              <a:rPr lang="en-IN" sz="1100" dirty="0">
                <a:solidFill>
                  <a:srgbClr val="000000"/>
                </a:solidFill>
                <a:latin typeface="+mj-lt"/>
              </a:rPr>
              <a:t>Tablet</a:t>
            </a:r>
            <a:r>
              <a:rPr lang="en-IN" sz="1100" dirty="0">
                <a:solidFill>
                  <a:srgbClr val="0000FF"/>
                </a:solidFill>
                <a:latin typeface="+mj-lt"/>
              </a:rPr>
              <a:t>&lt;</a:t>
            </a:r>
            <a:r>
              <a:rPr lang="en-IN" sz="1100" dirty="0">
                <a:solidFill>
                  <a:srgbClr val="A52A2A"/>
                </a:solidFill>
                <a:latin typeface="+mj-lt"/>
              </a:rPr>
              <a:t>/a</a:t>
            </a:r>
            <a:r>
              <a:rPr lang="en-IN" sz="1100" dirty="0">
                <a:solidFill>
                  <a:srgbClr val="0000FF"/>
                </a:solidFill>
                <a:latin typeface="+mj-lt"/>
              </a:rPr>
              <a:t>&gt;&lt;</a:t>
            </a:r>
            <a:r>
              <a:rPr lang="en-IN" sz="1100" dirty="0">
                <a:solidFill>
                  <a:srgbClr val="A52A2A"/>
                </a:solidFill>
                <a:latin typeface="+mj-lt"/>
              </a:rPr>
              <a:t>/li</a:t>
            </a:r>
            <a:r>
              <a:rPr lang="en-IN" sz="1100" dirty="0">
                <a:solidFill>
                  <a:srgbClr val="0000FF"/>
                </a:solidFill>
                <a:latin typeface="+mj-lt"/>
              </a:rPr>
              <a:t>&gt;</a:t>
            </a:r>
            <a:r>
              <a:rPr lang="en-IN" sz="1100" dirty="0">
                <a:latin typeface="+mj-lt"/>
              </a:rPr>
              <a:t/>
            </a:r>
            <a:br>
              <a:rPr lang="en-IN" sz="1100" dirty="0">
                <a:latin typeface="+mj-lt"/>
              </a:rPr>
            </a:br>
            <a:r>
              <a:rPr lang="en-IN" sz="1100" dirty="0">
                <a:solidFill>
                  <a:srgbClr val="000000"/>
                </a:solidFill>
                <a:latin typeface="+mj-lt"/>
              </a:rPr>
              <a:t>    </a:t>
            </a:r>
            <a:r>
              <a:rPr lang="en-IN" sz="1100" dirty="0">
                <a:solidFill>
                  <a:srgbClr val="0000FF"/>
                </a:solidFill>
                <a:latin typeface="+mj-lt"/>
              </a:rPr>
              <a:t>&lt;</a:t>
            </a:r>
            <a:r>
              <a:rPr lang="en-IN" sz="1100" dirty="0">
                <a:solidFill>
                  <a:srgbClr val="A52A2A"/>
                </a:solidFill>
                <a:latin typeface="+mj-lt"/>
              </a:rPr>
              <a:t>li</a:t>
            </a:r>
            <a:r>
              <a:rPr lang="en-IN" sz="1100" dirty="0">
                <a:solidFill>
                  <a:srgbClr val="0000FF"/>
                </a:solidFill>
                <a:latin typeface="+mj-lt"/>
              </a:rPr>
              <a:t>&gt;&lt;</a:t>
            </a:r>
            <a:r>
              <a:rPr lang="en-IN" sz="1100" dirty="0">
                <a:solidFill>
                  <a:srgbClr val="A52A2A"/>
                </a:solidFill>
                <a:latin typeface="+mj-lt"/>
              </a:rPr>
              <a:t>a</a:t>
            </a:r>
            <a:r>
              <a:rPr lang="en-IN" sz="1100" dirty="0">
                <a:solidFill>
                  <a:srgbClr val="000000"/>
                </a:solidFill>
                <a:latin typeface="+mj-lt"/>
              </a:rPr>
              <a:t> </a:t>
            </a:r>
            <a:r>
              <a:rPr lang="en-IN" sz="1100" dirty="0">
                <a:solidFill>
                  <a:srgbClr val="FF0000"/>
                </a:solidFill>
                <a:latin typeface="+mj-lt"/>
              </a:rPr>
              <a:t>href=</a:t>
            </a:r>
            <a:r>
              <a:rPr lang="en-IN" sz="1100" dirty="0">
                <a:solidFill>
                  <a:srgbClr val="0000CD"/>
                </a:solidFill>
                <a:latin typeface="+mj-lt"/>
              </a:rPr>
              <a:t>"#"</a:t>
            </a:r>
            <a:r>
              <a:rPr lang="en-IN" sz="1100" dirty="0">
                <a:solidFill>
                  <a:srgbClr val="0000FF"/>
                </a:solidFill>
                <a:latin typeface="+mj-lt"/>
              </a:rPr>
              <a:t>&gt;</a:t>
            </a:r>
            <a:r>
              <a:rPr lang="en-IN" sz="1100" dirty="0">
                <a:solidFill>
                  <a:srgbClr val="000000"/>
                </a:solidFill>
                <a:latin typeface="+mj-lt"/>
              </a:rPr>
              <a:t>Smartphone</a:t>
            </a:r>
            <a:r>
              <a:rPr lang="en-IN" sz="1100" dirty="0">
                <a:solidFill>
                  <a:srgbClr val="0000FF"/>
                </a:solidFill>
                <a:latin typeface="+mj-lt"/>
              </a:rPr>
              <a:t>&lt;</a:t>
            </a:r>
            <a:r>
              <a:rPr lang="en-IN" sz="1100" dirty="0">
                <a:solidFill>
                  <a:srgbClr val="A52A2A"/>
                </a:solidFill>
                <a:latin typeface="+mj-lt"/>
              </a:rPr>
              <a:t>/a</a:t>
            </a:r>
            <a:r>
              <a:rPr lang="en-IN" sz="1100" dirty="0">
                <a:solidFill>
                  <a:srgbClr val="0000FF"/>
                </a:solidFill>
                <a:latin typeface="+mj-lt"/>
              </a:rPr>
              <a:t>&gt;&lt;</a:t>
            </a:r>
            <a:r>
              <a:rPr lang="en-IN" sz="1100" dirty="0">
                <a:solidFill>
                  <a:srgbClr val="A52A2A"/>
                </a:solidFill>
                <a:latin typeface="+mj-lt"/>
              </a:rPr>
              <a:t>/li</a:t>
            </a:r>
            <a:r>
              <a:rPr lang="en-IN" sz="1100" dirty="0">
                <a:solidFill>
                  <a:srgbClr val="0000FF"/>
                </a:solidFill>
                <a:latin typeface="+mj-lt"/>
              </a:rPr>
              <a:t>&gt;</a:t>
            </a:r>
            <a:r>
              <a:rPr lang="en-IN" sz="1100" dirty="0">
                <a:latin typeface="+mj-lt"/>
              </a:rPr>
              <a:t/>
            </a:r>
            <a:br>
              <a:rPr lang="en-IN" sz="1100" dirty="0">
                <a:latin typeface="+mj-lt"/>
              </a:rPr>
            </a:br>
            <a:r>
              <a:rPr lang="en-IN" sz="1100" dirty="0">
                <a:solidFill>
                  <a:srgbClr val="000000"/>
                </a:solidFill>
                <a:latin typeface="+mj-lt"/>
              </a:rPr>
              <a:t>  </a:t>
            </a:r>
            <a:r>
              <a:rPr lang="en-IN" sz="1100" dirty="0">
                <a:solidFill>
                  <a:srgbClr val="0000FF"/>
                </a:solidFill>
                <a:latin typeface="+mj-lt"/>
              </a:rPr>
              <a:t>&lt;</a:t>
            </a:r>
            <a:r>
              <a:rPr lang="en-IN" sz="1100" dirty="0">
                <a:solidFill>
                  <a:srgbClr val="A52A2A"/>
                </a:solidFill>
                <a:latin typeface="+mj-lt"/>
              </a:rPr>
              <a:t>/</a:t>
            </a:r>
            <a:r>
              <a:rPr lang="en-IN" sz="1100" dirty="0" err="1">
                <a:solidFill>
                  <a:srgbClr val="A52A2A"/>
                </a:solidFill>
                <a:latin typeface="+mj-lt"/>
              </a:rPr>
              <a:t>ul</a:t>
            </a:r>
            <a:r>
              <a:rPr lang="en-IN" sz="1100" dirty="0">
                <a:solidFill>
                  <a:srgbClr val="0000FF"/>
                </a:solidFill>
                <a:latin typeface="+mj-lt"/>
              </a:rPr>
              <a:t>&gt;</a:t>
            </a:r>
            <a:r>
              <a:rPr lang="en-IN" sz="1100" dirty="0">
                <a:latin typeface="+mj-lt"/>
              </a:rPr>
              <a:t/>
            </a:r>
            <a:br>
              <a:rPr lang="en-IN" sz="1100" dirty="0">
                <a:latin typeface="+mj-lt"/>
              </a:rPr>
            </a:br>
            <a:r>
              <a:rPr lang="en-IN" sz="1100" dirty="0">
                <a:solidFill>
                  <a:srgbClr val="0000FF"/>
                </a:solidFill>
                <a:latin typeface="+mj-lt"/>
              </a:rPr>
              <a:t>&lt;</a:t>
            </a:r>
            <a:r>
              <a:rPr lang="en-IN" sz="1100" dirty="0">
                <a:solidFill>
                  <a:srgbClr val="A52A2A"/>
                </a:solidFill>
                <a:latin typeface="+mj-lt"/>
              </a:rPr>
              <a:t>/div</a:t>
            </a:r>
            <a:r>
              <a:rPr lang="en-IN" sz="1100" dirty="0">
                <a:solidFill>
                  <a:srgbClr val="0000FF"/>
                </a:solidFill>
                <a:latin typeface="+mj-lt"/>
              </a:rPr>
              <a:t>&gt;</a:t>
            </a:r>
            <a:endParaRPr lang="en-IN" sz="1100" dirty="0">
              <a:latin typeface="+mj-lt"/>
            </a:endParaRPr>
          </a:p>
        </p:txBody>
      </p:sp>
    </p:spTree>
    <p:extLst>
      <p:ext uri="{BB962C8B-B14F-4D97-AF65-F5344CB8AC3E}">
        <p14:creationId xmlns:p14="http://schemas.microsoft.com/office/powerpoint/2010/main" val="1621683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971"/>
          </a:xfrm>
        </p:spPr>
        <p:txBody>
          <a:bodyPr>
            <a:normAutofit fontScale="90000"/>
          </a:bodyPr>
          <a:lstStyle/>
          <a:p>
            <a:r>
              <a:rPr lang="en-US" dirty="0" smtClean="0"/>
              <a:t>Few Bootstrap classes</a:t>
            </a:r>
            <a:endParaRPr lang="en-IN" dirty="0"/>
          </a:p>
        </p:txBody>
      </p:sp>
      <p:sp>
        <p:nvSpPr>
          <p:cNvPr id="4" name="Content Placeholder 3"/>
          <p:cNvSpPr>
            <a:spLocks noGrp="1"/>
          </p:cNvSpPr>
          <p:nvPr>
            <p:ph idx="1"/>
          </p:nvPr>
        </p:nvSpPr>
        <p:spPr>
          <a:xfrm>
            <a:off x="838200" y="839096"/>
            <a:ext cx="10515600" cy="5337867"/>
          </a:xfrm>
        </p:spPr>
        <p:txBody>
          <a:bodyPr>
            <a:normAutofit/>
          </a:bodyPr>
          <a:lstStyle/>
          <a:p>
            <a:r>
              <a:rPr lang="en-IN" sz="1600" dirty="0"/>
              <a:t>Bootstrap </a:t>
            </a:r>
            <a:r>
              <a:rPr lang="en-IN" sz="1600" dirty="0" smtClean="0"/>
              <a:t>Glyphicons: </a:t>
            </a:r>
            <a:r>
              <a:rPr lang="en-US" sz="1600" dirty="0"/>
              <a:t>260 glyphicons from the Glyphicons Halflings </a:t>
            </a:r>
            <a:r>
              <a:rPr lang="en-US" sz="1600" dirty="0" smtClean="0"/>
              <a:t>set. It can be used in text</a:t>
            </a:r>
            <a:r>
              <a:rPr lang="en-US" sz="1600" dirty="0"/>
              <a:t>, buttons, toolbars, navigation, forms, </a:t>
            </a:r>
            <a:r>
              <a:rPr lang="en-US" sz="1600" dirty="0" smtClean="0"/>
              <a:t>etc.</a:t>
            </a:r>
          </a:p>
          <a:p>
            <a:r>
              <a:rPr lang="en-US" sz="1600" dirty="0" smtClean="0"/>
              <a:t>Ex: </a:t>
            </a:r>
          </a:p>
          <a:p>
            <a:endParaRPr lang="en-US" sz="1600" dirty="0"/>
          </a:p>
          <a:p>
            <a:endParaRPr lang="en-US" sz="1600" dirty="0" smtClean="0"/>
          </a:p>
          <a:p>
            <a:r>
              <a:rPr lang="en-US" sz="1600" dirty="0" smtClean="0"/>
              <a:t>Syntax:</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Name must be replaced </a:t>
            </a:r>
            <a:r>
              <a:rPr lang="en-US" sz="1600" dirty="0" err="1" smtClean="0"/>
              <a:t>wid</a:t>
            </a:r>
            <a:r>
              <a:rPr lang="en-US" sz="1600" dirty="0" smtClean="0"/>
              <a:t> glyphicons name</a:t>
            </a:r>
            <a:endParaRPr lang="en-US" sz="1600" dirty="0"/>
          </a:p>
        </p:txBody>
      </p:sp>
      <p:pic>
        <p:nvPicPr>
          <p:cNvPr id="10" name="Picture 9"/>
          <p:cNvPicPr>
            <a:picLocks noChangeAspect="1"/>
          </p:cNvPicPr>
          <p:nvPr/>
        </p:nvPicPr>
        <p:blipFill>
          <a:blip r:embed="rId2"/>
          <a:stretch>
            <a:fillRect/>
          </a:stretch>
        </p:blipFill>
        <p:spPr>
          <a:xfrm>
            <a:off x="2022381" y="1393227"/>
            <a:ext cx="1800225" cy="1123950"/>
          </a:xfrm>
          <a:prstGeom prst="rect">
            <a:avLst/>
          </a:prstGeom>
        </p:spPr>
      </p:pic>
      <p:sp>
        <p:nvSpPr>
          <p:cNvPr id="11" name="Rectangle 10"/>
          <p:cNvSpPr/>
          <p:nvPr/>
        </p:nvSpPr>
        <p:spPr>
          <a:xfrm>
            <a:off x="1681758" y="2748143"/>
            <a:ext cx="4020524" cy="323165"/>
          </a:xfrm>
          <a:prstGeom prst="rect">
            <a:avLst/>
          </a:prstGeom>
        </p:spPr>
        <p:txBody>
          <a:bodyPr wrap="none">
            <a:spAutoFit/>
          </a:bodyPr>
          <a:lstStyle/>
          <a:p>
            <a:r>
              <a:rPr lang="en-US" sz="1500" dirty="0">
                <a:solidFill>
                  <a:srgbClr val="0000FF"/>
                </a:solidFill>
                <a:latin typeface="+mj-lt"/>
              </a:rPr>
              <a:t>&lt;</a:t>
            </a:r>
            <a:r>
              <a:rPr lang="en-US" sz="1500" dirty="0">
                <a:solidFill>
                  <a:srgbClr val="A52A2A"/>
                </a:solidFill>
                <a:latin typeface="+mj-lt"/>
              </a:rPr>
              <a:t>span</a:t>
            </a:r>
            <a:r>
              <a:rPr lang="en-US" sz="1500" dirty="0">
                <a:solidFill>
                  <a:srgbClr val="000000"/>
                </a:solidFill>
                <a:latin typeface="+mj-lt"/>
              </a:rPr>
              <a:t> </a:t>
            </a:r>
            <a:r>
              <a:rPr lang="en-US" sz="1500" dirty="0">
                <a:solidFill>
                  <a:srgbClr val="FF0000"/>
                </a:solidFill>
                <a:latin typeface="+mj-lt"/>
              </a:rPr>
              <a:t>class=</a:t>
            </a:r>
            <a:r>
              <a:rPr lang="en-US" sz="1500" dirty="0">
                <a:solidFill>
                  <a:srgbClr val="0000CD"/>
                </a:solidFill>
                <a:latin typeface="+mj-lt"/>
              </a:rPr>
              <a:t>"glyphicon glyphicon-</a:t>
            </a:r>
            <a:r>
              <a:rPr lang="en-US" sz="1500" i="1" dirty="0">
                <a:solidFill>
                  <a:srgbClr val="0000CD"/>
                </a:solidFill>
                <a:latin typeface="+mj-lt"/>
              </a:rPr>
              <a:t>name</a:t>
            </a:r>
            <a:r>
              <a:rPr lang="en-US" sz="1500" dirty="0">
                <a:solidFill>
                  <a:srgbClr val="0000CD"/>
                </a:solidFill>
                <a:latin typeface="+mj-lt"/>
              </a:rPr>
              <a:t>"</a:t>
            </a:r>
            <a:r>
              <a:rPr lang="en-US" sz="1500" dirty="0">
                <a:solidFill>
                  <a:srgbClr val="0000FF"/>
                </a:solidFill>
                <a:latin typeface="+mj-lt"/>
              </a:rPr>
              <a:t>&gt;&lt;</a:t>
            </a:r>
            <a:r>
              <a:rPr lang="en-US" sz="1500" dirty="0">
                <a:solidFill>
                  <a:srgbClr val="A52A2A"/>
                </a:solidFill>
                <a:latin typeface="+mj-lt"/>
              </a:rPr>
              <a:t>/span</a:t>
            </a:r>
            <a:r>
              <a:rPr lang="en-US" sz="1500" dirty="0">
                <a:solidFill>
                  <a:srgbClr val="0000FF"/>
                </a:solidFill>
                <a:latin typeface="+mj-lt"/>
              </a:rPr>
              <a:t>&gt;</a:t>
            </a:r>
            <a:endParaRPr lang="en-IN" sz="1500" dirty="0">
              <a:latin typeface="+mj-lt"/>
            </a:endParaRPr>
          </a:p>
        </p:txBody>
      </p:sp>
      <p:sp>
        <p:nvSpPr>
          <p:cNvPr id="13" name="Rectangle 12"/>
          <p:cNvSpPr/>
          <p:nvPr/>
        </p:nvSpPr>
        <p:spPr>
          <a:xfrm>
            <a:off x="838200" y="3333750"/>
            <a:ext cx="6096000" cy="3293209"/>
          </a:xfrm>
          <a:prstGeom prst="rect">
            <a:avLst/>
          </a:prstGeom>
        </p:spPr>
        <p:txBody>
          <a:bodyPr>
            <a:spAutoFit/>
          </a:bodyPr>
          <a:lstStyle/>
          <a:p>
            <a:r>
              <a:rPr lang="en-IN" sz="1300" dirty="0">
                <a:latin typeface="+mj-lt"/>
              </a:rPr>
              <a:t>&lt;div class="container"&gt;</a:t>
            </a:r>
          </a:p>
          <a:p>
            <a:r>
              <a:rPr lang="en-IN" sz="1300" dirty="0">
                <a:latin typeface="+mj-lt"/>
              </a:rPr>
              <a:t>  </a:t>
            </a:r>
            <a:r>
              <a:rPr lang="en-IN" sz="1300" dirty="0" smtClean="0">
                <a:latin typeface="+mj-lt"/>
              </a:rPr>
              <a:t>    &lt;</a:t>
            </a:r>
            <a:r>
              <a:rPr lang="en-IN" sz="1300" dirty="0">
                <a:latin typeface="+mj-lt"/>
              </a:rPr>
              <a:t>p&gt;Envelope icon: &lt;span class="glyphicon glyphicon-envelope"&gt;&lt;/span&gt;&lt;/p&gt;    </a:t>
            </a:r>
          </a:p>
          <a:p>
            <a:r>
              <a:rPr lang="en-IN" sz="1300" dirty="0">
                <a:latin typeface="+mj-lt"/>
              </a:rPr>
              <a:t>  </a:t>
            </a:r>
            <a:r>
              <a:rPr lang="en-IN" sz="1300" dirty="0" smtClean="0">
                <a:latin typeface="+mj-lt"/>
              </a:rPr>
              <a:t>    &lt;</a:t>
            </a:r>
            <a:r>
              <a:rPr lang="en-IN" sz="1300" dirty="0">
                <a:latin typeface="+mj-lt"/>
              </a:rPr>
              <a:t>p&gt;Envelope icon as a link:</a:t>
            </a:r>
          </a:p>
          <a:p>
            <a:r>
              <a:rPr lang="en-IN" sz="1300" dirty="0">
                <a:latin typeface="+mj-lt"/>
              </a:rPr>
              <a:t>   </a:t>
            </a:r>
            <a:r>
              <a:rPr lang="en-IN" sz="1300" dirty="0" smtClean="0">
                <a:latin typeface="+mj-lt"/>
              </a:rPr>
              <a:t>        </a:t>
            </a:r>
            <a:r>
              <a:rPr lang="en-IN" sz="1300" dirty="0">
                <a:latin typeface="+mj-lt"/>
              </a:rPr>
              <a:t>&lt;a href="#"&gt;&lt;span class="glyphicon glyphicon-envelope"&gt;&lt;/span&gt;&lt;/a&gt;</a:t>
            </a:r>
          </a:p>
          <a:p>
            <a:r>
              <a:rPr lang="en-IN" sz="1300" dirty="0" smtClean="0">
                <a:latin typeface="+mj-lt"/>
              </a:rPr>
              <a:t>      </a:t>
            </a:r>
            <a:r>
              <a:rPr lang="en-IN" sz="1300" dirty="0">
                <a:latin typeface="+mj-lt"/>
              </a:rPr>
              <a:t>&lt;/p&gt;</a:t>
            </a:r>
          </a:p>
          <a:p>
            <a:r>
              <a:rPr lang="en-IN" sz="1300" dirty="0">
                <a:latin typeface="+mj-lt"/>
              </a:rPr>
              <a:t>  </a:t>
            </a:r>
            <a:r>
              <a:rPr lang="en-IN" sz="1300" dirty="0" smtClean="0">
                <a:latin typeface="+mj-lt"/>
              </a:rPr>
              <a:t>    &lt;</a:t>
            </a:r>
            <a:r>
              <a:rPr lang="en-IN" sz="1300" dirty="0">
                <a:latin typeface="+mj-lt"/>
              </a:rPr>
              <a:t>p&gt;Search icon on a button:</a:t>
            </a:r>
          </a:p>
          <a:p>
            <a:r>
              <a:rPr lang="en-IN" sz="1300" dirty="0">
                <a:latin typeface="+mj-lt"/>
              </a:rPr>
              <a:t>   </a:t>
            </a:r>
            <a:r>
              <a:rPr lang="en-IN" sz="1300" dirty="0" smtClean="0">
                <a:latin typeface="+mj-lt"/>
              </a:rPr>
              <a:t>        </a:t>
            </a:r>
            <a:r>
              <a:rPr lang="en-IN" sz="1300" dirty="0">
                <a:latin typeface="+mj-lt"/>
              </a:rPr>
              <a:t>&lt;button type="button" class="btn btn-default"&gt;</a:t>
            </a:r>
          </a:p>
          <a:p>
            <a:r>
              <a:rPr lang="en-IN" sz="1300" dirty="0">
                <a:latin typeface="+mj-lt"/>
              </a:rPr>
              <a:t>      </a:t>
            </a:r>
            <a:r>
              <a:rPr lang="en-IN" sz="1300" dirty="0" smtClean="0">
                <a:latin typeface="+mj-lt"/>
              </a:rPr>
              <a:t>              &lt;</a:t>
            </a:r>
            <a:r>
              <a:rPr lang="en-IN" sz="1300" dirty="0">
                <a:latin typeface="+mj-lt"/>
              </a:rPr>
              <a:t>span class="glyphicon glyphicon-search"&gt;&lt;/span&gt; Search</a:t>
            </a:r>
          </a:p>
          <a:p>
            <a:r>
              <a:rPr lang="en-IN" sz="1300" dirty="0">
                <a:latin typeface="+mj-lt"/>
              </a:rPr>
              <a:t>    </a:t>
            </a:r>
            <a:r>
              <a:rPr lang="en-IN" sz="1300" dirty="0" smtClean="0">
                <a:latin typeface="+mj-lt"/>
              </a:rPr>
              <a:t>       &lt;/</a:t>
            </a:r>
            <a:r>
              <a:rPr lang="en-IN" sz="1300" dirty="0">
                <a:latin typeface="+mj-lt"/>
              </a:rPr>
              <a:t>button&gt;</a:t>
            </a:r>
          </a:p>
          <a:p>
            <a:r>
              <a:rPr lang="en-IN" sz="1300" dirty="0" smtClean="0">
                <a:latin typeface="+mj-lt"/>
              </a:rPr>
              <a:t>     </a:t>
            </a:r>
            <a:r>
              <a:rPr lang="en-IN" sz="1300" dirty="0">
                <a:latin typeface="+mj-lt"/>
              </a:rPr>
              <a:t>&lt;/p&gt;   </a:t>
            </a:r>
          </a:p>
          <a:p>
            <a:r>
              <a:rPr lang="en-IN" sz="1300" dirty="0">
                <a:latin typeface="+mj-lt"/>
              </a:rPr>
              <a:t>  </a:t>
            </a:r>
            <a:r>
              <a:rPr lang="en-IN" sz="1300" dirty="0" smtClean="0">
                <a:latin typeface="+mj-lt"/>
              </a:rPr>
              <a:t>   &lt;</a:t>
            </a:r>
            <a:r>
              <a:rPr lang="en-IN" sz="1300" dirty="0">
                <a:latin typeface="+mj-lt"/>
              </a:rPr>
              <a:t>p&gt;Print icon on a styled link button:</a:t>
            </a:r>
          </a:p>
          <a:p>
            <a:r>
              <a:rPr lang="en-IN" sz="1300" dirty="0">
                <a:latin typeface="+mj-lt"/>
              </a:rPr>
              <a:t>   </a:t>
            </a:r>
            <a:r>
              <a:rPr lang="en-IN" sz="1300" dirty="0" smtClean="0">
                <a:latin typeface="+mj-lt"/>
              </a:rPr>
              <a:t>         </a:t>
            </a:r>
            <a:r>
              <a:rPr lang="en-IN" sz="1300" dirty="0">
                <a:latin typeface="+mj-lt"/>
              </a:rPr>
              <a:t>&lt;a href="#" class="btn btn-success btn-lg"&gt;</a:t>
            </a:r>
          </a:p>
          <a:p>
            <a:r>
              <a:rPr lang="en-IN" sz="1300" dirty="0">
                <a:latin typeface="+mj-lt"/>
              </a:rPr>
              <a:t>      </a:t>
            </a:r>
            <a:r>
              <a:rPr lang="en-IN" sz="1300" dirty="0" smtClean="0">
                <a:latin typeface="+mj-lt"/>
              </a:rPr>
              <a:t>             &lt;</a:t>
            </a:r>
            <a:r>
              <a:rPr lang="en-IN" sz="1300" dirty="0">
                <a:latin typeface="+mj-lt"/>
              </a:rPr>
              <a:t>span class="glyphicon glyphicon-print"&gt;&lt;/span&gt; Print </a:t>
            </a:r>
          </a:p>
          <a:p>
            <a:r>
              <a:rPr lang="en-IN" sz="1300" dirty="0">
                <a:latin typeface="+mj-lt"/>
              </a:rPr>
              <a:t>   </a:t>
            </a:r>
            <a:r>
              <a:rPr lang="en-IN" sz="1300" dirty="0" smtClean="0">
                <a:latin typeface="+mj-lt"/>
              </a:rPr>
              <a:t>         </a:t>
            </a:r>
            <a:r>
              <a:rPr lang="en-IN" sz="1300" dirty="0">
                <a:latin typeface="+mj-lt"/>
              </a:rPr>
              <a:t>&lt;/a&gt;</a:t>
            </a:r>
          </a:p>
          <a:p>
            <a:r>
              <a:rPr lang="en-IN" sz="1300" dirty="0">
                <a:latin typeface="+mj-lt"/>
              </a:rPr>
              <a:t>  </a:t>
            </a:r>
            <a:r>
              <a:rPr lang="en-IN" sz="1300" dirty="0" smtClean="0">
                <a:latin typeface="+mj-lt"/>
              </a:rPr>
              <a:t>   &lt;/</a:t>
            </a:r>
            <a:r>
              <a:rPr lang="en-IN" sz="1300" dirty="0">
                <a:latin typeface="+mj-lt"/>
              </a:rPr>
              <a:t>p&gt; </a:t>
            </a:r>
          </a:p>
          <a:p>
            <a:r>
              <a:rPr lang="en-IN" sz="1300" dirty="0">
                <a:latin typeface="+mj-lt"/>
              </a:rPr>
              <a:t>&lt;/div&gt;</a:t>
            </a:r>
          </a:p>
        </p:txBody>
      </p:sp>
      <p:pic>
        <p:nvPicPr>
          <p:cNvPr id="14" name="Picture 13"/>
          <p:cNvPicPr>
            <a:picLocks noChangeAspect="1"/>
          </p:cNvPicPr>
          <p:nvPr/>
        </p:nvPicPr>
        <p:blipFill>
          <a:blip r:embed="rId3"/>
          <a:stretch>
            <a:fillRect/>
          </a:stretch>
        </p:blipFill>
        <p:spPr>
          <a:xfrm>
            <a:off x="7478861" y="3820365"/>
            <a:ext cx="3000375" cy="1476375"/>
          </a:xfrm>
          <a:prstGeom prst="rect">
            <a:avLst/>
          </a:prstGeom>
        </p:spPr>
      </p:pic>
    </p:spTree>
    <p:extLst>
      <p:ext uri="{BB962C8B-B14F-4D97-AF65-F5344CB8AC3E}">
        <p14:creationId xmlns:p14="http://schemas.microsoft.com/office/powerpoint/2010/main" val="3290083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971"/>
          </a:xfrm>
        </p:spPr>
        <p:txBody>
          <a:bodyPr>
            <a:normAutofit fontScale="90000"/>
          </a:bodyPr>
          <a:lstStyle/>
          <a:p>
            <a:r>
              <a:rPr lang="en-US" dirty="0" smtClean="0"/>
              <a:t>Few Bootstrap classes</a:t>
            </a:r>
            <a:endParaRPr lang="en-IN" dirty="0"/>
          </a:p>
        </p:txBody>
      </p:sp>
      <p:sp>
        <p:nvSpPr>
          <p:cNvPr id="3" name="Content Placeholder 2"/>
          <p:cNvSpPr>
            <a:spLocks noGrp="1"/>
          </p:cNvSpPr>
          <p:nvPr>
            <p:ph idx="1"/>
          </p:nvPr>
        </p:nvSpPr>
        <p:spPr>
          <a:xfrm>
            <a:off x="838200" y="839096"/>
            <a:ext cx="10515600" cy="5337867"/>
          </a:xfrm>
        </p:spPr>
        <p:txBody>
          <a:bodyPr>
            <a:normAutofit/>
          </a:bodyPr>
          <a:lstStyle/>
          <a:p>
            <a:r>
              <a:rPr lang="en-US" sz="1500" dirty="0"/>
              <a:t>Bootstrap Badges: Badges are numerical indicators of how many items are associated with a link. Use the .badge class within &lt;span&gt; elements </a:t>
            </a:r>
            <a:endParaRPr lang="en-US" sz="1500" dirty="0" smtClean="0"/>
          </a:p>
          <a:p>
            <a:endParaRPr lang="en-US" sz="1500" dirty="0"/>
          </a:p>
          <a:p>
            <a:endParaRPr lang="en-US" sz="1500" dirty="0" smtClean="0"/>
          </a:p>
          <a:p>
            <a:endParaRPr lang="en-US" sz="1500" dirty="0"/>
          </a:p>
          <a:p>
            <a:r>
              <a:rPr lang="en-US" sz="1500" dirty="0" smtClean="0"/>
              <a:t>Inside buttons: </a:t>
            </a:r>
          </a:p>
          <a:p>
            <a:endParaRPr lang="en-US" sz="1500" dirty="0"/>
          </a:p>
          <a:p>
            <a:endParaRPr lang="en-US" sz="1500" dirty="0" smtClean="0"/>
          </a:p>
          <a:p>
            <a:endParaRPr lang="en-US" sz="1500" dirty="0"/>
          </a:p>
          <a:p>
            <a:endParaRPr lang="en-US" sz="1500" dirty="0" smtClean="0"/>
          </a:p>
          <a:p>
            <a:r>
              <a:rPr lang="en-US" sz="1500" dirty="0"/>
              <a:t>Bootstrap Labels: to provide additional information about something</a:t>
            </a:r>
          </a:p>
          <a:p>
            <a:endParaRPr lang="en-IN" sz="1500" dirty="0"/>
          </a:p>
        </p:txBody>
      </p:sp>
      <p:sp>
        <p:nvSpPr>
          <p:cNvPr id="6" name="Rectangle 5"/>
          <p:cNvSpPr/>
          <p:nvPr/>
        </p:nvSpPr>
        <p:spPr>
          <a:xfrm>
            <a:off x="1047078" y="1313067"/>
            <a:ext cx="6096000" cy="692497"/>
          </a:xfrm>
          <a:prstGeom prst="rect">
            <a:avLst/>
          </a:prstGeom>
        </p:spPr>
        <p:txBody>
          <a:bodyPr>
            <a:spAutoFit/>
          </a:bodyPr>
          <a:lstStyle/>
          <a:p>
            <a:r>
              <a:rPr lang="en-IN" sz="1300" dirty="0"/>
              <a:t> &lt;a href="#"&gt;News &lt;span class="badge"&gt;5&lt;/span&gt;&lt;/a&gt;&lt;</a:t>
            </a:r>
            <a:r>
              <a:rPr lang="en-IN" sz="1300" dirty="0" err="1"/>
              <a:t>br</a:t>
            </a:r>
            <a:r>
              <a:rPr lang="en-IN" sz="1300" dirty="0"/>
              <a:t>&gt;</a:t>
            </a:r>
          </a:p>
          <a:p>
            <a:r>
              <a:rPr lang="en-IN" sz="1300" dirty="0"/>
              <a:t>  &lt;a href="#"&gt;Comments &lt;span class="badge"&gt;10&lt;/span&gt;&lt;/a&gt;&lt;</a:t>
            </a:r>
            <a:r>
              <a:rPr lang="en-IN" sz="1300" dirty="0" err="1"/>
              <a:t>br</a:t>
            </a:r>
            <a:r>
              <a:rPr lang="en-IN" sz="1300" dirty="0"/>
              <a:t>&gt;</a:t>
            </a:r>
          </a:p>
          <a:p>
            <a:r>
              <a:rPr lang="en-IN" sz="1300" dirty="0"/>
              <a:t>  &lt;a href="#"&gt;Updates &lt;span class="badge"&gt;2&lt;/span&gt;&lt;/a&gt;</a:t>
            </a:r>
          </a:p>
        </p:txBody>
      </p:sp>
      <p:pic>
        <p:nvPicPr>
          <p:cNvPr id="7" name="Picture 6"/>
          <p:cNvPicPr>
            <a:picLocks noChangeAspect="1"/>
          </p:cNvPicPr>
          <p:nvPr/>
        </p:nvPicPr>
        <p:blipFill>
          <a:blip r:embed="rId2"/>
          <a:stretch>
            <a:fillRect/>
          </a:stretch>
        </p:blipFill>
        <p:spPr>
          <a:xfrm>
            <a:off x="6406459" y="1228556"/>
            <a:ext cx="1057275" cy="657225"/>
          </a:xfrm>
          <a:prstGeom prst="rect">
            <a:avLst/>
          </a:prstGeom>
        </p:spPr>
      </p:pic>
      <p:sp>
        <p:nvSpPr>
          <p:cNvPr id="8" name="Rectangle 7"/>
          <p:cNvSpPr/>
          <p:nvPr/>
        </p:nvSpPr>
        <p:spPr>
          <a:xfrm>
            <a:off x="1047078" y="2638438"/>
            <a:ext cx="7537525" cy="692497"/>
          </a:xfrm>
          <a:prstGeom prst="rect">
            <a:avLst/>
          </a:prstGeom>
        </p:spPr>
        <p:txBody>
          <a:bodyPr wrap="square">
            <a:spAutoFit/>
          </a:bodyPr>
          <a:lstStyle/>
          <a:p>
            <a:r>
              <a:rPr lang="en-IN" sz="1300" dirty="0"/>
              <a:t>&lt;button type="button" class="btn btn-primary"&gt;Primary &lt;span class="badge"&gt;7&lt;/span&gt;&lt;/button&gt;</a:t>
            </a:r>
          </a:p>
          <a:p>
            <a:r>
              <a:rPr lang="en-IN" sz="1300" dirty="0"/>
              <a:t>  &lt;button type="button" class="btn btn-success"&gt;Success &lt;span class="badge"&gt;3&lt;/span&gt;&lt;/button&gt;    </a:t>
            </a:r>
          </a:p>
          <a:p>
            <a:r>
              <a:rPr lang="en-IN" sz="1300" dirty="0"/>
              <a:t>  &lt;button type="button" class="btn btn-danger"&gt;Danger &lt;span class="badge"&gt;5&lt;/span&gt;&lt;/button&gt; </a:t>
            </a:r>
          </a:p>
        </p:txBody>
      </p:sp>
      <p:pic>
        <p:nvPicPr>
          <p:cNvPr id="9" name="Picture 8"/>
          <p:cNvPicPr>
            <a:picLocks noChangeAspect="1"/>
          </p:cNvPicPr>
          <p:nvPr/>
        </p:nvPicPr>
        <p:blipFill>
          <a:blip r:embed="rId3"/>
          <a:stretch>
            <a:fillRect/>
          </a:stretch>
        </p:blipFill>
        <p:spPr>
          <a:xfrm>
            <a:off x="8161804" y="2714778"/>
            <a:ext cx="3209925" cy="419100"/>
          </a:xfrm>
          <a:prstGeom prst="rect">
            <a:avLst/>
          </a:prstGeom>
        </p:spPr>
      </p:pic>
      <p:sp>
        <p:nvSpPr>
          <p:cNvPr id="12" name="Rectangle 11"/>
          <p:cNvSpPr/>
          <p:nvPr/>
        </p:nvSpPr>
        <p:spPr>
          <a:xfrm>
            <a:off x="1047078" y="4474797"/>
            <a:ext cx="6096000" cy="1107996"/>
          </a:xfrm>
          <a:prstGeom prst="rect">
            <a:avLst/>
          </a:prstGeom>
        </p:spPr>
        <p:txBody>
          <a:bodyPr>
            <a:spAutoFit/>
          </a:bodyPr>
          <a:lstStyle/>
          <a:p>
            <a:r>
              <a:rPr lang="en-IN" sz="1100" dirty="0" smtClean="0"/>
              <a:t>  &lt;</a:t>
            </a:r>
            <a:r>
              <a:rPr lang="en-IN" sz="1100" dirty="0"/>
              <a:t>h1&gt;Example &lt;span class="label label-default"&gt;New&lt;/span&gt;&lt;/h1&gt;</a:t>
            </a:r>
          </a:p>
          <a:p>
            <a:r>
              <a:rPr lang="en-IN" sz="1100" dirty="0"/>
              <a:t>  &lt;h2&gt;Example &lt;span class="label label-primary"&gt;New&lt;/span&gt;&lt;/h2&gt;</a:t>
            </a:r>
          </a:p>
          <a:p>
            <a:r>
              <a:rPr lang="en-IN" sz="1100" dirty="0"/>
              <a:t>  &lt;h3&gt;Example &lt;span class="label label-success"&gt;New&lt;/span&gt;&lt;/h3&gt;</a:t>
            </a:r>
          </a:p>
          <a:p>
            <a:r>
              <a:rPr lang="en-IN" sz="1100" dirty="0"/>
              <a:t>  &lt;h4&gt;Example &lt;span class="label label-info"&gt;New&lt;/span&gt;&lt;/h4&gt;</a:t>
            </a:r>
          </a:p>
          <a:p>
            <a:r>
              <a:rPr lang="en-IN" sz="1100" dirty="0"/>
              <a:t>  &lt;h5&gt;Example &lt;span class="label label-warning"&gt;New&lt;/span&gt;&lt;/h5&gt;</a:t>
            </a:r>
          </a:p>
          <a:p>
            <a:r>
              <a:rPr lang="en-IN" sz="1100" dirty="0"/>
              <a:t>  &lt;h6&gt;Example &lt;span class="label label-danger"&gt;New&lt;/span&gt;&lt;/h6&gt;</a:t>
            </a:r>
          </a:p>
        </p:txBody>
      </p:sp>
      <p:pic>
        <p:nvPicPr>
          <p:cNvPr id="15" name="Picture 14"/>
          <p:cNvPicPr>
            <a:picLocks noChangeAspect="1"/>
          </p:cNvPicPr>
          <p:nvPr/>
        </p:nvPicPr>
        <p:blipFill>
          <a:blip r:embed="rId4"/>
          <a:stretch>
            <a:fillRect/>
          </a:stretch>
        </p:blipFill>
        <p:spPr>
          <a:xfrm>
            <a:off x="6606147" y="4404885"/>
            <a:ext cx="2314575" cy="2114550"/>
          </a:xfrm>
          <a:prstGeom prst="rect">
            <a:avLst/>
          </a:prstGeom>
        </p:spPr>
      </p:pic>
    </p:spTree>
    <p:extLst>
      <p:ext uri="{BB962C8B-B14F-4D97-AF65-F5344CB8AC3E}">
        <p14:creationId xmlns:p14="http://schemas.microsoft.com/office/powerpoint/2010/main" val="3916662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971"/>
          </a:xfrm>
        </p:spPr>
        <p:txBody>
          <a:bodyPr>
            <a:normAutofit fontScale="90000"/>
          </a:bodyPr>
          <a:lstStyle/>
          <a:p>
            <a:r>
              <a:rPr lang="en-US" dirty="0" smtClean="0"/>
              <a:t>Few Bootstrap classes</a:t>
            </a:r>
            <a:endParaRPr lang="en-IN" dirty="0"/>
          </a:p>
        </p:txBody>
      </p:sp>
      <p:sp>
        <p:nvSpPr>
          <p:cNvPr id="4" name="Content Placeholder 3"/>
          <p:cNvSpPr>
            <a:spLocks noGrp="1"/>
          </p:cNvSpPr>
          <p:nvPr>
            <p:ph idx="1"/>
          </p:nvPr>
        </p:nvSpPr>
        <p:spPr>
          <a:xfrm>
            <a:off x="838200" y="935915"/>
            <a:ext cx="10515600" cy="5241048"/>
          </a:xfrm>
        </p:spPr>
        <p:txBody>
          <a:bodyPr>
            <a:normAutofit/>
          </a:bodyPr>
          <a:lstStyle/>
          <a:p>
            <a:r>
              <a:rPr lang="en-US" sz="1500" dirty="0"/>
              <a:t>Progress Bar:  Here main is the progress class. Aria attributes is for screen readers and </a:t>
            </a:r>
            <a:r>
              <a:rPr lang="en-US" sz="1500" dirty="0" err="1"/>
              <a:t>style:width</a:t>
            </a:r>
            <a:r>
              <a:rPr lang="en-US" sz="1500" dirty="0"/>
              <a:t> gives the length of the </a:t>
            </a:r>
            <a:r>
              <a:rPr lang="en-US" sz="1500" dirty="0" smtClean="0"/>
              <a:t>color</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endParaRPr lang="en-US" sz="1500" dirty="0"/>
          </a:p>
          <a:p>
            <a:r>
              <a:rPr lang="en-US" sz="1500" dirty="0"/>
              <a:t>To show the value 70% on it. Remove the span completely and jus put 70 %</a:t>
            </a:r>
          </a:p>
          <a:p>
            <a:endParaRPr lang="en-IN" sz="1500" dirty="0"/>
          </a:p>
          <a:p>
            <a:endParaRPr lang="en-IN" sz="1500" dirty="0"/>
          </a:p>
          <a:p>
            <a:endParaRPr lang="en-IN" sz="1500" dirty="0"/>
          </a:p>
          <a:p>
            <a:endParaRPr lang="en-IN" sz="1500" dirty="0"/>
          </a:p>
          <a:p>
            <a:r>
              <a:rPr lang="en-IN" sz="1500" dirty="0"/>
              <a:t>Progress Bar stripped: </a:t>
            </a:r>
          </a:p>
          <a:p>
            <a:endParaRPr lang="en-IN" sz="1500" dirty="0"/>
          </a:p>
          <a:p>
            <a:endParaRPr lang="en-IN" sz="1500" dirty="0"/>
          </a:p>
          <a:p>
            <a:r>
              <a:rPr lang="en-US" sz="1500" dirty="0"/>
              <a:t>Animated Progress bar : moving -  add class active. </a:t>
            </a:r>
          </a:p>
          <a:p>
            <a:endParaRPr lang="en-IN" sz="1500" dirty="0"/>
          </a:p>
          <a:p>
            <a:pPr marL="0" indent="0">
              <a:buNone/>
            </a:pPr>
            <a:endParaRPr lang="en-IN" sz="1500" dirty="0"/>
          </a:p>
        </p:txBody>
      </p:sp>
      <p:sp>
        <p:nvSpPr>
          <p:cNvPr id="3" name="Rectangle 2"/>
          <p:cNvSpPr/>
          <p:nvPr/>
        </p:nvSpPr>
        <p:spPr>
          <a:xfrm>
            <a:off x="1283746" y="1229996"/>
            <a:ext cx="10151633" cy="1092607"/>
          </a:xfrm>
          <a:prstGeom prst="rect">
            <a:avLst/>
          </a:prstGeom>
        </p:spPr>
        <p:txBody>
          <a:bodyPr wrap="square">
            <a:spAutoFit/>
          </a:bodyPr>
          <a:lstStyle/>
          <a:p>
            <a:pPr marR="0"/>
            <a:r>
              <a:rPr lang="en-IN" sz="1300" dirty="0">
                <a:latin typeface="+mj-lt"/>
              </a:rPr>
              <a:t>&lt;div class="progress"&gt;</a:t>
            </a:r>
          </a:p>
          <a:p>
            <a:pPr marR="0"/>
            <a:r>
              <a:rPr lang="en-IN" sz="1300" dirty="0">
                <a:latin typeface="+mj-lt"/>
              </a:rPr>
              <a:t>  &lt;div class="progress-bar" role="</a:t>
            </a:r>
            <a:r>
              <a:rPr lang="en-IN" sz="1300" dirty="0" err="1">
                <a:latin typeface="+mj-lt"/>
              </a:rPr>
              <a:t>progressbar</a:t>
            </a:r>
            <a:r>
              <a:rPr lang="en-IN" sz="1300" dirty="0">
                <a:latin typeface="+mj-lt"/>
              </a:rPr>
              <a:t>" aria-</a:t>
            </a:r>
            <a:r>
              <a:rPr lang="en-IN" sz="1300" dirty="0" err="1">
                <a:latin typeface="+mj-lt"/>
              </a:rPr>
              <a:t>valuenow</a:t>
            </a:r>
            <a:r>
              <a:rPr lang="en-IN" sz="1300" dirty="0">
                <a:latin typeface="+mj-lt"/>
              </a:rPr>
              <a:t>="70" aria-</a:t>
            </a:r>
            <a:r>
              <a:rPr lang="en-IN" sz="1300" dirty="0" err="1">
                <a:latin typeface="+mj-lt"/>
              </a:rPr>
              <a:t>valuemin</a:t>
            </a:r>
            <a:r>
              <a:rPr lang="en-IN" sz="1300" dirty="0">
                <a:latin typeface="+mj-lt"/>
              </a:rPr>
              <a:t>="0" aria-</a:t>
            </a:r>
            <a:r>
              <a:rPr lang="en-IN" sz="1300" dirty="0" err="1">
                <a:latin typeface="+mj-lt"/>
              </a:rPr>
              <a:t>valuemax</a:t>
            </a:r>
            <a:r>
              <a:rPr lang="en-IN" sz="1300" dirty="0">
                <a:latin typeface="+mj-lt"/>
              </a:rPr>
              <a:t>="100" style="width:70%"&gt;</a:t>
            </a:r>
          </a:p>
          <a:p>
            <a:pPr marR="0"/>
            <a:r>
              <a:rPr lang="en-US" sz="1300" dirty="0">
                <a:latin typeface="+mj-lt"/>
              </a:rPr>
              <a:t>    &lt;span class="</a:t>
            </a:r>
            <a:r>
              <a:rPr lang="en-US" sz="1300" dirty="0" err="1">
                <a:latin typeface="+mj-lt"/>
              </a:rPr>
              <a:t>sr</a:t>
            </a:r>
            <a:r>
              <a:rPr lang="en-US" sz="1300" dirty="0">
                <a:latin typeface="+mj-lt"/>
              </a:rPr>
              <a:t>-only"&gt;70% Complete&lt;/span&gt;</a:t>
            </a:r>
          </a:p>
          <a:p>
            <a:pPr marR="0"/>
            <a:r>
              <a:rPr lang="en-IN" sz="1300" dirty="0">
                <a:latin typeface="+mj-lt"/>
              </a:rPr>
              <a:t>  &lt;/div&gt;</a:t>
            </a:r>
          </a:p>
          <a:p>
            <a:pPr marR="0"/>
            <a:r>
              <a:rPr lang="en-IN" sz="1300" dirty="0">
                <a:latin typeface="+mj-lt"/>
              </a:rPr>
              <a:t>&lt;/div&gt;</a:t>
            </a:r>
          </a:p>
        </p:txBody>
      </p:sp>
      <p:pic>
        <p:nvPicPr>
          <p:cNvPr id="5" name="Picture 4"/>
          <p:cNvPicPr>
            <a:picLocks noChangeAspect="1"/>
          </p:cNvPicPr>
          <p:nvPr/>
        </p:nvPicPr>
        <p:blipFill>
          <a:blip r:embed="rId2"/>
          <a:stretch>
            <a:fillRect/>
          </a:stretch>
        </p:blipFill>
        <p:spPr>
          <a:xfrm>
            <a:off x="1283746" y="2271803"/>
            <a:ext cx="9438095" cy="295238"/>
          </a:xfrm>
          <a:prstGeom prst="rect">
            <a:avLst/>
          </a:prstGeom>
        </p:spPr>
      </p:pic>
      <p:pic>
        <p:nvPicPr>
          <p:cNvPr id="6" name="Picture 5"/>
          <p:cNvPicPr>
            <a:picLocks noChangeAspect="1"/>
          </p:cNvPicPr>
          <p:nvPr/>
        </p:nvPicPr>
        <p:blipFill>
          <a:blip r:embed="rId3"/>
          <a:stretch>
            <a:fillRect/>
          </a:stretch>
        </p:blipFill>
        <p:spPr>
          <a:xfrm>
            <a:off x="1283746" y="2821549"/>
            <a:ext cx="3924848" cy="219222"/>
          </a:xfrm>
          <a:prstGeom prst="rect">
            <a:avLst/>
          </a:prstGeom>
        </p:spPr>
      </p:pic>
      <p:pic>
        <p:nvPicPr>
          <p:cNvPr id="7" name="Picture 6"/>
          <p:cNvPicPr>
            <a:picLocks noChangeAspect="1"/>
          </p:cNvPicPr>
          <p:nvPr/>
        </p:nvPicPr>
        <p:blipFill>
          <a:blip r:embed="rId4"/>
          <a:stretch>
            <a:fillRect/>
          </a:stretch>
        </p:blipFill>
        <p:spPr>
          <a:xfrm>
            <a:off x="1281714" y="3040771"/>
            <a:ext cx="9628571" cy="1142857"/>
          </a:xfrm>
          <a:prstGeom prst="rect">
            <a:avLst/>
          </a:prstGeom>
        </p:spPr>
      </p:pic>
      <p:pic>
        <p:nvPicPr>
          <p:cNvPr id="8" name="Picture 7"/>
          <p:cNvPicPr>
            <a:picLocks noChangeAspect="1"/>
          </p:cNvPicPr>
          <p:nvPr/>
        </p:nvPicPr>
        <p:blipFill>
          <a:blip r:embed="rId5"/>
          <a:stretch>
            <a:fillRect/>
          </a:stretch>
        </p:blipFill>
        <p:spPr>
          <a:xfrm>
            <a:off x="1281714" y="4626043"/>
            <a:ext cx="7419048" cy="551506"/>
          </a:xfrm>
          <a:prstGeom prst="rect">
            <a:avLst/>
          </a:prstGeom>
        </p:spPr>
      </p:pic>
      <p:pic>
        <p:nvPicPr>
          <p:cNvPr id="9" name="Picture 8"/>
          <p:cNvPicPr>
            <a:picLocks noChangeAspect="1"/>
          </p:cNvPicPr>
          <p:nvPr/>
        </p:nvPicPr>
        <p:blipFill>
          <a:blip r:embed="rId6"/>
          <a:stretch>
            <a:fillRect/>
          </a:stretch>
        </p:blipFill>
        <p:spPr>
          <a:xfrm>
            <a:off x="1281714" y="5584861"/>
            <a:ext cx="4057143" cy="190426"/>
          </a:xfrm>
          <a:prstGeom prst="rect">
            <a:avLst/>
          </a:prstGeom>
        </p:spPr>
      </p:pic>
    </p:spTree>
    <p:extLst>
      <p:ext uri="{BB962C8B-B14F-4D97-AF65-F5344CB8AC3E}">
        <p14:creationId xmlns:p14="http://schemas.microsoft.com/office/powerpoint/2010/main" val="828315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sp>
        <p:nvSpPr>
          <p:cNvPr id="3" name="Content Placeholder 2"/>
          <p:cNvSpPr>
            <a:spLocks noGrp="1"/>
          </p:cNvSpPr>
          <p:nvPr>
            <p:ph idx="1"/>
          </p:nvPr>
        </p:nvSpPr>
        <p:spPr>
          <a:xfrm>
            <a:off x="838200" y="1032734"/>
            <a:ext cx="10515600" cy="5144229"/>
          </a:xfrm>
        </p:spPr>
        <p:txBody>
          <a:bodyPr>
            <a:normAutofit/>
          </a:bodyPr>
          <a:lstStyle/>
          <a:p>
            <a:r>
              <a:rPr lang="en-US" sz="1500" dirty="0"/>
              <a:t>Stacked progress bar: by placing multiple bars into the same &lt;div class="progress"&gt;</a:t>
            </a:r>
          </a:p>
          <a:p>
            <a:endParaRPr lang="en-IN" sz="1500" dirty="0"/>
          </a:p>
        </p:txBody>
      </p:sp>
      <p:pic>
        <p:nvPicPr>
          <p:cNvPr id="4" name="Picture 3"/>
          <p:cNvPicPr>
            <a:picLocks noChangeAspect="1"/>
          </p:cNvPicPr>
          <p:nvPr/>
        </p:nvPicPr>
        <p:blipFill>
          <a:blip r:embed="rId2"/>
          <a:stretch>
            <a:fillRect/>
          </a:stretch>
        </p:blipFill>
        <p:spPr>
          <a:xfrm>
            <a:off x="1242432" y="1425142"/>
            <a:ext cx="9126224" cy="2910436"/>
          </a:xfrm>
          <a:prstGeom prst="rect">
            <a:avLst/>
          </a:prstGeom>
        </p:spPr>
      </p:pic>
    </p:spTree>
    <p:extLst>
      <p:ext uri="{BB962C8B-B14F-4D97-AF65-F5344CB8AC3E}">
        <p14:creationId xmlns:p14="http://schemas.microsoft.com/office/powerpoint/2010/main" val="1391969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3492"/>
            <a:ext cx="10515600" cy="5133471"/>
          </a:xfrm>
        </p:spPr>
        <p:txBody>
          <a:bodyPr>
            <a:normAutofit/>
          </a:bodyPr>
          <a:lstStyle/>
          <a:p>
            <a:r>
              <a:rPr lang="en-US" sz="1500" dirty="0"/>
              <a:t>Bootstrap Pagination: add the .pagination class to an &lt;</a:t>
            </a:r>
            <a:r>
              <a:rPr lang="en-US" sz="1500" dirty="0" err="1"/>
              <a:t>ul</a:t>
            </a:r>
            <a:r>
              <a:rPr lang="en-US" sz="1500" dirty="0"/>
              <a:t>&gt; </a:t>
            </a:r>
            <a:r>
              <a:rPr lang="en-US" sz="1500" dirty="0" smtClean="0"/>
              <a:t>element</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endParaRPr lang="en-US" sz="1500" dirty="0"/>
          </a:p>
          <a:p>
            <a:r>
              <a:rPr lang="en-US" sz="1500" dirty="0"/>
              <a:t>To make it into active state</a:t>
            </a:r>
            <a:r>
              <a:rPr lang="en-US" sz="1500" dirty="0" smtClean="0"/>
              <a:t>:</a:t>
            </a:r>
            <a:br>
              <a:rPr lang="en-US" sz="1500" dirty="0" smtClean="0"/>
            </a:br>
            <a:endParaRPr lang="en-US" sz="1500" dirty="0"/>
          </a:p>
          <a:p>
            <a:r>
              <a:rPr lang="en-IN" sz="1500" dirty="0"/>
              <a:t>Disable </a:t>
            </a:r>
            <a:r>
              <a:rPr lang="en-IN" sz="1500" dirty="0" smtClean="0"/>
              <a:t>state</a:t>
            </a:r>
            <a:br>
              <a:rPr lang="en-IN" sz="1500" dirty="0" smtClean="0"/>
            </a:br>
            <a:endParaRPr lang="en-IN" sz="1500" dirty="0"/>
          </a:p>
          <a:p>
            <a:r>
              <a:rPr lang="en-US" sz="1500" dirty="0"/>
              <a:t>Pagination sizing : pagination-lg and </a:t>
            </a:r>
            <a:r>
              <a:rPr lang="en-US" sz="1500" dirty="0" smtClean="0"/>
              <a:t>pagination-sm</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endParaRPr lang="en-US" sz="1500" dirty="0"/>
          </a:p>
          <a:p>
            <a:r>
              <a:rPr lang="en-US" sz="1500" dirty="0"/>
              <a:t>Breadcrumbs: Another form of pagination.</a:t>
            </a:r>
          </a:p>
          <a:p>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5" name="Picture 4"/>
          <p:cNvPicPr>
            <a:picLocks noChangeAspect="1"/>
          </p:cNvPicPr>
          <p:nvPr/>
        </p:nvPicPr>
        <p:blipFill>
          <a:blip r:embed="rId2"/>
          <a:stretch>
            <a:fillRect/>
          </a:stretch>
        </p:blipFill>
        <p:spPr>
          <a:xfrm>
            <a:off x="2239844" y="1288684"/>
            <a:ext cx="6249272" cy="1505160"/>
          </a:xfrm>
          <a:prstGeom prst="rect">
            <a:avLst/>
          </a:prstGeom>
        </p:spPr>
      </p:pic>
      <p:pic>
        <p:nvPicPr>
          <p:cNvPr id="6" name="Picture 5"/>
          <p:cNvPicPr>
            <a:picLocks noChangeAspect="1"/>
          </p:cNvPicPr>
          <p:nvPr/>
        </p:nvPicPr>
        <p:blipFill>
          <a:blip r:embed="rId3"/>
          <a:stretch>
            <a:fillRect/>
          </a:stretch>
        </p:blipFill>
        <p:spPr>
          <a:xfrm>
            <a:off x="4443887" y="2688250"/>
            <a:ext cx="5800000" cy="447856"/>
          </a:xfrm>
          <a:prstGeom prst="rect">
            <a:avLst/>
          </a:prstGeom>
        </p:spPr>
      </p:pic>
      <p:pic>
        <p:nvPicPr>
          <p:cNvPr id="7" name="Picture 6"/>
          <p:cNvPicPr>
            <a:picLocks noChangeAspect="1"/>
          </p:cNvPicPr>
          <p:nvPr/>
        </p:nvPicPr>
        <p:blipFill>
          <a:blip r:embed="rId4"/>
          <a:stretch>
            <a:fillRect/>
          </a:stretch>
        </p:blipFill>
        <p:spPr>
          <a:xfrm>
            <a:off x="4469484" y="3254440"/>
            <a:ext cx="5706271" cy="390580"/>
          </a:xfrm>
          <a:prstGeom prst="rect">
            <a:avLst/>
          </a:prstGeom>
        </p:spPr>
      </p:pic>
      <p:pic>
        <p:nvPicPr>
          <p:cNvPr id="8" name="Picture 7"/>
          <p:cNvPicPr>
            <a:picLocks noChangeAspect="1"/>
          </p:cNvPicPr>
          <p:nvPr/>
        </p:nvPicPr>
        <p:blipFill>
          <a:blip r:embed="rId5"/>
          <a:stretch>
            <a:fillRect/>
          </a:stretch>
        </p:blipFill>
        <p:spPr>
          <a:xfrm>
            <a:off x="5200172" y="3704439"/>
            <a:ext cx="6030167" cy="838539"/>
          </a:xfrm>
          <a:prstGeom prst="rect">
            <a:avLst/>
          </a:prstGeom>
        </p:spPr>
      </p:pic>
      <p:pic>
        <p:nvPicPr>
          <p:cNvPr id="9" name="Picture 8"/>
          <p:cNvPicPr>
            <a:picLocks noChangeAspect="1"/>
          </p:cNvPicPr>
          <p:nvPr/>
        </p:nvPicPr>
        <p:blipFill>
          <a:blip r:embed="rId6"/>
          <a:stretch>
            <a:fillRect/>
          </a:stretch>
        </p:blipFill>
        <p:spPr>
          <a:xfrm>
            <a:off x="2484565" y="5333403"/>
            <a:ext cx="7222869" cy="1247289"/>
          </a:xfrm>
          <a:prstGeom prst="rect">
            <a:avLst/>
          </a:prstGeom>
        </p:spPr>
      </p:pic>
    </p:spTree>
    <p:extLst>
      <p:ext uri="{BB962C8B-B14F-4D97-AF65-F5344CB8AC3E}">
        <p14:creationId xmlns:p14="http://schemas.microsoft.com/office/powerpoint/2010/main" val="2679710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5157"/>
            <a:ext cx="10515600" cy="5251805"/>
          </a:xfrm>
        </p:spPr>
        <p:txBody>
          <a:bodyPr>
            <a:normAutofit/>
          </a:bodyPr>
          <a:lstStyle/>
          <a:p>
            <a:r>
              <a:rPr lang="en-US" sz="1500" dirty="0"/>
              <a:t>Pager is also a form of pagination. Pager provides previous and next buttons (links). Class “.pager”</a:t>
            </a:r>
          </a:p>
          <a:p>
            <a:endParaRPr lang="en-US" sz="1500" dirty="0"/>
          </a:p>
          <a:p>
            <a:endParaRPr lang="en-US" sz="1500" dirty="0"/>
          </a:p>
          <a:p>
            <a:endParaRPr lang="en-US" sz="1500" dirty="0"/>
          </a:p>
          <a:p>
            <a:endParaRPr lang="en-US" sz="1500" dirty="0"/>
          </a:p>
          <a:p>
            <a:endParaRPr lang="en-US" sz="1500" dirty="0"/>
          </a:p>
          <a:p>
            <a:endParaRPr lang="en-US" sz="1500" dirty="0"/>
          </a:p>
          <a:p>
            <a:r>
              <a:rPr lang="en-US" sz="1500" dirty="0"/>
              <a:t>Align Buttons: Use the .previous and .next classes to align each button to the sides of the page</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6" name="Picture 5"/>
          <p:cNvPicPr>
            <a:picLocks noChangeAspect="1"/>
          </p:cNvPicPr>
          <p:nvPr/>
        </p:nvPicPr>
        <p:blipFill>
          <a:blip r:embed="rId2"/>
          <a:stretch>
            <a:fillRect/>
          </a:stretch>
        </p:blipFill>
        <p:spPr>
          <a:xfrm>
            <a:off x="2293418" y="1569296"/>
            <a:ext cx="5733333" cy="1116057"/>
          </a:xfrm>
          <a:prstGeom prst="rect">
            <a:avLst/>
          </a:prstGeom>
        </p:spPr>
      </p:pic>
      <p:pic>
        <p:nvPicPr>
          <p:cNvPr id="9" name="Picture 8"/>
          <p:cNvPicPr>
            <a:picLocks noChangeAspect="1"/>
          </p:cNvPicPr>
          <p:nvPr/>
        </p:nvPicPr>
        <p:blipFill>
          <a:blip r:embed="rId3"/>
          <a:stretch>
            <a:fillRect/>
          </a:stretch>
        </p:blipFill>
        <p:spPr>
          <a:xfrm>
            <a:off x="1319765" y="3902625"/>
            <a:ext cx="10606718" cy="1311856"/>
          </a:xfrm>
          <a:prstGeom prst="rect">
            <a:avLst/>
          </a:prstGeom>
        </p:spPr>
      </p:pic>
    </p:spTree>
    <p:extLst>
      <p:ext uri="{BB962C8B-B14F-4D97-AF65-F5344CB8AC3E}">
        <p14:creationId xmlns:p14="http://schemas.microsoft.com/office/powerpoint/2010/main" val="3816499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1976"/>
            <a:ext cx="10515600" cy="5154987"/>
          </a:xfrm>
        </p:spPr>
        <p:txBody>
          <a:bodyPr>
            <a:noAutofit/>
          </a:bodyPr>
          <a:lstStyle/>
          <a:p>
            <a:r>
              <a:rPr lang="en-US" sz="1500" dirty="0"/>
              <a:t>List Groups: use an &lt;</a:t>
            </a:r>
            <a:r>
              <a:rPr lang="en-US" sz="1500" dirty="0" err="1"/>
              <a:t>ul</a:t>
            </a:r>
            <a:r>
              <a:rPr lang="en-US" sz="1500" dirty="0"/>
              <a:t>&gt; element with class .list-group, and &lt;li&gt; elements with class .</a:t>
            </a:r>
            <a:r>
              <a:rPr lang="en-US" sz="1500" dirty="0" smtClean="0"/>
              <a:t>list-group-item</a:t>
            </a:r>
            <a:br>
              <a:rPr lang="en-US" sz="1500" dirty="0" smtClean="0"/>
            </a:br>
            <a:endParaRPr lang="en-US" sz="1500" dirty="0"/>
          </a:p>
          <a:p>
            <a:endParaRPr lang="en-US" sz="1500" dirty="0"/>
          </a:p>
          <a:p>
            <a:pPr marL="0" indent="0">
              <a:buNone/>
            </a:pPr>
            <a:endParaRPr lang="en-US" sz="1500" dirty="0" smtClean="0"/>
          </a:p>
          <a:p>
            <a:endParaRPr lang="en-US" sz="1500" dirty="0"/>
          </a:p>
          <a:p>
            <a:endParaRPr lang="en-US" sz="1500" dirty="0"/>
          </a:p>
          <a:p>
            <a:r>
              <a:rPr lang="en-US" sz="1500" dirty="0"/>
              <a:t>List group with badges: The badges will automatically be positioned on the right </a:t>
            </a:r>
            <a:endParaRPr lang="en-US" sz="1500" dirty="0" smtClean="0"/>
          </a:p>
          <a:p>
            <a:endParaRPr lang="en-US" sz="1500" dirty="0"/>
          </a:p>
          <a:p>
            <a:endParaRPr lang="en-US" sz="1500" dirty="0"/>
          </a:p>
          <a:p>
            <a:endParaRPr lang="en-US" sz="1500" dirty="0"/>
          </a:p>
          <a:p>
            <a:endParaRPr lang="en-US" sz="1500" dirty="0"/>
          </a:p>
          <a:p>
            <a:endParaRPr lang="en-US" sz="1500" dirty="0"/>
          </a:p>
          <a:p>
            <a:endParaRPr lang="en-US" sz="1500" dirty="0"/>
          </a:p>
          <a:p>
            <a:r>
              <a:rPr lang="en-US" sz="1500" dirty="0"/>
              <a:t>List group with links: The items in a list group can also be hyperlinks. This will add a grey background color on hover</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7" name="Picture 6"/>
          <p:cNvPicPr>
            <a:picLocks noChangeAspect="1"/>
          </p:cNvPicPr>
          <p:nvPr/>
        </p:nvPicPr>
        <p:blipFill>
          <a:blip r:embed="rId2"/>
          <a:stretch>
            <a:fillRect/>
          </a:stretch>
        </p:blipFill>
        <p:spPr>
          <a:xfrm>
            <a:off x="1427511" y="1398217"/>
            <a:ext cx="8347274" cy="1372155"/>
          </a:xfrm>
          <a:prstGeom prst="rect">
            <a:avLst/>
          </a:prstGeom>
        </p:spPr>
      </p:pic>
      <p:pic>
        <p:nvPicPr>
          <p:cNvPr id="9" name="Picture 8"/>
          <p:cNvPicPr>
            <a:picLocks noChangeAspect="1"/>
          </p:cNvPicPr>
          <p:nvPr/>
        </p:nvPicPr>
        <p:blipFill>
          <a:blip r:embed="rId3"/>
          <a:stretch>
            <a:fillRect/>
          </a:stretch>
        </p:blipFill>
        <p:spPr>
          <a:xfrm>
            <a:off x="919162" y="3318453"/>
            <a:ext cx="10353675" cy="1533525"/>
          </a:xfrm>
          <a:prstGeom prst="rect">
            <a:avLst/>
          </a:prstGeom>
        </p:spPr>
      </p:pic>
      <p:pic>
        <p:nvPicPr>
          <p:cNvPr id="10" name="Picture 9"/>
          <p:cNvPicPr>
            <a:picLocks noChangeAspect="1"/>
          </p:cNvPicPr>
          <p:nvPr/>
        </p:nvPicPr>
        <p:blipFill>
          <a:blip r:embed="rId4"/>
          <a:stretch>
            <a:fillRect/>
          </a:stretch>
        </p:blipFill>
        <p:spPr>
          <a:xfrm>
            <a:off x="2892204" y="5587703"/>
            <a:ext cx="5633042" cy="1372155"/>
          </a:xfrm>
          <a:prstGeom prst="rect">
            <a:avLst/>
          </a:prstGeom>
        </p:spPr>
      </p:pic>
    </p:spTree>
    <p:extLst>
      <p:ext uri="{BB962C8B-B14F-4D97-AF65-F5344CB8AC3E}">
        <p14:creationId xmlns:p14="http://schemas.microsoft.com/office/powerpoint/2010/main" val="407781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IN" dirty="0"/>
          </a:p>
        </p:txBody>
      </p:sp>
      <p:sp>
        <p:nvSpPr>
          <p:cNvPr id="3" name="Content Placeholder 2"/>
          <p:cNvSpPr>
            <a:spLocks noGrp="1"/>
          </p:cNvSpPr>
          <p:nvPr>
            <p:ph idx="1"/>
          </p:nvPr>
        </p:nvSpPr>
        <p:spPr>
          <a:xfrm>
            <a:off x="838200" y="1247886"/>
            <a:ext cx="10515600" cy="5346551"/>
          </a:xfrm>
        </p:spPr>
        <p:txBody>
          <a:bodyPr>
            <a:normAutofit/>
          </a:bodyPr>
          <a:lstStyle/>
          <a:p>
            <a:r>
              <a:rPr lang="en-US" sz="1500" dirty="0"/>
              <a:t>most popular HTML, CSS, and JavaScript framework for developing responsive, mobile-first web sites</a:t>
            </a:r>
            <a:r>
              <a:rPr lang="en-US" sz="1500" dirty="0" smtClean="0"/>
              <a:t>. </a:t>
            </a:r>
            <a:r>
              <a:rPr lang="en-US" sz="1600" dirty="0"/>
              <a:t>front-end framework for faster and easier web </a:t>
            </a:r>
            <a:r>
              <a:rPr lang="en-US" sz="1600" dirty="0" smtClean="0"/>
              <a:t>development. It </a:t>
            </a:r>
            <a:r>
              <a:rPr lang="en-US" sz="1600" dirty="0"/>
              <a:t>includes HTML and CSS based design templates for typography, forms, buttons, tables, navigation, modals, image carousels and many other, as well as optional JavaScript </a:t>
            </a:r>
            <a:r>
              <a:rPr lang="en-US" sz="1600" dirty="0" smtClean="0"/>
              <a:t>plugins</a:t>
            </a:r>
          </a:p>
          <a:p>
            <a:r>
              <a:rPr lang="en-US" sz="1600" dirty="0"/>
              <a:t>Advantages of </a:t>
            </a:r>
            <a:r>
              <a:rPr lang="en-US" sz="1600" dirty="0" smtClean="0"/>
              <a:t>Bootstrap:</a:t>
            </a:r>
            <a:br>
              <a:rPr lang="en-US" sz="1600" dirty="0" smtClean="0"/>
            </a:br>
            <a:r>
              <a:rPr lang="en-US" sz="1600" b="1" dirty="0" smtClean="0"/>
              <a:t>Easy </a:t>
            </a:r>
            <a:r>
              <a:rPr lang="en-US" sz="1600" b="1" dirty="0"/>
              <a:t>to use:</a:t>
            </a:r>
            <a:r>
              <a:rPr lang="en-US" sz="1600" dirty="0"/>
              <a:t> Anybody with just basic knowledge of HTML and CSS can start using </a:t>
            </a:r>
            <a:r>
              <a:rPr lang="en-US" sz="1600" dirty="0" smtClean="0"/>
              <a:t>Bootstrap</a:t>
            </a:r>
            <a:br>
              <a:rPr lang="en-US" sz="1600" dirty="0" smtClean="0"/>
            </a:br>
            <a:r>
              <a:rPr lang="en-US" sz="1600" b="1" dirty="0" smtClean="0"/>
              <a:t>Responsive </a:t>
            </a:r>
            <a:r>
              <a:rPr lang="en-US" sz="1600" b="1" dirty="0"/>
              <a:t>features:</a:t>
            </a:r>
            <a:r>
              <a:rPr lang="en-US" sz="1600" dirty="0"/>
              <a:t> Bootstrap's responsive CSS adjusts to phones, tablets, and </a:t>
            </a:r>
            <a:r>
              <a:rPr lang="en-US" sz="1600" dirty="0" smtClean="0"/>
              <a:t>desktops</a:t>
            </a:r>
            <a:br>
              <a:rPr lang="en-US" sz="1600" dirty="0" smtClean="0"/>
            </a:br>
            <a:r>
              <a:rPr lang="en-US" sz="1600" b="1" dirty="0" smtClean="0"/>
              <a:t>Mobile-first </a:t>
            </a:r>
            <a:r>
              <a:rPr lang="en-US" sz="1600" b="1" dirty="0"/>
              <a:t>approach:</a:t>
            </a:r>
            <a:r>
              <a:rPr lang="en-US" sz="1600" dirty="0"/>
              <a:t> In Bootstrap 3, mobile-first styles are part of the core </a:t>
            </a:r>
            <a:r>
              <a:rPr lang="en-US" sz="1600" dirty="0" smtClean="0"/>
              <a:t>framework</a:t>
            </a:r>
            <a:br>
              <a:rPr lang="en-US" sz="1600" dirty="0" smtClean="0"/>
            </a:br>
            <a:r>
              <a:rPr lang="en-US" sz="1600" b="1" dirty="0" smtClean="0"/>
              <a:t>Browser </a:t>
            </a:r>
            <a:r>
              <a:rPr lang="en-US" sz="1600" b="1" dirty="0"/>
              <a:t>compatibility:</a:t>
            </a:r>
            <a:r>
              <a:rPr lang="en-US" sz="1600" dirty="0"/>
              <a:t> Bootstrap is compatible with all modern browsers (Chrome, Firefox, Internet Explorer, Safari, and Opera</a:t>
            </a:r>
            <a:r>
              <a:rPr lang="en-US" sz="1600" dirty="0" smtClean="0"/>
              <a:t>)</a:t>
            </a:r>
          </a:p>
          <a:p>
            <a:r>
              <a:rPr lang="en-US" sz="1600" dirty="0" smtClean="0"/>
              <a:t>Adv of CDN: </a:t>
            </a:r>
            <a:r>
              <a:rPr lang="en-US" sz="1600" dirty="0"/>
              <a:t>Many users already have downloaded Bootstrap from </a:t>
            </a:r>
            <a:r>
              <a:rPr lang="en-US" sz="1600" dirty="0" err="1"/>
              <a:t>MaxCDN</a:t>
            </a:r>
            <a:r>
              <a:rPr lang="en-US" sz="1600" dirty="0"/>
              <a: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r>
              <a:rPr lang="en-US" sz="1600" dirty="0" smtClean="0"/>
              <a:t>.</a:t>
            </a:r>
          </a:p>
          <a:p>
            <a:r>
              <a:rPr lang="en-US" sz="1600" dirty="0">
                <a:solidFill>
                  <a:srgbClr val="00B0F0"/>
                </a:solidFill>
              </a:rPr>
              <a:t>One framework, every </a:t>
            </a:r>
            <a:r>
              <a:rPr lang="en-US" sz="1600" dirty="0" smtClean="0">
                <a:solidFill>
                  <a:srgbClr val="00B0F0"/>
                </a:solidFill>
              </a:rPr>
              <a:t>device. Bootstrap </a:t>
            </a:r>
            <a:r>
              <a:rPr lang="en-US" sz="1600" dirty="0">
                <a:solidFill>
                  <a:srgbClr val="00B0F0"/>
                </a:solidFill>
              </a:rPr>
              <a:t>easily and efficiently scales your websites and applications with a single code base, from phones to tablets to desktops with CSS media queries</a:t>
            </a:r>
            <a:r>
              <a:rPr lang="en-US" sz="1600" dirty="0" smtClean="0">
                <a:solidFill>
                  <a:srgbClr val="00B0F0"/>
                </a:solidFill>
              </a:rPr>
              <a:t>.</a:t>
            </a:r>
          </a:p>
          <a:p>
            <a:r>
              <a:rPr lang="en-US" sz="1600" dirty="0">
                <a:solidFill>
                  <a:srgbClr val="00B0F0"/>
                </a:solidFill>
              </a:rPr>
              <a:t>Full of </a:t>
            </a:r>
            <a:r>
              <a:rPr lang="en-US" sz="1600" dirty="0" smtClean="0">
                <a:solidFill>
                  <a:srgbClr val="00B0F0"/>
                </a:solidFill>
              </a:rPr>
              <a:t>features. With </a:t>
            </a:r>
            <a:r>
              <a:rPr lang="en-US" sz="1600" dirty="0">
                <a:solidFill>
                  <a:srgbClr val="00B0F0"/>
                </a:solidFill>
              </a:rPr>
              <a:t>Bootstrap, you get extensive and beautiful documentation for common HTML elements, dozens of custom HTML and CSS components, and awesome jQuery plugins</a:t>
            </a:r>
            <a:r>
              <a:rPr lang="en-US" sz="1600" dirty="0" smtClean="0">
                <a:solidFill>
                  <a:srgbClr val="00B0F0"/>
                </a:solidFill>
              </a:rPr>
              <a:t>.</a:t>
            </a:r>
          </a:p>
          <a:p>
            <a:r>
              <a:rPr lang="en-US" sz="1600" dirty="0" smtClean="0">
                <a:solidFill>
                  <a:srgbClr val="00B0F0"/>
                </a:solidFill>
              </a:rPr>
              <a:t>Preprocessors: Bootstrap </a:t>
            </a:r>
            <a:r>
              <a:rPr lang="en-US" sz="1600" dirty="0">
                <a:solidFill>
                  <a:srgbClr val="00B0F0"/>
                </a:solidFill>
              </a:rPr>
              <a:t>ships with vanilla CSS, but its source code utilizes the two most popular CSS preprocessors, </a:t>
            </a:r>
            <a:r>
              <a:rPr lang="en-US" sz="1600" dirty="0">
                <a:solidFill>
                  <a:srgbClr val="00B0F0"/>
                </a:solidFill>
                <a:hlinkClick r:id="rId2"/>
              </a:rPr>
              <a:t>Less</a:t>
            </a:r>
            <a:r>
              <a:rPr lang="en-US" sz="1600" dirty="0">
                <a:solidFill>
                  <a:srgbClr val="00B0F0"/>
                </a:solidFill>
              </a:rPr>
              <a:t> and </a:t>
            </a:r>
            <a:r>
              <a:rPr lang="en-US" sz="1600" dirty="0">
                <a:solidFill>
                  <a:srgbClr val="00B0F0"/>
                </a:solidFill>
                <a:hlinkClick r:id="rId3"/>
              </a:rPr>
              <a:t>Sass</a:t>
            </a:r>
            <a:r>
              <a:rPr lang="en-US" sz="1600" dirty="0">
                <a:solidFill>
                  <a:srgbClr val="00B0F0"/>
                </a:solidFill>
              </a:rPr>
              <a:t>. Quickly get started with precompiled CSS or build on the source</a:t>
            </a:r>
            <a:r>
              <a:rPr lang="en-US" sz="1600" dirty="0" smtClean="0">
                <a:solidFill>
                  <a:srgbClr val="00B0F0"/>
                </a:solidFill>
              </a:rPr>
              <a:t>.</a:t>
            </a:r>
          </a:p>
          <a:p>
            <a:r>
              <a:rPr lang="en-US" sz="1600" dirty="0">
                <a:solidFill>
                  <a:srgbClr val="00B0F0"/>
                </a:solidFill>
              </a:rPr>
              <a:t>Please note that all JavaScript plugins require jQuery to be included</a:t>
            </a:r>
          </a:p>
          <a:p>
            <a:endParaRPr lang="en-US" sz="1600" dirty="0">
              <a:solidFill>
                <a:srgbClr val="00B0F0"/>
              </a:solidFill>
            </a:endParaRPr>
          </a:p>
          <a:p>
            <a:endParaRPr lang="en-US" sz="1600" dirty="0"/>
          </a:p>
          <a:p>
            <a:endParaRPr lang="en-US" sz="1600" dirty="0"/>
          </a:p>
          <a:p>
            <a:endParaRPr lang="en-IN" sz="1500" dirty="0"/>
          </a:p>
        </p:txBody>
      </p:sp>
    </p:spTree>
    <p:extLst>
      <p:ext uri="{BB962C8B-B14F-4D97-AF65-F5344CB8AC3E}">
        <p14:creationId xmlns:p14="http://schemas.microsoft.com/office/powerpoint/2010/main" val="1085511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5158"/>
            <a:ext cx="10515600" cy="5251805"/>
          </a:xfrm>
        </p:spPr>
        <p:txBody>
          <a:bodyPr>
            <a:normAutofit/>
          </a:bodyPr>
          <a:lstStyle/>
          <a:p>
            <a:r>
              <a:rPr lang="en-US" sz="1500" dirty="0"/>
              <a:t>Active fa the prev: use .active class</a:t>
            </a:r>
          </a:p>
          <a:p>
            <a:r>
              <a:rPr lang="en-US" sz="1500" dirty="0"/>
              <a:t>Disabled item:</a:t>
            </a:r>
          </a:p>
          <a:p>
            <a:r>
              <a:rPr lang="en-US" sz="1500" dirty="0"/>
              <a:t>Contextual Classes </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6" name="Picture 5"/>
          <p:cNvPicPr>
            <a:picLocks noChangeAspect="1"/>
          </p:cNvPicPr>
          <p:nvPr/>
        </p:nvPicPr>
        <p:blipFill>
          <a:blip r:embed="rId2"/>
          <a:stretch>
            <a:fillRect/>
          </a:stretch>
        </p:blipFill>
        <p:spPr>
          <a:xfrm>
            <a:off x="4469663" y="925158"/>
            <a:ext cx="4952381" cy="171338"/>
          </a:xfrm>
          <a:prstGeom prst="rect">
            <a:avLst/>
          </a:prstGeom>
        </p:spPr>
      </p:pic>
      <p:pic>
        <p:nvPicPr>
          <p:cNvPr id="7" name="Picture 6"/>
          <p:cNvPicPr>
            <a:picLocks noChangeAspect="1"/>
          </p:cNvPicPr>
          <p:nvPr/>
        </p:nvPicPr>
        <p:blipFill>
          <a:blip r:embed="rId3"/>
          <a:stretch>
            <a:fillRect/>
          </a:stretch>
        </p:blipFill>
        <p:spPr>
          <a:xfrm>
            <a:off x="4464244" y="1297423"/>
            <a:ext cx="4963218" cy="161990"/>
          </a:xfrm>
          <a:prstGeom prst="rect">
            <a:avLst/>
          </a:prstGeom>
        </p:spPr>
      </p:pic>
      <p:pic>
        <p:nvPicPr>
          <p:cNvPr id="8" name="Picture 7"/>
          <p:cNvPicPr>
            <a:picLocks noChangeAspect="1"/>
          </p:cNvPicPr>
          <p:nvPr/>
        </p:nvPicPr>
        <p:blipFill>
          <a:blip r:embed="rId4"/>
          <a:stretch>
            <a:fillRect/>
          </a:stretch>
        </p:blipFill>
        <p:spPr>
          <a:xfrm>
            <a:off x="1011048" y="1970080"/>
            <a:ext cx="11180952" cy="1848108"/>
          </a:xfrm>
          <a:prstGeom prst="rect">
            <a:avLst/>
          </a:prstGeom>
        </p:spPr>
      </p:pic>
    </p:spTree>
    <p:extLst>
      <p:ext uri="{BB962C8B-B14F-4D97-AF65-F5344CB8AC3E}">
        <p14:creationId xmlns:p14="http://schemas.microsoft.com/office/powerpoint/2010/main" val="2168989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5007"/>
            <a:ext cx="10515600" cy="5111956"/>
          </a:xfrm>
        </p:spPr>
        <p:txBody>
          <a:bodyPr>
            <a:normAutofit/>
          </a:bodyPr>
          <a:lstStyle/>
          <a:p>
            <a:r>
              <a:rPr lang="en-US" sz="1500" dirty="0"/>
              <a:t>Panel: is a bordered box with some padding around its content. .panel class, and content inside the panel has a .panel-body class</a:t>
            </a:r>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r>
              <a:rPr lang="en-US" sz="1500" dirty="0"/>
              <a:t>We have different classes for panel such as : panel-heading, panel-body, panel-footer and to group many panels together we have panel-group and also .panel-default, .panel-primary, .panel-success, .panel-info, .panel-warning, or .panel-danger</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6" name="Picture 5"/>
          <p:cNvPicPr>
            <a:picLocks noChangeAspect="1"/>
          </p:cNvPicPr>
          <p:nvPr/>
        </p:nvPicPr>
        <p:blipFill>
          <a:blip r:embed="rId2"/>
          <a:stretch>
            <a:fillRect/>
          </a:stretch>
        </p:blipFill>
        <p:spPr>
          <a:xfrm>
            <a:off x="2654589" y="1720182"/>
            <a:ext cx="5828571" cy="1502774"/>
          </a:xfrm>
          <a:prstGeom prst="rect">
            <a:avLst/>
          </a:prstGeom>
        </p:spPr>
      </p:pic>
    </p:spTree>
    <p:extLst>
      <p:ext uri="{BB962C8B-B14F-4D97-AF65-F5344CB8AC3E}">
        <p14:creationId xmlns:p14="http://schemas.microsoft.com/office/powerpoint/2010/main" val="1357933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5158"/>
            <a:ext cx="10515600" cy="5251805"/>
          </a:xfrm>
        </p:spPr>
        <p:txBody>
          <a:bodyPr>
            <a:normAutofit/>
          </a:bodyPr>
          <a:lstStyle/>
          <a:p>
            <a:r>
              <a:rPr lang="en-US" sz="1500" dirty="0"/>
              <a:t>Dropdowns: is a </a:t>
            </a:r>
            <a:r>
              <a:rPr lang="en-US" sz="1500" dirty="0" err="1"/>
              <a:t>toggleable</a:t>
            </a:r>
            <a:r>
              <a:rPr lang="en-US" sz="1500" dirty="0"/>
              <a:t> menu that allows the user to choose one value from a predefined list</a:t>
            </a:r>
          </a:p>
          <a:p>
            <a:endParaRPr lang="en-US" sz="1500" dirty="0"/>
          </a:p>
          <a:p>
            <a:endParaRPr lang="en-US" sz="1500" dirty="0"/>
          </a:p>
          <a:p>
            <a:endParaRPr lang="en-US" sz="1500" dirty="0"/>
          </a:p>
          <a:p>
            <a:endParaRPr lang="en-US" sz="1500" dirty="0"/>
          </a:p>
          <a:p>
            <a:endParaRPr lang="en-US" sz="1500" dirty="0"/>
          </a:p>
          <a:p>
            <a:pPr marL="0" indent="0">
              <a:buNone/>
            </a:pPr>
            <a:endParaRPr lang="en-US" sz="1500" dirty="0"/>
          </a:p>
          <a:p>
            <a:r>
              <a:rPr lang="en-US" sz="1500" dirty="0"/>
              <a:t>The .dropdown class indicates a dropdown menu. To open the dropdown menu, use a button or a link with a class of .dropdown-toggle and the data-toggle="dropdown" attribute. The .caret class creates a caret arrow icon (), which indicates that the button is a dropdown. Add the .dropdown-menu class to a &lt;</a:t>
            </a:r>
            <a:r>
              <a:rPr lang="en-US" sz="1500" dirty="0" err="1"/>
              <a:t>ul</a:t>
            </a:r>
            <a:r>
              <a:rPr lang="en-US" sz="1500" dirty="0"/>
              <a:t>&gt; element to actually build the dropdown menu.</a:t>
            </a:r>
          </a:p>
          <a:p>
            <a:r>
              <a:rPr lang="en-US" sz="1500" dirty="0"/>
              <a:t>Dropdown divider:</a:t>
            </a:r>
          </a:p>
          <a:p>
            <a:r>
              <a:rPr lang="en-US" sz="1500" dirty="0"/>
              <a:t>Dropdown-header: .dropdown-header class is used to add headers inside the dropdown menu: </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5" name="Picture 4"/>
          <p:cNvPicPr>
            <a:picLocks noChangeAspect="1"/>
          </p:cNvPicPr>
          <p:nvPr/>
        </p:nvPicPr>
        <p:blipFill>
          <a:blip r:embed="rId2"/>
          <a:stretch>
            <a:fillRect/>
          </a:stretch>
        </p:blipFill>
        <p:spPr>
          <a:xfrm>
            <a:off x="1187995" y="1307564"/>
            <a:ext cx="8783276" cy="1876190"/>
          </a:xfrm>
          <a:prstGeom prst="rect">
            <a:avLst/>
          </a:prstGeom>
        </p:spPr>
      </p:pic>
      <p:pic>
        <p:nvPicPr>
          <p:cNvPr id="6" name="Picture 5"/>
          <p:cNvPicPr>
            <a:picLocks noChangeAspect="1"/>
          </p:cNvPicPr>
          <p:nvPr/>
        </p:nvPicPr>
        <p:blipFill>
          <a:blip r:embed="rId3"/>
          <a:stretch>
            <a:fillRect/>
          </a:stretch>
        </p:blipFill>
        <p:spPr>
          <a:xfrm>
            <a:off x="6279821" y="2245659"/>
            <a:ext cx="1762371" cy="466543"/>
          </a:xfrm>
          <a:prstGeom prst="rect">
            <a:avLst/>
          </a:prstGeom>
        </p:spPr>
      </p:pic>
      <p:pic>
        <p:nvPicPr>
          <p:cNvPr id="7" name="Picture 6"/>
          <p:cNvPicPr>
            <a:picLocks noChangeAspect="1"/>
          </p:cNvPicPr>
          <p:nvPr/>
        </p:nvPicPr>
        <p:blipFill>
          <a:blip r:embed="rId4"/>
          <a:stretch>
            <a:fillRect/>
          </a:stretch>
        </p:blipFill>
        <p:spPr>
          <a:xfrm>
            <a:off x="2694429" y="4022694"/>
            <a:ext cx="2531994" cy="438443"/>
          </a:xfrm>
          <a:prstGeom prst="rect">
            <a:avLst/>
          </a:prstGeom>
        </p:spPr>
      </p:pic>
      <p:pic>
        <p:nvPicPr>
          <p:cNvPr id="8" name="Picture 7"/>
          <p:cNvPicPr>
            <a:picLocks noChangeAspect="1"/>
          </p:cNvPicPr>
          <p:nvPr/>
        </p:nvPicPr>
        <p:blipFill>
          <a:blip r:embed="rId5"/>
          <a:stretch>
            <a:fillRect/>
          </a:stretch>
        </p:blipFill>
        <p:spPr>
          <a:xfrm>
            <a:off x="1044561" y="4636020"/>
            <a:ext cx="5638095" cy="347081"/>
          </a:xfrm>
          <a:prstGeom prst="rect">
            <a:avLst/>
          </a:prstGeom>
        </p:spPr>
      </p:pic>
      <p:pic>
        <p:nvPicPr>
          <p:cNvPr id="9" name="Picture 8"/>
          <p:cNvPicPr>
            <a:picLocks noChangeAspect="1"/>
          </p:cNvPicPr>
          <p:nvPr/>
        </p:nvPicPr>
        <p:blipFill>
          <a:blip r:embed="rId6"/>
          <a:stretch>
            <a:fillRect/>
          </a:stretch>
        </p:blipFill>
        <p:spPr>
          <a:xfrm>
            <a:off x="7203875" y="4636020"/>
            <a:ext cx="1676634" cy="2161905"/>
          </a:xfrm>
          <a:prstGeom prst="rect">
            <a:avLst/>
          </a:prstGeom>
        </p:spPr>
      </p:pic>
    </p:spTree>
    <p:extLst>
      <p:ext uri="{BB962C8B-B14F-4D97-AF65-F5344CB8AC3E}">
        <p14:creationId xmlns:p14="http://schemas.microsoft.com/office/powerpoint/2010/main" val="772104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5158"/>
            <a:ext cx="10515600" cy="5251805"/>
          </a:xfrm>
        </p:spPr>
        <p:txBody>
          <a:bodyPr>
            <a:normAutofit/>
          </a:bodyPr>
          <a:lstStyle/>
          <a:p>
            <a:r>
              <a:rPr lang="en-US" sz="1500" dirty="0"/>
              <a:t>Disable an Item: To disable an item in the dropdown menu, use the .disabled class &lt;li class="disabled"&gt;&lt;a href="#"&gt;CSS&lt;/a&gt;&lt;/li&gt;</a:t>
            </a:r>
          </a:p>
          <a:p>
            <a:r>
              <a:rPr lang="en-US" sz="1500" dirty="0"/>
              <a:t>Position the drop-down: To right-align the dropdown, add the .dropdown-menu-right </a:t>
            </a:r>
          </a:p>
          <a:p>
            <a:r>
              <a:rPr lang="en-US" sz="1500" dirty="0"/>
              <a:t>&lt;</a:t>
            </a:r>
            <a:r>
              <a:rPr lang="en-US" sz="1500" dirty="0" err="1"/>
              <a:t>ul</a:t>
            </a:r>
            <a:r>
              <a:rPr lang="en-US" sz="1500" dirty="0"/>
              <a:t> class="dropdown-menu dropdown-menu-right"&gt;</a:t>
            </a:r>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r>
              <a:rPr lang="en-US" sz="1500" dirty="0"/>
              <a:t>dropdown menu to expand upwards instead of downwards, change the &lt;div&gt; element with class="dropdown" to "</a:t>
            </a:r>
            <a:r>
              <a:rPr lang="en-US" sz="1500" dirty="0" err="1"/>
              <a:t>dropup</a:t>
            </a:r>
            <a:r>
              <a:rPr lang="en-US" sz="1500" dirty="0"/>
              <a:t>"</a:t>
            </a:r>
          </a:p>
          <a:p>
            <a:r>
              <a:rPr lang="en-US" sz="1500" dirty="0"/>
              <a:t>To help improve accessibility for people using screen readers, you should include the following role and aria-* attributes</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5" name="Picture 4"/>
          <p:cNvPicPr>
            <a:picLocks noChangeAspect="1"/>
          </p:cNvPicPr>
          <p:nvPr/>
        </p:nvPicPr>
        <p:blipFill>
          <a:blip r:embed="rId2"/>
          <a:stretch>
            <a:fillRect/>
          </a:stretch>
        </p:blipFill>
        <p:spPr>
          <a:xfrm>
            <a:off x="2227812" y="2261119"/>
            <a:ext cx="5800000" cy="1733333"/>
          </a:xfrm>
          <a:prstGeom prst="rect">
            <a:avLst/>
          </a:prstGeom>
        </p:spPr>
      </p:pic>
    </p:spTree>
    <p:extLst>
      <p:ext uri="{BB962C8B-B14F-4D97-AF65-F5344CB8AC3E}">
        <p14:creationId xmlns:p14="http://schemas.microsoft.com/office/powerpoint/2010/main" val="3903620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5158"/>
            <a:ext cx="10515600" cy="5251805"/>
          </a:xfrm>
        </p:spPr>
        <p:txBody>
          <a:bodyPr>
            <a:normAutofit/>
          </a:bodyPr>
          <a:lstStyle/>
          <a:p>
            <a:r>
              <a:rPr lang="en-US" sz="1500" dirty="0"/>
              <a:t>Basic Collapsible: when you want to hide and show large amount of content</a:t>
            </a:r>
          </a:p>
          <a:p>
            <a:endParaRPr lang="en-US" sz="1500" dirty="0"/>
          </a:p>
          <a:p>
            <a:endParaRPr lang="en-US" sz="1500" dirty="0"/>
          </a:p>
          <a:p>
            <a:endParaRPr lang="en-US" sz="1500" dirty="0"/>
          </a:p>
          <a:p>
            <a:endParaRPr lang="en-US" sz="1500" dirty="0"/>
          </a:p>
          <a:p>
            <a:r>
              <a:rPr lang="en-US" sz="1500" dirty="0"/>
              <a:t>The .collapse class indicates a collapsible element, this is the content that will be shown or hidden with a click of a button</a:t>
            </a:r>
          </a:p>
          <a:p>
            <a:r>
              <a:rPr lang="en-US" sz="1500" dirty="0"/>
              <a:t>To control (show/hide) the collapsible content, add the data-toggle="collapse" attribute to an &lt;a&gt; or a &lt;button&gt; element. Then add the data-target="#id" attribute to connect the button with the collapsible content (&lt;div id="demo"&gt;).</a:t>
            </a:r>
          </a:p>
          <a:p>
            <a:r>
              <a:rPr lang="en-US" sz="1500" dirty="0"/>
              <a:t>For &lt;a&gt; elements, you can use the href attribute instead of the data-target attribute</a:t>
            </a:r>
          </a:p>
          <a:p>
            <a:r>
              <a:rPr lang="en-US" sz="1500" dirty="0"/>
              <a:t>For the above example use: &lt;a href="#demo" data-toggle="collapse"&gt;Collapsible&lt;/a&gt;</a:t>
            </a:r>
          </a:p>
          <a:p>
            <a:r>
              <a:rPr lang="en-US" sz="1500" dirty="0"/>
              <a:t>By default, the collapsible content is hidden. However, you can add the .in class to show the content by default:</a:t>
            </a:r>
          </a:p>
          <a:p>
            <a:r>
              <a:rPr lang="en-US" sz="1500" dirty="0"/>
              <a:t>&lt;div id="demo" class="collapse in"&gt;</a:t>
            </a:r>
          </a:p>
          <a:p>
            <a:r>
              <a:rPr lang="en-US" sz="1500" dirty="0"/>
              <a:t>Check w3schools for Different examples using collapse.</a:t>
            </a:r>
          </a:p>
          <a:p>
            <a:r>
              <a:rPr lang="en-US" sz="1500" dirty="0"/>
              <a:t>Accordion: refer w3schools. </a:t>
            </a:r>
            <a:r>
              <a:rPr lang="en-US" sz="1500" dirty="0" err="1"/>
              <a:t>Vry</a:t>
            </a:r>
            <a:r>
              <a:rPr lang="en-US" sz="1500" dirty="0"/>
              <a:t> Impt</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5" name="Picture 4"/>
          <p:cNvPicPr>
            <a:picLocks noChangeAspect="1"/>
          </p:cNvPicPr>
          <p:nvPr/>
        </p:nvPicPr>
        <p:blipFill>
          <a:blip r:embed="rId2"/>
          <a:stretch>
            <a:fillRect/>
          </a:stretch>
        </p:blipFill>
        <p:spPr>
          <a:xfrm>
            <a:off x="2601586" y="1485191"/>
            <a:ext cx="6020640" cy="666667"/>
          </a:xfrm>
          <a:prstGeom prst="rect">
            <a:avLst/>
          </a:prstGeom>
        </p:spPr>
      </p:pic>
    </p:spTree>
    <p:extLst>
      <p:ext uri="{BB962C8B-B14F-4D97-AF65-F5344CB8AC3E}">
        <p14:creationId xmlns:p14="http://schemas.microsoft.com/office/powerpoint/2010/main" val="2819916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5158"/>
            <a:ext cx="10515600" cy="5251805"/>
          </a:xfrm>
        </p:spPr>
        <p:txBody>
          <a:bodyPr>
            <a:normAutofit/>
          </a:bodyPr>
          <a:lstStyle/>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r>
              <a:rPr lang="en-US" sz="1500" dirty="0"/>
              <a:t>Tabs are created with &lt;</a:t>
            </a:r>
            <a:r>
              <a:rPr lang="en-US" sz="1500" dirty="0" err="1"/>
              <a:t>ul</a:t>
            </a:r>
            <a:r>
              <a:rPr lang="en-US" sz="1500" dirty="0"/>
              <a:t> class="</a:t>
            </a:r>
            <a:r>
              <a:rPr lang="en-US" sz="1500" dirty="0" err="1"/>
              <a:t>nav</a:t>
            </a:r>
            <a:r>
              <a:rPr lang="en-US" sz="1500" dirty="0"/>
              <a:t> </a:t>
            </a:r>
            <a:r>
              <a:rPr lang="en-US" sz="1500" dirty="0" err="1"/>
              <a:t>nav</a:t>
            </a:r>
            <a:r>
              <a:rPr lang="en-US" sz="1500" dirty="0"/>
              <a:t>-tabs"&gt; Tip: Also mark the current page with &lt;li class="active"&gt; </a:t>
            </a:r>
          </a:p>
          <a:p>
            <a:endParaRPr lang="en-US" sz="1500" dirty="0"/>
          </a:p>
          <a:p>
            <a:endParaRPr lang="en-US" sz="1500" dirty="0"/>
          </a:p>
          <a:p>
            <a:endParaRPr lang="en-US" sz="1500" dirty="0"/>
          </a:p>
          <a:p>
            <a:endParaRPr lang="en-US" sz="1500" dirty="0"/>
          </a:p>
          <a:p>
            <a:endParaRPr lang="en-US" sz="1500" dirty="0"/>
          </a:p>
          <a:p>
            <a:endParaRPr lang="en-US" sz="1500" dirty="0"/>
          </a:p>
          <a:p>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IN" dirty="0"/>
              <a:t>Tabs and pills</a:t>
            </a:r>
          </a:p>
        </p:txBody>
      </p:sp>
      <p:pic>
        <p:nvPicPr>
          <p:cNvPr id="5" name="Picture 4"/>
          <p:cNvPicPr>
            <a:picLocks noChangeAspect="1"/>
          </p:cNvPicPr>
          <p:nvPr/>
        </p:nvPicPr>
        <p:blipFill>
          <a:blip r:embed="rId2"/>
          <a:stretch>
            <a:fillRect/>
          </a:stretch>
        </p:blipFill>
        <p:spPr>
          <a:xfrm>
            <a:off x="1306811" y="1317586"/>
            <a:ext cx="5877745" cy="1619476"/>
          </a:xfrm>
          <a:prstGeom prst="rect">
            <a:avLst/>
          </a:prstGeom>
        </p:spPr>
      </p:pic>
      <p:pic>
        <p:nvPicPr>
          <p:cNvPr id="6" name="Picture 5"/>
          <p:cNvPicPr>
            <a:picLocks noChangeAspect="1"/>
          </p:cNvPicPr>
          <p:nvPr/>
        </p:nvPicPr>
        <p:blipFill>
          <a:blip r:embed="rId3"/>
          <a:stretch>
            <a:fillRect/>
          </a:stretch>
        </p:blipFill>
        <p:spPr>
          <a:xfrm>
            <a:off x="1306811" y="4410720"/>
            <a:ext cx="8104762" cy="1371429"/>
          </a:xfrm>
          <a:prstGeom prst="rect">
            <a:avLst/>
          </a:prstGeom>
        </p:spPr>
      </p:pic>
    </p:spTree>
    <p:extLst>
      <p:ext uri="{BB962C8B-B14F-4D97-AF65-F5344CB8AC3E}">
        <p14:creationId xmlns:p14="http://schemas.microsoft.com/office/powerpoint/2010/main" val="1769175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5158"/>
            <a:ext cx="10515600" cy="5251805"/>
          </a:xfrm>
        </p:spPr>
        <p:txBody>
          <a:bodyPr>
            <a:normAutofit/>
          </a:bodyPr>
          <a:lstStyle/>
          <a:p>
            <a:r>
              <a:rPr lang="en-US" sz="1500" dirty="0"/>
              <a:t>Tabs with dropdown(same applies with pills- jus replace </a:t>
            </a:r>
            <a:r>
              <a:rPr lang="en-US" sz="1500" dirty="0" err="1"/>
              <a:t>nav</a:t>
            </a:r>
            <a:r>
              <a:rPr lang="en-US" sz="1500" dirty="0"/>
              <a:t>-tabs with </a:t>
            </a:r>
            <a:r>
              <a:rPr lang="en-US" sz="1500" dirty="0" err="1"/>
              <a:t>nav</a:t>
            </a:r>
            <a:r>
              <a:rPr lang="en-US" sz="1500" dirty="0"/>
              <a:t>-pills)</a:t>
            </a:r>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pPr marL="0" indent="0">
              <a:buNone/>
            </a:pPr>
            <a:endParaRPr lang="en-US" sz="1500" dirty="0"/>
          </a:p>
          <a:p>
            <a:r>
              <a:rPr lang="en-US" sz="1500" dirty="0"/>
              <a:t>Pills. Instead of </a:t>
            </a:r>
            <a:r>
              <a:rPr lang="en-US" sz="1500" dirty="0" err="1"/>
              <a:t>nav</a:t>
            </a:r>
            <a:r>
              <a:rPr lang="en-US" sz="1500" dirty="0"/>
              <a:t>-bars replace with </a:t>
            </a:r>
            <a:r>
              <a:rPr lang="en-US" sz="1500" dirty="0" err="1"/>
              <a:t>nav</a:t>
            </a:r>
            <a:r>
              <a:rPr lang="en-US" sz="1500" dirty="0"/>
              <a:t>-pills</a:t>
            </a:r>
          </a:p>
          <a:p>
            <a:r>
              <a:rPr lang="en-US" sz="1500" dirty="0"/>
              <a:t>Vertical pills: </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5" name="Picture 4"/>
          <p:cNvPicPr>
            <a:picLocks noChangeAspect="1"/>
          </p:cNvPicPr>
          <p:nvPr/>
        </p:nvPicPr>
        <p:blipFill>
          <a:blip r:embed="rId2"/>
          <a:stretch>
            <a:fillRect/>
          </a:stretch>
        </p:blipFill>
        <p:spPr>
          <a:xfrm>
            <a:off x="1935021" y="1485191"/>
            <a:ext cx="7009524" cy="2971429"/>
          </a:xfrm>
          <a:prstGeom prst="rect">
            <a:avLst/>
          </a:prstGeom>
        </p:spPr>
      </p:pic>
      <p:pic>
        <p:nvPicPr>
          <p:cNvPr id="6" name="Picture 5"/>
          <p:cNvPicPr>
            <a:picLocks noChangeAspect="1"/>
          </p:cNvPicPr>
          <p:nvPr/>
        </p:nvPicPr>
        <p:blipFill>
          <a:blip r:embed="rId3"/>
          <a:stretch>
            <a:fillRect/>
          </a:stretch>
        </p:blipFill>
        <p:spPr>
          <a:xfrm>
            <a:off x="4903701" y="4480649"/>
            <a:ext cx="5784013" cy="504362"/>
          </a:xfrm>
          <a:prstGeom prst="rect">
            <a:avLst/>
          </a:prstGeom>
        </p:spPr>
      </p:pic>
      <p:pic>
        <p:nvPicPr>
          <p:cNvPr id="7" name="Picture 6"/>
          <p:cNvPicPr>
            <a:picLocks noChangeAspect="1"/>
          </p:cNvPicPr>
          <p:nvPr/>
        </p:nvPicPr>
        <p:blipFill>
          <a:blip r:embed="rId4"/>
          <a:stretch>
            <a:fillRect/>
          </a:stretch>
        </p:blipFill>
        <p:spPr>
          <a:xfrm>
            <a:off x="2001015" y="4955252"/>
            <a:ext cx="3727754" cy="1902748"/>
          </a:xfrm>
          <a:prstGeom prst="rect">
            <a:avLst/>
          </a:prstGeom>
        </p:spPr>
      </p:pic>
    </p:spTree>
    <p:extLst>
      <p:ext uri="{BB962C8B-B14F-4D97-AF65-F5344CB8AC3E}">
        <p14:creationId xmlns:p14="http://schemas.microsoft.com/office/powerpoint/2010/main" val="992901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5007"/>
            <a:ext cx="10515600" cy="5111956"/>
          </a:xfrm>
        </p:spPr>
        <p:txBody>
          <a:bodyPr>
            <a:normAutofit/>
          </a:bodyPr>
          <a:lstStyle/>
          <a:p>
            <a:r>
              <a:rPr lang="en-US" sz="1500" dirty="0"/>
              <a:t>To </a:t>
            </a:r>
            <a:r>
              <a:rPr lang="en-US" sz="1500" dirty="0" err="1"/>
              <a:t>centre</a:t>
            </a:r>
            <a:r>
              <a:rPr lang="en-US" sz="1500" dirty="0"/>
              <a:t>/justify the tabs use:</a:t>
            </a:r>
          </a:p>
          <a:p>
            <a:r>
              <a:rPr lang="en-US" sz="1500" dirty="0" err="1"/>
              <a:t>Toggleable</a:t>
            </a:r>
            <a:r>
              <a:rPr lang="en-US" sz="1500" dirty="0"/>
              <a:t>/dynamic tabs: add the data-toggle="tab" attribute to each link. Then add a .tab-pane class with a unique ID for every tab and wrap them inside a &lt;div&gt; element with class .tab-content. If you want the tabs to fade in and out when clicking on them, add the .fade class to .tab-pane</a:t>
            </a:r>
          </a:p>
          <a:p>
            <a:r>
              <a:rPr lang="en-US" sz="1500" dirty="0"/>
              <a:t>Same applies to pills. Jus change data-toggle= “tab” to data-toggle= “pill”</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a:t>Few Bootstrap classes</a:t>
            </a:r>
            <a:endParaRPr lang="en-IN" dirty="0"/>
          </a:p>
        </p:txBody>
      </p:sp>
      <p:pic>
        <p:nvPicPr>
          <p:cNvPr id="5" name="Picture 4"/>
          <p:cNvPicPr>
            <a:picLocks noChangeAspect="1"/>
          </p:cNvPicPr>
          <p:nvPr/>
        </p:nvPicPr>
        <p:blipFill>
          <a:blip r:embed="rId2"/>
          <a:stretch>
            <a:fillRect/>
          </a:stretch>
        </p:blipFill>
        <p:spPr>
          <a:xfrm>
            <a:off x="3720561" y="1065007"/>
            <a:ext cx="3352381" cy="190426"/>
          </a:xfrm>
          <a:prstGeom prst="rect">
            <a:avLst/>
          </a:prstGeom>
        </p:spPr>
      </p:pic>
      <p:pic>
        <p:nvPicPr>
          <p:cNvPr id="6" name="Picture 5"/>
          <p:cNvPicPr>
            <a:picLocks noChangeAspect="1"/>
          </p:cNvPicPr>
          <p:nvPr/>
        </p:nvPicPr>
        <p:blipFill>
          <a:blip r:embed="rId3"/>
          <a:stretch>
            <a:fillRect/>
          </a:stretch>
        </p:blipFill>
        <p:spPr>
          <a:xfrm>
            <a:off x="1242010" y="2484830"/>
            <a:ext cx="9535856" cy="4190476"/>
          </a:xfrm>
          <a:prstGeom prst="rect">
            <a:avLst/>
          </a:prstGeom>
        </p:spPr>
      </p:pic>
    </p:spTree>
    <p:extLst>
      <p:ext uri="{BB962C8B-B14F-4D97-AF65-F5344CB8AC3E}">
        <p14:creationId xmlns:p14="http://schemas.microsoft.com/office/powerpoint/2010/main" val="722716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5158"/>
            <a:ext cx="10515600" cy="5251805"/>
          </a:xfrm>
        </p:spPr>
        <p:txBody>
          <a:bodyPr>
            <a:noAutofit/>
          </a:bodyPr>
          <a:lstStyle/>
          <a:p>
            <a:r>
              <a:rPr lang="en-US" sz="1500" dirty="0"/>
              <a:t>With Bootstrap, a navigation bar can extend or collapse, depending on the screen size.</a:t>
            </a:r>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pPr marL="0" indent="0">
              <a:buNone/>
            </a:pPr>
            <a:endParaRPr lang="en-US" sz="1500" dirty="0"/>
          </a:p>
          <a:p>
            <a:r>
              <a:rPr lang="en-US" sz="1500" dirty="0"/>
              <a:t>To get black </a:t>
            </a:r>
            <a:r>
              <a:rPr lang="en-US" sz="1500" dirty="0" err="1"/>
              <a:t>navbar</a:t>
            </a:r>
            <a:r>
              <a:rPr lang="en-US" sz="1500" dirty="0"/>
              <a:t> Just change the .</a:t>
            </a:r>
            <a:r>
              <a:rPr lang="en-US" sz="1500" dirty="0" err="1"/>
              <a:t>navbar</a:t>
            </a:r>
            <a:r>
              <a:rPr lang="en-US" sz="1500" dirty="0"/>
              <a:t>-default class into .</a:t>
            </a:r>
            <a:r>
              <a:rPr lang="en-US" sz="1500" dirty="0" err="1"/>
              <a:t>navbar</a:t>
            </a:r>
            <a:r>
              <a:rPr lang="en-US" sz="1500" dirty="0"/>
              <a:t>-inverse</a:t>
            </a:r>
          </a:p>
          <a:p>
            <a:endParaRPr lang="en-US" sz="1500" dirty="0"/>
          </a:p>
          <a:p>
            <a:endParaRPr lang="en-US" sz="1500" dirty="0"/>
          </a:p>
          <a:p>
            <a:endParaRPr lang="en-US" sz="1500" dirty="0"/>
          </a:p>
          <a:p>
            <a:r>
              <a:rPr lang="en-US" sz="1500" dirty="0"/>
              <a:t>To fix </a:t>
            </a:r>
            <a:r>
              <a:rPr lang="en-US" sz="1500" dirty="0" err="1"/>
              <a:t>navbar</a:t>
            </a:r>
            <a:r>
              <a:rPr lang="en-US" sz="1500" dirty="0"/>
              <a:t> at the top or bottom of the page</a:t>
            </a: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IN" dirty="0"/>
              <a:t>Navigation Bar</a:t>
            </a:r>
          </a:p>
        </p:txBody>
      </p:sp>
      <p:pic>
        <p:nvPicPr>
          <p:cNvPr id="5" name="Picture 4"/>
          <p:cNvPicPr>
            <a:picLocks noChangeAspect="1"/>
          </p:cNvPicPr>
          <p:nvPr/>
        </p:nvPicPr>
        <p:blipFill>
          <a:blip r:embed="rId2"/>
          <a:stretch>
            <a:fillRect/>
          </a:stretch>
        </p:blipFill>
        <p:spPr>
          <a:xfrm>
            <a:off x="7153460" y="925158"/>
            <a:ext cx="2962688" cy="257007"/>
          </a:xfrm>
          <a:prstGeom prst="rect">
            <a:avLst/>
          </a:prstGeom>
        </p:spPr>
      </p:pic>
      <p:pic>
        <p:nvPicPr>
          <p:cNvPr id="6" name="Picture 5"/>
          <p:cNvPicPr>
            <a:picLocks noChangeAspect="1"/>
          </p:cNvPicPr>
          <p:nvPr/>
        </p:nvPicPr>
        <p:blipFill>
          <a:blip r:embed="rId3"/>
          <a:stretch>
            <a:fillRect/>
          </a:stretch>
        </p:blipFill>
        <p:spPr>
          <a:xfrm>
            <a:off x="1091238" y="1182165"/>
            <a:ext cx="10009524" cy="2838095"/>
          </a:xfrm>
          <a:prstGeom prst="rect">
            <a:avLst/>
          </a:prstGeom>
        </p:spPr>
      </p:pic>
      <p:pic>
        <p:nvPicPr>
          <p:cNvPr id="7" name="Picture 6"/>
          <p:cNvPicPr>
            <a:picLocks noChangeAspect="1"/>
          </p:cNvPicPr>
          <p:nvPr/>
        </p:nvPicPr>
        <p:blipFill>
          <a:blip r:embed="rId4"/>
          <a:stretch>
            <a:fillRect/>
          </a:stretch>
        </p:blipFill>
        <p:spPr>
          <a:xfrm>
            <a:off x="2220038" y="4580293"/>
            <a:ext cx="4723809" cy="600159"/>
          </a:xfrm>
          <a:prstGeom prst="rect">
            <a:avLst/>
          </a:prstGeom>
        </p:spPr>
      </p:pic>
      <p:pic>
        <p:nvPicPr>
          <p:cNvPr id="8" name="Picture 7"/>
          <p:cNvPicPr>
            <a:picLocks noChangeAspect="1"/>
          </p:cNvPicPr>
          <p:nvPr/>
        </p:nvPicPr>
        <p:blipFill>
          <a:blip r:embed="rId5"/>
          <a:stretch>
            <a:fillRect/>
          </a:stretch>
        </p:blipFill>
        <p:spPr>
          <a:xfrm>
            <a:off x="1139433" y="5634481"/>
            <a:ext cx="8047619" cy="540711"/>
          </a:xfrm>
          <a:prstGeom prst="rect">
            <a:avLst/>
          </a:prstGeom>
        </p:spPr>
      </p:pic>
    </p:spTree>
    <p:extLst>
      <p:ext uri="{BB962C8B-B14F-4D97-AF65-F5344CB8AC3E}">
        <p14:creationId xmlns:p14="http://schemas.microsoft.com/office/powerpoint/2010/main" val="4200452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214"/>
            <a:ext cx="10515600" cy="5875749"/>
          </a:xfrm>
        </p:spPr>
        <p:txBody>
          <a:bodyPr>
            <a:normAutofit/>
          </a:bodyPr>
          <a:lstStyle/>
          <a:p>
            <a:r>
              <a:rPr lang="en-US" sz="1500" dirty="0"/>
              <a:t>To add a drop-down to the </a:t>
            </a:r>
            <a:r>
              <a:rPr lang="en-US" sz="1500" dirty="0" err="1"/>
              <a:t>navbar</a:t>
            </a:r>
            <a:r>
              <a:rPr lang="en-US" sz="1500" dirty="0"/>
              <a:t>. For the above example:</a:t>
            </a:r>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endParaRPr lang="en-US" sz="1500" dirty="0"/>
          </a:p>
          <a:p>
            <a:pPr marL="0" indent="0">
              <a:buNone/>
            </a:pPr>
            <a:endParaRPr lang="en-US" sz="1500" dirty="0"/>
          </a:p>
          <a:p>
            <a:r>
              <a:rPr lang="en-US" sz="1500" dirty="0"/>
              <a:t>Right-aligned </a:t>
            </a:r>
            <a:r>
              <a:rPr lang="en-US" sz="1500" dirty="0" err="1"/>
              <a:t>nav</a:t>
            </a:r>
            <a:r>
              <a:rPr lang="en-US" sz="1500" dirty="0"/>
              <a:t> bar - .</a:t>
            </a:r>
            <a:r>
              <a:rPr lang="en-US" sz="1500" dirty="0" err="1"/>
              <a:t>navbar</a:t>
            </a:r>
            <a:r>
              <a:rPr lang="en-US" sz="1500" dirty="0"/>
              <a:t>-right class is used to right-align navigation bar buttons. For the above example jus add another </a:t>
            </a:r>
            <a:r>
              <a:rPr lang="en-US" sz="1500" dirty="0" err="1"/>
              <a:t>ul</a:t>
            </a:r>
            <a:r>
              <a:rPr lang="en-US" sz="1500" dirty="0"/>
              <a:t> element </a:t>
            </a:r>
            <a:endParaRPr lang="en-IN" sz="1500" dirty="0"/>
          </a:p>
        </p:txBody>
      </p:sp>
      <p:pic>
        <p:nvPicPr>
          <p:cNvPr id="4" name="Picture 3"/>
          <p:cNvPicPr>
            <a:picLocks noChangeAspect="1"/>
          </p:cNvPicPr>
          <p:nvPr/>
        </p:nvPicPr>
        <p:blipFill>
          <a:blip r:embed="rId2"/>
          <a:stretch>
            <a:fillRect/>
          </a:stretch>
        </p:blipFill>
        <p:spPr>
          <a:xfrm>
            <a:off x="2912488" y="765767"/>
            <a:ext cx="6087325" cy="2895238"/>
          </a:xfrm>
          <a:prstGeom prst="rect">
            <a:avLst/>
          </a:prstGeom>
        </p:spPr>
      </p:pic>
      <p:pic>
        <p:nvPicPr>
          <p:cNvPr id="5" name="Picture 4"/>
          <p:cNvPicPr>
            <a:picLocks noChangeAspect="1"/>
          </p:cNvPicPr>
          <p:nvPr/>
        </p:nvPicPr>
        <p:blipFill>
          <a:blip r:embed="rId3"/>
          <a:stretch>
            <a:fillRect/>
          </a:stretch>
        </p:blipFill>
        <p:spPr>
          <a:xfrm>
            <a:off x="1610286" y="4718277"/>
            <a:ext cx="8971428" cy="1458686"/>
          </a:xfrm>
          <a:prstGeom prst="rect">
            <a:avLst/>
          </a:prstGeom>
        </p:spPr>
      </p:pic>
    </p:spTree>
    <p:extLst>
      <p:ext uri="{BB962C8B-B14F-4D97-AF65-F5344CB8AC3E}">
        <p14:creationId xmlns:p14="http://schemas.microsoft.com/office/powerpoint/2010/main" val="87760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Tools</a:t>
            </a:r>
            <a:endParaRPr lang="en-IN"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r>
              <a:rPr lang="en-US" sz="1500" b="1" dirty="0" smtClean="0">
                <a:solidFill>
                  <a:srgbClr val="00B0F0"/>
                </a:solidFill>
                <a:hlinkClick r:id="rId2"/>
              </a:rPr>
              <a:t>Bootlint</a:t>
            </a:r>
            <a:r>
              <a:rPr lang="en-US" sz="1500" dirty="0">
                <a:solidFill>
                  <a:srgbClr val="00B0F0"/>
                </a:solidFill>
              </a:rPr>
              <a:t> is the official Bootstrap HTML </a:t>
            </a:r>
            <a:r>
              <a:rPr lang="en-US" sz="1500" dirty="0">
                <a:solidFill>
                  <a:srgbClr val="00B0F0"/>
                </a:solidFill>
                <a:hlinkClick r:id="rId3"/>
              </a:rPr>
              <a:t>linter</a:t>
            </a:r>
            <a:r>
              <a:rPr lang="en-US" sz="1500" dirty="0">
                <a:solidFill>
                  <a:srgbClr val="00B0F0"/>
                </a:solidFill>
              </a:rPr>
              <a:t> tool. It automatically checks for several common HTML mistakes in webpages that are using Bootstrap in a fairly "vanilla" way. Vanilla Bootstrap's components/widgets require their parts of the DOM to conform to certain structures. Bootlint checks that instances of Bootstrap components have correctly-structured HTML. Consider adding Bootlint to your Bootstrap web development toolchain so that none of the common mistakes slow down your project's development</a:t>
            </a:r>
            <a:r>
              <a:rPr lang="en-US" sz="1500" dirty="0" smtClean="0">
                <a:solidFill>
                  <a:srgbClr val="00B0F0"/>
                </a:solidFill>
              </a:rPr>
              <a:t>.</a:t>
            </a:r>
            <a:r>
              <a:rPr lang="en-US" sz="1500" dirty="0">
                <a:solidFill>
                  <a:srgbClr val="00B0F0"/>
                </a:solidFill>
              </a:rPr>
              <a:t/>
            </a:r>
            <a:br>
              <a:rPr lang="en-US" sz="1500" dirty="0">
                <a:solidFill>
                  <a:srgbClr val="00B0F0"/>
                </a:solidFill>
              </a:rPr>
            </a:br>
            <a:r>
              <a:rPr lang="en-US" sz="1500" dirty="0">
                <a:solidFill>
                  <a:srgbClr val="00B0F0"/>
                </a:solidFill>
              </a:rPr>
              <a:t>[lint or a linter is any tool that flags suspicious usage in software written in any computer language</a:t>
            </a:r>
            <a:r>
              <a:rPr lang="en-US" sz="1500" dirty="0" smtClean="0">
                <a:solidFill>
                  <a:srgbClr val="00B0F0"/>
                </a:solidFill>
              </a:rPr>
              <a:t>]</a:t>
            </a:r>
          </a:p>
          <a:p>
            <a:r>
              <a:rPr lang="en-US" sz="1500" dirty="0">
                <a:solidFill>
                  <a:srgbClr val="00B0F0"/>
                </a:solidFill>
              </a:rPr>
              <a:t>Bootstrap automatically adapts your pages for various screen sizes. Here's how to disable this feature so your page works like this non-responsive </a:t>
            </a:r>
            <a:r>
              <a:rPr lang="en-US" sz="1500" dirty="0" smtClean="0">
                <a:solidFill>
                  <a:srgbClr val="00B0F0"/>
                </a:solidFill>
              </a:rPr>
              <a:t>example.</a:t>
            </a:r>
            <a:br>
              <a:rPr lang="en-US" sz="1500" dirty="0" smtClean="0">
                <a:solidFill>
                  <a:srgbClr val="00B0F0"/>
                </a:solidFill>
              </a:rPr>
            </a:br>
            <a:endParaRPr lang="en-US" sz="1500" dirty="0" smtClean="0">
              <a:solidFill>
                <a:srgbClr val="00B0F0"/>
              </a:solidFill>
            </a:endParaRPr>
          </a:p>
          <a:p>
            <a:r>
              <a:rPr lang="en-US" sz="1500" dirty="0" smtClean="0">
                <a:solidFill>
                  <a:srgbClr val="00B0F0"/>
                </a:solidFill>
              </a:rPr>
              <a:t>Steps </a:t>
            </a:r>
            <a:r>
              <a:rPr lang="en-US" sz="1500" dirty="0">
                <a:solidFill>
                  <a:srgbClr val="00B0F0"/>
                </a:solidFill>
              </a:rPr>
              <a:t>to disable page </a:t>
            </a:r>
            <a:r>
              <a:rPr lang="en-US" sz="1500" dirty="0" smtClean="0">
                <a:solidFill>
                  <a:srgbClr val="00B0F0"/>
                </a:solidFill>
              </a:rPr>
              <a:t>responsiveness. </a:t>
            </a:r>
            <a:r>
              <a:rPr lang="en-US" sz="1500" dirty="0">
                <a:solidFill>
                  <a:srgbClr val="00B0F0"/>
                </a:solidFill>
              </a:rPr>
              <a:t>Check EX: http://getbootstrap.com/examples/non-responsive/</a:t>
            </a:r>
            <a:endParaRPr lang="en-US" sz="1500" dirty="0" smtClean="0">
              <a:solidFill>
                <a:srgbClr val="00B0F0"/>
              </a:solidFill>
            </a:endParaRPr>
          </a:p>
          <a:p>
            <a:pPr lvl="1"/>
            <a:r>
              <a:rPr lang="en-US" sz="1100" dirty="0" smtClean="0">
                <a:solidFill>
                  <a:srgbClr val="00B0F0"/>
                </a:solidFill>
              </a:rPr>
              <a:t>Omit </a:t>
            </a:r>
            <a:r>
              <a:rPr lang="en-US" sz="1100" dirty="0">
                <a:solidFill>
                  <a:srgbClr val="00B0F0"/>
                </a:solidFill>
              </a:rPr>
              <a:t>the viewport &lt;meta&gt; mentioned in the CSS </a:t>
            </a:r>
            <a:r>
              <a:rPr lang="en-US" sz="1100" dirty="0" smtClean="0">
                <a:solidFill>
                  <a:srgbClr val="00B0F0"/>
                </a:solidFill>
              </a:rPr>
              <a:t>docs</a:t>
            </a:r>
            <a:endParaRPr lang="en-US" sz="1100" dirty="0">
              <a:solidFill>
                <a:srgbClr val="00B0F0"/>
              </a:solidFill>
            </a:endParaRPr>
          </a:p>
          <a:p>
            <a:pPr lvl="1"/>
            <a:r>
              <a:rPr lang="en-US" sz="1100" dirty="0" smtClean="0">
                <a:solidFill>
                  <a:srgbClr val="00B0F0"/>
                </a:solidFill>
              </a:rPr>
              <a:t>Override </a:t>
            </a:r>
            <a:r>
              <a:rPr lang="en-US" sz="1100" dirty="0">
                <a:solidFill>
                  <a:srgbClr val="00B0F0"/>
                </a:solidFill>
              </a:rPr>
              <a:t>the width on the .container for each grid tier with a single width, for example width: 970px !important; Be sure that this comes after the default Bootstrap CSS. You can optionally avoid the !important with media queries or some </a:t>
            </a:r>
            <a:r>
              <a:rPr lang="en-US" sz="1100" dirty="0" smtClean="0">
                <a:solidFill>
                  <a:srgbClr val="00B0F0"/>
                </a:solidFill>
              </a:rPr>
              <a:t>selector-</a:t>
            </a:r>
            <a:r>
              <a:rPr lang="en-US" sz="1100" dirty="0" err="1" smtClean="0">
                <a:solidFill>
                  <a:srgbClr val="00B0F0"/>
                </a:solidFill>
              </a:rPr>
              <a:t>fu</a:t>
            </a:r>
            <a:r>
              <a:rPr lang="en-US" sz="1100" dirty="0" smtClean="0">
                <a:solidFill>
                  <a:srgbClr val="00B0F0"/>
                </a:solidFill>
              </a:rPr>
              <a:t>.</a:t>
            </a:r>
            <a:endParaRPr lang="en-US" sz="1100" dirty="0">
              <a:solidFill>
                <a:srgbClr val="00B0F0"/>
              </a:solidFill>
            </a:endParaRPr>
          </a:p>
          <a:p>
            <a:pPr lvl="1"/>
            <a:r>
              <a:rPr lang="en-US" sz="1100" dirty="0" smtClean="0">
                <a:solidFill>
                  <a:srgbClr val="00B0F0"/>
                </a:solidFill>
              </a:rPr>
              <a:t>If </a:t>
            </a:r>
            <a:r>
              <a:rPr lang="en-US" sz="1100" dirty="0">
                <a:solidFill>
                  <a:srgbClr val="00B0F0"/>
                </a:solidFill>
              </a:rPr>
              <a:t>using </a:t>
            </a:r>
            <a:r>
              <a:rPr lang="en-US" sz="1100" dirty="0" err="1">
                <a:solidFill>
                  <a:srgbClr val="00B0F0"/>
                </a:solidFill>
              </a:rPr>
              <a:t>navbars</a:t>
            </a:r>
            <a:r>
              <a:rPr lang="en-US" sz="1100" dirty="0">
                <a:solidFill>
                  <a:srgbClr val="00B0F0"/>
                </a:solidFill>
              </a:rPr>
              <a:t>, remove all navbar collapsing and expanding </a:t>
            </a:r>
            <a:r>
              <a:rPr lang="en-US" sz="1100" dirty="0" smtClean="0">
                <a:solidFill>
                  <a:srgbClr val="00B0F0"/>
                </a:solidFill>
              </a:rPr>
              <a:t>behavior.</a:t>
            </a:r>
            <a:endParaRPr lang="en-US" sz="1100" dirty="0">
              <a:solidFill>
                <a:srgbClr val="00B0F0"/>
              </a:solidFill>
            </a:endParaRPr>
          </a:p>
          <a:p>
            <a:pPr lvl="1"/>
            <a:r>
              <a:rPr lang="en-US" sz="1100" dirty="0" smtClean="0">
                <a:solidFill>
                  <a:srgbClr val="00B0F0"/>
                </a:solidFill>
              </a:rPr>
              <a:t>For </a:t>
            </a:r>
            <a:r>
              <a:rPr lang="en-US" sz="1100" dirty="0">
                <a:solidFill>
                  <a:srgbClr val="00B0F0"/>
                </a:solidFill>
              </a:rPr>
              <a:t>grid layouts, use .col-xs-* classes in addition to, or in place of, the medium/large ones. Don't worry, the extra-small device grid scales to all resolutions.</a:t>
            </a:r>
          </a:p>
          <a:p>
            <a:endParaRPr lang="en-US" sz="1600" dirty="0">
              <a:solidFill>
                <a:srgbClr val="00B0F0"/>
              </a:solidFill>
            </a:endParaRPr>
          </a:p>
          <a:p>
            <a:r>
              <a:rPr lang="en-US" sz="1600" dirty="0" smtClean="0">
                <a:solidFill>
                  <a:srgbClr val="00B0F0"/>
                </a:solidFill>
              </a:rPr>
              <a:t>Browser and device support</a:t>
            </a:r>
            <a:r>
              <a:rPr lang="en-US" sz="1600" dirty="0">
                <a:solidFill>
                  <a:srgbClr val="00B0F0"/>
                </a:solidFill>
              </a:rPr>
              <a:t/>
            </a:r>
            <a:br>
              <a:rPr lang="en-US" sz="1600" dirty="0">
                <a:solidFill>
                  <a:srgbClr val="00B0F0"/>
                </a:solidFill>
              </a:rPr>
            </a:br>
            <a:r>
              <a:rPr lang="en-US" sz="1600" dirty="0" smtClean="0">
                <a:solidFill>
                  <a:srgbClr val="00B0F0"/>
                </a:solidFill>
              </a:rPr>
              <a:t>Bootstrap </a:t>
            </a:r>
            <a:r>
              <a:rPr lang="en-US" sz="1600" dirty="0">
                <a:solidFill>
                  <a:srgbClr val="00B0F0"/>
                </a:solidFill>
              </a:rPr>
              <a:t>is built to work best in the latest desktop and mobile browsers, meaning older browsers might display differently styled, though fully functional, renderings of certain components.</a:t>
            </a:r>
          </a:p>
          <a:p>
            <a:r>
              <a:rPr lang="en-US" sz="1500" dirty="0" smtClean="0">
                <a:solidFill>
                  <a:srgbClr val="00B0F0"/>
                </a:solidFill>
              </a:rPr>
              <a:t/>
            </a:r>
            <a:br>
              <a:rPr lang="en-US" sz="1500" dirty="0" smtClean="0">
                <a:solidFill>
                  <a:srgbClr val="00B0F0"/>
                </a:solidFill>
              </a:rPr>
            </a:br>
            <a:endParaRPr lang="en-US" sz="1500" dirty="0" smtClean="0">
              <a:solidFill>
                <a:srgbClr val="00B0F0"/>
              </a:solidFill>
            </a:endParaRPr>
          </a:p>
          <a:p>
            <a:endParaRPr lang="en-IN" sz="1500" dirty="0">
              <a:solidFill>
                <a:srgbClr val="00B0F0"/>
              </a:solidFill>
            </a:endParaRPr>
          </a:p>
        </p:txBody>
      </p:sp>
      <p:sp>
        <p:nvSpPr>
          <p:cNvPr id="4" name="Rectangle 1"/>
          <p:cNvSpPr>
            <a:spLocks noChangeArrowheads="1"/>
          </p:cNvSpPr>
          <p:nvPr/>
        </p:nvSpPr>
        <p:spPr bwMode="auto">
          <a:xfrm>
            <a:off x="0" y="51640"/>
            <a:ext cx="184731" cy="35391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3500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4249"/>
            <a:ext cx="10515600" cy="5122714"/>
          </a:xfrm>
        </p:spPr>
        <p:txBody>
          <a:bodyPr>
            <a:normAutofit/>
          </a:bodyPr>
          <a:lstStyle/>
          <a:p>
            <a:r>
              <a:rPr lang="en-US" sz="1500" dirty="0"/>
              <a:t>On small screens hide the navigation bar; and only show it when it is needed</a:t>
            </a:r>
          </a:p>
          <a:p>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IN" dirty="0"/>
              <a:t>Collapsible navigation bar</a:t>
            </a:r>
          </a:p>
        </p:txBody>
      </p:sp>
      <p:pic>
        <p:nvPicPr>
          <p:cNvPr id="5" name="Picture 4"/>
          <p:cNvPicPr>
            <a:picLocks noChangeAspect="1"/>
          </p:cNvPicPr>
          <p:nvPr/>
        </p:nvPicPr>
        <p:blipFill>
          <a:blip r:embed="rId2"/>
          <a:stretch>
            <a:fillRect/>
          </a:stretch>
        </p:blipFill>
        <p:spPr>
          <a:xfrm>
            <a:off x="404419" y="1538436"/>
            <a:ext cx="11512253" cy="5029016"/>
          </a:xfrm>
          <a:prstGeom prst="rect">
            <a:avLst/>
          </a:prstGeom>
        </p:spPr>
      </p:pic>
    </p:spTree>
    <p:extLst>
      <p:ext uri="{BB962C8B-B14F-4D97-AF65-F5344CB8AC3E}">
        <p14:creationId xmlns:p14="http://schemas.microsoft.com/office/powerpoint/2010/main" val="3551618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6" y="484409"/>
            <a:ext cx="12192852" cy="5889182"/>
          </a:xfrm>
          <a:prstGeom prst="rect">
            <a:avLst/>
          </a:prstGeom>
        </p:spPr>
      </p:pic>
    </p:spTree>
    <p:extLst>
      <p:ext uri="{BB962C8B-B14F-4D97-AF65-F5344CB8AC3E}">
        <p14:creationId xmlns:p14="http://schemas.microsoft.com/office/powerpoint/2010/main" val="3728805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1219"/>
            <a:ext cx="10515600" cy="5165744"/>
          </a:xfrm>
        </p:spPr>
        <p:txBody>
          <a:bodyPr>
            <a:normAutofit/>
          </a:bodyPr>
          <a:lstStyle/>
          <a:p>
            <a:r>
              <a:rPr lang="en-US" sz="1500" dirty="0"/>
              <a:t>Form controls automatically receive some global styling with Bootstrap. All textual &lt;input&gt;, &lt;textarea&gt;, and &lt;select&gt; elements with class .form-control have a width of 100</a:t>
            </a:r>
            <a:r>
              <a:rPr lang="en-US" sz="1500" dirty="0" smtClean="0"/>
              <a:t>%</a:t>
            </a:r>
          </a:p>
          <a:p>
            <a:r>
              <a:rPr lang="en-US" sz="1500" dirty="0" smtClean="0"/>
              <a:t>3 types of form layouts: vertical (default), horizontal and inline form</a:t>
            </a:r>
          </a:p>
          <a:p>
            <a:r>
              <a:rPr lang="en-US" sz="1500" dirty="0"/>
              <a:t>Rules for the form layouts: </a:t>
            </a:r>
            <a:r>
              <a:rPr lang="en-US" sz="1500" dirty="0" smtClean="0"/>
              <a:t/>
            </a:r>
            <a:br>
              <a:rPr lang="en-US" sz="1500" dirty="0" smtClean="0"/>
            </a:br>
            <a:r>
              <a:rPr lang="en-US" sz="1500" dirty="0" smtClean="0"/>
              <a:t>Always </a:t>
            </a:r>
            <a:r>
              <a:rPr lang="en-US" sz="1500" dirty="0"/>
              <a:t>use &lt;form role="form"&gt; (helps improve accessibility for people using screen </a:t>
            </a:r>
            <a:r>
              <a:rPr lang="en-US" sz="1500" dirty="0" smtClean="0"/>
              <a:t>readers)</a:t>
            </a:r>
            <a:br>
              <a:rPr lang="en-US" sz="1500" dirty="0" smtClean="0"/>
            </a:br>
            <a:r>
              <a:rPr lang="en-US" sz="1500" dirty="0" smtClean="0"/>
              <a:t>Wrap </a:t>
            </a:r>
            <a:r>
              <a:rPr lang="en-US" sz="1500" dirty="0"/>
              <a:t>labels and form controls in &lt;div class="form-group"&gt; (needed for optimum </a:t>
            </a:r>
            <a:r>
              <a:rPr lang="en-US" sz="1500" dirty="0" smtClean="0"/>
              <a:t>spacing)</a:t>
            </a:r>
            <a:br>
              <a:rPr lang="en-US" sz="1500" dirty="0" smtClean="0"/>
            </a:br>
            <a:r>
              <a:rPr lang="en-US" sz="1500" dirty="0" smtClean="0"/>
              <a:t>Add </a:t>
            </a:r>
            <a:r>
              <a:rPr lang="en-US" sz="1500" dirty="0"/>
              <a:t>class .form-control to all textual &lt;input&gt;, &lt;textarea&gt;, and &lt;select&gt; </a:t>
            </a:r>
            <a:r>
              <a:rPr lang="en-US" sz="1500" dirty="0" smtClean="0"/>
              <a:t>elements</a:t>
            </a:r>
            <a:endParaRPr lang="en-US" sz="1500" dirty="0"/>
          </a:p>
          <a:p>
            <a:r>
              <a:rPr lang="en-US" sz="1500" dirty="0" smtClean="0"/>
              <a:t/>
            </a:r>
            <a:br>
              <a:rPr lang="en-US" sz="1500" dirty="0" smtClean="0"/>
            </a:br>
            <a:endParaRPr lang="en-IN" sz="1500" dirty="0"/>
          </a:p>
        </p:txBody>
      </p:sp>
      <p:sp>
        <p:nvSpPr>
          <p:cNvPr id="4" name="Title 1"/>
          <p:cNvSpPr>
            <a:spLocks noGrp="1"/>
          </p:cNvSpPr>
          <p:nvPr>
            <p:ph type="title"/>
          </p:nvPr>
        </p:nvSpPr>
        <p:spPr>
          <a:xfrm>
            <a:off x="838200" y="365125"/>
            <a:ext cx="10515600" cy="560033"/>
          </a:xfrm>
        </p:spPr>
        <p:txBody>
          <a:bodyPr>
            <a:normAutofit fontScale="90000"/>
          </a:bodyPr>
          <a:lstStyle/>
          <a:p>
            <a:r>
              <a:rPr lang="en-US" dirty="0" smtClean="0"/>
              <a:t>Bootstrap Forms</a:t>
            </a:r>
            <a:endParaRPr lang="en-IN" dirty="0"/>
          </a:p>
        </p:txBody>
      </p:sp>
      <p:pic>
        <p:nvPicPr>
          <p:cNvPr id="6" name="Picture 5"/>
          <p:cNvPicPr>
            <a:picLocks noChangeAspect="1"/>
          </p:cNvPicPr>
          <p:nvPr/>
        </p:nvPicPr>
        <p:blipFill>
          <a:blip r:embed="rId2"/>
          <a:stretch>
            <a:fillRect/>
          </a:stretch>
        </p:blipFill>
        <p:spPr>
          <a:xfrm>
            <a:off x="838200" y="3233345"/>
            <a:ext cx="11087100" cy="2628900"/>
          </a:xfrm>
          <a:prstGeom prst="rect">
            <a:avLst/>
          </a:prstGeom>
        </p:spPr>
      </p:pic>
    </p:spTree>
    <p:extLst>
      <p:ext uri="{BB962C8B-B14F-4D97-AF65-F5344CB8AC3E}">
        <p14:creationId xmlns:p14="http://schemas.microsoft.com/office/powerpoint/2010/main" val="3114731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638"/>
            <a:ext cx="10515600" cy="5983325"/>
          </a:xfrm>
        </p:spPr>
        <p:txBody>
          <a:bodyPr>
            <a:normAutofit/>
          </a:bodyPr>
          <a:lstStyle/>
          <a:p>
            <a:pPr eaLnBrk="0" fontAlgn="base" hangingPunct="0">
              <a:lnSpc>
                <a:spcPct val="100000"/>
              </a:lnSpc>
              <a:spcBef>
                <a:spcPct val="0"/>
              </a:spcBef>
              <a:spcAft>
                <a:spcPct val="0"/>
              </a:spcAft>
            </a:pPr>
            <a:r>
              <a:rPr lang="en-US" sz="1500" dirty="0" smtClean="0">
                <a:latin typeface="+mj-lt"/>
              </a:rPr>
              <a:t>Inline forms: all of the elements are inline, left-aligned, and the labels are alongside. </a:t>
            </a:r>
            <a:r>
              <a:rPr lang="en-US" altLang="en-US" sz="1500" dirty="0" smtClean="0">
                <a:solidFill>
                  <a:srgbClr val="000000"/>
                </a:solidFill>
                <a:latin typeface="+mj-lt"/>
              </a:rPr>
              <a:t>Note</a:t>
            </a:r>
            <a:r>
              <a:rPr lang="en-US" altLang="en-US" sz="1500" dirty="0">
                <a:solidFill>
                  <a:srgbClr val="000000"/>
                </a:solidFill>
                <a:latin typeface="+mj-lt"/>
              </a:rPr>
              <a:t>: This only applies to forms within viewports that are at least 768px </a:t>
            </a:r>
            <a:r>
              <a:rPr lang="en-US" altLang="en-US" sz="1500" dirty="0" smtClean="0">
                <a:solidFill>
                  <a:srgbClr val="000000"/>
                </a:solidFill>
                <a:latin typeface="+mj-lt"/>
              </a:rPr>
              <a:t>wide!</a:t>
            </a:r>
            <a:r>
              <a:rPr lang="en-US" altLang="en-US" sz="1500" dirty="0" smtClean="0">
                <a:latin typeface="+mj-lt"/>
              </a:rPr>
              <a:t/>
            </a:r>
            <a:br>
              <a:rPr lang="en-US" altLang="en-US" sz="1500" dirty="0" smtClean="0">
                <a:latin typeface="+mj-lt"/>
              </a:rPr>
            </a:br>
            <a:r>
              <a:rPr lang="en-US" altLang="en-US" sz="1500" dirty="0" smtClean="0">
                <a:solidFill>
                  <a:srgbClr val="000000"/>
                </a:solidFill>
                <a:latin typeface="+mj-lt"/>
              </a:rPr>
              <a:t>Additional </a:t>
            </a:r>
            <a:r>
              <a:rPr lang="en-US" altLang="en-US" sz="1500" dirty="0">
                <a:solidFill>
                  <a:srgbClr val="000000"/>
                </a:solidFill>
                <a:latin typeface="+mj-lt"/>
              </a:rPr>
              <a:t>rule for an inline </a:t>
            </a:r>
            <a:r>
              <a:rPr lang="en-US" altLang="en-US" sz="1500" dirty="0" smtClean="0">
                <a:solidFill>
                  <a:srgbClr val="000000"/>
                </a:solidFill>
                <a:latin typeface="+mj-lt"/>
              </a:rPr>
              <a:t>form:</a:t>
            </a:r>
            <a:r>
              <a:rPr lang="en-US" altLang="en-US" sz="1500" dirty="0" smtClean="0">
                <a:latin typeface="+mj-lt"/>
              </a:rPr>
              <a:t> </a:t>
            </a:r>
            <a:r>
              <a:rPr lang="en-US" altLang="en-US" sz="1500" dirty="0" smtClean="0">
                <a:solidFill>
                  <a:srgbClr val="000000"/>
                </a:solidFill>
                <a:latin typeface="+mj-lt"/>
              </a:rPr>
              <a:t>Add </a:t>
            </a:r>
            <a:r>
              <a:rPr lang="en-US" altLang="en-US" sz="1500" dirty="0">
                <a:solidFill>
                  <a:srgbClr val="000000"/>
                </a:solidFill>
                <a:latin typeface="+mj-lt"/>
              </a:rPr>
              <a:t>class </a:t>
            </a:r>
            <a:r>
              <a:rPr lang="en-US" altLang="en-US" sz="1500" dirty="0">
                <a:solidFill>
                  <a:srgbClr val="DC143C"/>
                </a:solidFill>
                <a:latin typeface="+mj-lt"/>
                <a:cs typeface="Courier New" panose="02070309020205020404" pitchFamily="49" charset="0"/>
              </a:rPr>
              <a:t>.form-inline</a:t>
            </a:r>
            <a:r>
              <a:rPr lang="en-US" altLang="en-US" sz="1500" dirty="0">
                <a:solidFill>
                  <a:srgbClr val="000000"/>
                </a:solidFill>
                <a:latin typeface="+mj-lt"/>
              </a:rPr>
              <a:t> to the </a:t>
            </a:r>
            <a:r>
              <a:rPr lang="en-US" altLang="en-US" sz="1500" dirty="0">
                <a:solidFill>
                  <a:srgbClr val="DC143C"/>
                </a:solidFill>
                <a:latin typeface="+mj-lt"/>
                <a:cs typeface="Courier New" panose="02070309020205020404" pitchFamily="49" charset="0"/>
              </a:rPr>
              <a:t>&lt;form&gt;</a:t>
            </a:r>
            <a:r>
              <a:rPr lang="en-US" altLang="en-US" sz="1500" dirty="0">
                <a:solidFill>
                  <a:srgbClr val="000000"/>
                </a:solidFill>
                <a:latin typeface="+mj-lt"/>
              </a:rPr>
              <a:t> </a:t>
            </a:r>
            <a:r>
              <a:rPr lang="en-US" altLang="en-US" sz="1500" dirty="0" smtClean="0">
                <a:solidFill>
                  <a:srgbClr val="000000"/>
                </a:solidFill>
                <a:latin typeface="+mj-lt"/>
              </a:rPr>
              <a:t>element</a:t>
            </a:r>
            <a:br>
              <a:rPr lang="en-US" altLang="en-US" sz="1500" dirty="0" smtClean="0">
                <a:solidFill>
                  <a:srgbClr val="000000"/>
                </a:solidFill>
                <a:latin typeface="+mj-lt"/>
              </a:rPr>
            </a:br>
            <a:r>
              <a:rPr lang="en-US" altLang="en-US" sz="1500" dirty="0" smtClean="0">
                <a:solidFill>
                  <a:srgbClr val="000000"/>
                </a:solidFill>
                <a:latin typeface="+mj-lt"/>
              </a:rPr>
              <a:t/>
            </a:r>
            <a:br>
              <a:rPr lang="en-US" altLang="en-US" sz="1500" dirty="0" smtClean="0">
                <a:solidFill>
                  <a:srgbClr val="000000"/>
                </a:solidFill>
                <a:latin typeface="+mj-lt"/>
              </a:rPr>
            </a:br>
            <a:r>
              <a:rPr lang="en-US" altLang="en-US" sz="1500" dirty="0" smtClean="0">
                <a:solidFill>
                  <a:srgbClr val="000000"/>
                </a:solidFill>
                <a:latin typeface="+mj-lt"/>
              </a:rPr>
              <a:t/>
            </a:r>
            <a:br>
              <a:rPr lang="en-US" altLang="en-US" sz="1500" dirty="0" smtClean="0">
                <a:solidFill>
                  <a:srgbClr val="000000"/>
                </a:solidFill>
                <a:latin typeface="+mj-lt"/>
              </a:rPr>
            </a:br>
            <a:endParaRPr lang="en-US" altLang="en-US" sz="1500" dirty="0" smtClean="0">
              <a:solidFill>
                <a:srgbClr val="000000"/>
              </a:solidFill>
              <a:latin typeface="+mj-lt"/>
            </a:endParaRPr>
          </a:p>
          <a:p>
            <a:pPr eaLnBrk="0" fontAlgn="base" hangingPunct="0">
              <a:lnSpc>
                <a:spcPct val="100000"/>
              </a:lnSpc>
              <a:spcBef>
                <a:spcPct val="0"/>
              </a:spcBef>
              <a:spcAft>
                <a:spcPct val="0"/>
              </a:spcAft>
            </a:pPr>
            <a:r>
              <a:rPr lang="en-US" altLang="en-US" sz="1500" dirty="0">
                <a:solidFill>
                  <a:srgbClr val="000000"/>
                </a:solidFill>
                <a:latin typeface="+mj-lt"/>
              </a:rPr>
              <a:t>Tip: If you don't include a label for every input, screen readers will have trouble with your forms. You can hide the labels for all devices, except screen readers, by using the .</a:t>
            </a:r>
            <a:r>
              <a:rPr lang="en-US" altLang="en-US" sz="1500" dirty="0" err="1">
                <a:solidFill>
                  <a:srgbClr val="000000"/>
                </a:solidFill>
                <a:latin typeface="+mj-lt"/>
              </a:rPr>
              <a:t>sr</a:t>
            </a:r>
            <a:r>
              <a:rPr lang="en-US" altLang="en-US" sz="1500" dirty="0">
                <a:solidFill>
                  <a:srgbClr val="000000"/>
                </a:solidFill>
                <a:latin typeface="+mj-lt"/>
              </a:rPr>
              <a:t>-only class </a:t>
            </a:r>
            <a:r>
              <a:rPr lang="en-US" altLang="en-US" sz="1500" dirty="0" smtClean="0">
                <a:solidFill>
                  <a:srgbClr val="000000"/>
                </a:solidFill>
                <a:latin typeface="+mj-lt"/>
              </a:rPr>
              <a:t/>
            </a:r>
            <a:br>
              <a:rPr lang="en-US" altLang="en-US" sz="1500" dirty="0" smtClean="0">
                <a:solidFill>
                  <a:srgbClr val="000000"/>
                </a:solidFill>
                <a:latin typeface="+mj-lt"/>
              </a:rPr>
            </a:br>
            <a:r>
              <a:rPr lang="en-US" altLang="en-US" sz="1500" dirty="0" smtClean="0">
                <a:solidFill>
                  <a:srgbClr val="000000"/>
                </a:solidFill>
                <a:latin typeface="+mj-lt"/>
              </a:rPr>
              <a:t/>
            </a:r>
            <a:br>
              <a:rPr lang="en-US" altLang="en-US" sz="1500" dirty="0" smtClean="0">
                <a:solidFill>
                  <a:srgbClr val="000000"/>
                </a:solidFill>
                <a:latin typeface="+mj-lt"/>
              </a:rPr>
            </a:br>
            <a:r>
              <a:rPr lang="en-US" altLang="en-US" sz="1500" dirty="0" smtClean="0">
                <a:solidFill>
                  <a:srgbClr val="000000"/>
                </a:solidFill>
                <a:latin typeface="+mj-lt"/>
              </a:rPr>
              <a:t/>
            </a:r>
            <a:br>
              <a:rPr lang="en-US" altLang="en-US" sz="1500" dirty="0" smtClean="0">
                <a:solidFill>
                  <a:srgbClr val="000000"/>
                </a:solidFill>
                <a:latin typeface="+mj-lt"/>
              </a:rPr>
            </a:br>
            <a:r>
              <a:rPr lang="en-US" altLang="en-US" sz="1500" dirty="0" smtClean="0">
                <a:solidFill>
                  <a:srgbClr val="000000"/>
                </a:solidFill>
                <a:latin typeface="+mj-lt"/>
              </a:rPr>
              <a:t/>
            </a:r>
            <a:br>
              <a:rPr lang="en-US" altLang="en-US" sz="1500" dirty="0" smtClean="0">
                <a:solidFill>
                  <a:srgbClr val="000000"/>
                </a:solidFill>
                <a:latin typeface="+mj-lt"/>
              </a:rPr>
            </a:br>
            <a:endParaRPr lang="en-US" altLang="en-US" sz="1500" dirty="0" smtClean="0">
              <a:solidFill>
                <a:srgbClr val="000000"/>
              </a:solidFill>
              <a:latin typeface="+mj-lt"/>
            </a:endParaRPr>
          </a:p>
          <a:p>
            <a:pPr eaLnBrk="0" fontAlgn="base" hangingPunct="0">
              <a:lnSpc>
                <a:spcPct val="100000"/>
              </a:lnSpc>
              <a:spcBef>
                <a:spcPct val="0"/>
              </a:spcBef>
              <a:spcAft>
                <a:spcPct val="0"/>
              </a:spcAft>
            </a:pPr>
            <a:r>
              <a:rPr lang="en-US" altLang="en-US" sz="1500" dirty="0">
                <a:solidFill>
                  <a:srgbClr val="000000"/>
                </a:solidFill>
                <a:latin typeface="+mj-lt"/>
              </a:rPr>
              <a:t>Horizontal forms: </a:t>
            </a:r>
            <a:r>
              <a:rPr lang="en-US" altLang="en-US" sz="1500" dirty="0" smtClean="0">
                <a:solidFill>
                  <a:srgbClr val="000000"/>
                </a:solidFill>
                <a:latin typeface="+mj-lt"/>
              </a:rPr>
              <a:t>stands </a:t>
            </a:r>
            <a:r>
              <a:rPr lang="en-US" altLang="en-US" sz="1500" dirty="0">
                <a:solidFill>
                  <a:srgbClr val="000000"/>
                </a:solidFill>
                <a:latin typeface="+mj-lt"/>
              </a:rPr>
              <a:t>apart from the other forms both in the amount of markup, and in the presentation of the form.</a:t>
            </a:r>
          </a:p>
          <a:p>
            <a:pPr eaLnBrk="0" fontAlgn="base" hangingPunct="0">
              <a:lnSpc>
                <a:spcPct val="100000"/>
              </a:lnSpc>
              <a:spcBef>
                <a:spcPct val="0"/>
              </a:spcBef>
              <a:spcAft>
                <a:spcPct val="0"/>
              </a:spcAft>
            </a:pPr>
            <a:r>
              <a:rPr lang="en-US" altLang="en-US" sz="1500" dirty="0">
                <a:solidFill>
                  <a:srgbClr val="000000"/>
                </a:solidFill>
                <a:latin typeface="+mj-lt"/>
              </a:rPr>
              <a:t>Additional rules for a horizontal </a:t>
            </a:r>
            <a:r>
              <a:rPr lang="en-US" altLang="en-US" sz="1500" dirty="0" smtClean="0">
                <a:solidFill>
                  <a:srgbClr val="000000"/>
                </a:solidFill>
                <a:latin typeface="+mj-lt"/>
              </a:rPr>
              <a:t>form:</a:t>
            </a:r>
            <a:br>
              <a:rPr lang="en-US" altLang="en-US" sz="1500" dirty="0" smtClean="0">
                <a:solidFill>
                  <a:srgbClr val="000000"/>
                </a:solidFill>
                <a:latin typeface="+mj-lt"/>
              </a:rPr>
            </a:br>
            <a:r>
              <a:rPr lang="en-US" altLang="en-US" sz="1500" dirty="0" smtClean="0">
                <a:solidFill>
                  <a:srgbClr val="000000"/>
                </a:solidFill>
                <a:latin typeface="+mj-lt"/>
              </a:rPr>
              <a:t>Add </a:t>
            </a:r>
            <a:r>
              <a:rPr lang="en-US" altLang="en-US" sz="1500" dirty="0">
                <a:solidFill>
                  <a:srgbClr val="000000"/>
                </a:solidFill>
                <a:latin typeface="+mj-lt"/>
              </a:rPr>
              <a:t>class .form-horizontal to the &lt;form&gt; </a:t>
            </a:r>
            <a:r>
              <a:rPr lang="en-US" altLang="en-US" sz="1500" dirty="0" smtClean="0">
                <a:solidFill>
                  <a:srgbClr val="000000"/>
                </a:solidFill>
                <a:latin typeface="+mj-lt"/>
              </a:rPr>
              <a:t>element</a:t>
            </a:r>
            <a:br>
              <a:rPr lang="en-US" altLang="en-US" sz="1500" dirty="0" smtClean="0">
                <a:solidFill>
                  <a:srgbClr val="000000"/>
                </a:solidFill>
                <a:latin typeface="+mj-lt"/>
              </a:rPr>
            </a:br>
            <a:r>
              <a:rPr lang="en-US" altLang="en-US" sz="1500" dirty="0" smtClean="0">
                <a:solidFill>
                  <a:srgbClr val="000000"/>
                </a:solidFill>
                <a:latin typeface="+mj-lt"/>
              </a:rPr>
              <a:t>Add </a:t>
            </a:r>
            <a:r>
              <a:rPr lang="en-US" altLang="en-US" sz="1500" dirty="0">
                <a:solidFill>
                  <a:srgbClr val="000000"/>
                </a:solidFill>
                <a:latin typeface="+mj-lt"/>
              </a:rPr>
              <a:t>class .control-label to all &lt;label&gt; elements</a:t>
            </a:r>
          </a:p>
          <a:p>
            <a:pPr eaLnBrk="0" fontAlgn="base" hangingPunct="0">
              <a:lnSpc>
                <a:spcPct val="100000"/>
              </a:lnSpc>
              <a:spcBef>
                <a:spcPct val="0"/>
              </a:spcBef>
              <a:spcAft>
                <a:spcPct val="0"/>
              </a:spcAft>
            </a:pPr>
            <a:r>
              <a:rPr lang="en-US" altLang="en-US" sz="1500" dirty="0">
                <a:solidFill>
                  <a:srgbClr val="000000"/>
                </a:solidFill>
                <a:latin typeface="+mj-lt"/>
              </a:rPr>
              <a:t>Tip: Use Bootstrap's predefined grid classes to align labels and groups of form controls in a horizontal layout.</a:t>
            </a:r>
          </a:p>
          <a:p>
            <a:pPr eaLnBrk="0" fontAlgn="base" hangingPunct="0">
              <a:lnSpc>
                <a:spcPct val="100000"/>
              </a:lnSpc>
              <a:spcBef>
                <a:spcPct val="0"/>
              </a:spcBef>
              <a:spcAft>
                <a:spcPct val="0"/>
              </a:spcAft>
            </a:pPr>
            <a:endParaRPr lang="en-US" altLang="en-US" sz="1500" dirty="0" smtClean="0">
              <a:solidFill>
                <a:srgbClr val="000000"/>
              </a:solidFill>
              <a:latin typeface="+mj-lt"/>
            </a:endParaRPr>
          </a:p>
          <a:p>
            <a:pPr eaLnBrk="0" fontAlgn="base" hangingPunct="0">
              <a:lnSpc>
                <a:spcPct val="100000"/>
              </a:lnSpc>
              <a:spcBef>
                <a:spcPct val="0"/>
              </a:spcBef>
              <a:spcAft>
                <a:spcPct val="0"/>
              </a:spcAft>
            </a:pPr>
            <a:endParaRPr lang="en-US" altLang="en-US" sz="1500" dirty="0" smtClean="0">
              <a:solidFill>
                <a:srgbClr val="000000"/>
              </a:solidFill>
              <a:latin typeface="+mj-lt"/>
            </a:endParaRPr>
          </a:p>
          <a:p>
            <a:pPr marL="0" lvl="0" indent="0" eaLnBrk="0" fontAlgn="base" hangingPunct="0">
              <a:lnSpc>
                <a:spcPct val="100000"/>
              </a:lnSpc>
              <a:spcBef>
                <a:spcPct val="0"/>
              </a:spcBef>
              <a:spcAft>
                <a:spcPct val="0"/>
              </a:spcAft>
              <a:buNone/>
            </a:pPr>
            <a:endParaRPr lang="en-US" altLang="en-US" sz="1500" dirty="0">
              <a:latin typeface="+mj-lt"/>
            </a:endParaRPr>
          </a:p>
          <a:p>
            <a:endParaRPr lang="en-IN" sz="1500" dirty="0">
              <a:latin typeface="+mj-lt"/>
            </a:endParaRPr>
          </a:p>
        </p:txBody>
      </p:sp>
      <p:sp>
        <p:nvSpPr>
          <p:cNvPr id="5" name="Rectangle 2"/>
          <p:cNvSpPr>
            <a:spLocks noChangeArrowheads="1"/>
          </p:cNvSpPr>
          <p:nvPr/>
        </p:nvSpPr>
        <p:spPr bwMode="auto">
          <a:xfrm>
            <a:off x="0" y="51640"/>
            <a:ext cx="184731" cy="35391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838200" y="1041812"/>
            <a:ext cx="10982325" cy="514350"/>
          </a:xfrm>
          <a:prstGeom prst="rect">
            <a:avLst/>
          </a:prstGeom>
        </p:spPr>
      </p:pic>
      <p:pic>
        <p:nvPicPr>
          <p:cNvPr id="8" name="Picture 7"/>
          <p:cNvPicPr>
            <a:picLocks noChangeAspect="1"/>
          </p:cNvPicPr>
          <p:nvPr/>
        </p:nvPicPr>
        <p:blipFill>
          <a:blip r:embed="rId3"/>
          <a:stretch>
            <a:fillRect/>
          </a:stretch>
        </p:blipFill>
        <p:spPr>
          <a:xfrm>
            <a:off x="2880751" y="2209073"/>
            <a:ext cx="4924425" cy="390525"/>
          </a:xfrm>
          <a:prstGeom prst="rect">
            <a:avLst/>
          </a:prstGeom>
        </p:spPr>
      </p:pic>
      <p:sp>
        <p:nvSpPr>
          <p:cNvPr id="9" name="Rectangle 4"/>
          <p:cNvSpPr>
            <a:spLocks noChangeArrowheads="1"/>
          </p:cNvSpPr>
          <p:nvPr/>
        </p:nvSpPr>
        <p:spPr bwMode="auto">
          <a:xfrm>
            <a:off x="0" y="51640"/>
            <a:ext cx="184731" cy="3539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4"/>
          <a:stretch>
            <a:fillRect/>
          </a:stretch>
        </p:blipFill>
        <p:spPr>
          <a:xfrm>
            <a:off x="371475" y="4143375"/>
            <a:ext cx="5619750" cy="4067175"/>
          </a:xfrm>
          <a:prstGeom prst="rect">
            <a:avLst/>
          </a:prstGeom>
        </p:spPr>
      </p:pic>
      <p:pic>
        <p:nvPicPr>
          <p:cNvPr id="11" name="Picture 10"/>
          <p:cNvPicPr>
            <a:picLocks noChangeAspect="1"/>
          </p:cNvPicPr>
          <p:nvPr/>
        </p:nvPicPr>
        <p:blipFill>
          <a:blip r:embed="rId5"/>
          <a:stretch>
            <a:fillRect/>
          </a:stretch>
        </p:blipFill>
        <p:spPr>
          <a:xfrm>
            <a:off x="6581775" y="4503169"/>
            <a:ext cx="5238750" cy="1333500"/>
          </a:xfrm>
          <a:prstGeom prst="rect">
            <a:avLst/>
          </a:prstGeom>
        </p:spPr>
      </p:pic>
    </p:spTree>
    <p:extLst>
      <p:ext uri="{BB962C8B-B14F-4D97-AF65-F5344CB8AC3E}">
        <p14:creationId xmlns:p14="http://schemas.microsoft.com/office/powerpoint/2010/main" val="3591332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5486"/>
          </a:xfrm>
        </p:spPr>
        <p:txBody>
          <a:bodyPr>
            <a:normAutofit fontScale="90000"/>
          </a:bodyPr>
          <a:lstStyle/>
          <a:p>
            <a:r>
              <a:rPr lang="en-IN" dirty="0" smtClean="0"/>
              <a:t/>
            </a:r>
            <a:br>
              <a:rPr lang="en-IN" dirty="0" smtClean="0"/>
            </a:br>
            <a:r>
              <a:rPr lang="en-IN" dirty="0" smtClean="0"/>
              <a:t>Bootstrap</a:t>
            </a:r>
            <a:r>
              <a:rPr lang="en-IN" dirty="0"/>
              <a:t> Form Inputs</a:t>
            </a:r>
            <a:br>
              <a:rPr lang="en-IN" dirty="0"/>
            </a:br>
            <a:endParaRPr lang="en-IN" dirty="0"/>
          </a:p>
        </p:txBody>
      </p:sp>
      <p:sp>
        <p:nvSpPr>
          <p:cNvPr id="3" name="Content Placeholder 2"/>
          <p:cNvSpPr>
            <a:spLocks noGrp="1"/>
          </p:cNvSpPr>
          <p:nvPr>
            <p:ph idx="1"/>
          </p:nvPr>
        </p:nvSpPr>
        <p:spPr>
          <a:xfrm>
            <a:off x="838200" y="946673"/>
            <a:ext cx="10515600" cy="5230290"/>
          </a:xfrm>
        </p:spPr>
        <p:txBody>
          <a:bodyPr>
            <a:normAutofit/>
          </a:bodyPr>
          <a:lstStyle/>
          <a:p>
            <a:r>
              <a:rPr lang="en-US" sz="1500" dirty="0" smtClean="0"/>
              <a:t>Form controls:  Bootstrap </a:t>
            </a:r>
            <a:r>
              <a:rPr lang="en-US" sz="1500" dirty="0"/>
              <a:t>supports the following form </a:t>
            </a:r>
            <a:r>
              <a:rPr lang="en-US" sz="1500" dirty="0" smtClean="0"/>
              <a:t>controls: input, textarea, checkbox, radio, select</a:t>
            </a:r>
          </a:p>
          <a:p>
            <a:r>
              <a:rPr lang="en-US" sz="1500" dirty="0" smtClean="0"/>
              <a:t>Input types: </a:t>
            </a:r>
            <a:r>
              <a:rPr lang="en-US" sz="1600" dirty="0"/>
              <a:t>Bootstrap supports all the HTML5 input types: text, password, </a:t>
            </a:r>
            <a:r>
              <a:rPr lang="en-US" sz="1600" dirty="0" err="1"/>
              <a:t>datetime</a:t>
            </a:r>
            <a:r>
              <a:rPr lang="en-US" sz="1600" dirty="0"/>
              <a:t>, </a:t>
            </a:r>
            <a:r>
              <a:rPr lang="en-US" sz="1600" dirty="0" err="1"/>
              <a:t>datetime</a:t>
            </a:r>
            <a:r>
              <a:rPr lang="en-US" sz="1600" dirty="0"/>
              <a:t>-local, date, month, time, week, number, email, url, search, </a:t>
            </a:r>
            <a:r>
              <a:rPr lang="en-US" sz="1600" dirty="0" err="1"/>
              <a:t>tel</a:t>
            </a:r>
            <a:r>
              <a:rPr lang="en-US" sz="1600" dirty="0"/>
              <a:t>, and color</a:t>
            </a:r>
            <a:r>
              <a:rPr lang="en-US" sz="1600" dirty="0" smtClean="0"/>
              <a:t>.</a:t>
            </a:r>
          </a:p>
          <a:p>
            <a:r>
              <a:rPr lang="en-US" sz="1600" dirty="0" smtClean="0"/>
              <a:t>EX: </a:t>
            </a:r>
            <a:br>
              <a:rPr lang="en-US" sz="1600" dirty="0" smtClean="0"/>
            </a:br>
            <a:r>
              <a:rPr lang="en-US" sz="1600" dirty="0" smtClean="0"/>
              <a:t/>
            </a:r>
            <a:br>
              <a:rPr lang="en-US" sz="1600" dirty="0" smtClean="0"/>
            </a:br>
            <a:r>
              <a:rPr lang="en-US" sz="1600" dirty="0" smtClean="0"/>
              <a:t/>
            </a:r>
            <a:br>
              <a:rPr lang="en-US" sz="1600" dirty="0" smtClean="0"/>
            </a:br>
            <a:endParaRPr lang="en-US" sz="1600" dirty="0" smtClean="0"/>
          </a:p>
          <a:p>
            <a:r>
              <a:rPr lang="en-US" sz="1600" dirty="0" smtClean="0"/>
              <a:t>Checkboxes: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500" dirty="0"/>
          </a:p>
          <a:p>
            <a:r>
              <a:rPr lang="en-US" sz="1500" dirty="0"/>
              <a:t>Use the .checkbox-inline class if you want the checkboxes to appear on the same line </a:t>
            </a:r>
          </a:p>
          <a:p>
            <a:endParaRPr lang="en-IN" sz="1500" dirty="0"/>
          </a:p>
        </p:txBody>
      </p:sp>
      <p:pic>
        <p:nvPicPr>
          <p:cNvPr id="4" name="Picture 3"/>
          <p:cNvPicPr>
            <a:picLocks noChangeAspect="1"/>
          </p:cNvPicPr>
          <p:nvPr/>
        </p:nvPicPr>
        <p:blipFill>
          <a:blip r:embed="rId2"/>
          <a:stretch>
            <a:fillRect/>
          </a:stretch>
        </p:blipFill>
        <p:spPr>
          <a:xfrm>
            <a:off x="1771650" y="1821796"/>
            <a:ext cx="4324350" cy="847725"/>
          </a:xfrm>
          <a:prstGeom prst="rect">
            <a:avLst/>
          </a:prstGeom>
        </p:spPr>
      </p:pic>
      <p:pic>
        <p:nvPicPr>
          <p:cNvPr id="5" name="Picture 4"/>
          <p:cNvPicPr>
            <a:picLocks noChangeAspect="1"/>
          </p:cNvPicPr>
          <p:nvPr/>
        </p:nvPicPr>
        <p:blipFill>
          <a:blip r:embed="rId3"/>
          <a:stretch>
            <a:fillRect/>
          </a:stretch>
        </p:blipFill>
        <p:spPr>
          <a:xfrm>
            <a:off x="2346455" y="2876018"/>
            <a:ext cx="4314825" cy="1371600"/>
          </a:xfrm>
          <a:prstGeom prst="rect">
            <a:avLst/>
          </a:prstGeom>
        </p:spPr>
      </p:pic>
      <p:pic>
        <p:nvPicPr>
          <p:cNvPr id="7" name="Picture 6"/>
          <p:cNvPicPr>
            <a:picLocks noChangeAspect="1"/>
          </p:cNvPicPr>
          <p:nvPr/>
        </p:nvPicPr>
        <p:blipFill>
          <a:blip r:embed="rId4"/>
          <a:stretch>
            <a:fillRect/>
          </a:stretch>
        </p:blipFill>
        <p:spPr>
          <a:xfrm>
            <a:off x="2346455" y="4869390"/>
            <a:ext cx="6858000" cy="685800"/>
          </a:xfrm>
          <a:prstGeom prst="rect">
            <a:avLst/>
          </a:prstGeom>
        </p:spPr>
      </p:pic>
      <p:pic>
        <p:nvPicPr>
          <p:cNvPr id="8" name="Picture 7"/>
          <p:cNvPicPr>
            <a:picLocks noChangeAspect="1"/>
          </p:cNvPicPr>
          <p:nvPr/>
        </p:nvPicPr>
        <p:blipFill>
          <a:blip r:embed="rId5"/>
          <a:stretch>
            <a:fillRect/>
          </a:stretch>
        </p:blipFill>
        <p:spPr>
          <a:xfrm>
            <a:off x="9229725" y="5045602"/>
            <a:ext cx="2962275" cy="333375"/>
          </a:xfrm>
          <a:prstGeom prst="rect">
            <a:avLst/>
          </a:prstGeom>
        </p:spPr>
      </p:pic>
      <p:pic>
        <p:nvPicPr>
          <p:cNvPr id="9" name="Picture 8"/>
          <p:cNvPicPr>
            <a:picLocks noChangeAspect="1"/>
          </p:cNvPicPr>
          <p:nvPr/>
        </p:nvPicPr>
        <p:blipFill>
          <a:blip r:embed="rId6"/>
          <a:stretch>
            <a:fillRect/>
          </a:stretch>
        </p:blipFill>
        <p:spPr>
          <a:xfrm>
            <a:off x="7037294" y="3176055"/>
            <a:ext cx="914400" cy="771525"/>
          </a:xfrm>
          <a:prstGeom prst="rect">
            <a:avLst/>
          </a:prstGeom>
        </p:spPr>
      </p:pic>
    </p:spTree>
    <p:extLst>
      <p:ext uri="{BB962C8B-B14F-4D97-AF65-F5344CB8AC3E}">
        <p14:creationId xmlns:p14="http://schemas.microsoft.com/office/powerpoint/2010/main" val="590754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456"/>
            <a:ext cx="10515600" cy="5886507"/>
          </a:xfrm>
        </p:spPr>
        <p:txBody>
          <a:bodyPr>
            <a:normAutofit/>
          </a:bodyPr>
          <a:lstStyle/>
          <a:p>
            <a:r>
              <a:rPr lang="en-US" sz="1500" dirty="0" smtClean="0"/>
              <a:t>Radio Buttons: and for inline</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endParaRPr lang="en-US" sz="1500" dirty="0" smtClean="0"/>
          </a:p>
          <a:p>
            <a:r>
              <a:rPr lang="en-US" sz="1500" dirty="0" smtClean="0"/>
              <a:t>More on form input controls: (Not </a:t>
            </a:r>
            <a:r>
              <a:rPr lang="en-US" sz="1500" dirty="0"/>
              <a:t>necessary though) </a:t>
            </a:r>
            <a:r>
              <a:rPr lang="en-US" sz="1500" dirty="0">
                <a:hlinkClick r:id="rId2"/>
              </a:rPr>
              <a:t>http://</a:t>
            </a:r>
            <a:r>
              <a:rPr lang="en-US" sz="1500" dirty="0" smtClean="0">
                <a:hlinkClick r:id="rId2"/>
              </a:rPr>
              <a:t>www.w3schools.com/bootstrap/bootstrap_forms_inputs2.asp</a:t>
            </a:r>
            <a:r>
              <a:rPr lang="en-US" sz="1500" dirty="0" smtClean="0"/>
              <a:t> </a:t>
            </a:r>
          </a:p>
          <a:p>
            <a:r>
              <a:rPr lang="en-US" sz="1500" dirty="0"/>
              <a:t>Input sizing in forms: </a:t>
            </a:r>
            <a:br>
              <a:rPr lang="en-US" sz="1500" dirty="0"/>
            </a:br>
            <a:r>
              <a:rPr lang="en-US" sz="1500" dirty="0"/>
              <a:t>Set the heights of input elements using classes like .input-lg and .input-sm. </a:t>
            </a:r>
            <a:br>
              <a:rPr lang="en-US" sz="1500" dirty="0"/>
            </a:br>
            <a:r>
              <a:rPr lang="en-US" sz="1500" dirty="0"/>
              <a:t>Set the widths of elements using grid column classes like .col-lg-*and .col-sm-* </a:t>
            </a: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endParaRPr lang="en-US" sz="1500" dirty="0" smtClean="0"/>
          </a:p>
          <a:p>
            <a:r>
              <a:rPr lang="en-US" sz="1500" dirty="0" smtClean="0"/>
              <a:t>Help Text (</a:t>
            </a:r>
            <a:r>
              <a:rPr lang="en-US" sz="1500" dirty="0"/>
              <a:t>not necessary) </a:t>
            </a:r>
            <a:r>
              <a:rPr lang="en-US" sz="1500" dirty="0">
                <a:hlinkClick r:id="rId3"/>
              </a:rPr>
              <a:t>http://</a:t>
            </a:r>
            <a:r>
              <a:rPr lang="en-US" sz="1500" dirty="0" smtClean="0">
                <a:hlinkClick r:id="rId3"/>
              </a:rPr>
              <a:t>www.w3schools.com/bootstrap/bootstrap_forms_sizing.asp</a:t>
            </a:r>
            <a:r>
              <a:rPr lang="en-US" sz="1500" dirty="0" smtClean="0"/>
              <a:t> diff examples are der, not necessary though. </a:t>
            </a:r>
            <a:endParaRPr lang="en-US" sz="1500" dirty="0"/>
          </a:p>
          <a:p>
            <a:endParaRPr lang="en-US" sz="1500" dirty="0" smtClean="0"/>
          </a:p>
          <a:p>
            <a:endParaRPr lang="en-IN" sz="1500" dirty="0"/>
          </a:p>
        </p:txBody>
      </p:sp>
      <p:pic>
        <p:nvPicPr>
          <p:cNvPr id="4" name="Picture 3"/>
          <p:cNvPicPr>
            <a:picLocks noChangeAspect="1"/>
          </p:cNvPicPr>
          <p:nvPr/>
        </p:nvPicPr>
        <p:blipFill>
          <a:blip r:embed="rId4"/>
          <a:stretch>
            <a:fillRect/>
          </a:stretch>
        </p:blipFill>
        <p:spPr>
          <a:xfrm>
            <a:off x="1287780" y="678964"/>
            <a:ext cx="4495800" cy="1390650"/>
          </a:xfrm>
          <a:prstGeom prst="rect">
            <a:avLst/>
          </a:prstGeom>
        </p:spPr>
      </p:pic>
      <p:pic>
        <p:nvPicPr>
          <p:cNvPr id="5" name="Picture 4"/>
          <p:cNvPicPr>
            <a:picLocks noChangeAspect="1"/>
          </p:cNvPicPr>
          <p:nvPr/>
        </p:nvPicPr>
        <p:blipFill>
          <a:blip r:embed="rId5"/>
          <a:stretch>
            <a:fillRect/>
          </a:stretch>
        </p:blipFill>
        <p:spPr>
          <a:xfrm>
            <a:off x="6096000" y="954517"/>
            <a:ext cx="5105400" cy="495300"/>
          </a:xfrm>
          <a:prstGeom prst="rect">
            <a:avLst/>
          </a:prstGeom>
        </p:spPr>
      </p:pic>
      <p:sp>
        <p:nvSpPr>
          <p:cNvPr id="6"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6"/>
          <a:stretch>
            <a:fillRect/>
          </a:stretch>
        </p:blipFill>
        <p:spPr>
          <a:xfrm>
            <a:off x="1740050" y="3334982"/>
            <a:ext cx="5334000" cy="209550"/>
          </a:xfrm>
          <a:prstGeom prst="rect">
            <a:avLst/>
          </a:prstGeom>
        </p:spPr>
      </p:pic>
      <p:pic>
        <p:nvPicPr>
          <p:cNvPr id="9" name="Picture 8"/>
          <p:cNvPicPr>
            <a:picLocks noChangeAspect="1"/>
          </p:cNvPicPr>
          <p:nvPr/>
        </p:nvPicPr>
        <p:blipFill>
          <a:blip r:embed="rId7"/>
          <a:stretch>
            <a:fillRect/>
          </a:stretch>
        </p:blipFill>
        <p:spPr>
          <a:xfrm>
            <a:off x="1740050" y="3680711"/>
            <a:ext cx="4295775" cy="752475"/>
          </a:xfrm>
          <a:prstGeom prst="rect">
            <a:avLst/>
          </a:prstGeom>
        </p:spPr>
      </p:pic>
    </p:spTree>
    <p:extLst>
      <p:ext uri="{BB962C8B-B14F-4D97-AF65-F5344CB8AC3E}">
        <p14:creationId xmlns:p14="http://schemas.microsoft.com/office/powerpoint/2010/main" val="1844105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517"/>
          </a:xfrm>
        </p:spPr>
        <p:txBody>
          <a:bodyPr>
            <a:normAutofit fontScale="90000"/>
          </a:bodyPr>
          <a:lstStyle/>
          <a:p>
            <a:r>
              <a:rPr lang="en-IN" dirty="0"/>
              <a:t>Bootstrap Carousel </a:t>
            </a:r>
            <a:r>
              <a:rPr lang="en-IN" dirty="0" smtClean="0"/>
              <a:t>Plugin</a:t>
            </a:r>
            <a:endParaRPr lang="en-IN" dirty="0"/>
          </a:p>
        </p:txBody>
      </p:sp>
      <p:sp>
        <p:nvSpPr>
          <p:cNvPr id="3" name="Content Placeholder 2"/>
          <p:cNvSpPr>
            <a:spLocks noGrp="1"/>
          </p:cNvSpPr>
          <p:nvPr>
            <p:ph idx="1"/>
          </p:nvPr>
        </p:nvSpPr>
        <p:spPr>
          <a:xfrm>
            <a:off x="838200" y="1021976"/>
            <a:ext cx="10515600" cy="5916706"/>
          </a:xfrm>
        </p:spPr>
        <p:txBody>
          <a:bodyPr>
            <a:normAutofit lnSpcReduction="10000"/>
          </a:bodyPr>
          <a:lstStyle/>
          <a:p>
            <a:r>
              <a:rPr lang="en-US" sz="1500" dirty="0" smtClean="0"/>
              <a:t>It </a:t>
            </a:r>
            <a:r>
              <a:rPr lang="en-US" sz="1500" dirty="0"/>
              <a:t>is a component for cycling through elements, like a carousel (slideshow</a:t>
            </a:r>
            <a:r>
              <a:rPr lang="en-US" sz="1500" dirty="0" smtClean="0"/>
              <a:t>). </a:t>
            </a:r>
            <a:r>
              <a:rPr lang="en-US" sz="1500" dirty="0"/>
              <a:t>Plugins can be included individually (using Bootstrap's individual "carousel.js" file), or all at once (using "bootstrap.js" or "bootstrap.min.js</a:t>
            </a:r>
            <a:r>
              <a:rPr lang="en-US" sz="1500" dirty="0" smtClean="0"/>
              <a:t>").</a:t>
            </a:r>
            <a:br>
              <a:rPr lang="en-US" sz="1500" dirty="0" smtClean="0"/>
            </a:br>
            <a:r>
              <a:rPr lang="en-US" sz="1500" dirty="0" smtClean="0"/>
              <a:t>[</a:t>
            </a:r>
            <a:r>
              <a:rPr lang="en-US" sz="1500" dirty="0"/>
              <a:t>Carousels are not supported properly in Internet Explorer 9 and earlier (because they use CSS3 transitions and animations to achieve the slide effect</a:t>
            </a:r>
            <a:r>
              <a:rPr lang="en-US" sz="1500" dirty="0" smtClean="0"/>
              <a:t>]</a:t>
            </a:r>
          </a:p>
          <a:p>
            <a:r>
              <a:rPr lang="en-IN" sz="1500" dirty="0">
                <a:hlinkClick r:id="rId2"/>
              </a:rPr>
              <a:t>http://</a:t>
            </a:r>
            <a:r>
              <a:rPr lang="en-IN" sz="1500" dirty="0" smtClean="0">
                <a:hlinkClick r:id="rId2"/>
              </a:rPr>
              <a:t>www.w3schools.com/bootstrap/bootstrap_carousel.asp</a:t>
            </a:r>
            <a:r>
              <a:rPr lang="en-IN" sz="1500" dirty="0" smtClean="0"/>
              <a:t> Refer through the code and explanation </a:t>
            </a:r>
          </a:p>
          <a:p>
            <a:r>
              <a:rPr lang="en-IN" sz="1500" dirty="0" smtClean="0"/>
              <a:t>Modal: </a:t>
            </a:r>
            <a:r>
              <a:rPr lang="en-US" sz="1500" dirty="0"/>
              <a:t>The Modal </a:t>
            </a:r>
            <a:r>
              <a:rPr lang="en-US" sz="1500" dirty="0" smtClean="0"/>
              <a:t>Plugin is </a:t>
            </a:r>
            <a:r>
              <a:rPr lang="en-US" sz="1500" dirty="0"/>
              <a:t>a dialog box/popup window that is displayed on top of the current </a:t>
            </a:r>
            <a:r>
              <a:rPr lang="en-US" sz="1500" dirty="0" smtClean="0"/>
              <a:t>page</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Check the  explanation and the code-MUST.</a:t>
            </a:r>
          </a:p>
          <a:p>
            <a:r>
              <a:rPr lang="en-US" sz="1500" dirty="0" smtClean="0"/>
              <a:t>Tooltip: </a:t>
            </a:r>
            <a:r>
              <a:rPr lang="en-US" sz="1500" dirty="0"/>
              <a:t>The Tooltip plugin is small pop-up box that appears when the user moves the mouse pointer over an </a:t>
            </a:r>
            <a:r>
              <a:rPr lang="en-US" sz="1500" dirty="0" smtClean="0"/>
              <a:t>element. Requires jquery  to attach tooltip to that element</a:t>
            </a:r>
            <a:r>
              <a:rPr lang="en-US" sz="1500" dirty="0"/>
              <a:t/>
            </a:r>
            <a:br>
              <a:rPr lang="en-US" sz="1500" dirty="0"/>
            </a:br>
            <a:r>
              <a:rPr lang="en-US" sz="1500" dirty="0">
                <a:hlinkClick r:id="rId3"/>
              </a:rPr>
              <a:t>http://</a:t>
            </a:r>
            <a:r>
              <a:rPr lang="en-US" sz="1500" dirty="0" smtClean="0">
                <a:hlinkClick r:id="rId3"/>
              </a:rPr>
              <a:t>www.w3schools.com/bootstrap/bootstrap_tooltip.asp</a:t>
            </a:r>
            <a:r>
              <a:rPr lang="en-US" sz="1500" dirty="0" smtClean="0"/>
              <a:t> [even </a:t>
            </a:r>
            <a:r>
              <a:rPr lang="en-US" sz="1500" dirty="0" err="1" smtClean="0"/>
              <a:t>widout</a:t>
            </a:r>
            <a:r>
              <a:rPr lang="en-US" sz="1500" dirty="0" smtClean="0"/>
              <a:t> jquery it worked for me in w3schools platform.]</a:t>
            </a:r>
          </a:p>
          <a:p>
            <a:r>
              <a:rPr lang="en-IN" sz="1500" dirty="0"/>
              <a:t>Bootstrap Popover </a:t>
            </a:r>
            <a:r>
              <a:rPr lang="en-IN" sz="1500" dirty="0" smtClean="0"/>
              <a:t>Plugin:</a:t>
            </a:r>
            <a:r>
              <a:rPr lang="en-US" sz="1500" dirty="0"/>
              <a:t>The Popover plugin is similar to tooltips; it is a pop-up box that appears when the user clicks on an element. The difference is that the popover can contain much more content</a:t>
            </a:r>
            <a:r>
              <a:rPr lang="en-US" sz="1500" dirty="0" smtClean="0"/>
              <a:t>.</a:t>
            </a:r>
            <a:r>
              <a:rPr lang="en-US" sz="1500" dirty="0"/>
              <a:t> . Requires jquery  to attach </a:t>
            </a:r>
            <a:r>
              <a:rPr lang="en-US" sz="1500" dirty="0" smtClean="0"/>
              <a:t>popover to </a:t>
            </a:r>
            <a:r>
              <a:rPr lang="en-US" sz="1500" dirty="0"/>
              <a:t>that element</a:t>
            </a:r>
            <a:br>
              <a:rPr lang="en-US" sz="1500" dirty="0"/>
            </a:br>
            <a:r>
              <a:rPr lang="en-US" sz="1500" dirty="0">
                <a:hlinkClick r:id="rId4"/>
              </a:rPr>
              <a:t>http://</a:t>
            </a:r>
            <a:r>
              <a:rPr lang="en-US" sz="1500" dirty="0" smtClean="0">
                <a:hlinkClick r:id="rId4"/>
              </a:rPr>
              <a:t>www.w3schools.com/bootstrap/bootstrap_popover.asp</a:t>
            </a:r>
            <a:r>
              <a:rPr lang="en-US" sz="1500" dirty="0" smtClean="0"/>
              <a:t> </a:t>
            </a:r>
            <a:endParaRPr lang="en-IN" sz="1500" dirty="0"/>
          </a:p>
          <a:p>
            <a:endParaRPr lang="en-US" sz="1500" b="1" dirty="0"/>
          </a:p>
          <a:p>
            <a:pPr marL="0" indent="0">
              <a:buNone/>
            </a:pPr>
            <a:endParaRPr lang="en-IN" sz="1500" dirty="0"/>
          </a:p>
        </p:txBody>
      </p:sp>
      <p:pic>
        <p:nvPicPr>
          <p:cNvPr id="4" name="Picture 3"/>
          <p:cNvPicPr>
            <a:picLocks noChangeAspect="1"/>
          </p:cNvPicPr>
          <p:nvPr/>
        </p:nvPicPr>
        <p:blipFill>
          <a:blip r:embed="rId5"/>
          <a:stretch>
            <a:fillRect/>
          </a:stretch>
        </p:blipFill>
        <p:spPr>
          <a:xfrm>
            <a:off x="1696290" y="2558078"/>
            <a:ext cx="7200284" cy="2218316"/>
          </a:xfrm>
          <a:prstGeom prst="rect">
            <a:avLst/>
          </a:prstGeom>
        </p:spPr>
      </p:pic>
    </p:spTree>
    <p:extLst>
      <p:ext uri="{BB962C8B-B14F-4D97-AF65-F5344CB8AC3E}">
        <p14:creationId xmlns:p14="http://schemas.microsoft.com/office/powerpoint/2010/main" val="1281285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579"/>
            <a:ext cx="10515600" cy="5714384"/>
          </a:xfrm>
        </p:spPr>
        <p:txBody>
          <a:bodyPr>
            <a:normAutofit/>
          </a:bodyPr>
          <a:lstStyle/>
          <a:p>
            <a:r>
              <a:rPr lang="en-IN" sz="1500" dirty="0"/>
              <a:t>Bootstrap Scrollspy Plugin (</a:t>
            </a:r>
            <a:r>
              <a:rPr lang="en-IN" sz="1500" dirty="0" smtClean="0"/>
              <a:t>Advanced): </a:t>
            </a:r>
            <a:r>
              <a:rPr lang="en-US" sz="1600" dirty="0"/>
              <a:t>The Scrollspy plugin is used to automatically update links in a navigation list based on scroll </a:t>
            </a:r>
            <a:r>
              <a:rPr lang="en-US" sz="1600" dirty="0" smtClean="0"/>
              <a:t>position</a:t>
            </a:r>
          </a:p>
          <a:p>
            <a:r>
              <a:rPr lang="en-US" sz="1600" b="1" dirty="0"/>
              <a:t> </a:t>
            </a:r>
            <a:r>
              <a:rPr lang="en-US" sz="1600" dirty="0"/>
              <a:t>The element with data-spy="scroll" requires the CSS </a:t>
            </a:r>
            <a:r>
              <a:rPr lang="en-US" sz="1600" b="1" dirty="0"/>
              <a:t>position</a:t>
            </a:r>
            <a:r>
              <a:rPr lang="en-US" sz="1600" dirty="0"/>
              <a:t> property, with a value of "relative" to work properly</a:t>
            </a:r>
            <a:r>
              <a:rPr lang="en-US" sz="1600" dirty="0" smtClean="0"/>
              <a:t>.</a:t>
            </a:r>
          </a:p>
          <a:p>
            <a:r>
              <a:rPr lang="en-IN" sz="1500" dirty="0">
                <a:hlinkClick r:id="rId2"/>
              </a:rPr>
              <a:t>http://</a:t>
            </a:r>
            <a:r>
              <a:rPr lang="en-IN" sz="1500" dirty="0" smtClean="0">
                <a:hlinkClick r:id="rId2"/>
              </a:rPr>
              <a:t>www.w3schools.com/bootstrap/bootstrap_scrollspy.asp</a:t>
            </a:r>
            <a:r>
              <a:rPr lang="en-IN" sz="1500" dirty="0" smtClean="0"/>
              <a:t> check for the code and explanation</a:t>
            </a:r>
          </a:p>
          <a:p>
            <a:r>
              <a:rPr lang="en-US" sz="1500" dirty="0" smtClean="0"/>
              <a:t>Data Affix: dint go thru.</a:t>
            </a:r>
            <a:endParaRPr lang="en-IN" sz="1500" dirty="0"/>
          </a:p>
        </p:txBody>
      </p:sp>
    </p:spTree>
    <p:extLst>
      <p:ext uri="{BB962C8B-B14F-4D97-AF65-F5344CB8AC3E}">
        <p14:creationId xmlns:p14="http://schemas.microsoft.com/office/powerpoint/2010/main" val="3073978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8668"/>
          </a:xfrm>
        </p:spPr>
        <p:txBody>
          <a:bodyPr>
            <a:normAutofit fontScale="90000"/>
          </a:bodyPr>
          <a:lstStyle/>
          <a:p>
            <a:r>
              <a:rPr lang="en-IN" dirty="0" smtClean="0"/>
              <a:t/>
            </a:r>
            <a:br>
              <a:rPr lang="en-IN" dirty="0" smtClean="0"/>
            </a:br>
            <a:r>
              <a:rPr lang="en-IN" dirty="0" smtClean="0"/>
              <a:t>Clear Floats</a:t>
            </a:r>
            <a:br>
              <a:rPr lang="en-IN" dirty="0" smtClean="0"/>
            </a:br>
            <a:endParaRPr lang="en-IN" dirty="0"/>
          </a:p>
        </p:txBody>
      </p:sp>
      <p:pic>
        <p:nvPicPr>
          <p:cNvPr id="4" name="Picture 3"/>
          <p:cNvPicPr>
            <a:picLocks noChangeAspect="1"/>
          </p:cNvPicPr>
          <p:nvPr/>
        </p:nvPicPr>
        <p:blipFill>
          <a:blip r:embed="rId2"/>
          <a:stretch>
            <a:fillRect/>
          </a:stretch>
        </p:blipFill>
        <p:spPr>
          <a:xfrm>
            <a:off x="197027" y="1609725"/>
            <a:ext cx="11797946" cy="5248275"/>
          </a:xfrm>
          <a:prstGeom prst="rect">
            <a:avLst/>
          </a:prstGeom>
        </p:spPr>
      </p:pic>
      <p:sp>
        <p:nvSpPr>
          <p:cNvPr id="7" name="Rectangle 6"/>
          <p:cNvSpPr/>
          <p:nvPr/>
        </p:nvSpPr>
        <p:spPr>
          <a:xfrm>
            <a:off x="767379" y="860616"/>
            <a:ext cx="9538447" cy="323165"/>
          </a:xfrm>
          <a:prstGeom prst="rect">
            <a:avLst/>
          </a:prstGeom>
        </p:spPr>
        <p:txBody>
          <a:bodyPr wrap="square">
            <a:spAutoFit/>
          </a:bodyPr>
          <a:lstStyle/>
          <a:p>
            <a:pPr lvl="0" eaLnBrk="0" fontAlgn="base" hangingPunct="0">
              <a:spcBef>
                <a:spcPct val="0"/>
              </a:spcBef>
              <a:spcAft>
                <a:spcPct val="0"/>
              </a:spcAft>
            </a:pPr>
            <a:r>
              <a:rPr lang="en-US" altLang="en-US" sz="1500" dirty="0">
                <a:solidFill>
                  <a:srgbClr val="000000"/>
                </a:solidFill>
                <a:latin typeface="+mj-lt"/>
              </a:rPr>
              <a:t>Clear floats (with the </a:t>
            </a:r>
            <a:r>
              <a:rPr lang="en-US" altLang="en-US" sz="1500" dirty="0">
                <a:solidFill>
                  <a:srgbClr val="DC143C"/>
                </a:solidFill>
                <a:latin typeface="+mj-lt"/>
                <a:cs typeface="Courier New" panose="02070309020205020404" pitchFamily="49" charset="0"/>
              </a:rPr>
              <a:t>.</a:t>
            </a:r>
            <a:r>
              <a:rPr lang="en-US" altLang="en-US" sz="1500" dirty="0" err="1">
                <a:solidFill>
                  <a:srgbClr val="DC143C"/>
                </a:solidFill>
                <a:latin typeface="+mj-lt"/>
                <a:cs typeface="Courier New" panose="02070309020205020404" pitchFamily="49" charset="0"/>
              </a:rPr>
              <a:t>clearfix</a:t>
            </a:r>
            <a:r>
              <a:rPr lang="en-US" altLang="en-US" sz="1500" dirty="0">
                <a:solidFill>
                  <a:srgbClr val="000000"/>
                </a:solidFill>
                <a:latin typeface="+mj-lt"/>
              </a:rPr>
              <a:t> class) at specific breakpoints to prevent strange wrapping with uneven </a:t>
            </a:r>
            <a:r>
              <a:rPr lang="en-US" altLang="en-US" sz="1500" dirty="0" smtClean="0">
                <a:solidFill>
                  <a:srgbClr val="000000"/>
                </a:solidFill>
                <a:latin typeface="+mj-lt"/>
              </a:rPr>
              <a:t>content</a:t>
            </a:r>
            <a:r>
              <a:rPr lang="en-US" altLang="en-US" sz="1500" dirty="0" smtClean="0">
                <a:latin typeface="+mj-lt"/>
              </a:rPr>
              <a:t> </a:t>
            </a:r>
            <a:endParaRPr lang="en-US" altLang="en-US" sz="1500" dirty="0">
              <a:latin typeface="+mj-lt"/>
            </a:endParaRPr>
          </a:p>
        </p:txBody>
      </p:sp>
    </p:spTree>
    <p:extLst>
      <p:ext uri="{BB962C8B-B14F-4D97-AF65-F5344CB8AC3E}">
        <p14:creationId xmlns:p14="http://schemas.microsoft.com/office/powerpoint/2010/main" val="260200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8668"/>
          </a:xfrm>
        </p:spPr>
        <p:txBody>
          <a:bodyPr>
            <a:normAutofit fontScale="90000"/>
          </a:bodyPr>
          <a:lstStyle/>
          <a:p>
            <a:r>
              <a:rPr lang="en-IN" dirty="0" smtClean="0"/>
              <a:t/>
            </a:r>
            <a:br>
              <a:rPr lang="en-IN" dirty="0" smtClean="0"/>
            </a:br>
            <a:r>
              <a:rPr lang="en-IN" dirty="0" smtClean="0"/>
              <a:t>Without Clear Floats</a:t>
            </a:r>
            <a:br>
              <a:rPr lang="en-IN" dirty="0" smtClean="0"/>
            </a:br>
            <a:endParaRPr lang="en-IN" dirty="0"/>
          </a:p>
        </p:txBody>
      </p:sp>
      <p:pic>
        <p:nvPicPr>
          <p:cNvPr id="3" name="Picture 2"/>
          <p:cNvPicPr>
            <a:picLocks noChangeAspect="1"/>
          </p:cNvPicPr>
          <p:nvPr/>
        </p:nvPicPr>
        <p:blipFill>
          <a:blip r:embed="rId2"/>
          <a:stretch>
            <a:fillRect/>
          </a:stretch>
        </p:blipFill>
        <p:spPr>
          <a:xfrm>
            <a:off x="85725" y="1298481"/>
            <a:ext cx="12020550" cy="5229225"/>
          </a:xfrm>
          <a:prstGeom prst="rect">
            <a:avLst/>
          </a:prstGeom>
        </p:spPr>
      </p:pic>
    </p:spTree>
    <p:extLst>
      <p:ext uri="{BB962C8B-B14F-4D97-AF65-F5344CB8AC3E}">
        <p14:creationId xmlns:p14="http://schemas.microsoft.com/office/powerpoint/2010/main" val="92875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4579"/>
          </a:xfrm>
        </p:spPr>
        <p:txBody>
          <a:bodyPr>
            <a:normAutofit fontScale="90000"/>
          </a:bodyPr>
          <a:lstStyle/>
          <a:p>
            <a:r>
              <a:rPr lang="en-US" dirty="0" smtClean="0">
                <a:solidFill>
                  <a:srgbClr val="00B0F0"/>
                </a:solidFill>
              </a:rPr>
              <a:t>Supported versions</a:t>
            </a:r>
            <a:endParaRPr lang="en-IN" dirty="0">
              <a:solidFill>
                <a:srgbClr val="00B0F0"/>
              </a:solidFill>
            </a:endParaRPr>
          </a:p>
        </p:txBody>
      </p:sp>
      <p:sp>
        <p:nvSpPr>
          <p:cNvPr id="3" name="Content Placeholder 2"/>
          <p:cNvSpPr>
            <a:spLocks noGrp="1"/>
          </p:cNvSpPr>
          <p:nvPr>
            <p:ph idx="1"/>
          </p:nvPr>
        </p:nvSpPr>
        <p:spPr>
          <a:xfrm>
            <a:off x="838200" y="1086522"/>
            <a:ext cx="10515600" cy="5090441"/>
          </a:xfrm>
        </p:spPr>
        <p:txBody>
          <a:bodyPr>
            <a:normAutofit/>
          </a:bodyPr>
          <a:lstStyle/>
          <a:p>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r>
              <a:rPr lang="en-US" sz="1500" dirty="0" smtClean="0">
                <a:solidFill>
                  <a:srgbClr val="00B0F0"/>
                </a:solidFill>
              </a:rPr>
              <a:t/>
            </a:r>
            <a:br>
              <a:rPr lang="en-US" sz="1500" dirty="0" smtClean="0">
                <a:solidFill>
                  <a:srgbClr val="00B0F0"/>
                </a:solidFill>
              </a:rPr>
            </a:br>
            <a:endParaRPr lang="en-US" sz="1500" dirty="0" smtClean="0">
              <a:solidFill>
                <a:srgbClr val="00B0F0"/>
              </a:solidFill>
            </a:endParaRPr>
          </a:p>
          <a:p>
            <a:r>
              <a:rPr lang="en-US" sz="1500" dirty="0">
                <a:solidFill>
                  <a:srgbClr val="00B0F0"/>
                </a:solidFill>
              </a:rPr>
              <a:t>Internet Explorer 8 and 9 are also supported, however, please be aware that some CSS3 properties and HTML5 elements are not fully supported by these browsers. In addition, Internet Explorer 8 requires the use of Respond.js to enable media query support.</a:t>
            </a:r>
            <a:endParaRPr lang="en-IN" sz="1500" dirty="0">
              <a:solidFill>
                <a:srgbClr val="00B0F0"/>
              </a:solidFill>
            </a:endParaRPr>
          </a:p>
        </p:txBody>
      </p:sp>
      <p:pic>
        <p:nvPicPr>
          <p:cNvPr id="5" name="Picture 4"/>
          <p:cNvPicPr>
            <a:picLocks noChangeAspect="1"/>
          </p:cNvPicPr>
          <p:nvPr/>
        </p:nvPicPr>
        <p:blipFill>
          <a:blip r:embed="rId2"/>
          <a:stretch>
            <a:fillRect/>
          </a:stretch>
        </p:blipFill>
        <p:spPr>
          <a:xfrm>
            <a:off x="2033587" y="1086522"/>
            <a:ext cx="8124825" cy="2905125"/>
          </a:xfrm>
          <a:prstGeom prst="rect">
            <a:avLst/>
          </a:prstGeom>
        </p:spPr>
      </p:pic>
      <p:pic>
        <p:nvPicPr>
          <p:cNvPr id="6" name="Picture 5"/>
          <p:cNvPicPr>
            <a:picLocks noChangeAspect="1"/>
          </p:cNvPicPr>
          <p:nvPr/>
        </p:nvPicPr>
        <p:blipFill>
          <a:blip r:embed="rId3"/>
          <a:stretch>
            <a:fillRect/>
          </a:stretch>
        </p:blipFill>
        <p:spPr>
          <a:xfrm>
            <a:off x="1713324" y="4716445"/>
            <a:ext cx="7710376" cy="1921023"/>
          </a:xfrm>
          <a:prstGeom prst="rect">
            <a:avLst/>
          </a:prstGeom>
        </p:spPr>
      </p:pic>
      <p:sp>
        <p:nvSpPr>
          <p:cNvPr id="7" name="Rectangle 6"/>
          <p:cNvSpPr/>
          <p:nvPr/>
        </p:nvSpPr>
        <p:spPr>
          <a:xfrm>
            <a:off x="2033587" y="6596511"/>
            <a:ext cx="6096000" cy="292388"/>
          </a:xfrm>
          <a:prstGeom prst="rect">
            <a:avLst/>
          </a:prstGeom>
        </p:spPr>
        <p:txBody>
          <a:bodyPr>
            <a:spAutoFit/>
          </a:bodyPr>
          <a:lstStyle/>
          <a:p>
            <a:r>
              <a:rPr lang="en-US" sz="1300" dirty="0">
                <a:solidFill>
                  <a:srgbClr val="00B0F0"/>
                </a:solidFill>
                <a:latin typeface="+mj-lt"/>
              </a:rPr>
              <a:t>Visit </a:t>
            </a:r>
            <a:r>
              <a:rPr lang="en-US" sz="1300" dirty="0">
                <a:solidFill>
                  <a:srgbClr val="00B0F0"/>
                </a:solidFill>
                <a:latin typeface="+mj-lt"/>
                <a:hlinkClick r:id="rId4"/>
              </a:rPr>
              <a:t>Can I use...</a:t>
            </a:r>
            <a:r>
              <a:rPr lang="en-US" sz="1300" dirty="0">
                <a:solidFill>
                  <a:srgbClr val="00B0F0"/>
                </a:solidFill>
                <a:latin typeface="+mj-lt"/>
              </a:rPr>
              <a:t> for details on browser support of CSS3 and HTML5 features.</a:t>
            </a:r>
            <a:endParaRPr lang="en-IN" sz="1300" dirty="0">
              <a:solidFill>
                <a:srgbClr val="00B0F0"/>
              </a:solidFill>
              <a:latin typeface="+mj-lt"/>
            </a:endParaRPr>
          </a:p>
        </p:txBody>
      </p:sp>
    </p:spTree>
    <p:extLst>
      <p:ext uri="{BB962C8B-B14F-4D97-AF65-F5344CB8AC3E}">
        <p14:creationId xmlns:p14="http://schemas.microsoft.com/office/powerpoint/2010/main" val="134574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336"/>
          </a:xfrm>
        </p:spPr>
        <p:txBody>
          <a:bodyPr>
            <a:normAutofit fontScale="90000"/>
          </a:bodyPr>
          <a:lstStyle/>
          <a:p>
            <a:r>
              <a:rPr lang="en-US" dirty="0" smtClean="0"/>
              <a:t>Push and pull – change column ordering</a:t>
            </a:r>
            <a:endParaRPr lang="en-IN" dirty="0"/>
          </a:p>
        </p:txBody>
      </p:sp>
      <p:pic>
        <p:nvPicPr>
          <p:cNvPr id="4" name="Picture 3"/>
          <p:cNvPicPr>
            <a:picLocks noChangeAspect="1"/>
          </p:cNvPicPr>
          <p:nvPr/>
        </p:nvPicPr>
        <p:blipFill>
          <a:blip r:embed="rId2"/>
          <a:stretch>
            <a:fillRect/>
          </a:stretch>
        </p:blipFill>
        <p:spPr>
          <a:xfrm>
            <a:off x="3200400" y="1458090"/>
            <a:ext cx="5791200" cy="838200"/>
          </a:xfrm>
          <a:prstGeom prst="rect">
            <a:avLst/>
          </a:prstGeom>
        </p:spPr>
      </p:pic>
      <p:pic>
        <p:nvPicPr>
          <p:cNvPr id="5" name="Picture 4"/>
          <p:cNvPicPr>
            <a:picLocks noChangeAspect="1"/>
          </p:cNvPicPr>
          <p:nvPr/>
        </p:nvPicPr>
        <p:blipFill>
          <a:blip r:embed="rId3"/>
          <a:stretch>
            <a:fillRect/>
          </a:stretch>
        </p:blipFill>
        <p:spPr>
          <a:xfrm>
            <a:off x="2786062" y="3194086"/>
            <a:ext cx="6619875" cy="914400"/>
          </a:xfrm>
          <a:prstGeom prst="rect">
            <a:avLst/>
          </a:prstGeom>
        </p:spPr>
      </p:pic>
    </p:spTree>
    <p:extLst>
      <p:ext uri="{BB962C8B-B14F-4D97-AF65-F5344CB8AC3E}">
        <p14:creationId xmlns:p14="http://schemas.microsoft.com/office/powerpoint/2010/main" val="3732829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907531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Impt point</a:t>
            </a:r>
            <a:endParaRPr lang="en-IN" dirty="0"/>
          </a:p>
        </p:txBody>
      </p:sp>
      <p:sp>
        <p:nvSpPr>
          <p:cNvPr id="3" name="Content Placeholder 2"/>
          <p:cNvSpPr>
            <a:spLocks noGrp="1"/>
          </p:cNvSpPr>
          <p:nvPr>
            <p:ph idx="1"/>
          </p:nvPr>
        </p:nvSpPr>
        <p:spPr/>
        <p:txBody>
          <a:bodyPr>
            <a:normAutofit lnSpcReduction="10000"/>
          </a:bodyPr>
          <a:lstStyle/>
          <a:p>
            <a:r>
              <a:rPr lang="en-US" sz="1500" dirty="0" smtClean="0"/>
              <a:t>&lt;link </a:t>
            </a:r>
            <a:r>
              <a:rPr lang="en-US" sz="1500" dirty="0" err="1" smtClean="0"/>
              <a:t>href</a:t>
            </a:r>
            <a:r>
              <a:rPr lang="en-US" sz="1500" dirty="0" smtClean="0"/>
              <a:t>=“ ” </a:t>
            </a:r>
            <a:r>
              <a:rPr lang="en-US" sz="1500" dirty="0" err="1" smtClean="0"/>
              <a:t>rel</a:t>
            </a:r>
            <a:r>
              <a:rPr lang="en-US" sz="1500" dirty="0" smtClean="0"/>
              <a:t>=“stylesheet”&gt; </a:t>
            </a:r>
            <a:br>
              <a:rPr lang="en-US" sz="1500" dirty="0" smtClean="0"/>
            </a:br>
            <a:r>
              <a:rPr lang="en-US" sz="1500" dirty="0" err="1" smtClean="0"/>
              <a:t>wat</a:t>
            </a:r>
            <a:r>
              <a:rPr lang="en-US" sz="1500" dirty="0" smtClean="0"/>
              <a:t> is </a:t>
            </a:r>
            <a:r>
              <a:rPr lang="en-US" sz="1500" dirty="0" err="1" smtClean="0"/>
              <a:t>rel</a:t>
            </a:r>
            <a:r>
              <a:rPr lang="en-US" sz="1500" dirty="0" smtClean="0"/>
              <a:t> - </a:t>
            </a:r>
            <a:r>
              <a:rPr lang="en-US" sz="1500" dirty="0" err="1"/>
              <a:t>rel</a:t>
            </a:r>
            <a:r>
              <a:rPr lang="en-US" sz="1500" dirty="0"/>
              <a:t> attribute specifies the relationship between the current document and the linked document/resource</a:t>
            </a:r>
            <a:r>
              <a:rPr lang="en-US" sz="1500" dirty="0" smtClean="0"/>
              <a:t>.</a:t>
            </a:r>
          </a:p>
          <a:p>
            <a:r>
              <a:rPr lang="en-US" sz="1500" dirty="0" smtClean="0"/>
              <a:t>Positon</a:t>
            </a:r>
          </a:p>
          <a:p>
            <a:r>
              <a:rPr lang="en-IN" sz="1500" dirty="0" smtClean="0"/>
              <a:t>STATIC: keeps the element in a normal flow of the </a:t>
            </a:r>
            <a:r>
              <a:rPr lang="en-IN" sz="1500" dirty="0" err="1" smtClean="0"/>
              <a:t>pg</a:t>
            </a:r>
            <a:r>
              <a:rPr lang="en-IN" sz="1500" dirty="0" smtClean="0"/>
              <a:t> . </a:t>
            </a:r>
            <a:r>
              <a:rPr lang="en-US" sz="1500" dirty="0"/>
              <a:t>top, right, bottom, left and z-index properties do not apply </a:t>
            </a:r>
            <a:endParaRPr lang="en-US" sz="1500" dirty="0" smtClean="0"/>
          </a:p>
          <a:p>
            <a:r>
              <a:rPr lang="en-US" sz="1500" dirty="0" smtClean="0"/>
              <a:t>RELATIVE: </a:t>
            </a:r>
            <a:r>
              <a:rPr lang="en-US" sz="1600" dirty="0"/>
              <a:t>is positioned relative to its normal </a:t>
            </a:r>
            <a:r>
              <a:rPr lang="en-US" sz="1600" dirty="0" smtClean="0"/>
              <a:t>position. </a:t>
            </a:r>
            <a:r>
              <a:rPr lang="en-US" sz="1600" dirty="0"/>
              <a:t>Setting the top, right, bottom, and left properties of a relatively-positioned element will cause it to be adjusted away from its normal position. Other content will not be adjusted to fit into any gap left by the element</a:t>
            </a:r>
            <a:r>
              <a:rPr lang="en-US" sz="1600" dirty="0" smtClean="0"/>
              <a:t>.(that space will be visible and nothing can be put widin it) </a:t>
            </a:r>
          </a:p>
          <a:p>
            <a:r>
              <a:rPr lang="en-US" sz="1600" dirty="0" smtClean="0"/>
              <a:t>ABSOLUTE: </a:t>
            </a:r>
            <a:r>
              <a:rPr lang="en-US" sz="1600" dirty="0"/>
              <a:t>is positioned relative to the nearest positioned </a:t>
            </a:r>
            <a:r>
              <a:rPr lang="en-US" sz="1600" dirty="0" smtClean="0"/>
              <a:t>ancestor. </a:t>
            </a:r>
            <a:r>
              <a:rPr lang="en-US" sz="1600" dirty="0"/>
              <a:t>Elements that are positioned relatively are still considered to be in the normal flow of elements in the document. In contrast, an element that is positioned absolutely is taken out of the flow and thus takes up no space when placing other elements</a:t>
            </a:r>
            <a:r>
              <a:rPr lang="en-US" sz="1600" dirty="0" smtClean="0"/>
              <a:t>.</a:t>
            </a:r>
          </a:p>
          <a:p>
            <a:r>
              <a:rPr lang="en-US" sz="1600" dirty="0" smtClean="0"/>
              <a:t>FIXED: </a:t>
            </a:r>
            <a:r>
              <a:rPr lang="en-US" sz="1600" dirty="0"/>
              <a:t>is positioned relative to the viewport, which means it always stays in the same place even if the page is scrolled. The top, right, bottom, and left properties are used to position the element</a:t>
            </a:r>
            <a:r>
              <a:rPr lang="en-US" sz="1600" dirty="0" smtClean="0"/>
              <a:t>.</a:t>
            </a:r>
          </a:p>
          <a:p>
            <a:r>
              <a:rPr lang="en-US" sz="1600" dirty="0"/>
              <a:t>[z-index property specifies the stack order of an element (which element should be placed in front of, or behind, the others). An element with greater stack order is always in front of an element with a lower stack order</a:t>
            </a:r>
            <a:r>
              <a:rPr lang="en-US" sz="1600" dirty="0" smtClean="0"/>
              <a:t>.]</a:t>
            </a:r>
          </a:p>
          <a:p>
            <a:r>
              <a:rPr lang="en-US" sz="1600" dirty="0" smtClean="0">
                <a:solidFill>
                  <a:srgbClr val="00B0F0"/>
                </a:solidFill>
                <a:hlinkClick r:id="rId2"/>
              </a:rPr>
              <a:t>[Bootstrap </a:t>
            </a:r>
            <a:r>
              <a:rPr lang="en-US" sz="1600" dirty="0">
                <a:solidFill>
                  <a:srgbClr val="00B0F0"/>
                </a:solidFill>
                <a:hlinkClick r:id="rId2"/>
              </a:rPr>
              <a:t>ported from Less to Sass</a:t>
            </a:r>
            <a:r>
              <a:rPr lang="en-US" sz="1600" dirty="0">
                <a:solidFill>
                  <a:srgbClr val="00B0F0"/>
                </a:solidFill>
              </a:rPr>
              <a:t> for easy inclusion in Rails, Compass, or Sass-only projects</a:t>
            </a:r>
            <a:r>
              <a:rPr lang="en-US" sz="1600" dirty="0" smtClean="0">
                <a:solidFill>
                  <a:srgbClr val="00B0F0"/>
                </a:solidFill>
              </a:rPr>
              <a:t>.]</a:t>
            </a:r>
          </a:p>
          <a:p>
            <a:r>
              <a:rPr lang="en-US" sz="1600" dirty="0" smtClean="0">
                <a:solidFill>
                  <a:srgbClr val="00B0F0"/>
                </a:solidFill>
              </a:rPr>
              <a:t>Precompiled means LESS files and compiled means the LESS files being converted into CSS files</a:t>
            </a:r>
            <a:endParaRPr lang="en-US" sz="1500" dirty="0" smtClean="0">
              <a:solidFill>
                <a:srgbClr val="00B0F0"/>
              </a:solidFill>
            </a:endParaRPr>
          </a:p>
          <a:p>
            <a:endParaRPr lang="en-US" sz="1500" dirty="0" smtClean="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6828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97145" y="110602"/>
            <a:ext cx="5076825" cy="1085850"/>
          </a:xfrm>
          <a:prstGeom prst="rect">
            <a:avLst/>
          </a:prstGeom>
        </p:spPr>
      </p:pic>
      <p:pic>
        <p:nvPicPr>
          <p:cNvPr id="6" name="Picture 5"/>
          <p:cNvPicPr>
            <a:picLocks noChangeAspect="1"/>
          </p:cNvPicPr>
          <p:nvPr/>
        </p:nvPicPr>
        <p:blipFill>
          <a:blip r:embed="rId3"/>
          <a:stretch>
            <a:fillRect/>
          </a:stretch>
        </p:blipFill>
        <p:spPr>
          <a:xfrm>
            <a:off x="5335232" y="1565686"/>
            <a:ext cx="5200650" cy="1295400"/>
          </a:xfrm>
          <a:prstGeom prst="rect">
            <a:avLst/>
          </a:prstGeom>
        </p:spPr>
      </p:pic>
      <p:pic>
        <p:nvPicPr>
          <p:cNvPr id="7" name="Picture 6"/>
          <p:cNvPicPr>
            <a:picLocks noChangeAspect="1"/>
          </p:cNvPicPr>
          <p:nvPr/>
        </p:nvPicPr>
        <p:blipFill>
          <a:blip r:embed="rId4"/>
          <a:stretch>
            <a:fillRect/>
          </a:stretch>
        </p:blipFill>
        <p:spPr>
          <a:xfrm>
            <a:off x="5321281" y="2964347"/>
            <a:ext cx="3943350" cy="1381125"/>
          </a:xfrm>
          <a:prstGeom prst="rect">
            <a:avLst/>
          </a:prstGeom>
        </p:spPr>
      </p:pic>
      <p:sp>
        <p:nvSpPr>
          <p:cNvPr id="9" name="Rectangle 8"/>
          <p:cNvSpPr/>
          <p:nvPr/>
        </p:nvSpPr>
        <p:spPr>
          <a:xfrm>
            <a:off x="337072" y="110602"/>
            <a:ext cx="6096000" cy="1015663"/>
          </a:xfrm>
          <a:prstGeom prst="rect">
            <a:avLst/>
          </a:prstGeom>
        </p:spPr>
        <p:txBody>
          <a:bodyPr>
            <a:spAutoFit/>
          </a:bodyPr>
          <a:lstStyle/>
          <a:p>
            <a:pPr lvl="0" eaLnBrk="0" fontAlgn="base" hangingPunct="0">
              <a:spcBef>
                <a:spcPct val="0"/>
              </a:spcBef>
              <a:spcAft>
                <a:spcPct val="0"/>
              </a:spcAft>
            </a:pPr>
            <a:r>
              <a:rPr lang="en-US" altLang="en-US" sz="1500" dirty="0">
                <a:solidFill>
                  <a:srgbClr val="999999"/>
                </a:solidFill>
                <a:latin typeface="Consolas" panose="020B0609020204030204" pitchFamily="49" charset="0"/>
                <a:cs typeface="Consolas" panose="020B0609020204030204" pitchFamily="49" charset="0"/>
              </a:rPr>
              <a:t>&lt;</a:t>
            </a:r>
            <a:r>
              <a:rPr lang="en-US" altLang="en-US" sz="1500" dirty="0">
                <a:solidFill>
                  <a:srgbClr val="990055"/>
                </a:solidFill>
                <a:latin typeface="Consolas" panose="020B0609020204030204" pitchFamily="49" charset="0"/>
                <a:cs typeface="Consolas" panose="020B0609020204030204" pitchFamily="49" charset="0"/>
              </a:rPr>
              <a:t>div </a:t>
            </a:r>
            <a:r>
              <a:rPr lang="en-US" altLang="en-US" sz="1500" dirty="0">
                <a:solidFill>
                  <a:srgbClr val="669900"/>
                </a:solidFill>
                <a:latin typeface="Consolas" panose="020B0609020204030204" pitchFamily="49" charset="0"/>
                <a:cs typeface="Consolas" panose="020B0609020204030204" pitchFamily="49" charset="0"/>
              </a:rPr>
              <a:t>class</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0077AA"/>
                </a:solidFill>
                <a:latin typeface="Consolas" panose="020B0609020204030204" pitchFamily="49" charset="0"/>
                <a:cs typeface="Consolas" panose="020B0609020204030204" pitchFamily="49" charset="0"/>
              </a:rPr>
              <a:t>box</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990055"/>
                </a:solidFill>
                <a:latin typeface="Consolas" panose="020B0609020204030204" pitchFamily="49" charset="0"/>
                <a:cs typeface="Consolas" panose="020B0609020204030204" pitchFamily="49" charset="0"/>
              </a:rPr>
              <a:t> </a:t>
            </a:r>
            <a:r>
              <a:rPr lang="en-US" altLang="en-US" sz="1500" dirty="0">
                <a:solidFill>
                  <a:srgbClr val="669900"/>
                </a:solidFill>
                <a:latin typeface="Consolas" panose="020B0609020204030204" pitchFamily="49" charset="0"/>
                <a:cs typeface="Consolas" panose="020B0609020204030204" pitchFamily="49" charset="0"/>
              </a:rPr>
              <a:t>id</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0077AA"/>
                </a:solidFill>
                <a:latin typeface="Consolas" panose="020B0609020204030204" pitchFamily="49" charset="0"/>
                <a:cs typeface="Consolas" panose="020B0609020204030204" pitchFamily="49" charset="0"/>
              </a:rPr>
              <a:t>one</a:t>
            </a:r>
            <a:r>
              <a:rPr lang="en-US" altLang="en-US" sz="1500" dirty="0">
                <a:solidFill>
                  <a:srgbClr val="999999"/>
                </a:solidFill>
                <a:latin typeface="Consolas" panose="020B0609020204030204" pitchFamily="49" charset="0"/>
                <a:cs typeface="Consolas" panose="020B0609020204030204" pitchFamily="49" charset="0"/>
              </a:rPr>
              <a:t>"&gt;</a:t>
            </a:r>
            <a:r>
              <a:rPr lang="en-US" altLang="en-US" sz="1500" dirty="0">
                <a:solidFill>
                  <a:srgbClr val="4D4E53"/>
                </a:solidFill>
                <a:latin typeface="Consolas" panose="020B0609020204030204" pitchFamily="49" charset="0"/>
                <a:cs typeface="Consolas" panose="020B0609020204030204" pitchFamily="49" charset="0"/>
              </a:rPr>
              <a:t>One</a:t>
            </a:r>
            <a:r>
              <a:rPr lang="en-US" altLang="en-US" sz="1500" dirty="0">
                <a:solidFill>
                  <a:srgbClr val="999999"/>
                </a:solidFill>
                <a:latin typeface="Consolas" panose="020B0609020204030204" pitchFamily="49" charset="0"/>
                <a:cs typeface="Consolas" panose="020B0609020204030204" pitchFamily="49" charset="0"/>
              </a:rPr>
              <a:t>&lt;/</a:t>
            </a:r>
            <a:r>
              <a:rPr lang="en-US" altLang="en-US" sz="1500" dirty="0">
                <a:solidFill>
                  <a:srgbClr val="990055"/>
                </a:solidFill>
                <a:latin typeface="Consolas" panose="020B0609020204030204" pitchFamily="49" charset="0"/>
                <a:cs typeface="Consolas" panose="020B0609020204030204" pitchFamily="49" charset="0"/>
              </a:rPr>
              <a:t>div</a:t>
            </a:r>
            <a:r>
              <a:rPr lang="en-US" altLang="en-US" sz="1500" dirty="0">
                <a:solidFill>
                  <a:srgbClr val="999999"/>
                </a:solidFill>
                <a:latin typeface="Consolas" panose="020B0609020204030204" pitchFamily="49" charset="0"/>
                <a:cs typeface="Consolas" panose="020B0609020204030204" pitchFamily="49" charset="0"/>
              </a:rPr>
              <a:t>&gt;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9999"/>
                </a:solidFill>
                <a:latin typeface="Consolas" panose="020B0609020204030204" pitchFamily="49" charset="0"/>
                <a:cs typeface="Consolas" panose="020B0609020204030204" pitchFamily="49" charset="0"/>
              </a:rPr>
              <a:t>&lt;</a:t>
            </a:r>
            <a:r>
              <a:rPr lang="en-US" altLang="en-US" sz="1500" dirty="0">
                <a:solidFill>
                  <a:srgbClr val="990055"/>
                </a:solidFill>
                <a:latin typeface="Consolas" panose="020B0609020204030204" pitchFamily="49" charset="0"/>
                <a:cs typeface="Consolas" panose="020B0609020204030204" pitchFamily="49" charset="0"/>
              </a:rPr>
              <a:t>div </a:t>
            </a:r>
            <a:r>
              <a:rPr lang="en-US" altLang="en-US" sz="1500" dirty="0">
                <a:solidFill>
                  <a:srgbClr val="669900"/>
                </a:solidFill>
                <a:latin typeface="Consolas" panose="020B0609020204030204" pitchFamily="49" charset="0"/>
                <a:cs typeface="Consolas" panose="020B0609020204030204" pitchFamily="49" charset="0"/>
              </a:rPr>
              <a:t>class</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0077AA"/>
                </a:solidFill>
                <a:latin typeface="Consolas" panose="020B0609020204030204" pitchFamily="49" charset="0"/>
                <a:cs typeface="Consolas" panose="020B0609020204030204" pitchFamily="49" charset="0"/>
              </a:rPr>
              <a:t>box</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990055"/>
                </a:solidFill>
                <a:latin typeface="Consolas" panose="020B0609020204030204" pitchFamily="49" charset="0"/>
                <a:cs typeface="Consolas" panose="020B0609020204030204" pitchFamily="49" charset="0"/>
              </a:rPr>
              <a:t> </a:t>
            </a:r>
            <a:r>
              <a:rPr lang="en-US" altLang="en-US" sz="1500" dirty="0">
                <a:solidFill>
                  <a:srgbClr val="669900"/>
                </a:solidFill>
                <a:latin typeface="Consolas" panose="020B0609020204030204" pitchFamily="49" charset="0"/>
                <a:cs typeface="Consolas" panose="020B0609020204030204" pitchFamily="49" charset="0"/>
              </a:rPr>
              <a:t>id</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0077AA"/>
                </a:solidFill>
                <a:latin typeface="Consolas" panose="020B0609020204030204" pitchFamily="49" charset="0"/>
                <a:cs typeface="Consolas" panose="020B0609020204030204" pitchFamily="49" charset="0"/>
              </a:rPr>
              <a:t>two</a:t>
            </a:r>
            <a:r>
              <a:rPr lang="en-US" altLang="en-US" sz="1500" dirty="0">
                <a:solidFill>
                  <a:srgbClr val="999999"/>
                </a:solidFill>
                <a:latin typeface="Consolas" panose="020B0609020204030204" pitchFamily="49" charset="0"/>
                <a:cs typeface="Consolas" panose="020B0609020204030204" pitchFamily="49" charset="0"/>
              </a:rPr>
              <a:t>"&gt;</a:t>
            </a:r>
            <a:r>
              <a:rPr lang="en-US" altLang="en-US" sz="1500" dirty="0">
                <a:solidFill>
                  <a:srgbClr val="4D4E53"/>
                </a:solidFill>
                <a:latin typeface="Consolas" panose="020B0609020204030204" pitchFamily="49" charset="0"/>
                <a:cs typeface="Consolas" panose="020B0609020204030204" pitchFamily="49" charset="0"/>
              </a:rPr>
              <a:t>Two</a:t>
            </a:r>
            <a:r>
              <a:rPr lang="en-US" altLang="en-US" sz="1500" dirty="0">
                <a:solidFill>
                  <a:srgbClr val="999999"/>
                </a:solidFill>
                <a:latin typeface="Consolas" panose="020B0609020204030204" pitchFamily="49" charset="0"/>
                <a:cs typeface="Consolas" panose="020B0609020204030204" pitchFamily="49" charset="0"/>
              </a:rPr>
              <a:t>&lt;/</a:t>
            </a:r>
            <a:r>
              <a:rPr lang="en-US" altLang="en-US" sz="1500" dirty="0">
                <a:solidFill>
                  <a:srgbClr val="990055"/>
                </a:solidFill>
                <a:latin typeface="Consolas" panose="020B0609020204030204" pitchFamily="49" charset="0"/>
                <a:cs typeface="Consolas" panose="020B0609020204030204" pitchFamily="49" charset="0"/>
              </a:rPr>
              <a:t>div</a:t>
            </a:r>
            <a:r>
              <a:rPr lang="en-US" altLang="en-US" sz="1500" dirty="0">
                <a:solidFill>
                  <a:srgbClr val="999999"/>
                </a:solidFill>
                <a:latin typeface="Consolas" panose="020B0609020204030204" pitchFamily="49" charset="0"/>
                <a:cs typeface="Consolas" panose="020B0609020204030204" pitchFamily="49" charset="0"/>
              </a:rPr>
              <a:t>&gt;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9999"/>
                </a:solidFill>
                <a:latin typeface="Consolas" panose="020B0609020204030204" pitchFamily="49" charset="0"/>
                <a:cs typeface="Consolas" panose="020B0609020204030204" pitchFamily="49" charset="0"/>
              </a:rPr>
              <a:t>&lt;</a:t>
            </a:r>
            <a:r>
              <a:rPr lang="en-US" altLang="en-US" sz="1500" dirty="0">
                <a:solidFill>
                  <a:srgbClr val="990055"/>
                </a:solidFill>
                <a:latin typeface="Consolas" panose="020B0609020204030204" pitchFamily="49" charset="0"/>
                <a:cs typeface="Consolas" panose="020B0609020204030204" pitchFamily="49" charset="0"/>
              </a:rPr>
              <a:t>div </a:t>
            </a:r>
            <a:r>
              <a:rPr lang="en-US" altLang="en-US" sz="1500" dirty="0">
                <a:solidFill>
                  <a:srgbClr val="669900"/>
                </a:solidFill>
                <a:latin typeface="Consolas" panose="020B0609020204030204" pitchFamily="49" charset="0"/>
                <a:cs typeface="Consolas" panose="020B0609020204030204" pitchFamily="49" charset="0"/>
              </a:rPr>
              <a:t>class</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0077AA"/>
                </a:solidFill>
                <a:latin typeface="Consolas" panose="020B0609020204030204" pitchFamily="49" charset="0"/>
                <a:cs typeface="Consolas" panose="020B0609020204030204" pitchFamily="49" charset="0"/>
              </a:rPr>
              <a:t>box</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990055"/>
                </a:solidFill>
                <a:latin typeface="Consolas" panose="020B0609020204030204" pitchFamily="49" charset="0"/>
                <a:cs typeface="Consolas" panose="020B0609020204030204" pitchFamily="49" charset="0"/>
              </a:rPr>
              <a:t> </a:t>
            </a:r>
            <a:r>
              <a:rPr lang="en-US" altLang="en-US" sz="1500" dirty="0">
                <a:solidFill>
                  <a:srgbClr val="669900"/>
                </a:solidFill>
                <a:latin typeface="Consolas" panose="020B0609020204030204" pitchFamily="49" charset="0"/>
                <a:cs typeface="Consolas" panose="020B0609020204030204" pitchFamily="49" charset="0"/>
              </a:rPr>
              <a:t>id</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0077AA"/>
                </a:solidFill>
                <a:latin typeface="Consolas" panose="020B0609020204030204" pitchFamily="49" charset="0"/>
                <a:cs typeface="Consolas" panose="020B0609020204030204" pitchFamily="49" charset="0"/>
              </a:rPr>
              <a:t>three</a:t>
            </a:r>
            <a:r>
              <a:rPr lang="en-US" altLang="en-US" sz="1500" dirty="0">
                <a:solidFill>
                  <a:srgbClr val="999999"/>
                </a:solidFill>
                <a:latin typeface="Consolas" panose="020B0609020204030204" pitchFamily="49" charset="0"/>
                <a:cs typeface="Consolas" panose="020B0609020204030204" pitchFamily="49" charset="0"/>
              </a:rPr>
              <a:t>"&gt;</a:t>
            </a:r>
            <a:r>
              <a:rPr lang="en-US" altLang="en-US" sz="1500" dirty="0">
                <a:solidFill>
                  <a:srgbClr val="4D4E53"/>
                </a:solidFill>
                <a:latin typeface="Consolas" panose="020B0609020204030204" pitchFamily="49" charset="0"/>
                <a:cs typeface="Consolas" panose="020B0609020204030204" pitchFamily="49" charset="0"/>
              </a:rPr>
              <a:t>Three</a:t>
            </a:r>
            <a:r>
              <a:rPr lang="en-US" altLang="en-US" sz="1500" dirty="0">
                <a:solidFill>
                  <a:srgbClr val="999999"/>
                </a:solidFill>
                <a:latin typeface="Consolas" panose="020B0609020204030204" pitchFamily="49" charset="0"/>
                <a:cs typeface="Consolas" panose="020B0609020204030204" pitchFamily="49" charset="0"/>
              </a:rPr>
              <a:t>&lt;/</a:t>
            </a:r>
            <a:r>
              <a:rPr lang="en-US" altLang="en-US" sz="1500" dirty="0">
                <a:solidFill>
                  <a:srgbClr val="990055"/>
                </a:solidFill>
                <a:latin typeface="Consolas" panose="020B0609020204030204" pitchFamily="49" charset="0"/>
                <a:cs typeface="Consolas" panose="020B0609020204030204" pitchFamily="49" charset="0"/>
              </a:rPr>
              <a:t>div</a:t>
            </a:r>
            <a:r>
              <a:rPr lang="en-US" altLang="en-US" sz="1500" dirty="0">
                <a:solidFill>
                  <a:srgbClr val="999999"/>
                </a:solidFill>
                <a:latin typeface="Consolas" panose="020B0609020204030204" pitchFamily="49" charset="0"/>
                <a:cs typeface="Consolas" panose="020B0609020204030204" pitchFamily="49" charset="0"/>
              </a:rPr>
              <a:t>&gt;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9999"/>
                </a:solidFill>
                <a:latin typeface="Consolas" panose="020B0609020204030204" pitchFamily="49" charset="0"/>
                <a:cs typeface="Consolas" panose="020B0609020204030204" pitchFamily="49" charset="0"/>
              </a:rPr>
              <a:t>&lt;</a:t>
            </a:r>
            <a:r>
              <a:rPr lang="en-US" altLang="en-US" sz="1500" dirty="0">
                <a:solidFill>
                  <a:srgbClr val="990055"/>
                </a:solidFill>
                <a:latin typeface="Consolas" panose="020B0609020204030204" pitchFamily="49" charset="0"/>
                <a:cs typeface="Consolas" panose="020B0609020204030204" pitchFamily="49" charset="0"/>
              </a:rPr>
              <a:t>div </a:t>
            </a:r>
            <a:r>
              <a:rPr lang="en-US" altLang="en-US" sz="1500" dirty="0">
                <a:solidFill>
                  <a:srgbClr val="669900"/>
                </a:solidFill>
                <a:latin typeface="Consolas" panose="020B0609020204030204" pitchFamily="49" charset="0"/>
                <a:cs typeface="Consolas" panose="020B0609020204030204" pitchFamily="49" charset="0"/>
              </a:rPr>
              <a:t>class</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0077AA"/>
                </a:solidFill>
                <a:latin typeface="Consolas" panose="020B0609020204030204" pitchFamily="49" charset="0"/>
                <a:cs typeface="Consolas" panose="020B0609020204030204" pitchFamily="49" charset="0"/>
              </a:rPr>
              <a:t>box</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990055"/>
                </a:solidFill>
                <a:latin typeface="Consolas" panose="020B0609020204030204" pitchFamily="49" charset="0"/>
                <a:cs typeface="Consolas" panose="020B0609020204030204" pitchFamily="49" charset="0"/>
              </a:rPr>
              <a:t> </a:t>
            </a:r>
            <a:r>
              <a:rPr lang="en-US" altLang="en-US" sz="1500" dirty="0">
                <a:solidFill>
                  <a:srgbClr val="669900"/>
                </a:solidFill>
                <a:latin typeface="Consolas" panose="020B0609020204030204" pitchFamily="49" charset="0"/>
                <a:cs typeface="Consolas" panose="020B0609020204030204" pitchFamily="49" charset="0"/>
              </a:rPr>
              <a:t>id</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0077AA"/>
                </a:solidFill>
                <a:latin typeface="Consolas" panose="020B0609020204030204" pitchFamily="49" charset="0"/>
                <a:cs typeface="Consolas" panose="020B0609020204030204" pitchFamily="49" charset="0"/>
              </a:rPr>
              <a:t>four</a:t>
            </a:r>
            <a:r>
              <a:rPr lang="en-US" altLang="en-US" sz="1500" dirty="0">
                <a:solidFill>
                  <a:srgbClr val="999999"/>
                </a:solidFill>
                <a:latin typeface="Consolas" panose="020B0609020204030204" pitchFamily="49" charset="0"/>
                <a:cs typeface="Consolas" panose="020B0609020204030204" pitchFamily="49" charset="0"/>
              </a:rPr>
              <a:t>"&gt;</a:t>
            </a:r>
            <a:r>
              <a:rPr lang="en-US" altLang="en-US" sz="1500" dirty="0">
                <a:solidFill>
                  <a:srgbClr val="4D4E53"/>
                </a:solidFill>
                <a:latin typeface="Consolas" panose="020B0609020204030204" pitchFamily="49" charset="0"/>
                <a:cs typeface="Consolas" panose="020B0609020204030204" pitchFamily="49" charset="0"/>
              </a:rPr>
              <a:t>Four</a:t>
            </a:r>
            <a:r>
              <a:rPr lang="en-US" altLang="en-US" sz="1500" dirty="0">
                <a:solidFill>
                  <a:srgbClr val="999999"/>
                </a:solidFill>
                <a:latin typeface="Consolas" panose="020B0609020204030204" pitchFamily="49" charset="0"/>
                <a:cs typeface="Consolas" panose="020B0609020204030204" pitchFamily="49" charset="0"/>
              </a:rPr>
              <a:t>&lt;/</a:t>
            </a:r>
            <a:r>
              <a:rPr lang="en-US" altLang="en-US" sz="1500" dirty="0">
                <a:solidFill>
                  <a:srgbClr val="990055"/>
                </a:solidFill>
                <a:latin typeface="Consolas" panose="020B0609020204030204" pitchFamily="49" charset="0"/>
                <a:cs typeface="Consolas" panose="020B0609020204030204" pitchFamily="49" charset="0"/>
              </a:rPr>
              <a:t>div</a:t>
            </a:r>
            <a:r>
              <a:rPr lang="en-US" altLang="en-US" sz="1500" dirty="0">
                <a:solidFill>
                  <a:srgbClr val="999999"/>
                </a:solidFill>
                <a:latin typeface="Consolas" panose="020B0609020204030204" pitchFamily="49" charset="0"/>
                <a:cs typeface="Consolas" panose="020B0609020204030204" pitchFamily="49" charset="0"/>
              </a:rPr>
              <a:t>&gt;</a:t>
            </a:r>
            <a:r>
              <a:rPr lang="en-US" altLang="en-US" sz="1500" dirty="0"/>
              <a:t> </a:t>
            </a:r>
            <a:endParaRPr lang="en-US" altLang="en-US" sz="1500" dirty="0">
              <a:latin typeface="Arial" panose="020B0604020202020204" pitchFamily="34" charset="0"/>
            </a:endParaRPr>
          </a:p>
        </p:txBody>
      </p:sp>
      <p:sp>
        <p:nvSpPr>
          <p:cNvPr id="11" name="Rectangle 10"/>
          <p:cNvSpPr/>
          <p:nvPr/>
        </p:nvSpPr>
        <p:spPr>
          <a:xfrm>
            <a:off x="337072" y="1377540"/>
            <a:ext cx="6096000" cy="1477328"/>
          </a:xfrm>
          <a:prstGeom prst="rect">
            <a:avLst/>
          </a:prstGeom>
        </p:spPr>
        <p:txBody>
          <a:bodyPr>
            <a:spAutoFit/>
          </a:bodyPr>
          <a:lstStyle/>
          <a:p>
            <a:pPr lvl="0" eaLnBrk="0" fontAlgn="base" hangingPunct="0">
              <a:spcBef>
                <a:spcPct val="0"/>
              </a:spcBef>
              <a:spcAft>
                <a:spcPct val="0"/>
              </a:spcAft>
            </a:pPr>
            <a:r>
              <a:rPr lang="en-US" altLang="en-US" sz="1500" dirty="0" smtClean="0">
                <a:solidFill>
                  <a:srgbClr val="669900"/>
                </a:solidFill>
                <a:latin typeface="Consolas" panose="020B0609020204030204" pitchFamily="49" charset="0"/>
                <a:cs typeface="Consolas" panose="020B0609020204030204" pitchFamily="49" charset="0"/>
              </a:rPr>
              <a:t>RELATIVE</a:t>
            </a:r>
          </a:p>
          <a:p>
            <a:pPr lvl="0" eaLnBrk="0" fontAlgn="base" hangingPunct="0">
              <a:spcBef>
                <a:spcPct val="0"/>
              </a:spcBef>
              <a:spcAft>
                <a:spcPct val="0"/>
              </a:spcAft>
            </a:pPr>
            <a:r>
              <a:rPr lang="en-US" altLang="en-US" sz="1500" dirty="0" smtClean="0">
                <a:solidFill>
                  <a:srgbClr val="669900"/>
                </a:solidFill>
                <a:latin typeface="Consolas" panose="020B0609020204030204" pitchFamily="49" charset="0"/>
                <a:cs typeface="Consolas" panose="020B0609020204030204" pitchFamily="49" charset="0"/>
              </a:rPr>
              <a:t>#</a:t>
            </a:r>
            <a:r>
              <a:rPr lang="en-US" altLang="en-US" sz="1500" dirty="0">
                <a:solidFill>
                  <a:srgbClr val="669900"/>
                </a:solidFill>
                <a:latin typeface="Consolas" panose="020B0609020204030204" pitchFamily="49" charset="0"/>
                <a:cs typeface="Consolas" panose="020B0609020204030204" pitchFamily="49" charset="0"/>
              </a:rPr>
              <a:t>two </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0055"/>
                </a:solidFill>
                <a:latin typeface="Consolas" panose="020B0609020204030204" pitchFamily="49" charset="0"/>
                <a:cs typeface="Consolas" panose="020B0609020204030204" pitchFamily="49" charset="0"/>
              </a:rPr>
              <a:t>position</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relative</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0055"/>
                </a:solidFill>
                <a:latin typeface="Consolas" panose="020B0609020204030204" pitchFamily="49" charset="0"/>
                <a:cs typeface="Consolas" panose="020B0609020204030204" pitchFamily="49" charset="0"/>
              </a:rPr>
              <a:t>top</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r>
              <a:rPr lang="en-US" altLang="en-US" sz="1500" dirty="0">
                <a:solidFill>
                  <a:srgbClr val="990055"/>
                </a:solidFill>
                <a:latin typeface="Consolas" panose="020B0609020204030204" pitchFamily="49" charset="0"/>
                <a:cs typeface="Consolas" panose="020B0609020204030204" pitchFamily="49" charset="0"/>
              </a:rPr>
              <a:t>20</a:t>
            </a:r>
            <a:r>
              <a:rPr lang="en-US" altLang="en-US" sz="1500" dirty="0">
                <a:solidFill>
                  <a:srgbClr val="4D4E53"/>
                </a:solidFill>
                <a:latin typeface="Consolas" panose="020B0609020204030204" pitchFamily="49" charset="0"/>
                <a:cs typeface="Consolas" panose="020B0609020204030204" pitchFamily="49" charset="0"/>
              </a:rPr>
              <a:t>px</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0055"/>
                </a:solidFill>
                <a:latin typeface="Consolas" panose="020B0609020204030204" pitchFamily="49" charset="0"/>
                <a:cs typeface="Consolas" panose="020B0609020204030204" pitchFamily="49" charset="0"/>
              </a:rPr>
              <a:t>left</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r>
              <a:rPr lang="en-US" altLang="en-US" sz="1500" dirty="0">
                <a:solidFill>
                  <a:srgbClr val="990055"/>
                </a:solidFill>
                <a:latin typeface="Consolas" panose="020B0609020204030204" pitchFamily="49" charset="0"/>
                <a:cs typeface="Consolas" panose="020B0609020204030204" pitchFamily="49" charset="0"/>
              </a:rPr>
              <a:t>20</a:t>
            </a:r>
            <a:r>
              <a:rPr lang="en-US" altLang="en-US" sz="1500" dirty="0">
                <a:solidFill>
                  <a:srgbClr val="4D4E53"/>
                </a:solidFill>
                <a:latin typeface="Consolas" panose="020B0609020204030204" pitchFamily="49" charset="0"/>
                <a:cs typeface="Consolas" panose="020B0609020204030204" pitchFamily="49" charset="0"/>
              </a:rPr>
              <a:t>px</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9999"/>
                </a:solidFill>
                <a:latin typeface="Consolas" panose="020B0609020204030204" pitchFamily="49" charset="0"/>
                <a:cs typeface="Consolas" panose="020B0609020204030204" pitchFamily="49" charset="0"/>
              </a:rPr>
              <a:t>}</a:t>
            </a:r>
            <a:r>
              <a:rPr lang="en-US" altLang="en-US" sz="1500" dirty="0" smtClean="0"/>
              <a:t> </a:t>
            </a:r>
            <a:endParaRPr lang="en-US" altLang="en-US" sz="1500" dirty="0">
              <a:latin typeface="Arial" panose="020B0604020202020204" pitchFamily="34" charset="0"/>
            </a:endParaRPr>
          </a:p>
        </p:txBody>
      </p:sp>
      <p:sp>
        <p:nvSpPr>
          <p:cNvPr id="13" name="Rectangle 12"/>
          <p:cNvSpPr/>
          <p:nvPr/>
        </p:nvSpPr>
        <p:spPr>
          <a:xfrm>
            <a:off x="337072" y="3106143"/>
            <a:ext cx="6096000" cy="1477328"/>
          </a:xfrm>
          <a:prstGeom prst="rect">
            <a:avLst/>
          </a:prstGeom>
        </p:spPr>
        <p:txBody>
          <a:bodyPr>
            <a:spAutoFit/>
          </a:bodyPr>
          <a:lstStyle/>
          <a:p>
            <a:pPr lvl="0" eaLnBrk="0" fontAlgn="base" hangingPunct="0">
              <a:spcBef>
                <a:spcPct val="0"/>
              </a:spcBef>
              <a:spcAft>
                <a:spcPct val="0"/>
              </a:spcAft>
            </a:pPr>
            <a:r>
              <a:rPr lang="en-US" altLang="en-US" sz="1500" dirty="0" smtClean="0">
                <a:solidFill>
                  <a:srgbClr val="669900"/>
                </a:solidFill>
                <a:latin typeface="Consolas" panose="020B0609020204030204" pitchFamily="49" charset="0"/>
                <a:cs typeface="Consolas" panose="020B0609020204030204" pitchFamily="49" charset="0"/>
              </a:rPr>
              <a:t>ABSOLUTE</a:t>
            </a:r>
          </a:p>
          <a:p>
            <a:pPr lvl="0" eaLnBrk="0" fontAlgn="base" hangingPunct="0">
              <a:spcBef>
                <a:spcPct val="0"/>
              </a:spcBef>
              <a:spcAft>
                <a:spcPct val="0"/>
              </a:spcAft>
            </a:pPr>
            <a:r>
              <a:rPr lang="en-US" altLang="en-US" sz="1500" dirty="0" smtClean="0">
                <a:solidFill>
                  <a:srgbClr val="669900"/>
                </a:solidFill>
                <a:latin typeface="Consolas" panose="020B0609020204030204" pitchFamily="49" charset="0"/>
                <a:cs typeface="Consolas" panose="020B0609020204030204" pitchFamily="49" charset="0"/>
              </a:rPr>
              <a:t>#</a:t>
            </a:r>
            <a:r>
              <a:rPr lang="en-US" altLang="en-US" sz="1500" dirty="0">
                <a:solidFill>
                  <a:srgbClr val="669900"/>
                </a:solidFill>
                <a:latin typeface="Consolas" panose="020B0609020204030204" pitchFamily="49" charset="0"/>
                <a:cs typeface="Consolas" panose="020B0609020204030204" pitchFamily="49" charset="0"/>
              </a:rPr>
              <a:t>three </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0055"/>
                </a:solidFill>
                <a:latin typeface="Consolas" panose="020B0609020204030204" pitchFamily="49" charset="0"/>
                <a:cs typeface="Consolas" panose="020B0609020204030204" pitchFamily="49" charset="0"/>
              </a:rPr>
              <a:t>position</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absolute</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0055"/>
                </a:solidFill>
                <a:latin typeface="Consolas" panose="020B0609020204030204" pitchFamily="49" charset="0"/>
                <a:cs typeface="Consolas" panose="020B0609020204030204" pitchFamily="49" charset="0"/>
              </a:rPr>
              <a:t>top</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r>
              <a:rPr lang="en-US" altLang="en-US" sz="1500" dirty="0">
                <a:solidFill>
                  <a:srgbClr val="990055"/>
                </a:solidFill>
                <a:latin typeface="Consolas" panose="020B0609020204030204" pitchFamily="49" charset="0"/>
                <a:cs typeface="Consolas" panose="020B0609020204030204" pitchFamily="49" charset="0"/>
              </a:rPr>
              <a:t>20</a:t>
            </a:r>
            <a:r>
              <a:rPr lang="en-US" altLang="en-US" sz="1500" dirty="0">
                <a:solidFill>
                  <a:srgbClr val="4D4E53"/>
                </a:solidFill>
                <a:latin typeface="Consolas" panose="020B0609020204030204" pitchFamily="49" charset="0"/>
                <a:cs typeface="Consolas" panose="020B0609020204030204" pitchFamily="49" charset="0"/>
              </a:rPr>
              <a:t>px</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0055"/>
                </a:solidFill>
                <a:latin typeface="Consolas" panose="020B0609020204030204" pitchFamily="49" charset="0"/>
                <a:cs typeface="Consolas" panose="020B0609020204030204" pitchFamily="49" charset="0"/>
              </a:rPr>
              <a:t>left</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r>
              <a:rPr lang="en-US" altLang="en-US" sz="1500" dirty="0">
                <a:solidFill>
                  <a:srgbClr val="990055"/>
                </a:solidFill>
                <a:latin typeface="Consolas" panose="020B0609020204030204" pitchFamily="49" charset="0"/>
                <a:cs typeface="Consolas" panose="020B0609020204030204" pitchFamily="49" charset="0"/>
              </a:rPr>
              <a:t>20</a:t>
            </a:r>
            <a:r>
              <a:rPr lang="en-US" altLang="en-US" sz="1500" dirty="0">
                <a:solidFill>
                  <a:srgbClr val="4D4E53"/>
                </a:solidFill>
                <a:latin typeface="Consolas" panose="020B0609020204030204" pitchFamily="49" charset="0"/>
                <a:cs typeface="Consolas" panose="020B0609020204030204" pitchFamily="49" charset="0"/>
              </a:rPr>
              <a:t>px</a:t>
            </a:r>
            <a:r>
              <a:rPr lang="en-US" altLang="en-US" sz="1500" dirty="0">
                <a:solidFill>
                  <a:srgbClr val="999999"/>
                </a:solidFill>
                <a:latin typeface="Consolas" panose="020B0609020204030204" pitchFamily="49" charset="0"/>
                <a:cs typeface="Consolas" panose="020B0609020204030204" pitchFamily="49" charset="0"/>
              </a:rPr>
              <a:t>;</a:t>
            </a:r>
            <a:r>
              <a:rPr lang="en-US" altLang="en-US" sz="1500" dirty="0">
                <a:solidFill>
                  <a:srgbClr val="4D4E53"/>
                </a:solidFill>
                <a:latin typeface="Consolas" panose="020B0609020204030204" pitchFamily="49" charset="0"/>
                <a:cs typeface="Consolas" panose="020B0609020204030204" pitchFamily="49" charset="0"/>
              </a:rPr>
              <a:t> </a:t>
            </a:r>
            <a:endParaRPr lang="en-US" altLang="en-US" sz="1500" dirty="0" smtClean="0">
              <a:solidFill>
                <a:srgbClr val="4D4E5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500" dirty="0" smtClean="0">
                <a:solidFill>
                  <a:srgbClr val="999999"/>
                </a:solidFill>
                <a:latin typeface="Consolas" panose="020B0609020204030204" pitchFamily="49" charset="0"/>
                <a:cs typeface="Consolas" panose="020B0609020204030204" pitchFamily="49" charset="0"/>
              </a:rPr>
              <a:t>}</a:t>
            </a:r>
            <a:r>
              <a:rPr lang="en-US" altLang="en-US" sz="1500" dirty="0" smtClean="0"/>
              <a:t> </a:t>
            </a:r>
            <a:endParaRPr lang="en-US" altLang="en-US" sz="1500" dirty="0">
              <a:latin typeface="Arial" panose="020B0604020202020204" pitchFamily="34" charset="0"/>
            </a:endParaRPr>
          </a:p>
        </p:txBody>
      </p:sp>
    </p:spTree>
    <p:extLst>
      <p:ext uri="{BB962C8B-B14F-4D97-AF65-F5344CB8AC3E}">
        <p14:creationId xmlns:p14="http://schemas.microsoft.com/office/powerpoint/2010/main" val="2306562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Impt </a:t>
            </a:r>
            <a:r>
              <a:rPr lang="en-US" dirty="0" err="1" smtClean="0"/>
              <a:t>contd</a:t>
            </a:r>
            <a:endParaRPr lang="en-IN" dirty="0"/>
          </a:p>
        </p:txBody>
      </p:sp>
      <p:sp>
        <p:nvSpPr>
          <p:cNvPr id="3" name="Content Placeholder 2"/>
          <p:cNvSpPr>
            <a:spLocks noGrp="1"/>
          </p:cNvSpPr>
          <p:nvPr>
            <p:ph idx="1"/>
          </p:nvPr>
        </p:nvSpPr>
        <p:spPr>
          <a:xfrm>
            <a:off x="838200" y="1420009"/>
            <a:ext cx="10515600" cy="4756954"/>
          </a:xfrm>
        </p:spPr>
        <p:txBody>
          <a:bodyPr>
            <a:normAutofit/>
          </a:bodyPr>
          <a:lstStyle/>
          <a:p>
            <a:r>
              <a:rPr lang="en-US" sz="1500" dirty="0"/>
              <a:t>Add IE8 support for HTML5 and media </a:t>
            </a:r>
            <a:r>
              <a:rPr lang="en-US" sz="1500" dirty="0" smtClean="0"/>
              <a:t>queries</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endParaRPr lang="en-US" sz="1500" dirty="0"/>
          </a:p>
          <a:p>
            <a:r>
              <a:rPr lang="en-US" sz="1500" dirty="0"/>
              <a:t>Your document should start with this: &lt;!DOCTYPE html&gt;</a:t>
            </a:r>
          </a:p>
          <a:p>
            <a:r>
              <a:rPr lang="en-US" sz="1500" dirty="0"/>
              <a:t>If it doesn't declare the </a:t>
            </a:r>
            <a:r>
              <a:rPr lang="en-US" sz="1500" dirty="0" err="1"/>
              <a:t>doctype</a:t>
            </a:r>
            <a:r>
              <a:rPr lang="en-US" sz="1500" dirty="0"/>
              <a:t> then the browser is meant to assume Quirks Mode, which is a compatibility mode for websites built when standards written and not implemented. It somewhat emulates how IE5 would render the page. This particular declaration above will trigger Standards Mode (so do most). It will also indicate a HTML5-compliant page, but that's far less important.</a:t>
            </a:r>
          </a:p>
          <a:p>
            <a:r>
              <a:rPr lang="en-US" sz="1500" dirty="0"/>
              <a:t>I don't know why Chrome would have displayed the site correctly without it, unless there is a way for the user to disable Quirks Mode in the browser. In any case, this is a simple change that will save you lots of headaches, and if it's still bad after declaring the </a:t>
            </a:r>
            <a:r>
              <a:rPr lang="en-US" sz="1500" dirty="0" err="1"/>
              <a:t>doctype</a:t>
            </a:r>
            <a:r>
              <a:rPr lang="en-US" sz="1500" dirty="0"/>
              <a:t> we can investigate other problems.</a:t>
            </a:r>
          </a:p>
          <a:p>
            <a:r>
              <a:rPr lang="en-US" sz="1500" dirty="0"/>
              <a:t>To use “standards” mode, simply specify one of the </a:t>
            </a:r>
            <a:r>
              <a:rPr lang="en-US" sz="1500" dirty="0" err="1"/>
              <a:t>doctypes</a:t>
            </a:r>
            <a:r>
              <a:rPr lang="en-US" sz="1500" dirty="0"/>
              <a:t> we mentioned before. When the browser encounters these </a:t>
            </a:r>
            <a:r>
              <a:rPr lang="en-US" sz="1500" dirty="0" err="1"/>
              <a:t>doctypes</a:t>
            </a:r>
            <a:r>
              <a:rPr lang="en-US" sz="1500" dirty="0"/>
              <a:t> it will enter standards mode and render according to the specified DTD(Document Type Definition) . If we omit the </a:t>
            </a:r>
            <a:r>
              <a:rPr lang="en-US" sz="1500" dirty="0" err="1"/>
              <a:t>doctype</a:t>
            </a:r>
            <a:r>
              <a:rPr lang="en-US" sz="1500" dirty="0"/>
              <a:t> entirely – and many existing pages on the web do not contain one – or specify an invalid one, then the browser will enter “quirks” mode and render the page in the traditional fashion	</a:t>
            </a:r>
          </a:p>
          <a:p>
            <a:endParaRPr lang="en-IN" sz="1500" dirty="0"/>
          </a:p>
          <a:p>
            <a:endParaRPr lang="en-IN" sz="1500" dirty="0"/>
          </a:p>
        </p:txBody>
      </p:sp>
      <p:sp>
        <p:nvSpPr>
          <p:cNvPr id="4" name="Rectangle 3"/>
          <p:cNvSpPr/>
          <p:nvPr/>
        </p:nvSpPr>
        <p:spPr>
          <a:xfrm>
            <a:off x="2703756" y="1753071"/>
            <a:ext cx="6096000" cy="1015663"/>
          </a:xfrm>
          <a:prstGeom prst="rect">
            <a:avLst/>
          </a:prstGeom>
        </p:spPr>
        <p:txBody>
          <a:bodyPr>
            <a:spAutoFit/>
          </a:bodyPr>
          <a:lstStyle/>
          <a:p>
            <a:r>
              <a:rPr lang="en-IN" sz="1500" dirty="0">
                <a:solidFill>
                  <a:srgbClr val="000000"/>
                </a:solidFill>
                <a:latin typeface="+mj-lt"/>
              </a:rPr>
              <a:t>&lt;!--[if </a:t>
            </a:r>
            <a:r>
              <a:rPr lang="en-IN" sz="1500" dirty="0" err="1">
                <a:solidFill>
                  <a:srgbClr val="000000"/>
                </a:solidFill>
                <a:latin typeface="+mj-lt"/>
              </a:rPr>
              <a:t>lt</a:t>
            </a:r>
            <a:r>
              <a:rPr lang="en-IN" sz="1500" dirty="0">
                <a:solidFill>
                  <a:srgbClr val="000000"/>
                </a:solidFill>
                <a:latin typeface="+mj-lt"/>
              </a:rPr>
              <a:t> IE 9]&gt;</a:t>
            </a:r>
            <a:endParaRPr lang="en-IN" sz="1500" dirty="0">
              <a:solidFill>
                <a:srgbClr val="FFFFFF"/>
              </a:solidFill>
              <a:latin typeface="+mj-lt"/>
            </a:endParaRPr>
          </a:p>
          <a:p>
            <a:r>
              <a:rPr lang="en-IN" sz="1500" dirty="0">
                <a:solidFill>
                  <a:srgbClr val="000000"/>
                </a:solidFill>
                <a:latin typeface="+mj-lt"/>
              </a:rPr>
              <a:t>&lt;script </a:t>
            </a:r>
            <a:r>
              <a:rPr lang="en-IN" sz="1500" dirty="0" err="1">
                <a:solidFill>
                  <a:srgbClr val="000000"/>
                </a:solidFill>
                <a:latin typeface="+mj-lt"/>
              </a:rPr>
              <a:t>src</a:t>
            </a:r>
            <a:r>
              <a:rPr lang="en-IN" sz="1500" dirty="0">
                <a:solidFill>
                  <a:srgbClr val="000000"/>
                </a:solidFill>
                <a:latin typeface="+mj-lt"/>
              </a:rPr>
              <a:t>=""&gt;&lt;/script&gt;</a:t>
            </a:r>
            <a:endParaRPr lang="en-IN" sz="1500" dirty="0">
              <a:solidFill>
                <a:srgbClr val="FFFFFF"/>
              </a:solidFill>
              <a:latin typeface="+mj-lt"/>
            </a:endParaRPr>
          </a:p>
          <a:p>
            <a:r>
              <a:rPr lang="en-IN" sz="1500" dirty="0">
                <a:solidFill>
                  <a:srgbClr val="000000"/>
                </a:solidFill>
                <a:latin typeface="+mj-lt"/>
              </a:rPr>
              <a:t>&lt;script </a:t>
            </a:r>
            <a:r>
              <a:rPr lang="en-IN" sz="1500" dirty="0" err="1">
                <a:solidFill>
                  <a:srgbClr val="000000"/>
                </a:solidFill>
                <a:latin typeface="+mj-lt"/>
              </a:rPr>
              <a:t>src</a:t>
            </a:r>
            <a:r>
              <a:rPr lang="en-IN" sz="1500" dirty="0">
                <a:solidFill>
                  <a:srgbClr val="000000"/>
                </a:solidFill>
                <a:latin typeface="+mj-lt"/>
              </a:rPr>
              <a:t>=""&gt;&lt;/script&gt;</a:t>
            </a:r>
            <a:endParaRPr lang="en-IN" sz="1500" dirty="0">
              <a:solidFill>
                <a:srgbClr val="FFFFFF"/>
              </a:solidFill>
              <a:latin typeface="+mj-lt"/>
            </a:endParaRPr>
          </a:p>
          <a:p>
            <a:r>
              <a:rPr lang="en-IN" sz="1500" dirty="0">
                <a:solidFill>
                  <a:srgbClr val="000000"/>
                </a:solidFill>
                <a:latin typeface="+mj-lt"/>
              </a:rPr>
              <a:t>&lt;![</a:t>
            </a:r>
            <a:r>
              <a:rPr lang="en-IN" sz="1500" dirty="0" err="1">
                <a:solidFill>
                  <a:srgbClr val="000000"/>
                </a:solidFill>
                <a:latin typeface="+mj-lt"/>
              </a:rPr>
              <a:t>endif</a:t>
            </a:r>
            <a:r>
              <a:rPr lang="en-IN" sz="1500" dirty="0">
                <a:solidFill>
                  <a:srgbClr val="000000"/>
                </a:solidFill>
                <a:latin typeface="+mj-lt"/>
              </a:rPr>
              <a:t>]--&gt;</a:t>
            </a:r>
            <a:endParaRPr lang="en-IN" sz="1500" dirty="0">
              <a:solidFill>
                <a:srgbClr val="FFFFFF"/>
              </a:solidFill>
              <a:latin typeface="+mj-lt"/>
            </a:endParaRPr>
          </a:p>
        </p:txBody>
      </p:sp>
    </p:spTree>
    <p:extLst>
      <p:ext uri="{BB962C8B-B14F-4D97-AF65-F5344CB8AC3E}">
        <p14:creationId xmlns:p14="http://schemas.microsoft.com/office/powerpoint/2010/main" val="1039265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517"/>
          </a:xfrm>
        </p:spPr>
        <p:txBody>
          <a:bodyPr>
            <a:normAutofit fontScale="90000"/>
          </a:bodyPr>
          <a:lstStyle/>
          <a:p>
            <a:r>
              <a:rPr lang="en-US" dirty="0" smtClean="0"/>
              <a:t>What is @media?</a:t>
            </a:r>
            <a:endParaRPr lang="en-IN" dirty="0"/>
          </a:p>
        </p:txBody>
      </p:sp>
      <p:sp>
        <p:nvSpPr>
          <p:cNvPr id="3" name="Content Placeholder 2"/>
          <p:cNvSpPr>
            <a:spLocks noGrp="1"/>
          </p:cNvSpPr>
          <p:nvPr>
            <p:ph idx="1"/>
          </p:nvPr>
        </p:nvSpPr>
        <p:spPr>
          <a:xfrm>
            <a:off x="838200" y="903642"/>
            <a:ext cx="10515600" cy="5273321"/>
          </a:xfrm>
        </p:spPr>
        <p:txBody>
          <a:bodyPr>
            <a:normAutofit/>
          </a:bodyPr>
          <a:lstStyle/>
          <a:p>
            <a:r>
              <a:rPr lang="en-US" sz="1500" dirty="0"/>
              <a:t>The @media rule is used to define different style rules for different media types/devices. In CSS2 this was called media types, while in CSS3 it is called media queries</a:t>
            </a:r>
            <a:r>
              <a:rPr lang="en-US" sz="1500" dirty="0" smtClean="0"/>
              <a:t>.</a:t>
            </a:r>
          </a:p>
          <a:p>
            <a:r>
              <a:rPr lang="en-US" sz="1500" dirty="0" smtClean="0"/>
              <a:t>Media </a:t>
            </a:r>
            <a:r>
              <a:rPr lang="en-US" sz="1500" dirty="0"/>
              <a:t>queries look at the capability of the device, and can be used to check many things, such </a:t>
            </a:r>
            <a:r>
              <a:rPr lang="en-US" sz="1500" dirty="0" smtClean="0"/>
              <a:t>as:</a:t>
            </a:r>
            <a:br>
              <a:rPr lang="en-US" sz="1500" dirty="0" smtClean="0"/>
            </a:br>
            <a:r>
              <a:rPr lang="en-US" sz="1500" dirty="0" smtClean="0"/>
              <a:t>width </a:t>
            </a:r>
            <a:r>
              <a:rPr lang="en-US" sz="1500" dirty="0"/>
              <a:t>and height of the </a:t>
            </a:r>
            <a:r>
              <a:rPr lang="en-US" sz="1500" dirty="0" smtClean="0"/>
              <a:t>viewport</a:t>
            </a:r>
            <a:br>
              <a:rPr lang="en-US" sz="1500" dirty="0" smtClean="0"/>
            </a:br>
            <a:r>
              <a:rPr lang="en-US" sz="1500" dirty="0" smtClean="0"/>
              <a:t>width </a:t>
            </a:r>
            <a:r>
              <a:rPr lang="en-US" sz="1500" dirty="0"/>
              <a:t>and height of the </a:t>
            </a:r>
            <a:r>
              <a:rPr lang="en-US" sz="1500" dirty="0" smtClean="0"/>
              <a:t>device</a:t>
            </a:r>
            <a:br>
              <a:rPr lang="en-US" sz="1500" dirty="0" smtClean="0"/>
            </a:br>
            <a:r>
              <a:rPr lang="en-US" sz="1500" dirty="0" smtClean="0"/>
              <a:t>orientation </a:t>
            </a:r>
            <a:r>
              <a:rPr lang="en-US" sz="1500" dirty="0"/>
              <a:t>(is the tablet/phone in landscape or portrait mode</a:t>
            </a:r>
            <a:r>
              <a:rPr lang="en-US" sz="1500" dirty="0" smtClean="0"/>
              <a:t>?)</a:t>
            </a:r>
            <a:br>
              <a:rPr lang="en-US" sz="1500" dirty="0" smtClean="0"/>
            </a:br>
            <a:r>
              <a:rPr lang="en-US" sz="1500" dirty="0" smtClean="0"/>
              <a:t>resolution</a:t>
            </a:r>
            <a:br>
              <a:rPr lang="en-US" sz="1500" dirty="0" smtClean="0"/>
            </a:br>
            <a:r>
              <a:rPr lang="en-US" sz="1500" dirty="0" smtClean="0"/>
              <a:t>and </a:t>
            </a:r>
            <a:r>
              <a:rPr lang="en-US" sz="1500" dirty="0"/>
              <a:t>much more</a:t>
            </a:r>
            <a:br>
              <a:rPr lang="en-US" sz="1500" dirty="0"/>
            </a:br>
            <a:r>
              <a:rPr lang="en-US" sz="1500" dirty="0"/>
              <a:t/>
            </a:r>
            <a:br>
              <a:rPr lang="en-US" sz="1500" dirty="0"/>
            </a:br>
            <a:r>
              <a:rPr lang="en-US" sz="1500" dirty="0"/>
              <a:t/>
            </a:r>
            <a:br>
              <a:rPr lang="en-US" sz="1500" dirty="0"/>
            </a:br>
            <a:r>
              <a:rPr lang="en-US" sz="1500" dirty="0"/>
              <a:t/>
            </a:r>
            <a:br>
              <a:rPr lang="en-US" sz="1500" dirty="0"/>
            </a:br>
            <a:r>
              <a:rPr lang="en-US" sz="1500" dirty="0"/>
              <a:t/>
            </a:r>
            <a:br>
              <a:rPr lang="en-US" sz="1500" dirty="0"/>
            </a:br>
            <a:r>
              <a:rPr lang="en-US" sz="1500" dirty="0"/>
              <a:t/>
            </a:r>
            <a:br>
              <a:rPr lang="en-US" sz="1500" dirty="0"/>
            </a:br>
            <a:r>
              <a:rPr lang="en-US" sz="1500" dirty="0"/>
              <a:t/>
            </a:r>
            <a:br>
              <a:rPr lang="en-US" sz="1500" dirty="0"/>
            </a:br>
            <a:r>
              <a:rPr lang="en-US" sz="1500" dirty="0"/>
              <a:t/>
            </a:r>
            <a:br>
              <a:rPr lang="en-US" sz="1500" dirty="0"/>
            </a:br>
            <a:r>
              <a:rPr lang="en-US" sz="1500" dirty="0"/>
              <a:t>Change the background-color if the viewport is 480 pixels wide or wider</a:t>
            </a:r>
            <a:endParaRPr lang="en-IN" sz="1500" dirty="0"/>
          </a:p>
        </p:txBody>
      </p:sp>
      <p:pic>
        <p:nvPicPr>
          <p:cNvPr id="4" name="Picture 3"/>
          <p:cNvPicPr>
            <a:picLocks noChangeAspect="1"/>
          </p:cNvPicPr>
          <p:nvPr/>
        </p:nvPicPr>
        <p:blipFill>
          <a:blip r:embed="rId2"/>
          <a:stretch>
            <a:fillRect/>
          </a:stretch>
        </p:blipFill>
        <p:spPr>
          <a:xfrm>
            <a:off x="3481220" y="2932635"/>
            <a:ext cx="3314700" cy="1057275"/>
          </a:xfrm>
          <a:prstGeom prst="rect">
            <a:avLst/>
          </a:prstGeom>
        </p:spPr>
      </p:pic>
    </p:spTree>
    <p:extLst>
      <p:ext uri="{BB962C8B-B14F-4D97-AF65-F5344CB8AC3E}">
        <p14:creationId xmlns:p14="http://schemas.microsoft.com/office/powerpoint/2010/main" val="1809150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Impt contd</a:t>
            </a:r>
            <a:endParaRPr lang="en-IN" dirty="0"/>
          </a:p>
        </p:txBody>
      </p:sp>
      <p:sp>
        <p:nvSpPr>
          <p:cNvPr id="3" name="Content Placeholder 2"/>
          <p:cNvSpPr>
            <a:spLocks noGrp="1"/>
          </p:cNvSpPr>
          <p:nvPr>
            <p:ph idx="1"/>
          </p:nvPr>
        </p:nvSpPr>
        <p:spPr/>
        <p:txBody>
          <a:bodyPr>
            <a:normAutofit/>
          </a:bodyPr>
          <a:lstStyle/>
          <a:p>
            <a:r>
              <a:rPr lang="en-US" sz="1500" dirty="0" smtClean="0"/>
              <a:t>For footer I did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endParaRPr lang="en-US" sz="1500" dirty="0" smtClean="0"/>
          </a:p>
          <a:p>
            <a:r>
              <a:rPr lang="en-US" sz="1500" dirty="0" smtClean="0"/>
              <a:t>In Collapse we have </a:t>
            </a:r>
            <a:r>
              <a:rPr lang="en-IN" sz="1500" dirty="0" smtClean="0"/>
              <a:t>navbar-fixed-top, then we click on the expand button the content behind that is not pushed down rather it is overridden. To remove that functionality take out the class and then it works as expected. It basically pushes the content down.</a:t>
            </a:r>
            <a:r>
              <a:rPr lang="en-US" sz="1500" dirty="0" smtClean="0"/>
              <a:t> </a:t>
            </a:r>
          </a:p>
          <a:p>
            <a:r>
              <a:rPr lang="en-US" sz="1500" dirty="0" smtClean="0"/>
              <a:t>Device width and viewport width</a:t>
            </a:r>
            <a:endParaRPr lang="en-IN" sz="1500" dirty="0"/>
          </a:p>
        </p:txBody>
      </p:sp>
      <p:sp>
        <p:nvSpPr>
          <p:cNvPr id="4" name="Rectangle 3"/>
          <p:cNvSpPr/>
          <p:nvPr/>
        </p:nvSpPr>
        <p:spPr>
          <a:xfrm>
            <a:off x="3058759" y="1811692"/>
            <a:ext cx="2406127" cy="1169551"/>
          </a:xfrm>
          <a:prstGeom prst="rect">
            <a:avLst/>
          </a:prstGeom>
        </p:spPr>
        <p:txBody>
          <a:bodyPr wrap="square">
            <a:spAutoFit/>
          </a:bodyPr>
          <a:lstStyle/>
          <a:p>
            <a:r>
              <a:rPr lang="en-IN" sz="1000" dirty="0"/>
              <a:t>.footer {</a:t>
            </a:r>
          </a:p>
          <a:p>
            <a:pPr lvl="1"/>
            <a:r>
              <a:rPr lang="en-IN" sz="1000" dirty="0" smtClean="0"/>
              <a:t>color</a:t>
            </a:r>
            <a:r>
              <a:rPr lang="en-IN" sz="1000" dirty="0"/>
              <a:t>: #7CB2E2;</a:t>
            </a:r>
          </a:p>
          <a:p>
            <a:pPr lvl="1"/>
            <a:r>
              <a:rPr lang="en-IN" sz="1000" dirty="0" smtClean="0"/>
              <a:t>background-color</a:t>
            </a:r>
            <a:r>
              <a:rPr lang="en-IN" sz="1000" dirty="0"/>
              <a:t>: black;</a:t>
            </a:r>
          </a:p>
          <a:p>
            <a:pPr lvl="1"/>
            <a:r>
              <a:rPr lang="en-IN" sz="1000" dirty="0" smtClean="0"/>
              <a:t>position</a:t>
            </a:r>
            <a:r>
              <a:rPr lang="en-IN" sz="1000" dirty="0"/>
              <a:t>: absolute;</a:t>
            </a:r>
          </a:p>
          <a:p>
            <a:pPr lvl="1"/>
            <a:r>
              <a:rPr lang="en-IN" sz="1000" dirty="0" smtClean="0"/>
              <a:t>width</a:t>
            </a:r>
            <a:r>
              <a:rPr lang="en-IN" sz="1000" dirty="0"/>
              <a:t>: 1440px;</a:t>
            </a:r>
          </a:p>
          <a:p>
            <a:pPr lvl="1"/>
            <a:r>
              <a:rPr lang="en-IN" sz="1000" dirty="0" smtClean="0"/>
              <a:t>bottom</a:t>
            </a:r>
            <a:r>
              <a:rPr lang="en-IN" sz="1000" dirty="0"/>
              <a:t>: 0px;</a:t>
            </a:r>
          </a:p>
          <a:p>
            <a:r>
              <a:rPr lang="en-IN" sz="1000" dirty="0" smtClean="0"/>
              <a:t>}</a:t>
            </a:r>
            <a:endParaRPr lang="en-IN" sz="1000" dirty="0"/>
          </a:p>
        </p:txBody>
      </p:sp>
      <p:pic>
        <p:nvPicPr>
          <p:cNvPr id="5" name="Picture 4"/>
          <p:cNvPicPr>
            <a:picLocks noChangeAspect="1"/>
          </p:cNvPicPr>
          <p:nvPr/>
        </p:nvPicPr>
        <p:blipFill>
          <a:blip r:embed="rId2"/>
          <a:stretch>
            <a:fillRect/>
          </a:stretch>
        </p:blipFill>
        <p:spPr>
          <a:xfrm>
            <a:off x="838200" y="3991108"/>
            <a:ext cx="3949176" cy="2813102"/>
          </a:xfrm>
          <a:prstGeom prst="rect">
            <a:avLst/>
          </a:prstGeom>
        </p:spPr>
      </p:pic>
      <p:pic>
        <p:nvPicPr>
          <p:cNvPr id="7" name="Picture 6"/>
          <p:cNvPicPr>
            <a:picLocks noChangeAspect="1"/>
          </p:cNvPicPr>
          <p:nvPr/>
        </p:nvPicPr>
        <p:blipFill>
          <a:blip r:embed="rId3"/>
          <a:stretch>
            <a:fillRect/>
          </a:stretch>
        </p:blipFill>
        <p:spPr>
          <a:xfrm>
            <a:off x="5196448" y="3991108"/>
            <a:ext cx="5133975" cy="2466975"/>
          </a:xfrm>
          <a:prstGeom prst="rect">
            <a:avLst/>
          </a:prstGeom>
        </p:spPr>
      </p:pic>
    </p:spTree>
    <p:extLst>
      <p:ext uri="{BB962C8B-B14F-4D97-AF65-F5344CB8AC3E}">
        <p14:creationId xmlns:p14="http://schemas.microsoft.com/office/powerpoint/2010/main" val="30934297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6244"/>
          </a:xfrm>
        </p:spPr>
        <p:txBody>
          <a:bodyPr>
            <a:normAutofit fontScale="90000"/>
          </a:bodyPr>
          <a:lstStyle/>
          <a:p>
            <a:r>
              <a:rPr lang="en-US" dirty="0"/>
              <a:t>Impt </a:t>
            </a:r>
            <a:r>
              <a:rPr lang="en-US" dirty="0" err="1"/>
              <a:t>contd</a:t>
            </a:r>
            <a:endParaRPr lang="en-IN" dirty="0"/>
          </a:p>
        </p:txBody>
      </p:sp>
      <p:sp>
        <p:nvSpPr>
          <p:cNvPr id="3" name="Content Placeholder 2"/>
          <p:cNvSpPr>
            <a:spLocks noGrp="1"/>
          </p:cNvSpPr>
          <p:nvPr>
            <p:ph idx="1"/>
          </p:nvPr>
        </p:nvSpPr>
        <p:spPr>
          <a:xfrm>
            <a:off x="838200" y="978946"/>
            <a:ext cx="10515600" cy="5198017"/>
          </a:xfrm>
        </p:spPr>
        <p:txBody>
          <a:bodyPr>
            <a:normAutofit/>
          </a:bodyPr>
          <a:lstStyle/>
          <a:p>
            <a:r>
              <a:rPr lang="en-US" sz="1500" dirty="0"/>
              <a:t>Handle mobile devices: </a:t>
            </a:r>
            <a:endParaRPr lang="en-US" sz="1500" dirty="0" smtClean="0"/>
          </a:p>
          <a:p>
            <a:pPr lvl="1"/>
            <a:r>
              <a:rPr lang="en-US" sz="1500" dirty="0" smtClean="0"/>
              <a:t>Not </a:t>
            </a:r>
            <a:r>
              <a:rPr lang="en-US" sz="1500" dirty="0"/>
              <a:t>doing anything and let mobile users zoom in to read your website</a:t>
            </a:r>
          </a:p>
          <a:p>
            <a:pPr lvl="1"/>
            <a:r>
              <a:rPr lang="en-US" sz="1500" dirty="0"/>
              <a:t>Create a second website, like m.facebook.com, and redirect mobile devices to that website</a:t>
            </a:r>
          </a:p>
          <a:p>
            <a:pPr lvl="1"/>
            <a:r>
              <a:rPr lang="en-US" sz="1500" dirty="0"/>
              <a:t>Use responsive web </a:t>
            </a:r>
            <a:r>
              <a:rPr lang="en-US" sz="1500" dirty="0" smtClean="0"/>
              <a:t>design</a:t>
            </a:r>
          </a:p>
          <a:p>
            <a:r>
              <a:rPr lang="en-US" sz="1500" dirty="0"/>
              <a:t> </a:t>
            </a:r>
            <a:r>
              <a:rPr lang="en-US" sz="1500" dirty="0">
                <a:hlinkClick r:id="rId2"/>
              </a:rPr>
              <a:t>http://</a:t>
            </a:r>
            <a:r>
              <a:rPr lang="en-US" sz="1500" dirty="0" smtClean="0">
                <a:hlinkClick r:id="rId2"/>
              </a:rPr>
              <a:t>marksheet.io/css-responsiveness.html</a:t>
            </a:r>
            <a:r>
              <a:rPr lang="en-US" sz="1500" dirty="0" smtClean="0"/>
              <a:t> VRY </a:t>
            </a:r>
            <a:r>
              <a:rPr lang="en-US" sz="1500" dirty="0" err="1" smtClean="0"/>
              <a:t>VRY</a:t>
            </a:r>
            <a:r>
              <a:rPr lang="en-US" sz="1500" dirty="0" smtClean="0"/>
              <a:t> </a:t>
            </a:r>
            <a:r>
              <a:rPr lang="en-US" sz="1500" dirty="0" err="1" smtClean="0"/>
              <a:t>VRY</a:t>
            </a:r>
            <a:r>
              <a:rPr lang="en-US" sz="1500" dirty="0" smtClean="0"/>
              <a:t> IMPT LINK AND MUST GO THROUGH</a:t>
            </a:r>
          </a:p>
          <a:p>
            <a:r>
              <a:rPr lang="en-IN" sz="1500" dirty="0">
                <a:hlinkClick r:id="rId3"/>
              </a:rPr>
              <a:t>http://marksheet.io</a:t>
            </a:r>
            <a:r>
              <a:rPr lang="en-IN" sz="1500" dirty="0" smtClean="0">
                <a:hlinkClick r:id="rId3"/>
              </a:rPr>
              <a:t>/</a:t>
            </a:r>
            <a:r>
              <a:rPr lang="en-IN" sz="1500" dirty="0" smtClean="0"/>
              <a:t> WHICH HAS MANY LESSONS</a:t>
            </a:r>
          </a:p>
          <a:p>
            <a:r>
              <a:rPr lang="en-IN" sz="1500" dirty="0">
                <a:hlinkClick r:id="rId4"/>
              </a:rPr>
              <a:t>http://getbootstrap.com/getting-started</a:t>
            </a:r>
            <a:r>
              <a:rPr lang="en-IN" sz="1500" dirty="0" smtClean="0">
                <a:hlinkClick r:id="rId4"/>
              </a:rPr>
              <a:t>/</a:t>
            </a:r>
            <a:r>
              <a:rPr lang="en-IN" sz="1500" dirty="0" smtClean="0"/>
              <a:t> REFER FOR MORE ON RESPOND JS AND IE-WINDOWS8 (later-not necessary and understandable though)</a:t>
            </a:r>
            <a:endParaRPr lang="en-IN" sz="1500" dirty="0"/>
          </a:p>
        </p:txBody>
      </p:sp>
    </p:spTree>
    <p:extLst>
      <p:ext uri="{BB962C8B-B14F-4D97-AF65-F5344CB8AC3E}">
        <p14:creationId xmlns:p14="http://schemas.microsoft.com/office/powerpoint/2010/main" val="3386623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912"/>
          </a:xfrm>
        </p:spPr>
        <p:txBody>
          <a:bodyPr>
            <a:normAutofit fontScale="90000"/>
          </a:bodyPr>
          <a:lstStyle/>
          <a:p>
            <a:r>
              <a:rPr lang="en-US" dirty="0" smtClean="0"/>
              <a:t>Questions</a:t>
            </a:r>
            <a:endParaRPr lang="en-IN" dirty="0"/>
          </a:p>
        </p:txBody>
      </p:sp>
      <p:sp>
        <p:nvSpPr>
          <p:cNvPr id="3" name="Content Placeholder 2"/>
          <p:cNvSpPr>
            <a:spLocks noGrp="1"/>
          </p:cNvSpPr>
          <p:nvPr>
            <p:ph idx="1"/>
          </p:nvPr>
        </p:nvSpPr>
        <p:spPr>
          <a:xfrm>
            <a:off x="838200" y="1043038"/>
            <a:ext cx="10515600" cy="5133925"/>
          </a:xfrm>
        </p:spPr>
        <p:txBody>
          <a:bodyPr>
            <a:normAutofit/>
          </a:bodyPr>
          <a:lstStyle/>
          <a:p>
            <a:r>
              <a:rPr lang="en-US" sz="1500" dirty="0" smtClean="0"/>
              <a:t>Check what shim and respond js can do</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endParaRPr lang="en-US" sz="1500" dirty="0" smtClean="0"/>
          </a:p>
          <a:p>
            <a:r>
              <a:rPr lang="en-US" sz="1500" dirty="0" smtClean="0"/>
              <a:t>Why is bootstrap called a framework?</a:t>
            </a:r>
          </a:p>
          <a:p>
            <a:r>
              <a:rPr lang="en-US" sz="1500" dirty="0" smtClean="0"/>
              <a:t>What is CSS source maps?</a:t>
            </a:r>
          </a:p>
          <a:p>
            <a:r>
              <a:rPr lang="en-US" sz="1500" dirty="0" smtClean="0"/>
              <a:t>What is EDGE</a:t>
            </a:r>
            <a:r>
              <a:rPr lang="en-US" sz="1500" dirty="0"/>
              <a:t>? Microsoft Edge (codename "Spartan") is a web browser developed by Microsoft and included in the company's Windows 10 operating systems, replacing Internet Explorer as the default web browser on all device classes</a:t>
            </a:r>
            <a:r>
              <a:rPr lang="en-US" sz="1500" dirty="0" smtClean="0"/>
              <a:t>.</a:t>
            </a:r>
          </a:p>
          <a:p>
            <a:r>
              <a:rPr lang="en-US" sz="1500" dirty="0" smtClean="0"/>
              <a:t>In browsers we have diff modes like EDGE mode and document mode</a:t>
            </a:r>
          </a:p>
          <a:p>
            <a:pPr lvl="0"/>
            <a:r>
              <a:rPr lang="en-US" sz="1500" dirty="0" smtClean="0"/>
              <a:t>What is </a:t>
            </a:r>
            <a:r>
              <a:rPr lang="en-US" altLang="en-US" sz="1500" dirty="0">
                <a:solidFill>
                  <a:srgbClr val="2F6F9F"/>
                </a:solidFill>
                <a:latin typeface="+mj-lt"/>
              </a:rPr>
              <a:t>&lt;meta</a:t>
            </a:r>
            <a:r>
              <a:rPr lang="en-US" altLang="en-US" sz="1500" dirty="0">
                <a:solidFill>
                  <a:srgbClr val="333333"/>
                </a:solidFill>
                <a:latin typeface="+mj-lt"/>
              </a:rPr>
              <a:t> </a:t>
            </a:r>
            <a:r>
              <a:rPr lang="en-US" altLang="en-US" sz="1500" dirty="0">
                <a:solidFill>
                  <a:srgbClr val="4F9FCF"/>
                </a:solidFill>
                <a:latin typeface="+mj-lt"/>
              </a:rPr>
              <a:t>http-</a:t>
            </a:r>
            <a:r>
              <a:rPr lang="en-US" altLang="en-US" sz="1500" dirty="0" err="1">
                <a:solidFill>
                  <a:srgbClr val="4F9FCF"/>
                </a:solidFill>
                <a:latin typeface="+mj-lt"/>
              </a:rPr>
              <a:t>equiv</a:t>
            </a:r>
            <a:r>
              <a:rPr lang="en-US" altLang="en-US" sz="1500" dirty="0">
                <a:solidFill>
                  <a:srgbClr val="4F9FCF"/>
                </a:solidFill>
                <a:latin typeface="+mj-lt"/>
              </a:rPr>
              <a:t>=</a:t>
            </a:r>
            <a:r>
              <a:rPr lang="en-US" altLang="en-US" sz="1500" dirty="0">
                <a:solidFill>
                  <a:srgbClr val="D44950"/>
                </a:solidFill>
                <a:latin typeface="+mj-lt"/>
              </a:rPr>
              <a:t>"X-UA-Compatible"</a:t>
            </a:r>
            <a:r>
              <a:rPr lang="en-US" altLang="en-US" sz="1500" dirty="0">
                <a:solidFill>
                  <a:srgbClr val="333333"/>
                </a:solidFill>
                <a:latin typeface="+mj-lt"/>
              </a:rPr>
              <a:t> </a:t>
            </a:r>
            <a:r>
              <a:rPr lang="en-US" altLang="en-US" sz="1500" dirty="0">
                <a:solidFill>
                  <a:srgbClr val="4F9FCF"/>
                </a:solidFill>
                <a:latin typeface="+mj-lt"/>
              </a:rPr>
              <a:t>content=</a:t>
            </a:r>
            <a:r>
              <a:rPr lang="en-US" altLang="en-US" sz="1500" dirty="0">
                <a:solidFill>
                  <a:srgbClr val="D44950"/>
                </a:solidFill>
                <a:latin typeface="+mj-lt"/>
              </a:rPr>
              <a:t>"IE=edge"</a:t>
            </a:r>
            <a:r>
              <a:rPr lang="en-US" altLang="en-US" sz="1500" dirty="0">
                <a:solidFill>
                  <a:srgbClr val="2F6F9F"/>
                </a:solidFill>
                <a:latin typeface="+mj-lt"/>
              </a:rPr>
              <a:t>&gt;</a:t>
            </a:r>
            <a:r>
              <a:rPr lang="en-US" altLang="en-US" sz="1500" dirty="0">
                <a:latin typeface="+mj-lt"/>
              </a:rPr>
              <a:t> </a:t>
            </a:r>
            <a:r>
              <a:rPr lang="en-US" altLang="en-US" sz="1500" dirty="0" smtClean="0">
                <a:latin typeface="+mj-lt"/>
              </a:rPr>
              <a:t>. Something to do with getting the latest Edge mode in older versions of IE(8 and above I GUESS). </a:t>
            </a:r>
          </a:p>
          <a:p>
            <a:endParaRPr lang="en-IN" sz="1500" dirty="0"/>
          </a:p>
        </p:txBody>
      </p:sp>
      <p:sp>
        <p:nvSpPr>
          <p:cNvPr id="4" name="Rectangle 3"/>
          <p:cNvSpPr/>
          <p:nvPr/>
        </p:nvSpPr>
        <p:spPr>
          <a:xfrm>
            <a:off x="1595718" y="2153850"/>
            <a:ext cx="8226014" cy="1292662"/>
          </a:xfrm>
          <a:prstGeom prst="rect">
            <a:avLst/>
          </a:prstGeom>
        </p:spPr>
        <p:txBody>
          <a:bodyPr wrap="square">
            <a:spAutoFit/>
          </a:bodyPr>
          <a:lstStyle/>
          <a:p>
            <a:r>
              <a:rPr lang="en-IN" sz="1300" dirty="0"/>
              <a:t>&lt;!-- HTML5 Shim and Respond.js IE8 support of HTML5 elements and media queries --&gt;</a:t>
            </a:r>
          </a:p>
          <a:p>
            <a:r>
              <a:rPr lang="en-IN" sz="1300" dirty="0" smtClean="0"/>
              <a:t>&lt;!-- </a:t>
            </a:r>
            <a:r>
              <a:rPr lang="en-IN" sz="1300" dirty="0"/>
              <a:t>WARNING: Respond.js doesn't work if you view the page via file:// </a:t>
            </a:r>
            <a:r>
              <a:rPr lang="en-IN" sz="1300" dirty="0" smtClean="0"/>
              <a:t>--&gt;      </a:t>
            </a:r>
            <a:br>
              <a:rPr lang="en-IN" sz="1300" dirty="0" smtClean="0"/>
            </a:br>
            <a:r>
              <a:rPr lang="en-IN" sz="1300" dirty="0" smtClean="0"/>
              <a:t>&lt;!--[</a:t>
            </a:r>
            <a:r>
              <a:rPr lang="en-IN" sz="1300" dirty="0"/>
              <a:t>if </a:t>
            </a:r>
            <a:r>
              <a:rPr lang="en-IN" sz="1300" dirty="0" err="1"/>
              <a:t>lt</a:t>
            </a:r>
            <a:r>
              <a:rPr lang="en-IN" sz="1300" dirty="0"/>
              <a:t> IE 9] /home/Savitha/bootstrap-3.3.5-dist/css    /home/Savitha/bootstrap-3.3.5-dist/js&gt;</a:t>
            </a:r>
          </a:p>
          <a:p>
            <a:r>
              <a:rPr lang="en-IN" sz="1300" dirty="0" smtClean="0"/>
              <a:t>&lt;</a:t>
            </a:r>
            <a:r>
              <a:rPr lang="en-IN" sz="1300" dirty="0"/>
              <a:t>script </a:t>
            </a:r>
            <a:r>
              <a:rPr lang="en-IN" sz="1300" dirty="0" err="1"/>
              <a:t>src</a:t>
            </a:r>
            <a:r>
              <a:rPr lang="en-IN" sz="1300" dirty="0"/>
              <a:t> = "https://oss.maxcdn.com/libs/html5shiv/3.7.0/html5shiv.js"&gt;&lt;/script&gt;</a:t>
            </a:r>
          </a:p>
          <a:p>
            <a:r>
              <a:rPr lang="en-IN" sz="1300" dirty="0" smtClean="0"/>
              <a:t>&lt;</a:t>
            </a:r>
            <a:r>
              <a:rPr lang="en-IN" sz="1300" dirty="0"/>
              <a:t>script </a:t>
            </a:r>
            <a:r>
              <a:rPr lang="en-IN" sz="1300" dirty="0" err="1"/>
              <a:t>src</a:t>
            </a:r>
            <a:r>
              <a:rPr lang="en-IN" sz="1300" dirty="0"/>
              <a:t> = "https://oss.maxcdn.com/libs/respond.js/1.3.0/respond.min.js"&gt;&lt;/script&gt;</a:t>
            </a:r>
          </a:p>
          <a:p>
            <a:r>
              <a:rPr lang="en-IN" sz="1300" dirty="0" smtClean="0"/>
              <a:t>&lt;![</a:t>
            </a:r>
            <a:r>
              <a:rPr lang="en-IN" sz="1300" dirty="0" err="1"/>
              <a:t>endif</a:t>
            </a:r>
            <a:r>
              <a:rPr lang="en-IN" sz="1300" dirty="0"/>
              <a:t>]--&gt;</a:t>
            </a:r>
          </a:p>
        </p:txBody>
      </p:sp>
      <p:pic>
        <p:nvPicPr>
          <p:cNvPr id="6" name="Picture 5"/>
          <p:cNvPicPr>
            <a:picLocks noChangeAspect="1"/>
          </p:cNvPicPr>
          <p:nvPr/>
        </p:nvPicPr>
        <p:blipFill>
          <a:blip r:embed="rId2"/>
          <a:stretch>
            <a:fillRect/>
          </a:stretch>
        </p:blipFill>
        <p:spPr>
          <a:xfrm>
            <a:off x="1544507" y="4823460"/>
            <a:ext cx="8277225" cy="1600200"/>
          </a:xfrm>
          <a:prstGeom prst="rect">
            <a:avLst/>
          </a:prstGeom>
        </p:spPr>
      </p:pic>
    </p:spTree>
    <p:extLst>
      <p:ext uri="{BB962C8B-B14F-4D97-AF65-F5344CB8AC3E}">
        <p14:creationId xmlns:p14="http://schemas.microsoft.com/office/powerpoint/2010/main" val="1453852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r>
              <a:rPr lang="en-US" sz="1600" dirty="0"/>
              <a:t>What is before after shown in the DOM?</a:t>
            </a:r>
          </a:p>
          <a:p>
            <a:r>
              <a:rPr lang="en-US" sz="1600" b="1" dirty="0"/>
              <a:t>20) Explain what media object in Bootstrap is and what are their </a:t>
            </a:r>
            <a:r>
              <a:rPr lang="en-US" sz="1600" b="1" dirty="0" err="1"/>
              <a:t>types?</a:t>
            </a:r>
            <a:r>
              <a:rPr lang="en-US" sz="1600" dirty="0" err="1"/>
              <a:t>Media</a:t>
            </a:r>
            <a:r>
              <a:rPr lang="en-US" sz="1600" dirty="0"/>
              <a:t> objects in Bootstrap enables to put media object like image, video or audio to the left or right of the content blocks. Media element can be created using the class </a:t>
            </a:r>
            <a:r>
              <a:rPr lang="en-US" sz="1600" b="1" dirty="0"/>
              <a:t>.media</a:t>
            </a:r>
            <a:r>
              <a:rPr lang="en-US" sz="1600" dirty="0"/>
              <a:t> and the source is specified in using the class </a:t>
            </a:r>
            <a:r>
              <a:rPr lang="en-US" sz="1600" b="1" dirty="0"/>
              <a:t>.media-object. </a:t>
            </a:r>
            <a:r>
              <a:rPr lang="en-US" sz="1600" dirty="0"/>
              <a:t>Media-objects are of two </a:t>
            </a:r>
            <a:r>
              <a:rPr lang="en-US" sz="1600" dirty="0" err="1"/>
              <a:t>types,They</a:t>
            </a:r>
            <a:r>
              <a:rPr lang="en-US" sz="1600" dirty="0"/>
              <a:t> are of two </a:t>
            </a:r>
            <a:r>
              <a:rPr lang="en-US" sz="1600" dirty="0" err="1"/>
              <a:t>types.media.media</a:t>
            </a:r>
            <a:r>
              <a:rPr lang="en-US" sz="1600" dirty="0"/>
              <a:t>-list</a:t>
            </a:r>
          </a:p>
          <a:p>
            <a:r>
              <a:rPr lang="en-US" sz="1600" dirty="0"/>
              <a:t>Some of the standard carousel </a:t>
            </a:r>
            <a:r>
              <a:rPr lang="en-US" sz="1600" dirty="0" err="1"/>
              <a:t>includes.carousel</a:t>
            </a:r>
            <a:r>
              <a:rPr lang="en-US" sz="1600" dirty="0"/>
              <a:t> (options).carousel (‘cycle’).carousel (‘pause’).carousel (‘number’).carousel (‘prev’).carousel (‘next’)</a:t>
            </a:r>
          </a:p>
          <a:p>
            <a:endParaRPr lang="en-IN" sz="1600" dirty="0"/>
          </a:p>
          <a:p>
            <a:endParaRPr lang="en-IN" sz="1600" dirty="0"/>
          </a:p>
          <a:p>
            <a:endParaRPr lang="en-IN" sz="1600" dirty="0"/>
          </a:p>
        </p:txBody>
      </p:sp>
      <p:sp>
        <p:nvSpPr>
          <p:cNvPr id="4" name="Title 1"/>
          <p:cNvSpPr>
            <a:spLocks noGrp="1"/>
          </p:cNvSpPr>
          <p:nvPr>
            <p:ph type="title"/>
          </p:nvPr>
        </p:nvSpPr>
        <p:spPr>
          <a:xfrm>
            <a:off x="838200" y="365125"/>
            <a:ext cx="10515600" cy="549275"/>
          </a:xfrm>
        </p:spPr>
        <p:txBody>
          <a:bodyPr>
            <a:normAutofit fontScale="90000"/>
          </a:bodyPr>
          <a:lstStyle/>
          <a:p>
            <a:r>
              <a:rPr lang="en-US" dirty="0" smtClean="0"/>
              <a:t>Questions</a:t>
            </a:r>
            <a:endParaRPr lang="en-IN" dirty="0"/>
          </a:p>
        </p:txBody>
      </p:sp>
    </p:spTree>
    <p:extLst>
      <p:ext uri="{BB962C8B-B14F-4D97-AF65-F5344CB8AC3E}">
        <p14:creationId xmlns:p14="http://schemas.microsoft.com/office/powerpoint/2010/main" val="178291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576"/>
            <a:ext cx="10515600" cy="6069387"/>
          </a:xfrm>
        </p:spPr>
        <p:txBody>
          <a:bodyPr>
            <a:normAutofit/>
          </a:bodyPr>
          <a:lstStyle/>
          <a:p>
            <a:r>
              <a:rPr lang="en-US" sz="1500" dirty="0"/>
              <a:t>&lt;meta name="viewport" content="width=device-width, initial-scale=1"&gt;  </a:t>
            </a:r>
            <a:br>
              <a:rPr lang="en-US" sz="1500" dirty="0"/>
            </a:br>
            <a:r>
              <a:rPr lang="en-US" sz="1500" dirty="0"/>
              <a:t>To ensure proper rendering and touch zooming, add the following &lt;meta&gt; tag inside the &lt;head&gt; </a:t>
            </a:r>
            <a:br>
              <a:rPr lang="en-US" sz="1500" dirty="0"/>
            </a:br>
            <a:r>
              <a:rPr lang="en-US" sz="1500" dirty="0"/>
              <a:t>The width=device-width part sets the width of the page to follow the screen-width of the device (which will vary depending on the device</a:t>
            </a:r>
            <a:r>
              <a:rPr lang="en-US" sz="1500" dirty="0" smtClean="0"/>
              <a:t>).</a:t>
            </a:r>
            <a:br>
              <a:rPr lang="en-US" sz="1500" dirty="0" smtClean="0"/>
            </a:br>
            <a:r>
              <a:rPr lang="en-US" sz="1500" dirty="0" smtClean="0"/>
              <a:t>The</a:t>
            </a:r>
            <a:r>
              <a:rPr lang="en-US" sz="1500" dirty="0"/>
              <a:t> initial-scale=1 part sets the initial zoom level when the page is first loaded by the browser</a:t>
            </a:r>
            <a:r>
              <a:rPr lang="en-US" sz="1500" dirty="0" smtClean="0"/>
              <a:t>.</a:t>
            </a:r>
          </a:p>
          <a:p>
            <a:r>
              <a:rPr lang="en-US" sz="1500" dirty="0"/>
              <a:t>You can disable zooming capabilities on mobile devices by adding user-scalable=no to the viewport meta tag. This disables zooming, meaning users are only able to scroll, and results in your site feeling a bit more like a native application. Overall, we don't recommend this on every site, so use caution!</a:t>
            </a:r>
            <a:br>
              <a:rPr lang="en-US" sz="1500" dirty="0"/>
            </a:br>
            <a:r>
              <a:rPr lang="en-US" sz="1500" dirty="0"/>
              <a:t>&lt;meta name="viewport" content="width=device-width, initial-scale=1, maximum-scale=1, user-scalable=no"&gt; </a:t>
            </a:r>
            <a:endParaRPr lang="en-US" sz="1500" dirty="0"/>
          </a:p>
          <a:p>
            <a:r>
              <a:rPr lang="en-US" sz="1500" dirty="0" smtClean="0">
                <a:solidFill>
                  <a:srgbClr val="00B0F0"/>
                </a:solidFill>
              </a:rPr>
              <a:t>This is how a page should look to start with Bootstraps</a:t>
            </a:r>
            <a:r>
              <a:rPr lang="en-US" sz="1500" dirty="0" smtClean="0"/>
              <a:t/>
            </a:r>
            <a:br>
              <a:rPr lang="en-US" sz="1500" dirty="0" smtClean="0"/>
            </a:br>
            <a:endParaRPr lang="en-US" sz="1500" dirty="0" smtClean="0"/>
          </a:p>
          <a:p>
            <a:endParaRPr lang="en-IN" sz="1500" dirty="0"/>
          </a:p>
        </p:txBody>
      </p:sp>
      <p:sp>
        <p:nvSpPr>
          <p:cNvPr id="4"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850763" y="2592593"/>
            <a:ext cx="5840955" cy="3958197"/>
          </a:xfrm>
          <a:prstGeom prst="rect">
            <a:avLst/>
          </a:prstGeom>
        </p:spPr>
      </p:pic>
    </p:spTree>
    <p:extLst>
      <p:ext uri="{BB962C8B-B14F-4D97-AF65-F5344CB8AC3E}">
        <p14:creationId xmlns:p14="http://schemas.microsoft.com/office/powerpoint/2010/main" val="982710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IN" dirty="0"/>
          </a:p>
        </p:txBody>
      </p:sp>
      <p:sp>
        <p:nvSpPr>
          <p:cNvPr id="3" name="Content Placeholder 2"/>
          <p:cNvSpPr>
            <a:spLocks noGrp="1"/>
          </p:cNvSpPr>
          <p:nvPr>
            <p:ph idx="1"/>
          </p:nvPr>
        </p:nvSpPr>
        <p:spPr/>
        <p:txBody>
          <a:bodyPr>
            <a:normAutofit/>
          </a:bodyPr>
          <a:lstStyle/>
          <a:p>
            <a:r>
              <a:rPr lang="en-IN" sz="1500" dirty="0" smtClean="0">
                <a:hlinkClick r:id="rId2"/>
              </a:rPr>
              <a:t>http://getbootstrap.com/getting-started/#download</a:t>
            </a:r>
            <a:r>
              <a:rPr lang="en-IN" sz="1500" dirty="0" smtClean="0"/>
              <a:t> entire page and also all the other tabs such as css, js, components</a:t>
            </a:r>
          </a:p>
          <a:p>
            <a:r>
              <a:rPr lang="en-IN" sz="1500" dirty="0">
                <a:hlinkClick r:id="rId3"/>
              </a:rPr>
              <a:t>http://www.sitepoint.com/twitter-bootstrap-tutorial-handling-complex-designs</a:t>
            </a:r>
            <a:r>
              <a:rPr lang="en-IN" sz="1500" dirty="0" smtClean="0">
                <a:hlinkClick r:id="rId3"/>
              </a:rPr>
              <a:t>/</a:t>
            </a:r>
            <a:r>
              <a:rPr lang="en-IN" sz="1500" dirty="0" smtClean="0"/>
              <a:t> </a:t>
            </a:r>
          </a:p>
          <a:p>
            <a:r>
              <a:rPr lang="en-US" sz="1500" dirty="0" smtClean="0"/>
              <a:t>W3schools and tutorials point </a:t>
            </a:r>
            <a:r>
              <a:rPr lang="en-US" sz="1500" dirty="0" smtClean="0"/>
              <a:t/>
            </a:r>
            <a:br>
              <a:rPr lang="en-US" sz="1500" dirty="0" smtClean="0"/>
            </a:br>
            <a:endParaRPr lang="en-US" sz="1500" dirty="0" smtClean="0"/>
          </a:p>
          <a:p>
            <a:endParaRPr lang="en-IN" sz="1500" dirty="0"/>
          </a:p>
        </p:txBody>
      </p:sp>
      <p:pic>
        <p:nvPicPr>
          <p:cNvPr id="5" name="Picture 4"/>
          <p:cNvPicPr>
            <a:picLocks noChangeAspect="1"/>
          </p:cNvPicPr>
          <p:nvPr/>
        </p:nvPicPr>
        <p:blipFill>
          <a:blip r:embed="rId4"/>
          <a:stretch>
            <a:fillRect/>
          </a:stretch>
        </p:blipFill>
        <p:spPr>
          <a:xfrm>
            <a:off x="169337" y="2739011"/>
            <a:ext cx="12022663" cy="5338791"/>
          </a:xfrm>
          <a:prstGeom prst="rect">
            <a:avLst/>
          </a:prstGeom>
        </p:spPr>
      </p:pic>
    </p:spTree>
    <p:extLst>
      <p:ext uri="{BB962C8B-B14F-4D97-AF65-F5344CB8AC3E}">
        <p14:creationId xmlns:p14="http://schemas.microsoft.com/office/powerpoint/2010/main" val="4240297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a:t>
            </a:r>
            <a:endParaRPr lang="en-IN" dirty="0"/>
          </a:p>
        </p:txBody>
      </p:sp>
      <p:sp>
        <p:nvSpPr>
          <p:cNvPr id="3" name="Content Placeholder 2"/>
          <p:cNvSpPr>
            <a:spLocks noGrp="1"/>
          </p:cNvSpPr>
          <p:nvPr>
            <p:ph idx="1"/>
          </p:nvPr>
        </p:nvSpPr>
        <p:spPr/>
        <p:txBody>
          <a:bodyPr>
            <a:normAutofit/>
          </a:bodyPr>
          <a:lstStyle/>
          <a:p>
            <a:r>
              <a:rPr lang="en-US" sz="1500" dirty="0" smtClean="0"/>
              <a:t>Build a website similar to amazon or flipkart.</a:t>
            </a:r>
          </a:p>
          <a:p>
            <a:r>
              <a:rPr lang="en-US" sz="1500" dirty="0" smtClean="0"/>
              <a:t>Check the themes/templates at w3schools for </a:t>
            </a:r>
            <a:r>
              <a:rPr lang="en-US" sz="1500" dirty="0" smtClean="0"/>
              <a:t>reference</a:t>
            </a:r>
          </a:p>
          <a:p>
            <a:r>
              <a:rPr lang="en-US" sz="1500" dirty="0"/>
              <a:t>Put all functionalities </a:t>
            </a:r>
            <a:r>
              <a:rPr lang="en-US" sz="1500" dirty="0" err="1"/>
              <a:t>wid</a:t>
            </a:r>
            <a:r>
              <a:rPr lang="en-US" sz="1500" dirty="0"/>
              <a:t> a sample syntax and  keep the print out of the syntax ready</a:t>
            </a:r>
          </a:p>
          <a:p>
            <a:r>
              <a:rPr lang="en-US" sz="1500" dirty="0"/>
              <a:t>Build a website similar to amazon or flipkart.</a:t>
            </a:r>
          </a:p>
          <a:p>
            <a:r>
              <a:rPr lang="en-US" sz="1500" dirty="0"/>
              <a:t>Check the themes/templates at w3schools for reference</a:t>
            </a:r>
          </a:p>
          <a:p>
            <a:r>
              <a:rPr lang="en-IN" sz="1500" dirty="0"/>
              <a:t>https://cleartax.in/save/rent </a:t>
            </a:r>
          </a:p>
          <a:p>
            <a:pPr lvl="1"/>
            <a:endParaRPr lang="en-IN" sz="1500" dirty="0"/>
          </a:p>
          <a:p>
            <a:endParaRPr lang="en-US" sz="1500" dirty="0" smtClean="0"/>
          </a:p>
          <a:p>
            <a:endParaRPr lang="en-IN" sz="1500" dirty="0"/>
          </a:p>
        </p:txBody>
      </p:sp>
    </p:spTree>
    <p:extLst>
      <p:ext uri="{BB962C8B-B14F-4D97-AF65-F5344CB8AC3E}">
        <p14:creationId xmlns:p14="http://schemas.microsoft.com/office/powerpoint/2010/main" val="3454904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new CS talk</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6643878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  a Website</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a:t>Structure(HTML) element style(CSS) page </a:t>
            </a:r>
            <a:r>
              <a:rPr lang="en-US" dirty="0" err="1"/>
              <a:t>behaviour</a:t>
            </a:r>
            <a:r>
              <a:rPr lang="en-US" dirty="0"/>
              <a:t>(JS) –  Building a page 1</a:t>
            </a:r>
            <a:endParaRPr lang="en-US" sz="3200" dirty="0"/>
          </a:p>
          <a:p>
            <a:r>
              <a:rPr lang="en-US" dirty="0"/>
              <a:t>Jumping btw html css js to build a page. All these movements btw files shows how much work a good website requires. Framework can help us with this process. </a:t>
            </a:r>
            <a:r>
              <a:rPr lang="en-US" dirty="0" err="1"/>
              <a:t>Framwork</a:t>
            </a:r>
            <a:r>
              <a:rPr lang="en-US" dirty="0"/>
              <a:t> is  a set of tools that can assist us in building our website. Here Framework is a downloadable library of tools that assist with adding style and functionality to your website. </a:t>
            </a:r>
            <a:endParaRPr lang="en-US" sz="3200" dirty="0"/>
          </a:p>
          <a:p>
            <a:r>
              <a:rPr lang="en-US" dirty="0"/>
              <a:t>Most popular framework for styling and organizing the website – Bootstrap. Bootstrap is the most popular HTML, CSS, and JS framework for developing responsive, mobile first projects on the web. Bootstrap is an open-source </a:t>
            </a:r>
            <a:r>
              <a:rPr lang="en-US" dirty="0" err="1"/>
              <a:t>Javascript</a:t>
            </a:r>
            <a:r>
              <a:rPr lang="en-US" dirty="0"/>
              <a:t> framework developed by the team at Twitter for faster creation of device responsive web </a:t>
            </a:r>
            <a:r>
              <a:rPr lang="en-US" dirty="0" err="1"/>
              <a:t>applications.Bootstrap</a:t>
            </a:r>
            <a:r>
              <a:rPr lang="en-US" dirty="0"/>
              <a:t> was also programmed to support both HTML5 and CSS3</a:t>
            </a:r>
            <a:endParaRPr lang="en-US" sz="3200" dirty="0"/>
          </a:p>
          <a:p>
            <a:r>
              <a:rPr lang="en-US" dirty="0"/>
              <a:t>It can help us in – skip writing our css and js and lets us focus primarily on HTML and the structure of our site. Instead of using our own css/js files we use Bootstrap's files  </a:t>
            </a:r>
            <a:endParaRPr lang="en-US" sz="3200" dirty="0"/>
          </a:p>
          <a:p>
            <a:r>
              <a:rPr lang="en-US" dirty="0"/>
              <a:t>To Get the Bootstrap framework go to link and download the bootstrap library 2: http://getbootstrap.com/Bootstrap – which contains the js and the css files we need Source </a:t>
            </a:r>
            <a:r>
              <a:rPr lang="en-US" dirty="0" err="1"/>
              <a:t>codeSass</a:t>
            </a:r>
            <a:endParaRPr lang="en-US" sz="3200" dirty="0"/>
          </a:p>
          <a:p>
            <a:r>
              <a:rPr lang="en-IN" dirty="0"/>
              <a:t>Under downloaded file talk </a:t>
            </a:r>
            <a:r>
              <a:rPr lang="en-IN" dirty="0" err="1"/>
              <a:t>abt</a:t>
            </a:r>
            <a:r>
              <a:rPr lang="en-IN" dirty="0"/>
              <a:t> CSS folder and the two files </a:t>
            </a:r>
            <a:r>
              <a:rPr lang="en-IN" dirty="0" err="1"/>
              <a:t>widin</a:t>
            </a:r>
            <a:r>
              <a:rPr lang="en-IN" dirty="0"/>
              <a:t> them : bootstrap.css and </a:t>
            </a:r>
            <a:r>
              <a:rPr lang="en-IN" dirty="0" err="1"/>
              <a:t>bootstrap.min.cssunder</a:t>
            </a:r>
            <a:r>
              <a:rPr lang="en-IN" dirty="0"/>
              <a:t> fonts: Bootstrap provides fonts that can be used as icons. Entire library of </a:t>
            </a:r>
            <a:r>
              <a:rPr lang="en-IN" dirty="0" err="1"/>
              <a:t>icons.under</a:t>
            </a:r>
            <a:r>
              <a:rPr lang="en-IN" dirty="0"/>
              <a:t> js – js file to add behaviour</a:t>
            </a:r>
            <a:endParaRPr lang="en-IN" sz="3200" dirty="0"/>
          </a:p>
          <a:p>
            <a:r>
              <a:rPr lang="en-US" dirty="0"/>
              <a:t>Show to add Bootstrap into the HTML </a:t>
            </a:r>
            <a:r>
              <a:rPr lang="en-US" dirty="0" err="1"/>
              <a:t>pg</a:t>
            </a:r>
            <a:r>
              <a:rPr lang="en-US" dirty="0"/>
              <a:t> – link . </a:t>
            </a:r>
            <a:endParaRPr lang="en-US" sz="3200" dirty="0"/>
          </a:p>
          <a:p>
            <a:r>
              <a:rPr lang="en-US" dirty="0"/>
              <a:t>To add </a:t>
            </a:r>
            <a:r>
              <a:rPr lang="en-US" dirty="0" err="1"/>
              <a:t>behaviour</a:t>
            </a:r>
            <a:r>
              <a:rPr lang="en-US" dirty="0"/>
              <a:t> we need to add js to our </a:t>
            </a:r>
            <a:r>
              <a:rPr lang="en-US" dirty="0" err="1"/>
              <a:t>pg</a:t>
            </a:r>
            <a:r>
              <a:rPr lang="en-US" dirty="0"/>
              <a:t> and BS framework uses jquery framework(add  jquery library) [now show the same HTML page </a:t>
            </a:r>
            <a:r>
              <a:rPr lang="en-US" dirty="0" err="1"/>
              <a:t>wid</a:t>
            </a:r>
            <a:r>
              <a:rPr lang="en-US" dirty="0"/>
              <a:t> BS]</a:t>
            </a:r>
            <a:endParaRPr lang="en-US" sz="3200" dirty="0"/>
          </a:p>
          <a:p>
            <a:pPr lvl="1"/>
            <a:endParaRPr lang="en-IN" dirty="0"/>
          </a:p>
          <a:p>
            <a:endParaRPr lang="en-IN" dirty="0"/>
          </a:p>
        </p:txBody>
      </p:sp>
    </p:spTree>
    <p:extLst>
      <p:ext uri="{BB962C8B-B14F-4D97-AF65-F5344CB8AC3E}">
        <p14:creationId xmlns:p14="http://schemas.microsoft.com/office/powerpoint/2010/main" val="2529941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334"/>
            <a:ext cx="10515600" cy="6058629"/>
          </a:xfrm>
        </p:spPr>
        <p:txBody>
          <a:bodyPr>
            <a:normAutofit/>
          </a:bodyPr>
          <a:lstStyle/>
          <a:p>
            <a:r>
              <a:rPr lang="en-US" sz="1500" dirty="0"/>
              <a:t>We will b using classes to improve our HTML visually, but </a:t>
            </a:r>
            <a:r>
              <a:rPr lang="en-US" sz="1500" dirty="0" err="1"/>
              <a:t>widout</a:t>
            </a:r>
            <a:r>
              <a:rPr lang="en-US" sz="1500" dirty="0"/>
              <a:t> writing a single line of CSS</a:t>
            </a:r>
          </a:p>
          <a:p>
            <a:r>
              <a:rPr lang="en-US" sz="1500" dirty="0"/>
              <a:t>To </a:t>
            </a:r>
            <a:r>
              <a:rPr lang="en-US" sz="1500" dirty="0" err="1"/>
              <a:t>centre</a:t>
            </a:r>
            <a:r>
              <a:rPr lang="en-US" sz="1500" dirty="0"/>
              <a:t> our contents and pair of side margins we use BS's container class. BS's container class will responsively add margins, </a:t>
            </a:r>
            <a:r>
              <a:rPr lang="en-US" sz="1500" dirty="0" err="1"/>
              <a:t>centre</a:t>
            </a:r>
            <a:r>
              <a:rPr lang="en-US" sz="1500" dirty="0"/>
              <a:t> and wrap our content. If we drag the edge of our browser window(resizing the browser) we see that the margin will periodically reset when the width of the window crosses S,M,L boundary lines.</a:t>
            </a:r>
          </a:p>
          <a:p>
            <a:r>
              <a:rPr lang="en-US" sz="1500" dirty="0" err="1"/>
              <a:t>Widout</a:t>
            </a:r>
            <a:r>
              <a:rPr lang="en-US" sz="1500" dirty="0"/>
              <a:t> container </a:t>
            </a:r>
            <a:r>
              <a:rPr lang="en-US" sz="1500" dirty="0" err="1"/>
              <a:t>yo</a:t>
            </a:r>
            <a:r>
              <a:rPr lang="en-US" sz="1500" dirty="0"/>
              <a:t> content might get into </a:t>
            </a:r>
            <a:r>
              <a:rPr lang="en-US" sz="1500" dirty="0" err="1"/>
              <a:t>vry</a:t>
            </a:r>
            <a:r>
              <a:rPr lang="en-US" sz="1500" dirty="0"/>
              <a:t> </a:t>
            </a:r>
            <a:r>
              <a:rPr lang="en-US" sz="1500" dirty="0" err="1"/>
              <a:t>vry</a:t>
            </a:r>
            <a:r>
              <a:rPr lang="en-US" sz="1500" dirty="0"/>
              <a:t> edge of the pg. To overcome we can use container-fluid class which adds a </a:t>
            </a:r>
            <a:r>
              <a:rPr lang="en-US" sz="1500" dirty="0" err="1"/>
              <a:t>lil</a:t>
            </a:r>
            <a:r>
              <a:rPr lang="en-US" sz="1500" dirty="0"/>
              <a:t> padding but still allows stretch it to the entire width of the pg. BS's container-fluid class allows fa stretching if it is desired on larger screens.</a:t>
            </a:r>
          </a:p>
          <a:p>
            <a:r>
              <a:rPr lang="en-US" sz="1500" dirty="0"/>
              <a:t>Basically it container will keep the content in the middle of the page</a:t>
            </a:r>
          </a:p>
          <a:p>
            <a:pPr lvl="1"/>
            <a:r>
              <a:rPr lang="en-US" sz="1500" dirty="0"/>
              <a:t>Till now we have added some structure to our content but it d </a:t>
            </a:r>
            <a:r>
              <a:rPr lang="en-US" sz="1500" dirty="0" err="1"/>
              <a:t>pg</a:t>
            </a:r>
            <a:r>
              <a:rPr lang="en-US" sz="1500" dirty="0"/>
              <a:t> </a:t>
            </a:r>
            <a:r>
              <a:rPr lang="en-US" sz="1500" dirty="0" err="1"/>
              <a:t>luks</a:t>
            </a:r>
            <a:r>
              <a:rPr lang="en-US" sz="1500" dirty="0"/>
              <a:t> so vertical n </a:t>
            </a:r>
            <a:r>
              <a:rPr lang="en-US" sz="1500" dirty="0" err="1"/>
              <a:t>evry</a:t>
            </a:r>
            <a:r>
              <a:rPr lang="en-US" sz="1500" dirty="0"/>
              <a:t> </a:t>
            </a:r>
            <a:r>
              <a:rPr lang="en-US" sz="1500" dirty="0" err="1"/>
              <a:t>elem</a:t>
            </a:r>
            <a:r>
              <a:rPr lang="en-US" sz="1500" dirty="0"/>
              <a:t> shows as a new row on our </a:t>
            </a:r>
            <a:r>
              <a:rPr lang="en-US" sz="1500" dirty="0" err="1"/>
              <a:t>pg.Every</a:t>
            </a:r>
            <a:r>
              <a:rPr lang="en-US" sz="1500" dirty="0"/>
              <a:t> </a:t>
            </a:r>
            <a:r>
              <a:rPr lang="en-US" sz="1500" dirty="0" err="1"/>
              <a:t>elem</a:t>
            </a:r>
            <a:r>
              <a:rPr lang="en-US" sz="1500" dirty="0"/>
              <a:t> shows as a new row on our pg. How can v use BS to use more of our </a:t>
            </a:r>
            <a:r>
              <a:rPr lang="en-US" sz="1500" dirty="0" err="1"/>
              <a:t>horizintal</a:t>
            </a:r>
            <a:r>
              <a:rPr lang="en-US" sz="1500" dirty="0"/>
              <a:t> space </a:t>
            </a:r>
            <a:r>
              <a:rPr lang="en-US" sz="1500" dirty="0" err="1"/>
              <a:t>cuz</a:t>
            </a:r>
            <a:r>
              <a:rPr lang="en-US" sz="1500" dirty="0"/>
              <a:t> We have </a:t>
            </a:r>
            <a:r>
              <a:rPr lang="en-US" sz="1500" dirty="0" err="1"/>
              <a:t>oly</a:t>
            </a:r>
            <a:r>
              <a:rPr lang="en-US" sz="1500" dirty="0"/>
              <a:t> 1 column which occupies a lot of horizontal space(here we will not talk </a:t>
            </a:r>
            <a:r>
              <a:rPr lang="en-US" sz="1500" dirty="0" err="1"/>
              <a:t>abt</a:t>
            </a:r>
            <a:r>
              <a:rPr lang="en-US" sz="1500" dirty="0"/>
              <a:t> the rows class yet. jus </a:t>
            </a:r>
            <a:r>
              <a:rPr lang="en-US" sz="1500" dirty="0" err="1"/>
              <a:t>dat</a:t>
            </a:r>
            <a:r>
              <a:rPr lang="en-US" sz="1500" dirty="0"/>
              <a:t> each </a:t>
            </a:r>
            <a:r>
              <a:rPr lang="en-US" sz="1500" dirty="0" err="1"/>
              <a:t>elem</a:t>
            </a:r>
            <a:r>
              <a:rPr lang="en-US" sz="1500" dirty="0"/>
              <a:t> is like a row n v </a:t>
            </a:r>
            <a:r>
              <a:rPr lang="en-US" sz="1500" dirty="0" err="1"/>
              <a:t>ve</a:t>
            </a:r>
            <a:r>
              <a:rPr lang="en-US" sz="1500" dirty="0"/>
              <a:t> </a:t>
            </a:r>
            <a:r>
              <a:rPr lang="en-US" sz="1500" dirty="0" err="1"/>
              <a:t>oly</a:t>
            </a:r>
            <a:r>
              <a:rPr lang="en-US" sz="1500" dirty="0"/>
              <a:t> one column yet) </a:t>
            </a:r>
            <a:r>
              <a:rPr lang="en-US" sz="1500" dirty="0" err="1"/>
              <a:t>printscreen</a:t>
            </a:r>
            <a:r>
              <a:rPr lang="en-US" sz="1500" dirty="0"/>
              <a:t> the </a:t>
            </a:r>
            <a:r>
              <a:rPr lang="en-US" sz="1500" dirty="0" err="1"/>
              <a:t>pg</a:t>
            </a:r>
            <a:r>
              <a:rPr lang="en-US" sz="1500" dirty="0"/>
              <a:t> on paint n explain. Bootstrap helps us solve the problem by dividing d </a:t>
            </a:r>
            <a:r>
              <a:rPr lang="en-US" sz="1500" dirty="0" err="1"/>
              <a:t>pg</a:t>
            </a:r>
            <a:r>
              <a:rPr lang="en-US" sz="1500" dirty="0"/>
              <a:t> into 12 columns</a:t>
            </a:r>
          </a:p>
          <a:p>
            <a:r>
              <a:rPr lang="en-US" sz="1500" dirty="0"/>
              <a:t>ROWS 3 – Horizontal grouping of </a:t>
            </a:r>
            <a:r>
              <a:rPr lang="en-US" sz="1500" dirty="0" err="1"/>
              <a:t>dataCOLUMNS</a:t>
            </a:r>
            <a:r>
              <a:rPr lang="en-US" sz="1500" dirty="0"/>
              <a:t> – vertical grouping of </a:t>
            </a:r>
            <a:r>
              <a:rPr lang="en-US" sz="1500" dirty="0" err="1"/>
              <a:t>dataBS</a:t>
            </a:r>
            <a:r>
              <a:rPr lang="en-US" sz="1500" dirty="0"/>
              <a:t> divides our </a:t>
            </a:r>
            <a:r>
              <a:rPr lang="en-US" sz="1500" dirty="0" err="1"/>
              <a:t>pg</a:t>
            </a:r>
            <a:r>
              <a:rPr lang="en-US" sz="1500" dirty="0"/>
              <a:t> into 12 </a:t>
            </a:r>
            <a:r>
              <a:rPr lang="en-US" sz="1500" dirty="0" err="1"/>
              <a:t>columnsElement</a:t>
            </a:r>
            <a:r>
              <a:rPr lang="en-US" sz="1500" dirty="0"/>
              <a:t> can span the columns in </a:t>
            </a:r>
            <a:r>
              <a:rPr lang="en-US" sz="1500" dirty="0" err="1"/>
              <a:t>gridIf</a:t>
            </a:r>
            <a:r>
              <a:rPr lang="en-US" sz="1500" dirty="0"/>
              <a:t> v add the no of columns in </a:t>
            </a:r>
            <a:r>
              <a:rPr lang="en-US" sz="1500" dirty="0" err="1"/>
              <a:t>evry</a:t>
            </a:r>
            <a:r>
              <a:rPr lang="en-US" sz="1500" dirty="0"/>
              <a:t> </a:t>
            </a:r>
            <a:r>
              <a:rPr lang="en-US" sz="1500" dirty="0" err="1"/>
              <a:t>rowit</a:t>
            </a:r>
            <a:r>
              <a:rPr lang="en-US" sz="1500" dirty="0"/>
              <a:t> equals to 12 </a:t>
            </a:r>
          </a:p>
          <a:p>
            <a:pPr lvl="1"/>
            <a:endParaRPr lang="en-IN" sz="1500" dirty="0"/>
          </a:p>
          <a:p>
            <a:endParaRPr lang="en-IN" sz="1500" dirty="0"/>
          </a:p>
        </p:txBody>
      </p:sp>
      <p:pic>
        <p:nvPicPr>
          <p:cNvPr id="4" name="Picture 3"/>
          <p:cNvPicPr>
            <a:picLocks noChangeAspect="1"/>
          </p:cNvPicPr>
          <p:nvPr/>
        </p:nvPicPr>
        <p:blipFill>
          <a:blip r:embed="rId2"/>
          <a:stretch>
            <a:fillRect/>
          </a:stretch>
        </p:blipFill>
        <p:spPr>
          <a:xfrm>
            <a:off x="4668016" y="3835111"/>
            <a:ext cx="5545379" cy="3383260"/>
          </a:xfrm>
          <a:prstGeom prst="rect">
            <a:avLst/>
          </a:prstGeom>
        </p:spPr>
      </p:pic>
    </p:spTree>
    <p:extLst>
      <p:ext uri="{BB962C8B-B14F-4D97-AF65-F5344CB8AC3E}">
        <p14:creationId xmlns:p14="http://schemas.microsoft.com/office/powerpoint/2010/main" val="36964322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036202" y="1825625"/>
            <a:ext cx="8119595" cy="4351338"/>
          </a:xfrm>
          <a:prstGeom prst="rect">
            <a:avLst/>
          </a:prstGeom>
        </p:spPr>
      </p:pic>
      <p:sp>
        <p:nvSpPr>
          <p:cNvPr id="6" name="Rectangle 5"/>
          <p:cNvSpPr/>
          <p:nvPr/>
        </p:nvSpPr>
        <p:spPr>
          <a:xfrm>
            <a:off x="3571598" y="1049774"/>
            <a:ext cx="4467890" cy="369332"/>
          </a:xfrm>
          <a:prstGeom prst="rect">
            <a:avLst/>
          </a:prstGeom>
        </p:spPr>
        <p:txBody>
          <a:bodyPr wrap="none">
            <a:spAutoFit/>
          </a:bodyPr>
          <a:lstStyle/>
          <a:p>
            <a:r>
              <a:rPr lang="en-US" dirty="0">
                <a:solidFill>
                  <a:srgbClr val="000000"/>
                </a:solidFill>
                <a:latin typeface="Arial" panose="020B0604020202020204" pitchFamily="34" charset="0"/>
              </a:rPr>
              <a:t>then show the print screened </a:t>
            </a:r>
            <a:r>
              <a:rPr lang="en-US" dirty="0" err="1">
                <a:solidFill>
                  <a:srgbClr val="000000"/>
                </a:solidFill>
                <a:latin typeface="Arial" panose="020B0604020202020204" pitchFamily="34" charset="0"/>
              </a:rPr>
              <a:t>img</a:t>
            </a:r>
            <a:r>
              <a:rPr lang="en-US" dirty="0">
                <a:solidFill>
                  <a:srgbClr val="000000"/>
                </a:solidFill>
                <a:latin typeface="Arial" panose="020B0604020202020204" pitchFamily="34" charset="0"/>
              </a:rPr>
              <a:t> on paint</a:t>
            </a:r>
            <a:endParaRPr lang="en-US" dirty="0">
              <a:solidFill>
                <a:srgbClr val="FFFFFF"/>
              </a:solidFill>
              <a:latin typeface="Microsoft YaHei" panose="020B0503020204020204" pitchFamily="34" charset="-122"/>
            </a:endParaRPr>
          </a:p>
        </p:txBody>
      </p:sp>
      <p:pic>
        <p:nvPicPr>
          <p:cNvPr id="7" name="Picture 6"/>
          <p:cNvPicPr>
            <a:picLocks noChangeAspect="1"/>
          </p:cNvPicPr>
          <p:nvPr/>
        </p:nvPicPr>
        <p:blipFill>
          <a:blip r:embed="rId3"/>
          <a:stretch>
            <a:fillRect/>
          </a:stretch>
        </p:blipFill>
        <p:spPr>
          <a:xfrm>
            <a:off x="3571598" y="6237143"/>
            <a:ext cx="4411858" cy="346339"/>
          </a:xfrm>
          <a:prstGeom prst="rect">
            <a:avLst/>
          </a:prstGeom>
        </p:spPr>
      </p:pic>
    </p:spTree>
    <p:extLst>
      <p:ext uri="{BB962C8B-B14F-4D97-AF65-F5344CB8AC3E}">
        <p14:creationId xmlns:p14="http://schemas.microsoft.com/office/powerpoint/2010/main" val="3870143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1113" y="182832"/>
            <a:ext cx="9029774" cy="6492336"/>
          </a:xfrm>
          <a:prstGeom prst="rect">
            <a:avLst/>
          </a:prstGeom>
        </p:spPr>
      </p:pic>
      <p:sp>
        <p:nvSpPr>
          <p:cNvPr id="5" name="Rectangle 4"/>
          <p:cNvSpPr/>
          <p:nvPr/>
        </p:nvSpPr>
        <p:spPr>
          <a:xfrm>
            <a:off x="530710" y="370039"/>
            <a:ext cx="7688131" cy="4570482"/>
          </a:xfrm>
          <a:prstGeom prst="rect">
            <a:avLst/>
          </a:prstGeom>
        </p:spPr>
        <p:txBody>
          <a:bodyPr wrap="square">
            <a:spAutoFit/>
          </a:bodyPr>
          <a:lstStyle/>
          <a:p>
            <a:r>
              <a:rPr lang="en-IN" sz="1500" dirty="0">
                <a:solidFill>
                  <a:srgbClr val="000000"/>
                </a:solidFill>
                <a:latin typeface="Calibri" panose="020F0502020204030204" pitchFamily="34" charset="0"/>
              </a:rPr>
              <a:t>Wireframes</a:t>
            </a:r>
            <a:r>
              <a:rPr lang="en-IN" sz="1500" dirty="0" smtClean="0">
                <a:solidFill>
                  <a:srgbClr val="000000"/>
                </a:solidFill>
                <a:latin typeface="Calibri" panose="020F0502020204030204" pitchFamily="34" charset="0"/>
              </a:rPr>
              <a:t>:</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r>
              <a:rPr lang="en-IN" sz="1500" dirty="0" smtClean="0">
                <a:solidFill>
                  <a:srgbClr val="000000"/>
                </a:solidFill>
                <a:latin typeface="Calibri" panose="020F0502020204030204" pitchFamily="34" charset="0"/>
              </a:rPr>
              <a:t/>
            </a:r>
            <a:br>
              <a:rPr lang="en-IN" sz="1500" dirty="0" smtClean="0">
                <a:solidFill>
                  <a:srgbClr val="000000"/>
                </a:solidFill>
                <a:latin typeface="Calibri" panose="020F0502020204030204" pitchFamily="34" charset="0"/>
              </a:rPr>
            </a:br>
            <a:endParaRPr lang="en-IN" dirty="0">
              <a:solidFill>
                <a:srgbClr val="FFFFFF"/>
              </a:solidFill>
              <a:latin typeface="Microsoft YaHei" panose="020B0503020204020204" pitchFamily="34" charset="-122"/>
            </a:endParaRPr>
          </a:p>
          <a:p>
            <a:r>
              <a:rPr lang="en-US" sz="1500" dirty="0">
                <a:solidFill>
                  <a:srgbClr val="000000"/>
                </a:solidFill>
                <a:latin typeface="Calibri" panose="020F0502020204030204" pitchFamily="34" charset="0"/>
              </a:rPr>
              <a:t>To denote the no of columns each of the elements take up we can BS's col-*-* classes </a:t>
            </a:r>
            <a:endParaRPr lang="en-US" dirty="0">
              <a:solidFill>
                <a:srgbClr val="FFFFFF"/>
              </a:solidFill>
              <a:latin typeface="Microsoft YaHei" panose="020B0503020204020204" pitchFamily="34" charset="-122"/>
            </a:endParaRPr>
          </a:p>
          <a:p>
            <a:pPr lvl="1"/>
            <a:endParaRPr lang="en-IN" dirty="0">
              <a:solidFill>
                <a:srgbClr val="FFFFFF"/>
              </a:solidFill>
              <a:latin typeface="Microsoft YaHei" panose="020B0503020204020204" pitchFamily="34" charset="-122"/>
            </a:endParaRPr>
          </a:p>
        </p:txBody>
      </p:sp>
    </p:spTree>
    <p:extLst>
      <p:ext uri="{BB962C8B-B14F-4D97-AF65-F5344CB8AC3E}">
        <p14:creationId xmlns:p14="http://schemas.microsoft.com/office/powerpoint/2010/main" val="707956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638"/>
            <a:ext cx="10515600" cy="5983325"/>
          </a:xfrm>
        </p:spPr>
        <p:txBody>
          <a:bodyPr>
            <a:normAutofit/>
          </a:bodyPr>
          <a:lstStyle/>
          <a:p>
            <a:r>
              <a:rPr lang="en-US" sz="1500" dirty="0"/>
              <a:t>After adding the columns it is difficult to </a:t>
            </a:r>
            <a:r>
              <a:rPr lang="en-US" sz="1500" dirty="0" err="1"/>
              <a:t>tel</a:t>
            </a:r>
            <a:r>
              <a:rPr lang="en-US" sz="1500" dirty="0"/>
              <a:t> which column is in which row thus we use BS row class. We can use math to calculate but we can use the class row</a:t>
            </a:r>
          </a:p>
          <a:p>
            <a:r>
              <a:rPr lang="en-US" sz="1500" dirty="0"/>
              <a:t>Using rows uses 15px more of the screen</a:t>
            </a:r>
          </a:p>
          <a:p>
            <a:r>
              <a:rPr lang="en-US" sz="1500" dirty="0"/>
              <a:t>Generally popular proportion fa columns is 9 columns + 3 columns</a:t>
            </a:r>
          </a:p>
          <a:p>
            <a:r>
              <a:rPr lang="en-US" sz="1500" dirty="0"/>
              <a:t>To add more space btw 2 elements we can use empty columns . But always use offset class to offset elements by given no of  </a:t>
            </a:r>
            <a:r>
              <a:rPr lang="en-US" sz="1500" dirty="0" err="1"/>
              <a:t>coulmns</a:t>
            </a:r>
            <a:r>
              <a:rPr lang="en-US" sz="1500" dirty="0"/>
              <a:t> col-md-offset-1. This adds a column of padding to the left side of the second element.  </a:t>
            </a:r>
          </a:p>
          <a:p>
            <a:r>
              <a:rPr lang="en-US" sz="1500" dirty="0"/>
              <a:t>But the md we have used wont work if we shrink the page. </a:t>
            </a:r>
            <a:r>
              <a:rPr lang="en-US" sz="1500" dirty="0" err="1"/>
              <a:t>Cuz</a:t>
            </a:r>
            <a:r>
              <a:rPr lang="en-US" sz="1500" dirty="0"/>
              <a:t> none of the columns that we r using will work below 992 </a:t>
            </a:r>
            <a:r>
              <a:rPr lang="en-US" sz="1500" dirty="0" err="1"/>
              <a:t>px</a:t>
            </a:r>
            <a:endParaRPr lang="en-US" sz="1500" dirty="0"/>
          </a:p>
          <a:p>
            <a:r>
              <a:rPr lang="en-US" sz="1500" dirty="0"/>
              <a:t>The “small” grid size is used fa smaller resolutions, often tablets or compact laptop screens.</a:t>
            </a:r>
          </a:p>
          <a:p>
            <a:r>
              <a:rPr lang="en-US" sz="1500" dirty="0"/>
              <a:t>BS fits elements </a:t>
            </a:r>
            <a:r>
              <a:rPr lang="en-US" sz="1500" dirty="0" err="1"/>
              <a:t>wer</a:t>
            </a:r>
            <a:r>
              <a:rPr lang="en-US" sz="1500" dirty="0"/>
              <a:t> space is </a:t>
            </a:r>
            <a:r>
              <a:rPr lang="en-US" sz="1500" dirty="0" err="1"/>
              <a:t>avaliable</a:t>
            </a:r>
            <a:endParaRPr lang="en-US" sz="1500" dirty="0"/>
          </a:p>
          <a:p>
            <a:r>
              <a:rPr lang="en-IN" sz="1500" dirty="0"/>
              <a:t>Visibility hidden – hidden-</a:t>
            </a:r>
            <a:r>
              <a:rPr lang="en-IN" sz="1500" dirty="0" err="1"/>
              <a:t>sm,hidden</a:t>
            </a:r>
            <a:r>
              <a:rPr lang="en-IN" sz="1500" dirty="0"/>
              <a:t>-</a:t>
            </a:r>
            <a:r>
              <a:rPr lang="en-IN" sz="1500" dirty="0" err="1"/>
              <a:t>md.</a:t>
            </a:r>
            <a:r>
              <a:rPr lang="en-IN" sz="1500" dirty="0"/>
              <a:t> visible-md, visible-lg</a:t>
            </a:r>
          </a:p>
          <a:p>
            <a:r>
              <a:rPr lang="en-US" sz="1500" dirty="0"/>
              <a:t>For visible n hidden the inheritance </a:t>
            </a:r>
            <a:r>
              <a:rPr lang="en-US" sz="1500" dirty="0" err="1"/>
              <a:t>dosn</a:t>
            </a:r>
            <a:r>
              <a:rPr lang="en-US" sz="1500" dirty="0"/>
              <a:t> come into picture. If u say visible-sm den it shows </a:t>
            </a:r>
            <a:r>
              <a:rPr lang="en-US" sz="1500" dirty="0" err="1"/>
              <a:t>oly</a:t>
            </a:r>
            <a:r>
              <a:rPr lang="en-US" sz="1500" dirty="0"/>
              <a:t> in sm mode</a:t>
            </a:r>
          </a:p>
          <a:p>
            <a:pPr lvl="1"/>
            <a:endParaRPr lang="en-IN" sz="1500" dirty="0"/>
          </a:p>
          <a:p>
            <a:pPr lvl="1"/>
            <a:endParaRPr lang="en-IN" sz="1500" dirty="0"/>
          </a:p>
          <a:p>
            <a:endParaRPr lang="en-IN" sz="1500" dirty="0"/>
          </a:p>
        </p:txBody>
      </p:sp>
    </p:spTree>
    <p:extLst>
      <p:ext uri="{BB962C8B-B14F-4D97-AF65-F5344CB8AC3E}">
        <p14:creationId xmlns:p14="http://schemas.microsoft.com/office/powerpoint/2010/main" val="20552312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638"/>
            <a:ext cx="10515600" cy="5983325"/>
          </a:xfrm>
        </p:spPr>
        <p:txBody>
          <a:bodyPr>
            <a:normAutofit/>
          </a:bodyPr>
          <a:lstStyle/>
          <a:p>
            <a:r>
              <a:rPr lang="en-US" sz="1500" dirty="0"/>
              <a:t>Typography: The art and technique of arranging text on the </a:t>
            </a:r>
            <a:r>
              <a:rPr lang="en-US" sz="1500" dirty="0" err="1"/>
              <a:t>pg</a:t>
            </a:r>
            <a:r>
              <a:rPr lang="en-US" sz="1500" dirty="0"/>
              <a:t> to make written language most appealing. This is </a:t>
            </a:r>
            <a:r>
              <a:rPr lang="en-US" sz="1500" dirty="0" err="1"/>
              <a:t>abt</a:t>
            </a:r>
            <a:r>
              <a:rPr lang="en-US" sz="1500" dirty="0"/>
              <a:t> </a:t>
            </a:r>
            <a:r>
              <a:rPr lang="en-US" sz="1500" dirty="0" err="1"/>
              <a:t>wat</a:t>
            </a:r>
            <a:r>
              <a:rPr lang="en-US" sz="1500" dirty="0"/>
              <a:t> font, the size, the position, the color</a:t>
            </a:r>
          </a:p>
          <a:p>
            <a:r>
              <a:rPr lang="en-US" sz="1500" dirty="0" err="1"/>
              <a:t>pg</a:t>
            </a:r>
            <a:r>
              <a:rPr lang="en-US" sz="1500" dirty="0"/>
              <a:t> </a:t>
            </a:r>
            <a:r>
              <a:rPr lang="en-US" sz="1500" dirty="0" err="1"/>
              <a:t>dosn</a:t>
            </a:r>
            <a:r>
              <a:rPr lang="en-US" sz="1500" dirty="0"/>
              <a:t> use browser's default font but uses BS's default font which can b seen in bootstrap.css . This is applied to the entire </a:t>
            </a:r>
            <a:r>
              <a:rPr lang="en-US" sz="1500" dirty="0" err="1"/>
              <a:t>pg</a:t>
            </a:r>
            <a:r>
              <a:rPr lang="en-US" sz="1500" dirty="0"/>
              <a:t> but can be </a:t>
            </a:r>
            <a:r>
              <a:rPr lang="en-US" sz="1500" dirty="0" err="1"/>
              <a:t>overriden</a:t>
            </a:r>
            <a:r>
              <a:rPr lang="en-US" sz="1500" dirty="0"/>
              <a:t> in  two ways : 1.using tags 2.using typography css classes.  using tags like h1,h2using classes like lead  -increases the font size n d weight n also </a:t>
            </a:r>
            <a:r>
              <a:rPr lang="en-US" sz="1500" dirty="0" err="1"/>
              <a:t>lil</a:t>
            </a:r>
            <a:r>
              <a:rPr lang="en-US" sz="1500" dirty="0"/>
              <a:t> more space </a:t>
            </a:r>
            <a:r>
              <a:rPr lang="en-US" sz="1500" dirty="0" err="1"/>
              <a:t>aron</a:t>
            </a:r>
            <a:r>
              <a:rPr lang="en-US" sz="1500" dirty="0"/>
              <a:t> the </a:t>
            </a:r>
            <a:r>
              <a:rPr lang="en-US" sz="1500" dirty="0" err="1"/>
              <a:t>elem</a:t>
            </a:r>
            <a:r>
              <a:rPr lang="en-US" sz="1500" dirty="0"/>
              <a:t>(adds </a:t>
            </a:r>
            <a:r>
              <a:rPr lang="en-US" sz="1500" dirty="0" err="1"/>
              <a:t>importance,margin</a:t>
            </a:r>
            <a:r>
              <a:rPr lang="en-US" sz="1500" dirty="0"/>
              <a:t> and more emphasis)[well is </a:t>
            </a:r>
            <a:r>
              <a:rPr lang="en-US" sz="1500" dirty="0" err="1"/>
              <a:t>sumthg</a:t>
            </a:r>
            <a:r>
              <a:rPr lang="en-US" sz="1500" dirty="0"/>
              <a:t> not related to typography]using well classes – gives the element a gray background and a rounded gray border(this gives a mine inset effect)to add more padding we can use well-lg which makes it slightly </a:t>
            </a:r>
            <a:r>
              <a:rPr lang="en-US" sz="1500" dirty="0" err="1"/>
              <a:t>largerto</a:t>
            </a:r>
            <a:r>
              <a:rPr lang="en-US" sz="1500" dirty="0"/>
              <a:t> decrease the padding we can use well-sm</a:t>
            </a:r>
          </a:p>
          <a:p>
            <a:r>
              <a:rPr lang="en-US" sz="1500" dirty="0"/>
              <a:t>Another characteristic in typography involves text </a:t>
            </a:r>
            <a:r>
              <a:rPr lang="en-US" sz="1500" dirty="0" err="1"/>
              <a:t>allignment</a:t>
            </a:r>
            <a:r>
              <a:rPr lang="en-US" sz="1500" dirty="0"/>
              <a:t>. There r few classes which can help us in that</a:t>
            </a:r>
          </a:p>
          <a:p>
            <a:r>
              <a:rPr lang="en-US" sz="1500" dirty="0" err="1"/>
              <a:t>Allignment</a:t>
            </a:r>
            <a:r>
              <a:rPr lang="en-US" sz="1500" dirty="0"/>
              <a:t> classes: BS has number of alignment classes fa txt: text-*  text-</a:t>
            </a:r>
            <a:r>
              <a:rPr lang="en-US" sz="1500" dirty="0" err="1"/>
              <a:t>centertext</a:t>
            </a:r>
            <a:r>
              <a:rPr lang="en-US" sz="1500" dirty="0"/>
              <a:t>-</a:t>
            </a:r>
            <a:r>
              <a:rPr lang="en-US" sz="1500" dirty="0" err="1"/>
              <a:t>justifytext</a:t>
            </a:r>
            <a:r>
              <a:rPr lang="en-US" sz="1500" dirty="0"/>
              <a:t>-right/text-</a:t>
            </a:r>
            <a:r>
              <a:rPr lang="en-US" sz="1500" dirty="0" err="1"/>
              <a:t>lefttext</a:t>
            </a:r>
            <a:r>
              <a:rPr lang="en-US" sz="1500" dirty="0"/>
              <a:t>-</a:t>
            </a:r>
            <a:r>
              <a:rPr lang="en-US" sz="1500" dirty="0" err="1"/>
              <a:t>nowrap</a:t>
            </a:r>
            <a:endParaRPr lang="en-US" sz="1500" dirty="0"/>
          </a:p>
          <a:p>
            <a:r>
              <a:rPr lang="en-US" sz="1500" dirty="0"/>
              <a:t>Icons- in downloaded lib we have fonts folder which has the 200 icons </a:t>
            </a:r>
            <a:r>
              <a:rPr lang="en-US" sz="1500" dirty="0" err="1"/>
              <a:t>cald</a:t>
            </a:r>
            <a:r>
              <a:rPr lang="en-US" sz="1500" dirty="0"/>
              <a:t> glyphicons. A font is  mapping from a character code to some font </a:t>
            </a:r>
            <a:r>
              <a:rPr lang="en-US" sz="1500" dirty="0" err="1"/>
              <a:t>img</a:t>
            </a:r>
            <a:r>
              <a:rPr lang="en-US" sz="1500" dirty="0"/>
              <a:t>.[ex: code 41 maps to capital A]. BS has CSS classes </a:t>
            </a:r>
            <a:r>
              <a:rPr lang="en-US" sz="1500" dirty="0" err="1"/>
              <a:t>dat</a:t>
            </a:r>
            <a:r>
              <a:rPr lang="en-US" sz="1500" dirty="0"/>
              <a:t> we need to add to use icons. But under fonts folder there are many fonts </a:t>
            </a:r>
            <a:r>
              <a:rPr lang="en-US" sz="1500" dirty="0" err="1"/>
              <a:t>thats</a:t>
            </a:r>
            <a:r>
              <a:rPr lang="en-US" sz="1500" dirty="0"/>
              <a:t> </a:t>
            </a:r>
            <a:r>
              <a:rPr lang="en-US" sz="1500" dirty="0" err="1"/>
              <a:t>cuz</a:t>
            </a:r>
            <a:r>
              <a:rPr lang="en-US" sz="1500" dirty="0"/>
              <a:t> of web browsers. The .</a:t>
            </a:r>
            <a:r>
              <a:rPr lang="en-US" sz="1500" dirty="0" err="1"/>
              <a:t>woff</a:t>
            </a:r>
            <a:r>
              <a:rPr lang="en-US" sz="1500" dirty="0"/>
              <a:t>(web open font format) file is being used in many modern web-browsers. Other files r used fa older version of IE o other old </a:t>
            </a:r>
            <a:r>
              <a:rPr lang="en-US" sz="1500" dirty="0" err="1"/>
              <a:t>browsersIcons</a:t>
            </a:r>
            <a:r>
              <a:rPr lang="en-US" sz="1500" dirty="0"/>
              <a:t> </a:t>
            </a:r>
            <a:r>
              <a:rPr lang="en-US" sz="1500" dirty="0" err="1"/>
              <a:t>shud</a:t>
            </a:r>
            <a:r>
              <a:rPr lang="en-US" sz="1500" dirty="0"/>
              <a:t> </a:t>
            </a:r>
            <a:r>
              <a:rPr lang="en-US" sz="1500" dirty="0" err="1"/>
              <a:t>oly</a:t>
            </a:r>
            <a:r>
              <a:rPr lang="en-US" sz="1500" dirty="0"/>
              <a:t> be used on </a:t>
            </a:r>
            <a:r>
              <a:rPr lang="en-US" sz="1500" dirty="0" err="1"/>
              <a:t>elems</a:t>
            </a:r>
            <a:r>
              <a:rPr lang="en-US" sz="1500" dirty="0"/>
              <a:t> which has no text content and have no child </a:t>
            </a:r>
            <a:r>
              <a:rPr lang="en-US" sz="1500" dirty="0" err="1"/>
              <a:t>elementsex</a:t>
            </a:r>
            <a:r>
              <a:rPr lang="en-US" sz="1500" dirty="0"/>
              <a:t>:&lt;</a:t>
            </a:r>
            <a:r>
              <a:rPr lang="en-US" sz="1500" dirty="0" err="1"/>
              <a:t>i</a:t>
            </a:r>
            <a:r>
              <a:rPr lang="en-US" sz="1500" dirty="0"/>
              <a:t> class=”glyphicon&gt;&lt;/</a:t>
            </a:r>
            <a:r>
              <a:rPr lang="en-US" sz="1500" dirty="0" err="1"/>
              <a:t>i</a:t>
            </a:r>
            <a:r>
              <a:rPr lang="en-US" sz="1500" dirty="0"/>
              <a:t>&gt;  [I is generally used for italic texts but it has become a </a:t>
            </a:r>
            <a:r>
              <a:rPr lang="en-US" sz="1500" dirty="0" err="1"/>
              <a:t>std</a:t>
            </a:r>
            <a:r>
              <a:rPr lang="en-US" sz="1500" dirty="0"/>
              <a:t> practice to use it for icons]add a class of glyphicon which use glyphicons font rather than the default font being applied to the entire pg. </a:t>
            </a:r>
          </a:p>
          <a:p>
            <a:pPr lvl="1"/>
            <a:r>
              <a:rPr lang="en-US" sz="1500" dirty="0"/>
              <a:t>&lt;I class= “glyphicon glyphicon-briefcase”&gt;&lt;/</a:t>
            </a:r>
            <a:r>
              <a:rPr lang="en-US" sz="1500" dirty="0" err="1"/>
              <a:t>i</a:t>
            </a:r>
            <a:r>
              <a:rPr lang="en-US" sz="1500" dirty="0"/>
              <a:t>&gt; here we use two classes to accomplish a single task(in BS in many places we can find that). glyphicon-briefcase says which icon to use and glyphicon class sets what font family we will </a:t>
            </a:r>
            <a:r>
              <a:rPr lang="en-US" sz="1500" dirty="0" err="1"/>
              <a:t>usecheck</a:t>
            </a:r>
            <a:r>
              <a:rPr lang="en-US" sz="1500" dirty="0"/>
              <a:t> http://getbootstrap.com/components/ for many glyphicons</a:t>
            </a:r>
          </a:p>
          <a:p>
            <a:r>
              <a:rPr lang="en-US" sz="1500" dirty="0"/>
              <a:t>To set the size of icons we cant use height and width as we do fa images. By default since BS sets body font size to 14px that also sets the size of the icons. To override  use </a:t>
            </a:r>
            <a:r>
              <a:rPr lang="en-US" sz="1500" dirty="0" err="1"/>
              <a:t>yo</a:t>
            </a:r>
            <a:r>
              <a:rPr lang="en-US" sz="1500" dirty="0"/>
              <a:t> own css file. These icons r basically fonts </a:t>
            </a:r>
          </a:p>
          <a:p>
            <a:endParaRPr lang="en-IN" sz="1500" dirty="0"/>
          </a:p>
        </p:txBody>
      </p:sp>
    </p:spTree>
    <p:extLst>
      <p:ext uri="{BB962C8B-B14F-4D97-AF65-F5344CB8AC3E}">
        <p14:creationId xmlns:p14="http://schemas.microsoft.com/office/powerpoint/2010/main" val="22752433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Footer</a:t>
            </a:r>
            <a:br>
              <a:rPr lang="en-IN" dirty="0"/>
            </a:br>
            <a:endParaRPr lang="en-IN" dirty="0"/>
          </a:p>
        </p:txBody>
      </p:sp>
      <p:sp>
        <p:nvSpPr>
          <p:cNvPr id="3" name="Content Placeholder 2"/>
          <p:cNvSpPr>
            <a:spLocks noGrp="1"/>
          </p:cNvSpPr>
          <p:nvPr>
            <p:ph idx="1"/>
          </p:nvPr>
        </p:nvSpPr>
        <p:spPr/>
        <p:txBody>
          <a:bodyPr>
            <a:normAutofit/>
          </a:bodyPr>
          <a:lstStyle/>
          <a:p>
            <a:r>
              <a:rPr lang="en-US" sz="1500" dirty="0"/>
              <a:t>To get rid of bullet icons change the style of </a:t>
            </a:r>
            <a:r>
              <a:rPr lang="en-US" sz="1500" dirty="0" err="1"/>
              <a:t>ul</a:t>
            </a:r>
            <a:r>
              <a:rPr lang="en-US" sz="1500" dirty="0"/>
              <a:t> elem. To do that add class </a:t>
            </a:r>
            <a:r>
              <a:rPr lang="en-US" sz="1500" dirty="0" err="1"/>
              <a:t>like:list-unstyled</a:t>
            </a:r>
            <a:r>
              <a:rPr lang="en-US" sz="1500" dirty="0"/>
              <a:t> : this removes the bullet icons and also removes the </a:t>
            </a:r>
            <a:r>
              <a:rPr lang="en-US" sz="1500" dirty="0" err="1"/>
              <a:t>marginlist</a:t>
            </a:r>
            <a:r>
              <a:rPr lang="en-US" sz="1500" dirty="0"/>
              <a:t>-inline : same as above but also makes the li </a:t>
            </a:r>
            <a:r>
              <a:rPr lang="en-US" sz="1500" dirty="0" err="1"/>
              <a:t>elems</a:t>
            </a:r>
            <a:r>
              <a:rPr lang="en-US" sz="1500" dirty="0"/>
              <a:t> to show up horizontally n not vertically</a:t>
            </a:r>
          </a:p>
          <a:p>
            <a:r>
              <a:rPr lang="en-US" sz="1500" dirty="0"/>
              <a:t>To encourage </a:t>
            </a:r>
            <a:r>
              <a:rPr lang="en-US" sz="1500" dirty="0" err="1"/>
              <a:t>ppl</a:t>
            </a:r>
            <a:r>
              <a:rPr lang="en-US" sz="1500" dirty="0"/>
              <a:t> to click on them</a:t>
            </a:r>
          </a:p>
          <a:p>
            <a:r>
              <a:rPr lang="en-US" sz="1500" dirty="0"/>
              <a:t>Well gives an inset effect. Also border </a:t>
            </a:r>
            <a:r>
              <a:rPr lang="en-US" sz="1500" dirty="0" err="1"/>
              <a:t>wid</a:t>
            </a:r>
            <a:r>
              <a:rPr lang="en-US" sz="1500" dirty="0"/>
              <a:t> rounded corners. To add more padding well-lg.  Wen </a:t>
            </a:r>
            <a:r>
              <a:rPr lang="en-US" sz="1500" dirty="0" err="1"/>
              <a:t>shrinked</a:t>
            </a:r>
            <a:r>
              <a:rPr lang="en-US" sz="1500" dirty="0"/>
              <a:t> it removes the border[</a:t>
            </a:r>
            <a:r>
              <a:rPr lang="en-US" sz="1500" dirty="0" err="1"/>
              <a:t>dats</a:t>
            </a:r>
            <a:r>
              <a:rPr lang="en-US" sz="1500" dirty="0"/>
              <a:t> </a:t>
            </a:r>
            <a:r>
              <a:rPr lang="en-US" sz="1500" dirty="0" err="1"/>
              <a:t>gud</a:t>
            </a:r>
            <a:r>
              <a:rPr lang="en-US" sz="1500" dirty="0"/>
              <a:t>]</a:t>
            </a:r>
          </a:p>
          <a:p>
            <a:r>
              <a:rPr lang="en-US" sz="1500" dirty="0"/>
              <a:t>Buttons:&lt;button type=“button”&gt;Button1&lt;/button&gt; </a:t>
            </a:r>
            <a:r>
              <a:rPr lang="en-US" sz="1500" dirty="0" err="1"/>
              <a:t>luks</a:t>
            </a:r>
            <a:r>
              <a:rPr lang="en-US" sz="1500" dirty="0"/>
              <a:t> diff on diff browsers thus add BS class “btn” which will make it look same on diff browsers. This also adds padding around them and nice gray background but nothing happens wen you move over them and also </a:t>
            </a:r>
            <a:r>
              <a:rPr lang="en-US" sz="1500" dirty="0" err="1"/>
              <a:t>small.To</a:t>
            </a:r>
            <a:r>
              <a:rPr lang="en-US" sz="1500" dirty="0"/>
              <a:t> increase size we can add btn-lg – this will result in larger font and </a:t>
            </a:r>
            <a:r>
              <a:rPr lang="en-US" sz="1500" dirty="0" err="1"/>
              <a:t>lil</a:t>
            </a:r>
            <a:r>
              <a:rPr lang="en-US" sz="1500" dirty="0"/>
              <a:t> more padding . Similarly we have btn-xs btn-sm btn-</a:t>
            </a:r>
            <a:r>
              <a:rPr lang="en-US" sz="1500" dirty="0" err="1"/>
              <a:t>lgdefault</a:t>
            </a:r>
            <a:r>
              <a:rPr lang="en-US" sz="1500" dirty="0"/>
              <a:t> is btn-md . If u don’t specify </a:t>
            </a:r>
            <a:r>
              <a:rPr lang="en-US" sz="1500" dirty="0" err="1"/>
              <a:t>nethg</a:t>
            </a:r>
            <a:r>
              <a:rPr lang="en-US" sz="1500" dirty="0"/>
              <a:t> den it is assumed as btn-</a:t>
            </a:r>
            <a:r>
              <a:rPr lang="en-US" sz="1500" dirty="0" err="1"/>
              <a:t>mdTo</a:t>
            </a:r>
            <a:r>
              <a:rPr lang="en-US" sz="1500" dirty="0"/>
              <a:t> specify color :btn-default normal button </a:t>
            </a:r>
            <a:r>
              <a:rPr lang="en-US" sz="1500" dirty="0" err="1"/>
              <a:t>wid</a:t>
            </a:r>
            <a:r>
              <a:rPr lang="en-US" sz="1500" dirty="0"/>
              <a:t> white background, btn-</a:t>
            </a:r>
            <a:r>
              <a:rPr lang="en-US" sz="1500" dirty="0" err="1"/>
              <a:t>primary,btn</a:t>
            </a:r>
            <a:r>
              <a:rPr lang="en-US" sz="1500" dirty="0"/>
              <a:t>-danger. </a:t>
            </a:r>
          </a:p>
          <a:p>
            <a:endParaRPr lang="en-IN" sz="1500" dirty="0"/>
          </a:p>
        </p:txBody>
      </p:sp>
    </p:spTree>
    <p:extLst>
      <p:ext uri="{BB962C8B-B14F-4D97-AF65-F5344CB8AC3E}">
        <p14:creationId xmlns:p14="http://schemas.microsoft.com/office/powerpoint/2010/main" val="386947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304"/>
            <a:ext cx="10515600" cy="6101659"/>
          </a:xfrm>
        </p:spPr>
        <p:txBody>
          <a:bodyPr>
            <a:normAutofit/>
          </a:bodyPr>
          <a:lstStyle/>
          <a:p>
            <a:r>
              <a:rPr lang="en-US" sz="1500" dirty="0">
                <a:solidFill>
                  <a:srgbClr val="00B0F0"/>
                </a:solidFill>
                <a:latin typeface="+mj-lt"/>
              </a:rPr>
              <a:t>Mobile </a:t>
            </a:r>
            <a:r>
              <a:rPr lang="en-US" sz="1500" dirty="0" smtClean="0">
                <a:solidFill>
                  <a:srgbClr val="00B0F0"/>
                </a:solidFill>
                <a:latin typeface="+mj-lt"/>
              </a:rPr>
              <a:t>first</a:t>
            </a:r>
            <a:br>
              <a:rPr lang="en-US" sz="1500" dirty="0" smtClean="0">
                <a:solidFill>
                  <a:srgbClr val="00B0F0"/>
                </a:solidFill>
                <a:latin typeface="+mj-lt"/>
              </a:rPr>
            </a:br>
            <a:r>
              <a:rPr lang="en-US" sz="1500" dirty="0" smtClean="0">
                <a:solidFill>
                  <a:srgbClr val="00B0F0"/>
                </a:solidFill>
                <a:latin typeface="+mj-lt"/>
              </a:rPr>
              <a:t>With </a:t>
            </a:r>
            <a:r>
              <a:rPr lang="en-US" sz="1500" dirty="0">
                <a:solidFill>
                  <a:srgbClr val="00B0F0"/>
                </a:solidFill>
                <a:latin typeface="+mj-lt"/>
              </a:rPr>
              <a:t>Bootstrap 2, we added optional mobile friendly styles for key aspects of the framework. With Bootstrap 3, we've rewritten the project to be mobile friendly from the start. Instead of adding on optional mobile styles, they're baked right into the core. In fact, Bootstrap is mobile first. Mobile first styles can be found throughout the entire library instead of in separate files</a:t>
            </a:r>
            <a:r>
              <a:rPr lang="en-US" sz="1500" dirty="0" smtClean="0">
                <a:solidFill>
                  <a:srgbClr val="00B0F0"/>
                </a:solidFill>
                <a:latin typeface="+mj-lt"/>
              </a:rPr>
              <a:t>.</a:t>
            </a:r>
          </a:p>
          <a:p>
            <a:r>
              <a:rPr lang="en-US" sz="1500" dirty="0" smtClean="0">
                <a:solidFill>
                  <a:srgbClr val="00B0F0"/>
                </a:solidFill>
                <a:latin typeface="+mj-lt"/>
              </a:rPr>
              <a:t> </a:t>
            </a:r>
            <a:r>
              <a:rPr lang="en-US" altLang="en-US" sz="1500" dirty="0">
                <a:solidFill>
                  <a:srgbClr val="00B0F0"/>
                </a:solidFill>
                <a:latin typeface="+mj-lt"/>
              </a:rPr>
              <a:t>To ensure proper rendering and touch zooming, add the viewport meta tag to your &lt;head</a:t>
            </a:r>
            <a:r>
              <a:rPr lang="en-US" altLang="en-US" sz="1500" dirty="0" smtClean="0">
                <a:solidFill>
                  <a:srgbClr val="00B0F0"/>
                </a:solidFill>
                <a:latin typeface="+mj-lt"/>
              </a:rPr>
              <a:t>&gt;.</a:t>
            </a:r>
            <a:r>
              <a:rPr lang="en-US" altLang="en-US" sz="1500" dirty="0" smtClean="0">
                <a:solidFill>
                  <a:srgbClr val="333333"/>
                </a:solidFill>
                <a:latin typeface="+mj-lt"/>
              </a:rPr>
              <a:t/>
            </a:r>
            <a:br>
              <a:rPr lang="en-US" altLang="en-US" sz="1500" dirty="0" smtClean="0">
                <a:solidFill>
                  <a:srgbClr val="333333"/>
                </a:solidFill>
                <a:latin typeface="+mj-lt"/>
              </a:rPr>
            </a:br>
            <a:r>
              <a:rPr lang="en-US" altLang="en-US" sz="1500" dirty="0" smtClean="0">
                <a:latin typeface="+mj-lt"/>
              </a:rPr>
              <a:t> </a:t>
            </a:r>
            <a:r>
              <a:rPr lang="en-US" altLang="en-US" sz="1500" dirty="0" smtClean="0">
                <a:solidFill>
                  <a:srgbClr val="2F6F9F"/>
                </a:solidFill>
                <a:latin typeface="+mj-lt"/>
              </a:rPr>
              <a:t>&lt;</a:t>
            </a:r>
            <a:r>
              <a:rPr lang="en-US" altLang="en-US" sz="1500" dirty="0">
                <a:solidFill>
                  <a:srgbClr val="2F6F9F"/>
                </a:solidFill>
                <a:latin typeface="+mj-lt"/>
              </a:rPr>
              <a:t>meta</a:t>
            </a:r>
            <a:r>
              <a:rPr lang="en-US" altLang="en-US" sz="1500" dirty="0">
                <a:solidFill>
                  <a:srgbClr val="333333"/>
                </a:solidFill>
                <a:latin typeface="+mj-lt"/>
              </a:rPr>
              <a:t> </a:t>
            </a:r>
            <a:r>
              <a:rPr lang="en-US" altLang="en-US" sz="1500" dirty="0">
                <a:solidFill>
                  <a:srgbClr val="4F9FCF"/>
                </a:solidFill>
                <a:latin typeface="+mj-lt"/>
              </a:rPr>
              <a:t>name=</a:t>
            </a:r>
            <a:r>
              <a:rPr lang="en-US" altLang="en-US" sz="1500" dirty="0">
                <a:solidFill>
                  <a:srgbClr val="D44950"/>
                </a:solidFill>
                <a:latin typeface="+mj-lt"/>
              </a:rPr>
              <a:t>"viewport"</a:t>
            </a:r>
            <a:r>
              <a:rPr lang="en-US" altLang="en-US" sz="1500" dirty="0">
                <a:solidFill>
                  <a:srgbClr val="333333"/>
                </a:solidFill>
                <a:latin typeface="+mj-lt"/>
              </a:rPr>
              <a:t> </a:t>
            </a:r>
            <a:r>
              <a:rPr lang="en-US" altLang="en-US" sz="1500" dirty="0">
                <a:solidFill>
                  <a:srgbClr val="4F9FCF"/>
                </a:solidFill>
                <a:latin typeface="+mj-lt"/>
              </a:rPr>
              <a:t>content=</a:t>
            </a:r>
            <a:r>
              <a:rPr lang="en-US" altLang="en-US" sz="1500" dirty="0">
                <a:solidFill>
                  <a:srgbClr val="D44950"/>
                </a:solidFill>
                <a:latin typeface="+mj-lt"/>
              </a:rPr>
              <a:t>"width=device-width, initial-scale=1</a:t>
            </a:r>
            <a:r>
              <a:rPr lang="en-US" altLang="en-US" sz="1500" dirty="0" smtClean="0">
                <a:solidFill>
                  <a:srgbClr val="D44950"/>
                </a:solidFill>
                <a:latin typeface="+mj-lt"/>
              </a:rPr>
              <a:t>"</a:t>
            </a:r>
            <a:r>
              <a:rPr lang="en-US" altLang="en-US" sz="1500" dirty="0" smtClean="0">
                <a:solidFill>
                  <a:srgbClr val="2F6F9F"/>
                </a:solidFill>
                <a:latin typeface="+mj-lt"/>
              </a:rPr>
              <a:t>&gt;</a:t>
            </a:r>
            <a:r>
              <a:rPr lang="en-US" altLang="en-US" sz="1500" dirty="0" smtClean="0">
                <a:latin typeface="+mj-lt"/>
              </a:rPr>
              <a:t/>
            </a:r>
            <a:br>
              <a:rPr lang="en-US" altLang="en-US" sz="1500" dirty="0" smtClean="0">
                <a:latin typeface="+mj-lt"/>
              </a:rPr>
            </a:br>
            <a:r>
              <a:rPr lang="en-US" altLang="en-US" sz="1500" dirty="0" smtClean="0">
                <a:solidFill>
                  <a:srgbClr val="00B0F0"/>
                </a:solidFill>
                <a:latin typeface="+mj-lt"/>
              </a:rPr>
              <a:t>You </a:t>
            </a:r>
            <a:r>
              <a:rPr lang="en-US" altLang="en-US" sz="1500" dirty="0">
                <a:solidFill>
                  <a:srgbClr val="00B0F0"/>
                </a:solidFill>
                <a:latin typeface="+mj-lt"/>
              </a:rPr>
              <a:t>can disable zooming capabilities on mobile devices by adding user-scalable=no to the viewport meta tag. This disables zooming, meaning users are only able to scroll, and results in your site feeling a bit more like a native application. Overall, we don't recommend this on every site, so use caution</a:t>
            </a:r>
            <a:r>
              <a:rPr lang="en-US" altLang="en-US" sz="1500" dirty="0" smtClean="0">
                <a:solidFill>
                  <a:srgbClr val="00B0F0"/>
                </a:solidFill>
                <a:latin typeface="+mj-lt"/>
              </a:rPr>
              <a:t>!</a:t>
            </a:r>
            <a:r>
              <a:rPr lang="en-US" altLang="en-US" sz="1500" dirty="0">
                <a:solidFill>
                  <a:srgbClr val="333333"/>
                </a:solidFill>
                <a:latin typeface="+mj-lt"/>
              </a:rPr>
              <a:t/>
            </a:r>
            <a:br>
              <a:rPr lang="en-US" altLang="en-US" sz="1500" dirty="0">
                <a:solidFill>
                  <a:srgbClr val="333333"/>
                </a:solidFill>
                <a:latin typeface="+mj-lt"/>
              </a:rPr>
            </a:br>
            <a:r>
              <a:rPr lang="en-US" altLang="en-US" sz="1500" dirty="0" smtClean="0">
                <a:solidFill>
                  <a:srgbClr val="2F6F9F"/>
                </a:solidFill>
                <a:latin typeface="+mj-lt"/>
              </a:rPr>
              <a:t>&lt;</a:t>
            </a:r>
            <a:r>
              <a:rPr lang="en-US" altLang="en-US" sz="1500" dirty="0">
                <a:solidFill>
                  <a:srgbClr val="2F6F9F"/>
                </a:solidFill>
                <a:latin typeface="+mj-lt"/>
              </a:rPr>
              <a:t>meta</a:t>
            </a:r>
            <a:r>
              <a:rPr lang="en-US" altLang="en-US" sz="1500" dirty="0">
                <a:solidFill>
                  <a:srgbClr val="333333"/>
                </a:solidFill>
                <a:latin typeface="+mj-lt"/>
              </a:rPr>
              <a:t> </a:t>
            </a:r>
            <a:r>
              <a:rPr lang="en-US" altLang="en-US" sz="1500" dirty="0">
                <a:solidFill>
                  <a:srgbClr val="4F9FCF"/>
                </a:solidFill>
                <a:latin typeface="+mj-lt"/>
              </a:rPr>
              <a:t>name=</a:t>
            </a:r>
            <a:r>
              <a:rPr lang="en-US" altLang="en-US" sz="1500" dirty="0">
                <a:solidFill>
                  <a:srgbClr val="D44950"/>
                </a:solidFill>
                <a:latin typeface="+mj-lt"/>
              </a:rPr>
              <a:t>"viewport"</a:t>
            </a:r>
            <a:r>
              <a:rPr lang="en-US" altLang="en-US" sz="1500" dirty="0">
                <a:solidFill>
                  <a:srgbClr val="333333"/>
                </a:solidFill>
                <a:latin typeface="+mj-lt"/>
              </a:rPr>
              <a:t> </a:t>
            </a:r>
            <a:r>
              <a:rPr lang="en-US" altLang="en-US" sz="1500" dirty="0">
                <a:solidFill>
                  <a:srgbClr val="4F9FCF"/>
                </a:solidFill>
                <a:latin typeface="+mj-lt"/>
              </a:rPr>
              <a:t>content=</a:t>
            </a:r>
            <a:r>
              <a:rPr lang="en-US" altLang="en-US" sz="1500" dirty="0">
                <a:solidFill>
                  <a:srgbClr val="D44950"/>
                </a:solidFill>
                <a:latin typeface="+mj-lt"/>
              </a:rPr>
              <a:t>"width=device-width, initial-scale=1, maximum-scale=1, user-scalable=no"</a:t>
            </a:r>
            <a:r>
              <a:rPr lang="en-US" altLang="en-US" sz="1500" dirty="0">
                <a:solidFill>
                  <a:srgbClr val="2F6F9F"/>
                </a:solidFill>
                <a:latin typeface="+mj-lt"/>
              </a:rPr>
              <a:t>&gt;</a:t>
            </a:r>
            <a:r>
              <a:rPr lang="en-US" altLang="en-US" sz="1500" dirty="0">
                <a:latin typeface="+mj-lt"/>
              </a:rPr>
              <a:t> </a:t>
            </a:r>
          </a:p>
          <a:p>
            <a:r>
              <a:rPr lang="en-US" sz="1500" dirty="0" smtClean="0">
                <a:solidFill>
                  <a:srgbClr val="00B0F0"/>
                </a:solidFill>
                <a:latin typeface="+mj-lt"/>
              </a:rPr>
              <a:t>Containers: Bootstrap requires a containing element to wrap site contents and house our grid system. You may choose one of two containers to use in your projects. Note that, due to padding and more, neither container is nestable. </a:t>
            </a:r>
            <a:br>
              <a:rPr lang="en-US" sz="1500" dirty="0" smtClean="0">
                <a:solidFill>
                  <a:srgbClr val="00B0F0"/>
                </a:solidFill>
                <a:latin typeface="+mj-lt"/>
              </a:rPr>
            </a:br>
            <a:r>
              <a:rPr lang="en-US" sz="1500" dirty="0" smtClean="0">
                <a:solidFill>
                  <a:srgbClr val="00B0F0"/>
                </a:solidFill>
                <a:latin typeface="+mj-lt"/>
              </a:rPr>
              <a:t>Use .container for a responsive fixed width container. </a:t>
            </a:r>
            <a:br>
              <a:rPr lang="en-US" sz="1500" dirty="0" smtClean="0">
                <a:solidFill>
                  <a:srgbClr val="00B0F0"/>
                </a:solidFill>
                <a:latin typeface="+mj-lt"/>
              </a:rPr>
            </a:br>
            <a:r>
              <a:rPr lang="en-US" sz="1500" dirty="0">
                <a:solidFill>
                  <a:srgbClr val="00B0F0"/>
                </a:solidFill>
                <a:latin typeface="+mj-lt"/>
              </a:rPr>
              <a:t>Use .container-fluid for a full width container, spanning the entire width of your viewport. </a:t>
            </a:r>
          </a:p>
          <a:p>
            <a:r>
              <a:rPr lang="en-US" sz="1500" dirty="0">
                <a:solidFill>
                  <a:srgbClr val="00B0F0"/>
                </a:solidFill>
                <a:latin typeface="+mj-lt"/>
              </a:rPr>
              <a:t> Grid system: Bootstrap includes a responsive, mobile first fluid grid system that appropriately scales up to 12 columns as the device or viewport size increases. It includes predefined classes for easy layout options, as well as powerful </a:t>
            </a:r>
            <a:r>
              <a:rPr lang="en-US" sz="1500" dirty="0" err="1">
                <a:solidFill>
                  <a:srgbClr val="00B0F0"/>
                </a:solidFill>
                <a:latin typeface="+mj-lt"/>
              </a:rPr>
              <a:t>mixins</a:t>
            </a:r>
            <a:r>
              <a:rPr lang="en-US" sz="1500" dirty="0">
                <a:solidFill>
                  <a:srgbClr val="00B0F0"/>
                </a:solidFill>
                <a:latin typeface="+mj-lt"/>
              </a:rPr>
              <a:t> for generating more semantic layouts</a:t>
            </a:r>
            <a:r>
              <a:rPr lang="en-US" sz="1500" dirty="0" smtClean="0">
                <a:solidFill>
                  <a:srgbClr val="00B0F0"/>
                </a:solidFill>
                <a:latin typeface="+mj-lt"/>
              </a:rPr>
              <a:t>.</a:t>
            </a:r>
            <a:endParaRPr lang="en-US" sz="1500" dirty="0">
              <a:solidFill>
                <a:srgbClr val="00B0F0"/>
              </a:solidFill>
              <a:latin typeface="+mj-lt"/>
            </a:endParaRPr>
          </a:p>
          <a:p>
            <a:pPr lvl="1"/>
            <a:r>
              <a:rPr lang="en-US" sz="1100" dirty="0">
                <a:solidFill>
                  <a:srgbClr val="00B0F0"/>
                </a:solidFill>
                <a:latin typeface="+mj-lt"/>
              </a:rPr>
              <a:t>Rows must be placed within a .container (fixed-width) or .container-fluid (full-width) for proper alignment and padding.</a:t>
            </a:r>
          </a:p>
          <a:p>
            <a:pPr lvl="1"/>
            <a:r>
              <a:rPr lang="en-US" sz="1100" dirty="0">
                <a:solidFill>
                  <a:srgbClr val="00B0F0"/>
                </a:solidFill>
                <a:latin typeface="+mj-lt"/>
              </a:rPr>
              <a:t>Use rows to create horizontal groups of columns.</a:t>
            </a:r>
          </a:p>
          <a:p>
            <a:pPr lvl="1"/>
            <a:r>
              <a:rPr lang="en-US" sz="1100" dirty="0">
                <a:solidFill>
                  <a:srgbClr val="00B0F0"/>
                </a:solidFill>
                <a:latin typeface="+mj-lt"/>
              </a:rPr>
              <a:t>Content should be placed within columns, and only columns may be immediate children of rows.</a:t>
            </a:r>
          </a:p>
          <a:p>
            <a:pPr lvl="1"/>
            <a:r>
              <a:rPr lang="en-US" sz="1100" dirty="0">
                <a:solidFill>
                  <a:srgbClr val="00B0F0"/>
                </a:solidFill>
                <a:latin typeface="+mj-lt"/>
              </a:rPr>
              <a:t>Predefined grid classes like .row and .col-xs-4 are available for quickly making grid layouts. </a:t>
            </a:r>
            <a:endParaRPr lang="en-US" sz="1100" dirty="0" smtClean="0">
              <a:solidFill>
                <a:srgbClr val="00B0F0"/>
              </a:solidFill>
              <a:latin typeface="+mj-lt"/>
            </a:endParaRPr>
          </a:p>
          <a:p>
            <a:pPr lvl="1"/>
            <a:r>
              <a:rPr lang="en-US" sz="1100" dirty="0" smtClean="0">
                <a:solidFill>
                  <a:srgbClr val="00B0F0"/>
                </a:solidFill>
                <a:latin typeface="+mj-lt"/>
              </a:rPr>
              <a:t>Columns </a:t>
            </a:r>
            <a:r>
              <a:rPr lang="en-US" sz="1100" dirty="0">
                <a:solidFill>
                  <a:srgbClr val="00B0F0"/>
                </a:solidFill>
                <a:latin typeface="+mj-lt"/>
              </a:rPr>
              <a:t>create gutters (gaps between column content) via padding. That padding is offset in rows for the first and last column via negative margin on .rows.</a:t>
            </a:r>
          </a:p>
          <a:p>
            <a:pPr lvl="1"/>
            <a:r>
              <a:rPr lang="en-US" sz="1100" dirty="0">
                <a:solidFill>
                  <a:srgbClr val="00B0F0"/>
                </a:solidFill>
                <a:latin typeface="+mj-lt"/>
              </a:rPr>
              <a:t>The negative margin is why the examples below are </a:t>
            </a:r>
            <a:r>
              <a:rPr lang="en-US" sz="1100" dirty="0" smtClean="0">
                <a:solidFill>
                  <a:srgbClr val="00B0F0"/>
                </a:solidFill>
                <a:latin typeface="+mj-lt"/>
              </a:rPr>
              <a:t>out dented. </a:t>
            </a:r>
            <a:r>
              <a:rPr lang="en-US" sz="1100" dirty="0">
                <a:solidFill>
                  <a:srgbClr val="00B0F0"/>
                </a:solidFill>
                <a:latin typeface="+mj-lt"/>
              </a:rPr>
              <a:t>It's so that content within grid columns is lined up with non-grid content.</a:t>
            </a:r>
          </a:p>
          <a:p>
            <a:pPr lvl="1"/>
            <a:r>
              <a:rPr lang="en-US" sz="1100" dirty="0">
                <a:solidFill>
                  <a:srgbClr val="00B0F0"/>
                </a:solidFill>
                <a:latin typeface="+mj-lt"/>
              </a:rPr>
              <a:t>Grid columns are created by specifying the number of twelve available columns you wish to span. For example, three equal columns would use three .col-xs-4.</a:t>
            </a:r>
          </a:p>
          <a:p>
            <a:pPr lvl="1"/>
            <a:r>
              <a:rPr lang="en-US" sz="1100" dirty="0">
                <a:solidFill>
                  <a:srgbClr val="00B0F0"/>
                </a:solidFill>
                <a:latin typeface="+mj-lt"/>
              </a:rPr>
              <a:t>If more than 12 columns are placed within a single row, each group of extra columns will, as one unit, wrap onto a new line.</a:t>
            </a:r>
          </a:p>
          <a:p>
            <a:pPr lvl="1"/>
            <a:r>
              <a:rPr lang="en-US" sz="1100" dirty="0">
                <a:solidFill>
                  <a:srgbClr val="00B0F0"/>
                </a:solidFill>
                <a:latin typeface="+mj-lt"/>
              </a:rPr>
              <a:t>Grid classes apply to devices with screen widths greater than or equal to the breakpoint sizes, and override grid classes targeted at smaller devices. Therefore, e.g. applying any .col-md-* class to an element will not only affect its styling on medium devices but also on large devices if a .col-lg-* class is not present</a:t>
            </a:r>
            <a:r>
              <a:rPr lang="en-US" sz="1100" dirty="0" smtClean="0">
                <a:solidFill>
                  <a:srgbClr val="00B0F0"/>
                </a:solidFill>
                <a:latin typeface="+mj-lt"/>
              </a:rPr>
              <a:t>.</a:t>
            </a:r>
            <a:endParaRPr lang="en-US" sz="1500" dirty="0" smtClean="0">
              <a:solidFill>
                <a:srgbClr val="00B0F0"/>
              </a:solidFill>
              <a:latin typeface="+mj-lt"/>
            </a:endParaRPr>
          </a:p>
          <a:p>
            <a:endParaRPr lang="en-IN" sz="1500" dirty="0">
              <a:solidFill>
                <a:srgbClr val="00B0F0"/>
              </a:solidFill>
              <a:latin typeface="+mj-lt"/>
            </a:endParaRPr>
          </a:p>
        </p:txBody>
      </p:sp>
      <p:sp>
        <p:nvSpPr>
          <p:cNvPr id="4" name="Rectangle 1"/>
          <p:cNvSpPr>
            <a:spLocks noChangeArrowheads="1"/>
          </p:cNvSpPr>
          <p:nvPr/>
        </p:nvSpPr>
        <p:spPr bwMode="auto">
          <a:xfrm>
            <a:off x="0" y="90100"/>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176959"/>
            <a:ext cx="184731" cy="35391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00692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Header</a:t>
            </a:r>
            <a:endParaRPr lang="en-IN" dirty="0"/>
          </a:p>
        </p:txBody>
      </p:sp>
      <p:sp>
        <p:nvSpPr>
          <p:cNvPr id="3" name="Content Placeholder 2"/>
          <p:cNvSpPr>
            <a:spLocks noGrp="1"/>
          </p:cNvSpPr>
          <p:nvPr>
            <p:ph idx="1"/>
          </p:nvPr>
        </p:nvSpPr>
        <p:spPr/>
        <p:txBody>
          <a:bodyPr>
            <a:normAutofit fontScale="47500" lnSpcReduction="20000"/>
          </a:bodyPr>
          <a:lstStyle/>
          <a:p>
            <a:r>
              <a:rPr lang="en-US" dirty="0" err="1"/>
              <a:t>Widin</a:t>
            </a:r>
            <a:r>
              <a:rPr lang="en-US" dirty="0"/>
              <a:t>  container we will b using navigation bar using BS. Diff in navigation we will no longer be using grid sys(remove row n col-</a:t>
            </a:r>
            <a:r>
              <a:rPr lang="en-US" dirty="0" err="1"/>
              <a:t>mds</a:t>
            </a:r>
            <a:r>
              <a:rPr lang="en-US" dirty="0"/>
              <a:t>). Width will b determined by our content rather than our grid system . </a:t>
            </a:r>
          </a:p>
          <a:p>
            <a:r>
              <a:rPr lang="en-US" dirty="0"/>
              <a:t>Try the header with h1 itself instead of anchor. To this anchor we add navbar-brand. The </a:t>
            </a:r>
            <a:r>
              <a:rPr lang="en-US" dirty="0" err="1"/>
              <a:t>ul</a:t>
            </a:r>
            <a:r>
              <a:rPr lang="en-US" dirty="0"/>
              <a:t> elements will b next to the a </a:t>
            </a:r>
            <a:r>
              <a:rPr lang="en-US" dirty="0" err="1"/>
              <a:t>elems.navbar</a:t>
            </a:r>
            <a:r>
              <a:rPr lang="en-US" dirty="0"/>
              <a:t>-brand will float the text left and increase the font-size. This is place </a:t>
            </a:r>
            <a:r>
              <a:rPr lang="en-US" dirty="0" err="1"/>
              <a:t>wer</a:t>
            </a:r>
            <a:r>
              <a:rPr lang="en-US" dirty="0"/>
              <a:t> we can also put our </a:t>
            </a:r>
            <a:r>
              <a:rPr lang="en-US" dirty="0" err="1"/>
              <a:t>websites’s</a:t>
            </a:r>
            <a:r>
              <a:rPr lang="en-US" dirty="0"/>
              <a:t> logos(</a:t>
            </a:r>
            <a:r>
              <a:rPr lang="en-US" dirty="0" err="1"/>
              <a:t>img</a:t>
            </a:r>
            <a:r>
              <a:rPr lang="en-US" dirty="0"/>
              <a:t> o txt).</a:t>
            </a:r>
          </a:p>
          <a:p>
            <a:r>
              <a:rPr lang="en-US" dirty="0"/>
              <a:t>To clean the list of links i.e. the </a:t>
            </a:r>
            <a:r>
              <a:rPr lang="en-US" dirty="0" err="1"/>
              <a:t>ul</a:t>
            </a:r>
            <a:r>
              <a:rPr lang="en-US" dirty="0"/>
              <a:t> </a:t>
            </a:r>
            <a:r>
              <a:rPr lang="en-US" dirty="0" err="1"/>
              <a:t>elems</a:t>
            </a:r>
            <a:r>
              <a:rPr lang="en-US" dirty="0"/>
              <a:t> we can add a class of </a:t>
            </a:r>
            <a:r>
              <a:rPr lang="en-US" dirty="0" err="1"/>
              <a:t>nav</a:t>
            </a:r>
            <a:r>
              <a:rPr lang="en-US" dirty="0"/>
              <a:t> which tells that the list items i.e. li </a:t>
            </a:r>
            <a:r>
              <a:rPr lang="en-US" dirty="0" err="1"/>
              <a:t>elems</a:t>
            </a:r>
            <a:r>
              <a:rPr lang="en-US" dirty="0"/>
              <a:t> </a:t>
            </a:r>
            <a:r>
              <a:rPr lang="en-US" dirty="0" err="1"/>
              <a:t>widin</a:t>
            </a:r>
            <a:r>
              <a:rPr lang="en-US" dirty="0"/>
              <a:t> dis entire </a:t>
            </a:r>
            <a:r>
              <a:rPr lang="en-US" dirty="0" err="1"/>
              <a:t>elems</a:t>
            </a:r>
            <a:r>
              <a:rPr lang="en-US" dirty="0"/>
              <a:t> r links.it adds padding fa all of the navigation </a:t>
            </a:r>
            <a:r>
              <a:rPr lang="en-US" dirty="0" err="1"/>
              <a:t>links.nav</a:t>
            </a:r>
            <a:r>
              <a:rPr lang="en-US" dirty="0"/>
              <a:t> class is similar to btn o glyphicon which is used as the starting point to say that we r going to  use a </a:t>
            </a:r>
            <a:r>
              <a:rPr lang="en-US" dirty="0" err="1"/>
              <a:t>nav</a:t>
            </a:r>
            <a:r>
              <a:rPr lang="en-US" dirty="0"/>
              <a:t> </a:t>
            </a:r>
            <a:r>
              <a:rPr lang="en-US" dirty="0" err="1"/>
              <a:t>hea</a:t>
            </a:r>
            <a:r>
              <a:rPr lang="en-US" dirty="0"/>
              <a:t>. We still need to add another class to </a:t>
            </a:r>
            <a:r>
              <a:rPr lang="en-US" dirty="0" err="1"/>
              <a:t>tel</a:t>
            </a:r>
            <a:r>
              <a:rPr lang="en-US" dirty="0"/>
              <a:t> </a:t>
            </a:r>
            <a:r>
              <a:rPr lang="en-US" dirty="0" err="1"/>
              <a:t>wat</a:t>
            </a:r>
            <a:r>
              <a:rPr lang="en-US" dirty="0"/>
              <a:t> type of navigation we </a:t>
            </a:r>
            <a:r>
              <a:rPr lang="en-US" dirty="0" err="1"/>
              <a:t>wanna</a:t>
            </a:r>
            <a:r>
              <a:rPr lang="en-US" dirty="0"/>
              <a:t> use.</a:t>
            </a:r>
          </a:p>
          <a:p>
            <a:r>
              <a:rPr lang="en-US" dirty="0"/>
              <a:t>Few </a:t>
            </a:r>
            <a:r>
              <a:rPr lang="en-US" dirty="0" err="1"/>
              <a:t>nav</a:t>
            </a:r>
            <a:r>
              <a:rPr lang="en-US" dirty="0"/>
              <a:t> modifiers: </a:t>
            </a:r>
            <a:r>
              <a:rPr lang="en-US" dirty="0" err="1"/>
              <a:t>nav</a:t>
            </a:r>
            <a:r>
              <a:rPr lang="en-US" dirty="0"/>
              <a:t>-pills – causes links to appear </a:t>
            </a:r>
            <a:r>
              <a:rPr lang="en-US" dirty="0" err="1"/>
              <a:t>horizontallynav</a:t>
            </a:r>
            <a:r>
              <a:rPr lang="en-US" dirty="0"/>
              <a:t>-tabs – causes tab </a:t>
            </a:r>
            <a:r>
              <a:rPr lang="en-US" dirty="0" err="1"/>
              <a:t>nav</a:t>
            </a:r>
            <a:r>
              <a:rPr lang="en-US" dirty="0"/>
              <a:t> </a:t>
            </a:r>
            <a:r>
              <a:rPr lang="en-US" dirty="0" err="1"/>
              <a:t>barnavbar-nav</a:t>
            </a:r>
            <a:r>
              <a:rPr lang="en-US" dirty="0"/>
              <a:t> – </a:t>
            </a:r>
            <a:r>
              <a:rPr lang="en-US" dirty="0" err="1"/>
              <a:t>whixh</a:t>
            </a:r>
            <a:r>
              <a:rPr lang="en-US" dirty="0"/>
              <a:t> causes the unordered list of links to appear inline horizontally. Similar to pills but </a:t>
            </a:r>
            <a:r>
              <a:rPr lang="en-US" dirty="0" err="1"/>
              <a:t>widout</a:t>
            </a:r>
            <a:r>
              <a:rPr lang="en-US" dirty="0"/>
              <a:t> rounded borders</a:t>
            </a:r>
          </a:p>
          <a:p>
            <a:r>
              <a:rPr lang="en-US" dirty="0"/>
              <a:t>To have our </a:t>
            </a:r>
            <a:r>
              <a:rPr lang="en-US" dirty="0" err="1"/>
              <a:t>nav</a:t>
            </a:r>
            <a:r>
              <a:rPr lang="en-US" dirty="0"/>
              <a:t> to b on d right separate from brand position we can add a class to the above two classes “navbar-right”&lt;</a:t>
            </a:r>
            <a:r>
              <a:rPr lang="en-US" dirty="0" err="1"/>
              <a:t>ul</a:t>
            </a:r>
            <a:r>
              <a:rPr lang="en-US" dirty="0"/>
              <a:t> class=“</a:t>
            </a:r>
            <a:r>
              <a:rPr lang="en-US" dirty="0" err="1"/>
              <a:t>nav</a:t>
            </a:r>
            <a:r>
              <a:rPr lang="en-US" dirty="0"/>
              <a:t> navbar-</a:t>
            </a:r>
            <a:r>
              <a:rPr lang="en-US" dirty="0" err="1"/>
              <a:t>nav</a:t>
            </a:r>
            <a:r>
              <a:rPr lang="en-US" dirty="0"/>
              <a:t> navbar-right”&gt;&lt;/</a:t>
            </a:r>
            <a:r>
              <a:rPr lang="en-US" dirty="0" err="1"/>
              <a:t>ul</a:t>
            </a:r>
            <a:r>
              <a:rPr lang="en-US" dirty="0"/>
              <a:t>&gt;</a:t>
            </a:r>
          </a:p>
          <a:p>
            <a:r>
              <a:rPr lang="en-US" dirty="0"/>
              <a:t>But to have nice background navigation bar which spreads to the entire pg.  The major change </a:t>
            </a:r>
            <a:r>
              <a:rPr lang="en-US" dirty="0" err="1"/>
              <a:t>hea</a:t>
            </a:r>
            <a:r>
              <a:rPr lang="en-US" dirty="0"/>
              <a:t> is </a:t>
            </a:r>
            <a:r>
              <a:rPr lang="en-US" dirty="0" err="1"/>
              <a:t>changin</a:t>
            </a:r>
            <a:r>
              <a:rPr lang="en-US" dirty="0"/>
              <a:t> the div into navigation bar using BS’s navigation component. For this add a class called navbar  to the div that contains the brand and the list of links. This class is </a:t>
            </a:r>
            <a:r>
              <a:rPr lang="en-US" dirty="0" err="1"/>
              <a:t>sumthg</a:t>
            </a:r>
            <a:r>
              <a:rPr lang="en-US" dirty="0"/>
              <a:t> </a:t>
            </a:r>
            <a:r>
              <a:rPr lang="en-US" dirty="0" err="1"/>
              <a:t>lik</a:t>
            </a:r>
            <a:r>
              <a:rPr lang="en-US" dirty="0"/>
              <a:t> btn. </a:t>
            </a:r>
            <a:r>
              <a:rPr lang="en-US" dirty="0" err="1"/>
              <a:t>Inorder</a:t>
            </a:r>
            <a:r>
              <a:rPr lang="en-US" dirty="0"/>
              <a:t> to add color jus add navbar-default to it which changes the links colors in the header and adds </a:t>
            </a:r>
            <a:r>
              <a:rPr lang="en-US" dirty="0" err="1"/>
              <a:t>padding.Navbar</a:t>
            </a:r>
            <a:r>
              <a:rPr lang="en-US" dirty="0"/>
              <a:t>-inverse for darker color schemes</a:t>
            </a:r>
          </a:p>
          <a:p>
            <a:r>
              <a:rPr lang="en-US" dirty="0"/>
              <a:t>In simple words the navbar is for the entire header and </a:t>
            </a:r>
            <a:r>
              <a:rPr lang="en-US" dirty="0" err="1"/>
              <a:t>nav</a:t>
            </a:r>
            <a:r>
              <a:rPr lang="en-US" dirty="0"/>
              <a:t> is for links within them)</a:t>
            </a:r>
          </a:p>
          <a:p>
            <a:r>
              <a:rPr lang="en-US" dirty="0"/>
              <a:t>But our navbar is </a:t>
            </a:r>
            <a:r>
              <a:rPr lang="en-US" dirty="0" err="1"/>
              <a:t>stil</a:t>
            </a:r>
            <a:r>
              <a:rPr lang="en-US" dirty="0"/>
              <a:t> not spread to the entire page that’s because it is </a:t>
            </a:r>
            <a:r>
              <a:rPr lang="en-US" dirty="0" err="1"/>
              <a:t>widin</a:t>
            </a:r>
            <a:r>
              <a:rPr lang="en-US" dirty="0"/>
              <a:t> n container. Replace </a:t>
            </a:r>
            <a:r>
              <a:rPr lang="en-US" dirty="0" err="1"/>
              <a:t>dat</a:t>
            </a:r>
            <a:r>
              <a:rPr lang="en-US" dirty="0"/>
              <a:t> </a:t>
            </a:r>
            <a:r>
              <a:rPr lang="en-US" dirty="0" err="1"/>
              <a:t>wid</a:t>
            </a:r>
            <a:r>
              <a:rPr lang="en-US" dirty="0"/>
              <a:t> placing the container div </a:t>
            </a:r>
            <a:r>
              <a:rPr lang="en-US" dirty="0" err="1"/>
              <a:t>widin</a:t>
            </a:r>
            <a:r>
              <a:rPr lang="en-US" dirty="0"/>
              <a:t> the div containing navbar navbar-default</a:t>
            </a:r>
          </a:p>
          <a:p>
            <a:r>
              <a:rPr lang="en-US" dirty="0"/>
              <a:t>We can have navbar ne-</a:t>
            </a:r>
            <a:r>
              <a:rPr lang="en-US" dirty="0" err="1"/>
              <a:t>wer</a:t>
            </a:r>
            <a:r>
              <a:rPr lang="en-US" dirty="0"/>
              <a:t> in the </a:t>
            </a:r>
            <a:r>
              <a:rPr lang="en-US" dirty="0" err="1"/>
              <a:t>pg</a:t>
            </a:r>
            <a:r>
              <a:rPr lang="en-US" dirty="0"/>
              <a:t> (in d middle, in d top, or bottom) we have class like navbar-static-top to position the navbar at the top of our pg. and also we have navbar-static-bottom to position at the bottom. We also have navbar-fixed-top n bottom which means that it is fixed even wen the </a:t>
            </a:r>
            <a:r>
              <a:rPr lang="en-US" dirty="0" err="1"/>
              <a:t>pg</a:t>
            </a:r>
            <a:r>
              <a:rPr lang="en-US" dirty="0"/>
              <a:t> is </a:t>
            </a:r>
            <a:r>
              <a:rPr lang="en-US" dirty="0" smtClean="0"/>
              <a:t>scrolled</a:t>
            </a:r>
          </a:p>
          <a:p>
            <a:r>
              <a:rPr lang="en-US" dirty="0"/>
              <a:t/>
            </a:r>
            <a:br>
              <a:rPr lang="en-US" dirty="0"/>
            </a:br>
            <a:r>
              <a:rPr lang="en-US" dirty="0" smtClean="0"/>
              <a:t>PLUGINS – last 2 videos</a:t>
            </a:r>
            <a:endParaRPr lang="en-US" dirty="0"/>
          </a:p>
          <a:p>
            <a:endParaRPr lang="en-IN" dirty="0"/>
          </a:p>
        </p:txBody>
      </p:sp>
    </p:spTree>
    <p:extLst>
      <p:ext uri="{BB962C8B-B14F-4D97-AF65-F5344CB8AC3E}">
        <p14:creationId xmlns:p14="http://schemas.microsoft.com/office/powerpoint/2010/main" val="31825372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 btw responsive and adaptive web designs</a:t>
            </a:r>
            <a:br>
              <a:rPr lang="en-US" dirty="0"/>
            </a:br>
            <a:endParaRPr lang="en-IN" dirty="0"/>
          </a:p>
        </p:txBody>
      </p:sp>
      <p:sp>
        <p:nvSpPr>
          <p:cNvPr id="3" name="Content Placeholder 2"/>
          <p:cNvSpPr>
            <a:spLocks noGrp="1"/>
          </p:cNvSpPr>
          <p:nvPr>
            <p:ph idx="1"/>
          </p:nvPr>
        </p:nvSpPr>
        <p:spPr/>
        <p:txBody>
          <a:bodyPr>
            <a:normAutofit/>
          </a:bodyPr>
          <a:lstStyle/>
          <a:p>
            <a:r>
              <a:rPr lang="en-IN" sz="1500" dirty="0"/>
              <a:t>https://cdn.css-tricks.com/wp-content/uploads/2015/11/rwd-vs-adapt-example.gif   pictorial diff</a:t>
            </a:r>
          </a:p>
          <a:p>
            <a:r>
              <a:rPr lang="en-IN" sz="1500" dirty="0"/>
              <a:t>https://css-tricks.com/the-difference-between-responsive-and-adaptive-design/ </a:t>
            </a:r>
          </a:p>
          <a:p>
            <a:r>
              <a:rPr lang="en-US" sz="1500" dirty="0"/>
              <a:t>Responsive websites </a:t>
            </a:r>
            <a:r>
              <a:rPr lang="en-US" sz="1500" i="1" dirty="0"/>
              <a:t>respond</a:t>
            </a:r>
            <a:r>
              <a:rPr lang="en-US" sz="1500" dirty="0"/>
              <a:t> to the size of the browser at </a:t>
            </a:r>
            <a:r>
              <a:rPr lang="en-US" sz="1500" i="1" dirty="0"/>
              <a:t>any</a:t>
            </a:r>
            <a:r>
              <a:rPr lang="en-US" sz="1500" dirty="0"/>
              <a:t> given point. No matter what the browser width may be, the site adjusts its layout (and perhaps functionality) in a way that is optimized to the screen. Is the browser 300px wide or 30000px wide? It doesn't matter because the layout will respond accordingly. Well, at least if it's done correctly!</a:t>
            </a:r>
          </a:p>
          <a:p>
            <a:r>
              <a:rPr lang="en-US" sz="1500" dirty="0"/>
              <a:t>Adaptive websites adapt to the width of the browser at a </a:t>
            </a:r>
            <a:r>
              <a:rPr lang="en-US" sz="1500" i="1" dirty="0"/>
              <a:t>specific points</a:t>
            </a:r>
            <a:r>
              <a:rPr lang="en-US" sz="1500" dirty="0"/>
              <a:t>. In other words, the website is only concerned about the browser being a specific width, at which point it adapts the layout.</a:t>
            </a:r>
          </a:p>
          <a:p>
            <a:endParaRPr lang="en-IN" sz="1500" dirty="0"/>
          </a:p>
          <a:p>
            <a:endParaRPr lang="en-IN" sz="1500" dirty="0"/>
          </a:p>
        </p:txBody>
      </p:sp>
    </p:spTree>
    <p:extLst>
      <p:ext uri="{BB962C8B-B14F-4D97-AF65-F5344CB8AC3E}">
        <p14:creationId xmlns:p14="http://schemas.microsoft.com/office/powerpoint/2010/main" val="3419902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slideshare</a:t>
            </a:r>
            <a:endParaRPr lang="en-IN" dirty="0"/>
          </a:p>
        </p:txBody>
      </p:sp>
      <p:sp>
        <p:nvSpPr>
          <p:cNvPr id="3" name="Content Placeholder 2"/>
          <p:cNvSpPr>
            <a:spLocks noGrp="1"/>
          </p:cNvSpPr>
          <p:nvPr>
            <p:ph idx="1"/>
          </p:nvPr>
        </p:nvSpPr>
        <p:spPr/>
        <p:txBody>
          <a:bodyPr/>
          <a:lstStyle/>
          <a:p>
            <a:r>
              <a:rPr lang="en-US" dirty="0"/>
              <a:t>Bootstrap 3 - Sleek, intuitive, and powerful mobile first front-end framework for faster and easier web development. Bootstrap 3.</a:t>
            </a:r>
          </a:p>
          <a:p>
            <a:r>
              <a:rPr lang="en-US" dirty="0"/>
              <a:t>Bootstrap includes a responsive, mobile first fluid grid system that appropriately scales up to 12 columns as the device or viewport size increases</a:t>
            </a:r>
          </a:p>
          <a:p>
            <a:r>
              <a:rPr lang="en-IN" dirty="0"/>
              <a:t>Features ● CSS resetting for cross browser compatibility ● Grid scaffolding for design ● Multi-screen support (responsive design) ● “Mobile first”, like jQuery Mobile ● And a really good looking UI framework</a:t>
            </a:r>
          </a:p>
          <a:p>
            <a:endParaRPr lang="en-IN" dirty="0"/>
          </a:p>
          <a:p>
            <a:endParaRPr lang="en-IN" dirty="0"/>
          </a:p>
        </p:txBody>
      </p:sp>
    </p:spTree>
    <p:extLst>
      <p:ext uri="{BB962C8B-B14F-4D97-AF65-F5344CB8AC3E}">
        <p14:creationId xmlns:p14="http://schemas.microsoft.com/office/powerpoint/2010/main" val="9374137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9247"/>
          </a:xfrm>
        </p:spPr>
        <p:txBody>
          <a:bodyPr/>
          <a:lstStyle/>
          <a:p>
            <a:r>
              <a:rPr lang="en-US" dirty="0" smtClean="0"/>
              <a:t>questions</a:t>
            </a:r>
            <a:endParaRPr lang="en-IN" dirty="0"/>
          </a:p>
        </p:txBody>
      </p:sp>
      <p:sp>
        <p:nvSpPr>
          <p:cNvPr id="3" name="Content Placeholder 2"/>
          <p:cNvSpPr>
            <a:spLocks noGrp="1"/>
          </p:cNvSpPr>
          <p:nvPr>
            <p:ph idx="1"/>
          </p:nvPr>
        </p:nvSpPr>
        <p:spPr>
          <a:xfrm>
            <a:off x="838200" y="580913"/>
            <a:ext cx="10515600" cy="5596050"/>
          </a:xfrm>
        </p:spPr>
        <p:txBody>
          <a:bodyPr>
            <a:normAutofit fontScale="47500" lnSpcReduction="20000"/>
          </a:bodyPr>
          <a:lstStyle/>
          <a:p>
            <a:r>
              <a:rPr lang="en-US" dirty="0"/>
              <a:t>Check if the </a:t>
            </a:r>
            <a:r>
              <a:rPr lang="en-US" dirty="0" err="1"/>
              <a:t>img</a:t>
            </a:r>
            <a:r>
              <a:rPr lang="en-US" dirty="0"/>
              <a:t> gets responsive or what class to be added to make it responsive? - It is not responsive</a:t>
            </a:r>
          </a:p>
          <a:p>
            <a:r>
              <a:rPr lang="en-US" dirty="0"/>
              <a:t>More </a:t>
            </a:r>
            <a:r>
              <a:rPr lang="en-US" dirty="0" err="1"/>
              <a:t>abt</a:t>
            </a:r>
            <a:r>
              <a:rPr lang="en-US" dirty="0"/>
              <a:t> Mobile-first in BS3. Diff btw BS2 and BS3 on the same. </a:t>
            </a:r>
            <a:r>
              <a:rPr lang="en-US" dirty="0" err="1"/>
              <a:t>Wer</a:t>
            </a:r>
            <a:r>
              <a:rPr lang="en-US" dirty="0"/>
              <a:t> in BS2 we had to write diff files fa mobiles</a:t>
            </a:r>
          </a:p>
          <a:p>
            <a:r>
              <a:rPr lang="en-US" dirty="0"/>
              <a:t>BS uses CSS media queries. More on that</a:t>
            </a:r>
          </a:p>
          <a:p>
            <a:r>
              <a:rPr lang="en-US" dirty="0"/>
              <a:t>Preprocessors: Bootstrap ships with vanilla CSS, but its source code utilizes the two most popular CSS preprocessors, Less and Sass. Quickly get started with precompiled CSS or build on the source.</a:t>
            </a:r>
          </a:p>
          <a:p>
            <a:r>
              <a:rPr lang="en-US" dirty="0"/>
              <a:t>More on shims for older browsers</a:t>
            </a:r>
          </a:p>
          <a:p>
            <a:r>
              <a:rPr lang="en-US" dirty="0"/>
              <a:t>More on HTML5 and CCS3</a:t>
            </a:r>
          </a:p>
          <a:p>
            <a:r>
              <a:rPr lang="en-US" dirty="0"/>
              <a:t>More on BS fluid grid systems</a:t>
            </a:r>
          </a:p>
          <a:p>
            <a:r>
              <a:rPr lang="en-US" dirty="0"/>
              <a:t>Is it a must that we need a container to wrap rows? The .row class is not required inside a .container, but it is a good idea to include it anyways when you start incase you want multiple rows later on. All that .row really does is make sure that all of the </a:t>
            </a:r>
            <a:r>
              <a:rPr lang="en-US" dirty="0" err="1"/>
              <a:t>divs</a:t>
            </a:r>
            <a:r>
              <a:rPr lang="en-US" dirty="0"/>
              <a:t> inside of it appear on their own line, separated from the previous and the following .rows. In short: .row defines a row of </a:t>
            </a:r>
            <a:r>
              <a:rPr lang="en-US" dirty="0" err="1"/>
              <a:t>divs</a:t>
            </a:r>
            <a:r>
              <a:rPr lang="en-US" dirty="0"/>
              <a:t>, like the name implies. Each one indicates a new line of </a:t>
            </a:r>
            <a:r>
              <a:rPr lang="en-US" dirty="0" err="1"/>
              <a:t>divs</a:t>
            </a:r>
            <a:r>
              <a:rPr lang="en-US" dirty="0"/>
              <a:t>, no matter if the above line is full or </a:t>
            </a:r>
            <a:r>
              <a:rPr lang="en-US" dirty="0" err="1"/>
              <a:t>not.You</a:t>
            </a:r>
            <a:r>
              <a:rPr lang="en-US" dirty="0"/>
              <a:t> should use wrap row in container or you'll have a problem with the negative margins that BS 3 uses for the row element. Basically the row is designed to be within a container. You can however use col-* alone w/o any container. Without the container it kind a works - but it shows a horizontal scroll bar at the bottom of the page. In all grid systems, there are gutters between each column. Bootstrap's system sets a 15px padding on both the left and the right of each column to create this gutter. The issue is that the first column should not have half a gutter on the left, and the last should not have half a gutter on the right. Rather than use some sort of .first or .last class on those columns as some grid systems do, they instead set the .row class to have negative margins that match the padding of the columns. This "pulls" the gutters off of the first and last columns, while at the same time making it wider.</a:t>
            </a:r>
          </a:p>
          <a:p>
            <a:r>
              <a:rPr lang="en-US" dirty="0"/>
              <a:t>Check how  Classes can be applied directly to &lt;iframe&gt;, &lt;embed&gt;, &lt;video&gt;, and &lt;object&gt; element</a:t>
            </a:r>
          </a:p>
          <a:p>
            <a:r>
              <a:rPr lang="en-US" dirty="0"/>
              <a:t>text-justify dint work. If your text doesn't span more than one line, justifying doesn't do anything. Your text has to wrap to the next line, and then the FIRST line will be justified, but not the second.</a:t>
            </a:r>
          </a:p>
          <a:p>
            <a:r>
              <a:rPr lang="en-US" dirty="0"/>
              <a:t>More on role and aria-* attributes</a:t>
            </a:r>
          </a:p>
          <a:p>
            <a:r>
              <a:rPr lang="en-US" dirty="0"/>
              <a:t>How to include the plugins individually</a:t>
            </a:r>
          </a:p>
          <a:p>
            <a:r>
              <a:rPr lang="en-IN" dirty="0"/>
              <a:t>What is quirks mode</a:t>
            </a:r>
          </a:p>
          <a:p>
            <a:r>
              <a:rPr lang="en-US" dirty="0"/>
              <a:t>How to talk Bootstrap </a:t>
            </a:r>
            <a:r>
              <a:rPr lang="en-US" dirty="0" err="1"/>
              <a:t>wrt</a:t>
            </a:r>
            <a:r>
              <a:rPr lang="en-US" dirty="0"/>
              <a:t> relative and adaptive</a:t>
            </a:r>
          </a:p>
          <a:p>
            <a:r>
              <a:rPr lang="en-US" dirty="0"/>
              <a:t>Bootstrap in landscape and Portrait. And is </a:t>
            </a:r>
            <a:r>
              <a:rPr lang="en-US" dirty="0" err="1"/>
              <a:t>everythg</a:t>
            </a:r>
            <a:r>
              <a:rPr lang="en-US" dirty="0"/>
              <a:t> </a:t>
            </a:r>
            <a:r>
              <a:rPr lang="en-US" dirty="0" err="1"/>
              <a:t>wrt</a:t>
            </a:r>
            <a:r>
              <a:rPr lang="en-US" dirty="0"/>
              <a:t> the viewport or the device [or browser]?</a:t>
            </a:r>
          </a:p>
          <a:p>
            <a:endParaRPr lang="en-IN" dirty="0"/>
          </a:p>
        </p:txBody>
      </p:sp>
    </p:spTree>
    <p:extLst>
      <p:ext uri="{BB962C8B-B14F-4D97-AF65-F5344CB8AC3E}">
        <p14:creationId xmlns:p14="http://schemas.microsoft.com/office/powerpoint/2010/main" val="32427618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699"/>
            <a:ext cx="10515600" cy="366395"/>
          </a:xfrm>
        </p:spPr>
        <p:txBody>
          <a:bodyPr>
            <a:normAutofit fontScale="90000"/>
          </a:bodyPr>
          <a:lstStyle/>
          <a:p>
            <a:r>
              <a:rPr lang="en-US" dirty="0" smtClean="0"/>
              <a:t>questions</a:t>
            </a:r>
            <a:endParaRPr lang="en-IN" dirty="0"/>
          </a:p>
        </p:txBody>
      </p:sp>
      <p:sp>
        <p:nvSpPr>
          <p:cNvPr id="3" name="Content Placeholder 2"/>
          <p:cNvSpPr>
            <a:spLocks noGrp="1"/>
          </p:cNvSpPr>
          <p:nvPr>
            <p:ph idx="1"/>
          </p:nvPr>
        </p:nvSpPr>
        <p:spPr>
          <a:xfrm>
            <a:off x="838200" y="484094"/>
            <a:ext cx="10515600" cy="5692869"/>
          </a:xfrm>
        </p:spPr>
        <p:txBody>
          <a:bodyPr>
            <a:normAutofit/>
          </a:bodyPr>
          <a:lstStyle/>
          <a:p>
            <a:r>
              <a:rPr lang="en-US" sz="1500" dirty="0"/>
              <a:t>Check what shim and respond js can </a:t>
            </a:r>
            <a:r>
              <a:rPr lang="en-US" sz="1500" dirty="0" smtClean="0"/>
              <a:t>do</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r>
              <a:rPr lang="en-US" sz="1500" dirty="0" smtClean="0"/>
              <a:t/>
            </a:r>
            <a:br>
              <a:rPr lang="en-US" sz="1500" dirty="0" smtClean="0"/>
            </a:br>
            <a:endParaRPr lang="en-US" sz="1500" dirty="0"/>
          </a:p>
          <a:p>
            <a:r>
              <a:rPr lang="en-US" sz="1500" dirty="0"/>
              <a:t>Why is bootstrap called a framework?</a:t>
            </a:r>
          </a:p>
          <a:p>
            <a:r>
              <a:rPr lang="en-US" sz="1500" dirty="0"/>
              <a:t>What is CSS source maps?</a:t>
            </a:r>
          </a:p>
          <a:p>
            <a:r>
              <a:rPr lang="en-US" sz="1500" dirty="0"/>
              <a:t>What is EDGE? Microsoft Edge (codename "Spartan") is a web browser developed by Microsoft and included in the company's Windows 10 operating systems, replacing Internet Explorer as the default web browser on all device classes.</a:t>
            </a:r>
          </a:p>
          <a:p>
            <a:r>
              <a:rPr lang="en-US" sz="1500" dirty="0"/>
              <a:t>In browsers we have diff modes like EDGE mode and document mode</a:t>
            </a:r>
          </a:p>
          <a:p>
            <a:r>
              <a:rPr lang="en-US" sz="1500" dirty="0"/>
              <a:t>What is &lt;meta http-</a:t>
            </a:r>
            <a:r>
              <a:rPr lang="en-US" sz="1500" dirty="0" err="1"/>
              <a:t>equiv</a:t>
            </a:r>
            <a:r>
              <a:rPr lang="en-US" sz="1500" dirty="0"/>
              <a:t>="X-UA-Compatible" content="IE=edge"&gt; . Something to do with getting the latest Edge mode in older versions of IE(8 and above I GUESS). </a:t>
            </a:r>
          </a:p>
          <a:p>
            <a:endParaRPr lang="en-IN" sz="1500" dirty="0"/>
          </a:p>
          <a:p>
            <a:endParaRPr lang="en-IN" sz="1500" dirty="0"/>
          </a:p>
        </p:txBody>
      </p:sp>
      <p:sp>
        <p:nvSpPr>
          <p:cNvPr id="4" name="Rectangle 3"/>
          <p:cNvSpPr/>
          <p:nvPr/>
        </p:nvSpPr>
        <p:spPr>
          <a:xfrm>
            <a:off x="2918909" y="850489"/>
            <a:ext cx="6096000" cy="1200329"/>
          </a:xfrm>
          <a:prstGeom prst="rect">
            <a:avLst/>
          </a:prstGeom>
        </p:spPr>
        <p:txBody>
          <a:bodyPr>
            <a:spAutoFit/>
          </a:bodyPr>
          <a:lstStyle/>
          <a:p>
            <a:r>
              <a:rPr lang="en-US" sz="1200" dirty="0">
                <a:solidFill>
                  <a:srgbClr val="000000"/>
                </a:solidFill>
                <a:latin typeface="+mj-lt"/>
              </a:rPr>
              <a:t>&lt;!-- HTML5 Shim and Respond.js IE8 support of HTML5 elements and media queries --&gt;</a:t>
            </a:r>
            <a:endParaRPr lang="en-US" sz="1200" dirty="0">
              <a:solidFill>
                <a:srgbClr val="FFFFFF"/>
              </a:solidFill>
              <a:latin typeface="+mj-lt"/>
            </a:endParaRPr>
          </a:p>
          <a:p>
            <a:r>
              <a:rPr lang="en-US" sz="1200" dirty="0">
                <a:solidFill>
                  <a:srgbClr val="000000"/>
                </a:solidFill>
                <a:latin typeface="+mj-lt"/>
              </a:rPr>
              <a:t>&lt;!-- WARNING: Respond.js doesn't work if you view the page via file:// --&gt;      &lt;!--[if </a:t>
            </a:r>
            <a:r>
              <a:rPr lang="en-US" sz="1200" dirty="0" err="1">
                <a:solidFill>
                  <a:srgbClr val="000000"/>
                </a:solidFill>
                <a:latin typeface="+mj-lt"/>
              </a:rPr>
              <a:t>lt</a:t>
            </a:r>
            <a:r>
              <a:rPr lang="en-US" sz="1200" dirty="0">
                <a:solidFill>
                  <a:srgbClr val="000000"/>
                </a:solidFill>
                <a:latin typeface="+mj-lt"/>
              </a:rPr>
              <a:t> IE 9] /home/Savitha/bootstrap-3.3.5-dist/css    /home/Savitha/bootstrap-3.3.5-dist/js&gt;</a:t>
            </a:r>
            <a:endParaRPr lang="en-US" sz="1200" dirty="0">
              <a:solidFill>
                <a:srgbClr val="FFFFFF"/>
              </a:solidFill>
              <a:latin typeface="+mj-lt"/>
            </a:endParaRPr>
          </a:p>
          <a:p>
            <a:r>
              <a:rPr lang="en-IN" sz="1200" dirty="0">
                <a:solidFill>
                  <a:srgbClr val="000000"/>
                </a:solidFill>
                <a:latin typeface="+mj-lt"/>
              </a:rPr>
              <a:t>&lt;script </a:t>
            </a:r>
            <a:r>
              <a:rPr lang="en-IN" sz="1200" dirty="0" err="1">
                <a:solidFill>
                  <a:srgbClr val="000000"/>
                </a:solidFill>
                <a:latin typeface="+mj-lt"/>
              </a:rPr>
              <a:t>src</a:t>
            </a:r>
            <a:r>
              <a:rPr lang="en-IN" sz="1200" dirty="0">
                <a:solidFill>
                  <a:srgbClr val="000000"/>
                </a:solidFill>
                <a:latin typeface="+mj-lt"/>
              </a:rPr>
              <a:t> = "https://oss.maxcdn.com/libs/html5shiv/3.7.0/html5shiv.js"&gt;&lt;/script&gt;</a:t>
            </a:r>
            <a:endParaRPr lang="en-IN" sz="1200" dirty="0">
              <a:solidFill>
                <a:srgbClr val="FFFFFF"/>
              </a:solidFill>
              <a:latin typeface="+mj-lt"/>
            </a:endParaRPr>
          </a:p>
          <a:p>
            <a:r>
              <a:rPr lang="en-IN" sz="1200" dirty="0">
                <a:solidFill>
                  <a:srgbClr val="000000"/>
                </a:solidFill>
                <a:latin typeface="+mj-lt"/>
              </a:rPr>
              <a:t>&lt;script </a:t>
            </a:r>
            <a:r>
              <a:rPr lang="en-IN" sz="1200" dirty="0" err="1">
                <a:solidFill>
                  <a:srgbClr val="000000"/>
                </a:solidFill>
                <a:latin typeface="+mj-lt"/>
              </a:rPr>
              <a:t>src</a:t>
            </a:r>
            <a:r>
              <a:rPr lang="en-IN" sz="1200" dirty="0">
                <a:solidFill>
                  <a:srgbClr val="000000"/>
                </a:solidFill>
                <a:latin typeface="+mj-lt"/>
              </a:rPr>
              <a:t> = "https://oss.maxcdn.com/libs/respond.js/1.3.0/respond.min.js"&gt;&lt;/script&gt;</a:t>
            </a:r>
            <a:endParaRPr lang="en-IN" sz="1200" dirty="0">
              <a:solidFill>
                <a:srgbClr val="FFFFFF"/>
              </a:solidFill>
              <a:latin typeface="+mj-lt"/>
            </a:endParaRPr>
          </a:p>
          <a:p>
            <a:r>
              <a:rPr lang="en-IN" sz="1200" dirty="0">
                <a:solidFill>
                  <a:srgbClr val="000000"/>
                </a:solidFill>
                <a:latin typeface="+mj-lt"/>
              </a:rPr>
              <a:t>&lt;![</a:t>
            </a:r>
            <a:r>
              <a:rPr lang="en-IN" sz="1200" dirty="0" err="1">
                <a:solidFill>
                  <a:srgbClr val="000000"/>
                </a:solidFill>
                <a:latin typeface="+mj-lt"/>
              </a:rPr>
              <a:t>endif</a:t>
            </a:r>
            <a:r>
              <a:rPr lang="en-IN" sz="1200" dirty="0">
                <a:solidFill>
                  <a:srgbClr val="000000"/>
                </a:solidFill>
                <a:latin typeface="+mj-lt"/>
              </a:rPr>
              <a:t>]--&gt;</a:t>
            </a:r>
            <a:endParaRPr lang="en-IN" sz="1200" dirty="0">
              <a:solidFill>
                <a:srgbClr val="FFFFFF"/>
              </a:solidFill>
              <a:latin typeface="+mj-lt"/>
            </a:endParaRPr>
          </a:p>
        </p:txBody>
      </p:sp>
      <p:pic>
        <p:nvPicPr>
          <p:cNvPr id="5" name="Picture 4"/>
          <p:cNvPicPr>
            <a:picLocks noChangeAspect="1"/>
          </p:cNvPicPr>
          <p:nvPr/>
        </p:nvPicPr>
        <p:blipFill>
          <a:blip r:embed="rId2"/>
          <a:stretch>
            <a:fillRect/>
          </a:stretch>
        </p:blipFill>
        <p:spPr>
          <a:xfrm>
            <a:off x="1956810" y="4468345"/>
            <a:ext cx="8278380" cy="1600423"/>
          </a:xfrm>
          <a:prstGeom prst="rect">
            <a:avLst/>
          </a:prstGeom>
        </p:spPr>
      </p:pic>
    </p:spTree>
    <p:extLst>
      <p:ext uri="{BB962C8B-B14F-4D97-AF65-F5344CB8AC3E}">
        <p14:creationId xmlns:p14="http://schemas.microsoft.com/office/powerpoint/2010/main" val="3379306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97137" y="1045177"/>
            <a:ext cx="8597726" cy="4767645"/>
          </a:xfrm>
          <a:prstGeom prst="rect">
            <a:avLst/>
          </a:prstGeom>
        </p:spPr>
      </p:pic>
    </p:spTree>
    <p:extLst>
      <p:ext uri="{BB962C8B-B14F-4D97-AF65-F5344CB8AC3E}">
        <p14:creationId xmlns:p14="http://schemas.microsoft.com/office/powerpoint/2010/main" val="2880091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74224" y="2747687"/>
            <a:ext cx="3843552" cy="1362626"/>
          </a:xfrm>
          <a:prstGeom prst="rect">
            <a:avLst/>
          </a:prstGeom>
        </p:spPr>
      </p:pic>
    </p:spTree>
    <p:extLst>
      <p:ext uri="{BB962C8B-B14F-4D97-AF65-F5344CB8AC3E}">
        <p14:creationId xmlns:p14="http://schemas.microsoft.com/office/powerpoint/2010/main" val="13136988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5047" y="909286"/>
            <a:ext cx="7561905" cy="5039428"/>
          </a:xfrm>
          <a:prstGeom prst="rect">
            <a:avLst/>
          </a:prstGeom>
        </p:spPr>
      </p:pic>
    </p:spTree>
    <p:extLst>
      <p:ext uri="{BB962C8B-B14F-4D97-AF65-F5344CB8AC3E}">
        <p14:creationId xmlns:p14="http://schemas.microsoft.com/office/powerpoint/2010/main" val="39594437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769" y="284769"/>
            <a:ext cx="10560461" cy="6288461"/>
          </a:xfrm>
          <a:prstGeom prst="rect">
            <a:avLst/>
          </a:prstGeom>
        </p:spPr>
      </p:pic>
    </p:spTree>
    <p:extLst>
      <p:ext uri="{BB962C8B-B14F-4D97-AF65-F5344CB8AC3E}">
        <p14:creationId xmlns:p14="http://schemas.microsoft.com/office/powerpoint/2010/main" val="2393132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769" y="284769"/>
            <a:ext cx="10560461" cy="6288461"/>
          </a:xfrm>
          <a:prstGeom prst="rect">
            <a:avLst/>
          </a:prstGeom>
        </p:spPr>
      </p:pic>
    </p:spTree>
    <p:extLst>
      <p:ext uri="{BB962C8B-B14F-4D97-AF65-F5344CB8AC3E}">
        <p14:creationId xmlns:p14="http://schemas.microsoft.com/office/powerpoint/2010/main" val="245958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IN" dirty="0"/>
          </a:p>
        </p:txBody>
      </p:sp>
      <p:sp>
        <p:nvSpPr>
          <p:cNvPr id="3" name="Content Placeholder 2"/>
          <p:cNvSpPr>
            <a:spLocks noGrp="1"/>
          </p:cNvSpPr>
          <p:nvPr>
            <p:ph idx="1"/>
          </p:nvPr>
        </p:nvSpPr>
        <p:spPr/>
        <p:txBody>
          <a:bodyPr>
            <a:normAutofit/>
          </a:bodyPr>
          <a:lstStyle/>
          <a:p>
            <a:r>
              <a:rPr lang="en-US" sz="1500" dirty="0"/>
              <a:t>To wrap contents we use containers:</a:t>
            </a:r>
            <a:br>
              <a:rPr lang="en-US" sz="1500" dirty="0"/>
            </a:br>
            <a:r>
              <a:rPr lang="en-US" sz="1500" dirty="0" smtClean="0"/>
              <a:t>*The</a:t>
            </a:r>
            <a:r>
              <a:rPr lang="en-US" sz="1500" dirty="0"/>
              <a:t> .container class provides a responsive fixed width </a:t>
            </a:r>
            <a:r>
              <a:rPr lang="en-US" sz="1500" dirty="0" smtClean="0"/>
              <a:t>container</a:t>
            </a:r>
            <a:br>
              <a:rPr lang="en-US" sz="1500" dirty="0" smtClean="0"/>
            </a:br>
            <a:r>
              <a:rPr lang="en-US" sz="1500" dirty="0" smtClean="0"/>
              <a:t>*The</a:t>
            </a:r>
            <a:r>
              <a:rPr lang="en-US" sz="1500" dirty="0"/>
              <a:t> .container-fluid class provides a full width container, spanning the entire width of the </a:t>
            </a:r>
            <a:r>
              <a:rPr lang="en-US" sz="1500" dirty="0" smtClean="0"/>
              <a:t>viewport</a:t>
            </a:r>
          </a:p>
          <a:p>
            <a:r>
              <a:rPr lang="en-US" sz="1600" dirty="0"/>
              <a:t>you cannot put a container inside another </a:t>
            </a:r>
            <a:r>
              <a:rPr lang="en-US" sz="1600" dirty="0" smtClean="0"/>
              <a:t>container. They aren’t nestable </a:t>
            </a:r>
            <a:endParaRPr lang="en-US" sz="1500" dirty="0"/>
          </a:p>
          <a:p>
            <a:endParaRPr lang="en-US" sz="1500" dirty="0"/>
          </a:p>
          <a:p>
            <a:endParaRPr lang="en-IN" sz="1500" dirty="0"/>
          </a:p>
        </p:txBody>
      </p:sp>
      <p:sp>
        <p:nvSpPr>
          <p:cNvPr id="4" name="Rectangle 1"/>
          <p:cNvSpPr>
            <a:spLocks noChangeArrowheads="1"/>
          </p:cNvSpPr>
          <p:nvPr/>
        </p:nvSpPr>
        <p:spPr bwMode="auto">
          <a:xfrm>
            <a:off x="0" y="-176959"/>
            <a:ext cx="184731" cy="3539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96331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769" y="284769"/>
            <a:ext cx="10560461" cy="6288461"/>
          </a:xfrm>
          <a:prstGeom prst="rect">
            <a:avLst/>
          </a:prstGeom>
        </p:spPr>
      </p:pic>
    </p:spTree>
    <p:extLst>
      <p:ext uri="{BB962C8B-B14F-4D97-AF65-F5344CB8AC3E}">
        <p14:creationId xmlns:p14="http://schemas.microsoft.com/office/powerpoint/2010/main" val="38089056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769" y="284769"/>
            <a:ext cx="10560461" cy="6288461"/>
          </a:xfrm>
          <a:prstGeom prst="rect">
            <a:avLst/>
          </a:prstGeom>
        </p:spPr>
      </p:pic>
    </p:spTree>
    <p:extLst>
      <p:ext uri="{BB962C8B-B14F-4D97-AF65-F5344CB8AC3E}">
        <p14:creationId xmlns:p14="http://schemas.microsoft.com/office/powerpoint/2010/main" val="10393387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0942" y="46449"/>
            <a:ext cx="9770115" cy="6765101"/>
          </a:xfrm>
          <a:prstGeom prst="rect">
            <a:avLst/>
          </a:prstGeom>
        </p:spPr>
      </p:pic>
    </p:spTree>
    <p:extLst>
      <p:ext uri="{BB962C8B-B14F-4D97-AF65-F5344CB8AC3E}">
        <p14:creationId xmlns:p14="http://schemas.microsoft.com/office/powerpoint/2010/main" val="35681128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7905" y="1975465"/>
            <a:ext cx="9676190" cy="2907069"/>
          </a:xfrm>
          <a:prstGeom prst="rect">
            <a:avLst/>
          </a:prstGeom>
        </p:spPr>
      </p:pic>
    </p:spTree>
    <p:extLst>
      <p:ext uri="{BB962C8B-B14F-4D97-AF65-F5344CB8AC3E}">
        <p14:creationId xmlns:p14="http://schemas.microsoft.com/office/powerpoint/2010/main" val="20199653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8381" y="1763655"/>
            <a:ext cx="11295238" cy="3330690"/>
          </a:xfrm>
          <a:prstGeom prst="rect">
            <a:avLst/>
          </a:prstGeom>
        </p:spPr>
      </p:pic>
    </p:spTree>
    <p:extLst>
      <p:ext uri="{BB962C8B-B14F-4D97-AF65-F5344CB8AC3E}">
        <p14:creationId xmlns:p14="http://schemas.microsoft.com/office/powerpoint/2010/main" val="2078252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6198" y="1994528"/>
            <a:ext cx="5499603" cy="2868944"/>
          </a:xfrm>
          <a:prstGeom prst="rect">
            <a:avLst/>
          </a:prstGeom>
        </p:spPr>
      </p:pic>
    </p:spTree>
    <p:extLst>
      <p:ext uri="{BB962C8B-B14F-4D97-AF65-F5344CB8AC3E}">
        <p14:creationId xmlns:p14="http://schemas.microsoft.com/office/powerpoint/2010/main" val="17725057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6198" y="911284"/>
            <a:ext cx="5499603" cy="5035431"/>
          </a:xfrm>
          <a:prstGeom prst="rect">
            <a:avLst/>
          </a:prstGeom>
        </p:spPr>
      </p:pic>
    </p:spTree>
    <p:extLst>
      <p:ext uri="{BB962C8B-B14F-4D97-AF65-F5344CB8AC3E}">
        <p14:creationId xmlns:p14="http://schemas.microsoft.com/office/powerpoint/2010/main" val="80363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10996" y="752809"/>
            <a:ext cx="5370008" cy="5352381"/>
          </a:xfrm>
          <a:prstGeom prst="rect">
            <a:avLst/>
          </a:prstGeom>
        </p:spPr>
      </p:pic>
    </p:spTree>
    <p:extLst>
      <p:ext uri="{BB962C8B-B14F-4D97-AF65-F5344CB8AC3E}">
        <p14:creationId xmlns:p14="http://schemas.microsoft.com/office/powerpoint/2010/main" val="8015739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0986" y="679224"/>
            <a:ext cx="10530027" cy="5499552"/>
          </a:xfrm>
          <a:prstGeom prst="rect">
            <a:avLst/>
          </a:prstGeom>
        </p:spPr>
      </p:pic>
    </p:spTree>
    <p:extLst>
      <p:ext uri="{BB962C8B-B14F-4D97-AF65-F5344CB8AC3E}">
        <p14:creationId xmlns:p14="http://schemas.microsoft.com/office/powerpoint/2010/main" val="11390739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Condensed notes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90806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IN" dirty="0"/>
          </a:p>
        </p:txBody>
      </p:sp>
      <p:sp>
        <p:nvSpPr>
          <p:cNvPr id="3" name="Content Placeholder 2"/>
          <p:cNvSpPr>
            <a:spLocks noGrp="1"/>
          </p:cNvSpPr>
          <p:nvPr>
            <p:ph idx="1"/>
          </p:nvPr>
        </p:nvSpPr>
        <p:spPr/>
        <p:txBody>
          <a:bodyPr>
            <a:normAutofit lnSpcReduction="10000"/>
          </a:bodyPr>
          <a:lstStyle/>
          <a:p>
            <a:r>
              <a:rPr lang="en-US" sz="1500" dirty="0" smtClean="0"/>
              <a:t>We have 12 columns across the pg. </a:t>
            </a:r>
            <a:r>
              <a:rPr lang="en-US" sz="1500" dirty="0"/>
              <a:t> you can </a:t>
            </a:r>
            <a:r>
              <a:rPr lang="en-US" sz="1500" dirty="0" smtClean="0"/>
              <a:t>also group </a:t>
            </a:r>
            <a:r>
              <a:rPr lang="en-US" sz="1500" dirty="0"/>
              <a:t>the columns together to create wider columns</a:t>
            </a:r>
            <a:r>
              <a:rPr lang="en-US" sz="1500" dirty="0" smtClean="0"/>
              <a:t>:</a:t>
            </a:r>
          </a:p>
          <a:p>
            <a:endParaRPr lang="en-US" sz="1500" dirty="0"/>
          </a:p>
          <a:p>
            <a:endParaRPr lang="en-US" sz="1500" dirty="0" smtClean="0"/>
          </a:p>
          <a:p>
            <a:endParaRPr lang="en-US" sz="1500" dirty="0"/>
          </a:p>
          <a:p>
            <a:endParaRPr lang="en-US" sz="1500" dirty="0" smtClean="0"/>
          </a:p>
          <a:p>
            <a:endParaRPr lang="en-US" sz="1500" dirty="0"/>
          </a:p>
          <a:p>
            <a:endParaRPr lang="en-US" sz="1500" dirty="0" smtClean="0"/>
          </a:p>
          <a:p>
            <a:r>
              <a:rPr lang="en-US" sz="1500" dirty="0" smtClean="0"/>
              <a:t>Bootstrap's </a:t>
            </a:r>
            <a:r>
              <a:rPr lang="en-US" sz="1500" dirty="0"/>
              <a:t>grid system is </a:t>
            </a:r>
            <a:r>
              <a:rPr lang="en-US" sz="1500" dirty="0" smtClean="0"/>
              <a:t>responsive</a:t>
            </a:r>
            <a:r>
              <a:rPr lang="en-US" sz="1500" dirty="0"/>
              <a:t>, and the columns will re-arrange automatically depending on the screen size. On a big screen it might look better with the content organized in three columns, but on a small screen it would be better if the content items were stacked on top of each other.</a:t>
            </a:r>
            <a:endParaRPr lang="en-US" sz="1500" dirty="0" smtClean="0"/>
          </a:p>
          <a:p>
            <a:r>
              <a:rPr lang="en-US" sz="1500" dirty="0"/>
              <a:t>We have four GRID CLASSES: </a:t>
            </a:r>
            <a:br>
              <a:rPr lang="en-US" sz="1500" dirty="0"/>
            </a:br>
            <a:r>
              <a:rPr lang="en-US" sz="1500" dirty="0"/>
              <a:t>xs (for </a:t>
            </a:r>
            <a:r>
              <a:rPr lang="en-US" sz="1500" dirty="0" smtClean="0"/>
              <a:t>phones)</a:t>
            </a:r>
            <a:br>
              <a:rPr lang="en-US" sz="1500" dirty="0" smtClean="0"/>
            </a:br>
            <a:r>
              <a:rPr lang="en-US" sz="1500" dirty="0" smtClean="0"/>
              <a:t>sm </a:t>
            </a:r>
            <a:r>
              <a:rPr lang="en-US" sz="1500" dirty="0"/>
              <a:t>(for </a:t>
            </a:r>
            <a:r>
              <a:rPr lang="en-US" sz="1500" dirty="0" smtClean="0"/>
              <a:t>tablets)</a:t>
            </a:r>
            <a:br>
              <a:rPr lang="en-US" sz="1500" dirty="0" smtClean="0"/>
            </a:br>
            <a:r>
              <a:rPr lang="en-US" sz="1500" dirty="0" smtClean="0"/>
              <a:t>md </a:t>
            </a:r>
            <a:r>
              <a:rPr lang="en-US" sz="1500" dirty="0"/>
              <a:t>(for </a:t>
            </a:r>
            <a:r>
              <a:rPr lang="en-US" sz="1500" dirty="0" smtClean="0"/>
              <a:t>desktops)</a:t>
            </a:r>
            <a:br>
              <a:rPr lang="en-US" sz="1500" dirty="0" smtClean="0"/>
            </a:br>
            <a:r>
              <a:rPr lang="en-US" sz="1500" dirty="0" smtClean="0"/>
              <a:t>lg </a:t>
            </a:r>
            <a:r>
              <a:rPr lang="en-US" sz="1500" dirty="0"/>
              <a:t>(for larger desktops</a:t>
            </a:r>
            <a:r>
              <a:rPr lang="en-US" sz="1500" dirty="0" smtClean="0"/>
              <a:t>)</a:t>
            </a:r>
          </a:p>
          <a:p>
            <a:r>
              <a:rPr lang="en-US" sz="1500" dirty="0"/>
              <a:t>Each class scales up, so if you wish to set the same widths for xs and sm, you only need to specify xs. </a:t>
            </a:r>
            <a:endParaRPr lang="en-IN" sz="1500" dirty="0"/>
          </a:p>
        </p:txBody>
      </p:sp>
      <p:pic>
        <p:nvPicPr>
          <p:cNvPr id="4" name="Picture 3"/>
          <p:cNvPicPr>
            <a:picLocks noChangeAspect="1"/>
          </p:cNvPicPr>
          <p:nvPr/>
        </p:nvPicPr>
        <p:blipFill>
          <a:blip r:embed="rId2"/>
          <a:stretch>
            <a:fillRect/>
          </a:stretch>
        </p:blipFill>
        <p:spPr>
          <a:xfrm>
            <a:off x="1990949" y="2194671"/>
            <a:ext cx="8210102" cy="1688840"/>
          </a:xfrm>
          <a:prstGeom prst="rect">
            <a:avLst/>
          </a:prstGeom>
        </p:spPr>
      </p:pic>
    </p:spTree>
    <p:extLst>
      <p:ext uri="{BB962C8B-B14F-4D97-AF65-F5344CB8AC3E}">
        <p14:creationId xmlns:p14="http://schemas.microsoft.com/office/powerpoint/2010/main" val="19417308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a:t>
            </a:r>
            <a:endParaRPr lang="en-IN" dirty="0"/>
          </a:p>
        </p:txBody>
      </p:sp>
      <p:sp>
        <p:nvSpPr>
          <p:cNvPr id="5" name="Content Placeholder 4"/>
          <p:cNvSpPr>
            <a:spLocks noGrp="1"/>
          </p:cNvSpPr>
          <p:nvPr>
            <p:ph idx="1"/>
          </p:nvPr>
        </p:nvSpPr>
        <p:spPr/>
        <p:txBody>
          <a:bodyPr>
            <a:normAutofit/>
          </a:bodyPr>
          <a:lstStyle/>
          <a:p>
            <a:r>
              <a:rPr lang="en-US" sz="1500" dirty="0"/>
              <a:t>Web </a:t>
            </a:r>
            <a:r>
              <a:rPr lang="en-US" sz="1500" dirty="0" err="1"/>
              <a:t>isn</a:t>
            </a:r>
            <a:r>
              <a:rPr lang="en-US" sz="1500" dirty="0"/>
              <a:t> limited to one particular device or one environment. Web is universal. It must work with any form on info. It must also be </a:t>
            </a:r>
            <a:r>
              <a:rPr lang="en-US" sz="1500" dirty="0" err="1"/>
              <a:t>accesible</a:t>
            </a:r>
            <a:r>
              <a:rPr lang="en-US" sz="1500" dirty="0"/>
              <a:t> from any device. Our designs must work on universal web.</a:t>
            </a:r>
          </a:p>
          <a:p>
            <a:r>
              <a:rPr lang="en-IN" sz="1500" dirty="0"/>
              <a:t>Web </a:t>
            </a:r>
            <a:r>
              <a:rPr lang="en-IN" sz="1500" dirty="0" err="1"/>
              <a:t>Design:Adaptive</a:t>
            </a:r>
            <a:r>
              <a:rPr lang="en-IN" sz="1500" dirty="0"/>
              <a:t> </a:t>
            </a:r>
            <a:r>
              <a:rPr lang="en-IN" sz="1500" dirty="0" err="1"/>
              <a:t>DesignResponsive</a:t>
            </a:r>
            <a:r>
              <a:rPr lang="en-IN" sz="1500" dirty="0"/>
              <a:t> Design</a:t>
            </a:r>
          </a:p>
          <a:p>
            <a:r>
              <a:rPr lang="en-US" sz="1500" dirty="0"/>
              <a:t>.  Desktop optimize sites work on mobile device but u have to zoom in a lot and swipe a lot</a:t>
            </a:r>
          </a:p>
          <a:p>
            <a:r>
              <a:rPr lang="en-IN" sz="1500" dirty="0"/>
              <a:t>If u have a website built fa desktop u can either 1. separate  mobile site  - using separate </a:t>
            </a:r>
            <a:r>
              <a:rPr lang="en-IN" sz="1500" dirty="0" err="1"/>
              <a:t>markup</a:t>
            </a:r>
            <a:r>
              <a:rPr lang="en-IN" sz="1500" dirty="0"/>
              <a:t>, separate style and separate content.2.Adaptive design  - to adapt the site from desktop to mobile </a:t>
            </a:r>
            <a:r>
              <a:rPr lang="en-IN" sz="1500" dirty="0" err="1"/>
              <a:t>envi</a:t>
            </a:r>
            <a:r>
              <a:rPr lang="en-IN" sz="1500" dirty="0"/>
              <a:t> 3.Responsive design</a:t>
            </a:r>
          </a:p>
          <a:p>
            <a:endParaRPr lang="en-IN" sz="1500" dirty="0"/>
          </a:p>
          <a:p>
            <a:endParaRPr lang="en-IN" sz="1500" dirty="0"/>
          </a:p>
        </p:txBody>
      </p:sp>
    </p:spTree>
    <p:extLst>
      <p:ext uri="{BB962C8B-B14F-4D97-AF65-F5344CB8AC3E}">
        <p14:creationId xmlns:p14="http://schemas.microsoft.com/office/powerpoint/2010/main" val="1106860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a:t>
            </a:r>
            <a:endParaRPr lang="en-IN" dirty="0"/>
          </a:p>
        </p:txBody>
      </p:sp>
      <p:sp>
        <p:nvSpPr>
          <p:cNvPr id="3" name="Content Placeholder 2"/>
          <p:cNvSpPr>
            <a:spLocks noGrp="1"/>
          </p:cNvSpPr>
          <p:nvPr>
            <p:ph idx="1"/>
          </p:nvPr>
        </p:nvSpPr>
        <p:spPr/>
        <p:txBody>
          <a:bodyPr>
            <a:normAutofit/>
          </a:bodyPr>
          <a:lstStyle/>
          <a:p>
            <a:r>
              <a:rPr lang="en-US" sz="1500" dirty="0"/>
              <a:t>Adaptive web design is for controlled adaptation i.e. If u know the device o the design context </a:t>
            </a:r>
            <a:r>
              <a:rPr lang="en-US" sz="1500" dirty="0" err="1"/>
              <a:t>dat</a:t>
            </a:r>
            <a:r>
              <a:rPr lang="en-US" sz="1500" dirty="0"/>
              <a:t> u need to design for and then design accordingly</a:t>
            </a:r>
          </a:p>
          <a:p>
            <a:r>
              <a:rPr lang="en-US" sz="1500" dirty="0"/>
              <a:t>Adaptive design </a:t>
            </a:r>
            <a:r>
              <a:rPr lang="en-US" sz="1500" dirty="0" err="1"/>
              <a:t>dosn</a:t>
            </a:r>
            <a:r>
              <a:rPr lang="en-US" sz="1500" dirty="0"/>
              <a:t>  means it covers al of the web . It jus means that </a:t>
            </a:r>
            <a:r>
              <a:rPr lang="en-US" sz="1500" dirty="0" err="1"/>
              <a:t>yo</a:t>
            </a:r>
            <a:r>
              <a:rPr lang="en-US" sz="1500" dirty="0"/>
              <a:t> designing fa specific context like device o screen size o resolution. </a:t>
            </a:r>
            <a:r>
              <a:rPr lang="en-US" sz="1500" dirty="0" err="1"/>
              <a:t>Wat</a:t>
            </a:r>
            <a:r>
              <a:rPr lang="en-US" sz="1500" dirty="0"/>
              <a:t> it basically means u know </a:t>
            </a:r>
            <a:r>
              <a:rPr lang="en-US" sz="1500" dirty="0" err="1"/>
              <a:t>wat</a:t>
            </a:r>
            <a:r>
              <a:rPr lang="en-US" sz="1500" dirty="0"/>
              <a:t> it is n </a:t>
            </a:r>
            <a:r>
              <a:rPr lang="en-US" sz="1500" dirty="0" err="1"/>
              <a:t>yo</a:t>
            </a:r>
            <a:r>
              <a:rPr lang="en-US" sz="1500" dirty="0"/>
              <a:t> specifically </a:t>
            </a:r>
            <a:r>
              <a:rPr lang="en-US" sz="1500" dirty="0" err="1"/>
              <a:t>targetting</a:t>
            </a:r>
            <a:r>
              <a:rPr lang="en-US" sz="1500" dirty="0"/>
              <a:t> that context </a:t>
            </a:r>
          </a:p>
          <a:p>
            <a:endParaRPr lang="en-IN" sz="1500" dirty="0"/>
          </a:p>
          <a:p>
            <a:r>
              <a:rPr lang="en-US" sz="1500" dirty="0"/>
              <a:t>BREAKPOINTS: </a:t>
            </a:r>
            <a:r>
              <a:rPr lang="en-US" sz="1500" dirty="0" err="1"/>
              <a:t>wer</a:t>
            </a:r>
            <a:r>
              <a:rPr lang="en-US" sz="1500" dirty="0"/>
              <a:t> </a:t>
            </a:r>
            <a:r>
              <a:rPr lang="en-US" sz="1500" dirty="0" err="1"/>
              <a:t>yo</a:t>
            </a:r>
            <a:r>
              <a:rPr lang="en-US" sz="1500" dirty="0"/>
              <a:t> design breaks down. It is typically the height and width of the target  viewport. We have </a:t>
            </a:r>
            <a:r>
              <a:rPr lang="en-US" sz="1500" dirty="0" err="1"/>
              <a:t>iphone</a:t>
            </a:r>
            <a:r>
              <a:rPr lang="en-US" sz="1500" dirty="0"/>
              <a:t>, </a:t>
            </a:r>
            <a:r>
              <a:rPr lang="en-US" sz="1500" dirty="0" err="1"/>
              <a:t>andriod</a:t>
            </a:r>
            <a:r>
              <a:rPr lang="en-US" sz="1500" dirty="0"/>
              <a:t>, kindles , </a:t>
            </a:r>
            <a:r>
              <a:rPr lang="en-US" sz="1500" dirty="0" err="1"/>
              <a:t>ipads</a:t>
            </a:r>
            <a:r>
              <a:rPr lang="en-US" sz="1500" dirty="0"/>
              <a:t> (</a:t>
            </a:r>
            <a:r>
              <a:rPr lang="en-US" sz="1500" dirty="0" err="1"/>
              <a:t>iphones</a:t>
            </a:r>
            <a:r>
              <a:rPr lang="en-US" sz="1500" dirty="0"/>
              <a:t> height 480px and width 320px) </a:t>
            </a:r>
          </a:p>
          <a:p>
            <a:r>
              <a:rPr lang="en-US" sz="1500" dirty="0"/>
              <a:t>Responsive designs are fluid sites </a:t>
            </a:r>
            <a:r>
              <a:rPr lang="en-US" sz="1500" dirty="0" err="1"/>
              <a:t>wid</a:t>
            </a:r>
            <a:r>
              <a:rPr lang="en-US" sz="1500" dirty="0"/>
              <a:t> series of break points </a:t>
            </a:r>
            <a:r>
              <a:rPr lang="en-US" sz="1500" dirty="0" err="1"/>
              <a:t>weras</a:t>
            </a:r>
            <a:r>
              <a:rPr lang="en-US" sz="1500" dirty="0"/>
              <a:t> adaptive designs  are selectively optimized fa d context </a:t>
            </a:r>
            <a:r>
              <a:rPr lang="en-US" sz="1500" dirty="0" err="1"/>
              <a:t>yo</a:t>
            </a:r>
            <a:r>
              <a:rPr lang="en-US" sz="1500" dirty="0"/>
              <a:t> </a:t>
            </a:r>
            <a:r>
              <a:rPr lang="en-US" sz="1500" dirty="0" err="1"/>
              <a:t>targetting</a:t>
            </a:r>
            <a:r>
              <a:rPr lang="en-US" sz="1500" dirty="0"/>
              <a:t>.</a:t>
            </a:r>
          </a:p>
          <a:p>
            <a:endParaRPr lang="en-IN" sz="1500" dirty="0"/>
          </a:p>
          <a:p>
            <a:endParaRPr lang="en-IN" sz="1500" dirty="0"/>
          </a:p>
        </p:txBody>
      </p:sp>
    </p:spTree>
    <p:extLst>
      <p:ext uri="{BB962C8B-B14F-4D97-AF65-F5344CB8AC3E}">
        <p14:creationId xmlns:p14="http://schemas.microsoft.com/office/powerpoint/2010/main" val="461590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a:t>
            </a:r>
            <a:endParaRPr lang="en-IN" dirty="0"/>
          </a:p>
        </p:txBody>
      </p:sp>
      <p:sp>
        <p:nvSpPr>
          <p:cNvPr id="3" name="Content Placeholder 2"/>
          <p:cNvSpPr>
            <a:spLocks noGrp="1"/>
          </p:cNvSpPr>
          <p:nvPr>
            <p:ph idx="1"/>
          </p:nvPr>
        </p:nvSpPr>
        <p:spPr/>
        <p:txBody>
          <a:bodyPr>
            <a:normAutofit/>
          </a:bodyPr>
          <a:lstStyle/>
          <a:p>
            <a:r>
              <a:rPr lang="en-US" sz="1500" dirty="0"/>
              <a:t>layout adapts itself to different browser window sizes : all the values used are calculated proportionally to the viewport size, so when resizing, all the columns are resized, but the general layout stays the same.</a:t>
            </a:r>
          </a:p>
          <a:p>
            <a:r>
              <a:rPr lang="en-US" sz="1500" dirty="0"/>
              <a:t>Relative length units specify a length relative to another length property. Relative length units scales better between different rendering mediums</a:t>
            </a:r>
          </a:p>
          <a:p>
            <a:r>
              <a:rPr lang="en-US" sz="1500" dirty="0"/>
              <a:t>if u resize the element it </a:t>
            </a:r>
            <a:r>
              <a:rPr lang="en-US" sz="1500" dirty="0" err="1"/>
              <a:t>wud</a:t>
            </a:r>
            <a:r>
              <a:rPr lang="en-US" sz="1500" dirty="0"/>
              <a:t> b proportional o relative to its containing element. The site scales based on the size of the viewport</a:t>
            </a:r>
          </a:p>
          <a:p>
            <a:r>
              <a:rPr lang="en-US" sz="1500" dirty="0"/>
              <a:t>Responsive design provide continuity  btw context. Optimal design experience  whether u  look in desktop environment o mobile environment</a:t>
            </a:r>
          </a:p>
          <a:p>
            <a:r>
              <a:rPr lang="en-US" sz="1500" dirty="0"/>
              <a:t>They r portable n </a:t>
            </a:r>
            <a:r>
              <a:rPr lang="en-US" sz="1500" dirty="0" err="1"/>
              <a:t>accesible</a:t>
            </a:r>
            <a:endParaRPr lang="en-US" sz="1500" dirty="0"/>
          </a:p>
          <a:p>
            <a:r>
              <a:rPr lang="en-US" sz="1500" dirty="0"/>
              <a:t>All responsive r adaptive but all adaptive r not</a:t>
            </a:r>
          </a:p>
          <a:p>
            <a:r>
              <a:rPr lang="en-US" sz="1500" dirty="0"/>
              <a:t>BREAKPOINTS: context defines break points</a:t>
            </a:r>
          </a:p>
          <a:p>
            <a:endParaRPr lang="en-IN" sz="1500" dirty="0"/>
          </a:p>
          <a:p>
            <a:endParaRPr lang="en-IN" sz="1500" dirty="0"/>
          </a:p>
        </p:txBody>
      </p:sp>
    </p:spTree>
    <p:extLst>
      <p:ext uri="{BB962C8B-B14F-4D97-AF65-F5344CB8AC3E}">
        <p14:creationId xmlns:p14="http://schemas.microsoft.com/office/powerpoint/2010/main" val="28114164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IN" dirty="0"/>
          </a:p>
        </p:txBody>
      </p:sp>
      <p:sp>
        <p:nvSpPr>
          <p:cNvPr id="3" name="Content Placeholder 2"/>
          <p:cNvSpPr>
            <a:spLocks noGrp="1"/>
          </p:cNvSpPr>
          <p:nvPr>
            <p:ph idx="1"/>
          </p:nvPr>
        </p:nvSpPr>
        <p:spPr/>
        <p:txBody>
          <a:bodyPr>
            <a:normAutofit/>
          </a:bodyPr>
          <a:lstStyle/>
          <a:p>
            <a:r>
              <a:rPr lang="en-US" sz="1500" dirty="0"/>
              <a:t>Media query is a CSS technique introduced in CSS3. The @media rule is used to define different style rules for different media types/devices. </a:t>
            </a:r>
          </a:p>
          <a:p>
            <a:r>
              <a:rPr lang="en-US" sz="1500" dirty="0"/>
              <a:t>It uses the @media rule to include a block of CSS properties only if a certain condition is true.</a:t>
            </a:r>
          </a:p>
          <a:p>
            <a:r>
              <a:rPr lang="en-US" sz="1500" dirty="0" err="1"/>
              <a:t>ou</a:t>
            </a:r>
            <a:r>
              <a:rPr lang="en-US" sz="1500" dirty="0"/>
              <a:t> write additional CSS rules </a:t>
            </a:r>
            <a:r>
              <a:rPr lang="en-US" sz="1500" i="1" dirty="0"/>
              <a:t>that are only applied in certain cases</a:t>
            </a:r>
            <a:r>
              <a:rPr lang="en-US" sz="1500" dirty="0"/>
              <a:t>.</a:t>
            </a:r>
          </a:p>
          <a:p>
            <a:endParaRPr lang="en-IN" sz="1500" dirty="0"/>
          </a:p>
        </p:txBody>
      </p:sp>
    </p:spTree>
    <p:extLst>
      <p:ext uri="{BB962C8B-B14F-4D97-AF65-F5344CB8AC3E}">
        <p14:creationId xmlns:p14="http://schemas.microsoft.com/office/powerpoint/2010/main" val="13691597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first </a:t>
            </a:r>
            <a:endParaRPr lang="en-IN" dirty="0"/>
          </a:p>
        </p:txBody>
      </p:sp>
      <p:sp>
        <p:nvSpPr>
          <p:cNvPr id="3" name="Content Placeholder 2"/>
          <p:cNvSpPr>
            <a:spLocks noGrp="1"/>
          </p:cNvSpPr>
          <p:nvPr>
            <p:ph idx="1"/>
          </p:nvPr>
        </p:nvSpPr>
        <p:spPr/>
        <p:txBody>
          <a:bodyPr/>
          <a:lstStyle/>
          <a:p>
            <a:r>
              <a:rPr lang="en-US" dirty="0"/>
              <a:t>Mobile first focuses </a:t>
            </a:r>
            <a:r>
              <a:rPr lang="en-US" dirty="0" err="1"/>
              <a:t>on:simplify</a:t>
            </a:r>
            <a:r>
              <a:rPr lang="en-US" dirty="0"/>
              <a:t>  </a:t>
            </a:r>
            <a:r>
              <a:rPr lang="en-US" dirty="0" err="1"/>
              <a:t>contentprioritize</a:t>
            </a:r>
            <a:r>
              <a:rPr lang="en-US" dirty="0"/>
              <a:t> </a:t>
            </a:r>
            <a:r>
              <a:rPr lang="en-US" dirty="0" err="1"/>
              <a:t>layoutoptimize</a:t>
            </a:r>
            <a:r>
              <a:rPr lang="en-US" dirty="0"/>
              <a:t> user experience</a:t>
            </a:r>
          </a:p>
          <a:p>
            <a:r>
              <a:rPr lang="en-US" dirty="0" err="1"/>
              <a:t>Yo</a:t>
            </a:r>
            <a:r>
              <a:rPr lang="en-US" dirty="0"/>
              <a:t> space is much more valuable in a mobile design. You cant have filler materials , random photos o random materials, You have to prioritize</a:t>
            </a:r>
          </a:p>
          <a:p>
            <a:r>
              <a:rPr lang="en-US" dirty="0"/>
              <a:t>Mobile first gives you a great foundation fa responsive design.  </a:t>
            </a:r>
          </a:p>
          <a:p>
            <a:r>
              <a:rPr lang="en-US" dirty="0"/>
              <a:t>In Bootstrap 3, mobile-first styles are part of the core framework</a:t>
            </a:r>
          </a:p>
          <a:p>
            <a:r>
              <a:rPr lang="en-US" dirty="0"/>
              <a:t> Mobile first styles can be found throughout the entire library instead of in separate files. </a:t>
            </a:r>
          </a:p>
          <a:p>
            <a:endParaRPr lang="en-IN" dirty="0"/>
          </a:p>
        </p:txBody>
      </p:sp>
    </p:spTree>
    <p:extLst>
      <p:ext uri="{BB962C8B-B14F-4D97-AF65-F5344CB8AC3E}">
        <p14:creationId xmlns:p14="http://schemas.microsoft.com/office/powerpoint/2010/main" val="22994509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Bootstrap?</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Jumping btw html css js to build a page. All these movements btw files shows how much work a good website requires. Framework can help us with this process. </a:t>
            </a:r>
            <a:r>
              <a:rPr lang="en-US" dirty="0" err="1"/>
              <a:t>Framwork</a:t>
            </a:r>
            <a:r>
              <a:rPr lang="en-US" dirty="0"/>
              <a:t> is  a set of tools that can assist us in building our website. Here Framework is a downloadable library of tools that assist with adding style and functionality to your website. </a:t>
            </a:r>
          </a:p>
          <a:p>
            <a:r>
              <a:rPr lang="en-US" dirty="0"/>
              <a:t>most popular HTML, CSS, and JavaScript framework for developing responsive, mobile-first web sites. </a:t>
            </a:r>
          </a:p>
          <a:p>
            <a:r>
              <a:rPr lang="en-IN" dirty="0"/>
              <a:t>One framework, every device. Bootstrap easily and efficiently scales your websites and applications with a single code base, from phones to tablets to desktops with CSS media queries. Bootstrap automatically adapts your pages for various screen sizes</a:t>
            </a:r>
          </a:p>
          <a:p>
            <a:r>
              <a:rPr lang="en-US" dirty="0"/>
              <a:t>Full of features , dozens of custom HTML and CSS components, and awesome jQuery plugins</a:t>
            </a:r>
          </a:p>
          <a:p>
            <a:r>
              <a:rPr lang="en-US" dirty="0"/>
              <a:t>Most popular framework for styling and organizing the website – Bootstrap. Bootstrap is the most popular HTML, CSS, and JS framework for developing responsive, mobile first projects on the web. Bootstrap is an open-source </a:t>
            </a:r>
            <a:r>
              <a:rPr lang="en-US" dirty="0" err="1"/>
              <a:t>Javascript</a:t>
            </a:r>
            <a:r>
              <a:rPr lang="en-US" dirty="0"/>
              <a:t> framework developed by the team at Twitter for faster creation of device responsive web </a:t>
            </a:r>
            <a:r>
              <a:rPr lang="en-US" dirty="0" err="1"/>
              <a:t>applications.Bootstrap</a:t>
            </a:r>
            <a:r>
              <a:rPr lang="en-US" dirty="0"/>
              <a:t> was also programmed to support both HTML5 and CSS3</a:t>
            </a:r>
          </a:p>
          <a:p>
            <a:endParaRPr lang="en-IN" dirty="0"/>
          </a:p>
        </p:txBody>
      </p:sp>
    </p:spTree>
    <p:extLst>
      <p:ext uri="{BB962C8B-B14F-4D97-AF65-F5344CB8AC3E}">
        <p14:creationId xmlns:p14="http://schemas.microsoft.com/office/powerpoint/2010/main" val="28488938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can Bootstrap do?</a:t>
            </a:r>
            <a:br>
              <a:rPr lang="en-IN" dirty="0"/>
            </a:br>
            <a:endParaRPr lang="en-IN" dirty="0"/>
          </a:p>
        </p:txBody>
      </p:sp>
      <p:sp>
        <p:nvSpPr>
          <p:cNvPr id="3" name="Content Placeholder 2"/>
          <p:cNvSpPr>
            <a:spLocks noGrp="1"/>
          </p:cNvSpPr>
          <p:nvPr>
            <p:ph idx="1"/>
          </p:nvPr>
        </p:nvSpPr>
        <p:spPr/>
        <p:txBody>
          <a:bodyPr/>
          <a:lstStyle/>
          <a:p>
            <a:r>
              <a:rPr lang="en-US" dirty="0"/>
              <a:t>It can help us in – skip writing our css and js and lets us focus primarily on HTML and the structure of our site. Instead of using our own css/js files we use Bootstrap's files which will provide some </a:t>
            </a:r>
            <a:r>
              <a:rPr lang="en-US" dirty="0" err="1"/>
              <a:t>pg</a:t>
            </a:r>
            <a:r>
              <a:rPr lang="en-US" dirty="0"/>
              <a:t> styling n </a:t>
            </a:r>
            <a:r>
              <a:rPr lang="en-US" dirty="0" err="1"/>
              <a:t>behaviour</a:t>
            </a:r>
            <a:r>
              <a:rPr lang="en-US" dirty="0"/>
              <a:t> fa our site  </a:t>
            </a:r>
          </a:p>
          <a:p>
            <a:endParaRPr lang="en-IN" dirty="0"/>
          </a:p>
          <a:p>
            <a:endParaRPr lang="en-IN" dirty="0"/>
          </a:p>
        </p:txBody>
      </p:sp>
    </p:spTree>
    <p:extLst>
      <p:ext uri="{BB962C8B-B14F-4D97-AF65-F5344CB8AC3E}">
        <p14:creationId xmlns:p14="http://schemas.microsoft.com/office/powerpoint/2010/main" val="5591687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Wat</a:t>
            </a:r>
            <a:r>
              <a:rPr lang="en-US" dirty="0"/>
              <a:t> we will be building?</a:t>
            </a:r>
            <a:br>
              <a:rPr lang="en-US" dirty="0"/>
            </a:br>
            <a:endParaRPr lang="en-IN" dirty="0"/>
          </a:p>
        </p:txBody>
      </p:sp>
      <p:sp>
        <p:nvSpPr>
          <p:cNvPr id="3" name="Content Placeholder 2"/>
          <p:cNvSpPr>
            <a:spLocks noGrp="1"/>
          </p:cNvSpPr>
          <p:nvPr>
            <p:ph idx="1"/>
          </p:nvPr>
        </p:nvSpPr>
        <p:spPr/>
        <p:txBody>
          <a:bodyPr/>
          <a:lstStyle/>
          <a:p>
            <a:r>
              <a:rPr lang="en-US" dirty="0"/>
              <a:t>This includes </a:t>
            </a:r>
            <a:r>
              <a:rPr lang="en-US" dirty="0" err="1"/>
              <a:t>thgs</a:t>
            </a:r>
            <a:r>
              <a:rPr lang="en-US" dirty="0"/>
              <a:t> </a:t>
            </a:r>
            <a:r>
              <a:rPr lang="en-US" dirty="0" err="1"/>
              <a:t>lik</a:t>
            </a:r>
            <a:r>
              <a:rPr lang="en-US" dirty="0"/>
              <a:t> navigation bar n dropdown fa additional links. Also we will b designing the responsive websites in many devices. One code base which works on a desktop, tablet o phone </a:t>
            </a:r>
            <a:r>
              <a:rPr lang="en-US" dirty="0" err="1"/>
              <a:t>wid</a:t>
            </a:r>
            <a:r>
              <a:rPr lang="en-US" dirty="0"/>
              <a:t> minimal added work </a:t>
            </a:r>
            <a:r>
              <a:rPr lang="en-US" dirty="0" err="1"/>
              <a:t>rqd</a:t>
            </a:r>
            <a:endParaRPr lang="en-US" dirty="0"/>
          </a:p>
          <a:p>
            <a:r>
              <a:rPr lang="en-US" dirty="0"/>
              <a:t>Talk </a:t>
            </a:r>
            <a:r>
              <a:rPr lang="en-US" dirty="0" err="1"/>
              <a:t>abt</a:t>
            </a:r>
            <a:r>
              <a:rPr lang="en-US" dirty="0"/>
              <a:t> the downloaded library.</a:t>
            </a:r>
          </a:p>
          <a:p>
            <a:endParaRPr lang="en-IN" dirty="0"/>
          </a:p>
        </p:txBody>
      </p:sp>
    </p:spTree>
    <p:extLst>
      <p:ext uri="{BB962C8B-B14F-4D97-AF65-F5344CB8AC3E}">
        <p14:creationId xmlns:p14="http://schemas.microsoft.com/office/powerpoint/2010/main" val="34448396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Responsive</a:t>
            </a:r>
            <a:br>
              <a:rPr lang="en-IN" dirty="0"/>
            </a:br>
            <a:endParaRPr lang="en-IN" dirty="0"/>
          </a:p>
        </p:txBody>
      </p:sp>
      <p:sp>
        <p:nvSpPr>
          <p:cNvPr id="3" name="Content Placeholder 2"/>
          <p:cNvSpPr>
            <a:spLocks noGrp="1"/>
          </p:cNvSpPr>
          <p:nvPr>
            <p:ph idx="1"/>
          </p:nvPr>
        </p:nvSpPr>
        <p:spPr/>
        <p:txBody>
          <a:bodyPr/>
          <a:lstStyle/>
          <a:p>
            <a:r>
              <a:rPr lang="en-IN" b="1" dirty="0"/>
              <a:t>Responsive features:</a:t>
            </a:r>
            <a:r>
              <a:rPr lang="en-IN" dirty="0"/>
              <a:t> Bootstrap's responsive CSS adjusts to phones, tablets, and </a:t>
            </a:r>
            <a:r>
              <a:rPr lang="en-IN" dirty="0" err="1"/>
              <a:t>desktops</a:t>
            </a:r>
            <a:r>
              <a:rPr lang="en-IN" b="1" dirty="0" err="1"/>
              <a:t>Mobile</a:t>
            </a:r>
            <a:r>
              <a:rPr lang="en-IN" b="1" dirty="0"/>
              <a:t>-first approach:</a:t>
            </a:r>
            <a:r>
              <a:rPr lang="en-IN" dirty="0"/>
              <a:t> In Bootstrap 3, mobile-first styles are part of the core </a:t>
            </a:r>
            <a:r>
              <a:rPr lang="en-IN" dirty="0" err="1"/>
              <a:t>framework</a:t>
            </a:r>
            <a:r>
              <a:rPr lang="en-IN" b="1" dirty="0" err="1"/>
              <a:t>Browser</a:t>
            </a:r>
            <a:r>
              <a:rPr lang="en-IN" b="1" dirty="0"/>
              <a:t> compatibility:</a:t>
            </a:r>
            <a:r>
              <a:rPr lang="en-IN" dirty="0"/>
              <a:t> Bootstrap is compatible with all modern browsers (Chrome, Firefox, Internet Explorer, Safari, and Opera)</a:t>
            </a:r>
          </a:p>
          <a:p>
            <a:endParaRPr lang="en-IN" dirty="0"/>
          </a:p>
        </p:txBody>
      </p:sp>
    </p:spTree>
    <p:extLst>
      <p:ext uri="{BB962C8B-B14F-4D97-AF65-F5344CB8AC3E}">
        <p14:creationId xmlns:p14="http://schemas.microsoft.com/office/powerpoint/2010/main" val="18696209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systems </a:t>
            </a:r>
            <a:endParaRPr lang="en-IN" dirty="0"/>
          </a:p>
        </p:txBody>
      </p:sp>
      <p:sp>
        <p:nvSpPr>
          <p:cNvPr id="3" name="Content Placeholder 2"/>
          <p:cNvSpPr>
            <a:spLocks noGrp="1"/>
          </p:cNvSpPr>
          <p:nvPr>
            <p:ph idx="1"/>
          </p:nvPr>
        </p:nvSpPr>
        <p:spPr/>
        <p:txBody>
          <a:bodyPr>
            <a:normAutofit fontScale="77500" lnSpcReduction="20000"/>
          </a:bodyPr>
          <a:lstStyle/>
          <a:p>
            <a:r>
              <a:rPr lang="en-US" dirty="0"/>
              <a:t>Grids make the design more legible and better organized from design stand point</a:t>
            </a:r>
          </a:p>
          <a:p>
            <a:r>
              <a:rPr lang="en-US" dirty="0"/>
              <a:t>Bootstrap includes a responsive, mobile first fluid grid system that appropriately scales up to 12 columns as the device or viewport size increases. It includes predefined classes for easy layout options, as well as powerful </a:t>
            </a:r>
            <a:r>
              <a:rPr lang="en-US" dirty="0" err="1"/>
              <a:t>mixins</a:t>
            </a:r>
            <a:r>
              <a:rPr lang="en-US" dirty="0"/>
              <a:t> for generating more semantic layouts.</a:t>
            </a:r>
          </a:p>
          <a:p>
            <a:r>
              <a:rPr lang="en-US" dirty="0"/>
              <a:t>We have 12 columns across the pg.  you can also group the columns together to create wider columns</a:t>
            </a:r>
          </a:p>
          <a:p>
            <a:r>
              <a:rPr lang="en-US" dirty="0"/>
              <a:t>Bootstrap's grid system is responsive, and the columns will re-arrange automatically depending on the screen size. On a big screen it might look better with the content organized in three columns, but on a small screen it would be better if the content items were stacked on top of each other.</a:t>
            </a:r>
          </a:p>
          <a:p>
            <a:r>
              <a:rPr lang="en-US" dirty="0"/>
              <a:t>We have four GRID CLASSES: xs (for phones)sm (for tablets)md (for desktops)lg (for larger desktops)</a:t>
            </a:r>
          </a:p>
          <a:p>
            <a:r>
              <a:rPr lang="en-US" dirty="0"/>
              <a:t>If medium has 2 </a:t>
            </a:r>
            <a:r>
              <a:rPr lang="en-US" dirty="0" err="1"/>
              <a:t>divs</a:t>
            </a:r>
            <a:r>
              <a:rPr lang="en-US" dirty="0"/>
              <a:t> with each 6 and 6(which is 50 50) then for smaller devices it takes the entire width (if nothing mentioned for). If large splits into 50-50, then for smaller and extra smaller it will stack vertically by 100% </a:t>
            </a:r>
          </a:p>
          <a:p>
            <a:endParaRPr lang="en-IN" dirty="0"/>
          </a:p>
          <a:p>
            <a:endParaRPr lang="en-IN" dirty="0"/>
          </a:p>
        </p:txBody>
      </p:sp>
    </p:spTree>
    <p:extLst>
      <p:ext uri="{BB962C8B-B14F-4D97-AF65-F5344CB8AC3E}">
        <p14:creationId xmlns:p14="http://schemas.microsoft.com/office/powerpoint/2010/main" val="3878906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2619</TotalTime>
  <Words>6139</Words>
  <Application>Microsoft Office PowerPoint</Application>
  <PresentationFormat>Widescreen</PresentationFormat>
  <Paragraphs>692</Paragraphs>
  <Slides>104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Microsoft YaHei</vt:lpstr>
      <vt:lpstr>Arial</vt:lpstr>
      <vt:lpstr>Calibri</vt:lpstr>
      <vt:lpstr>Calibri Light</vt:lpstr>
      <vt:lpstr>Consolas</vt:lpstr>
      <vt:lpstr>Courier New</vt:lpstr>
      <vt:lpstr>Office Theme</vt:lpstr>
      <vt:lpstr>Bootstrap</vt:lpstr>
      <vt:lpstr>bootstrap</vt:lpstr>
      <vt:lpstr>Bootstrap</vt:lpstr>
      <vt:lpstr>Tools</vt:lpstr>
      <vt:lpstr>Supported versions</vt:lpstr>
      <vt:lpstr>PowerPoint Presentation</vt:lpstr>
      <vt:lpstr>PowerPoint Presentation</vt:lpstr>
      <vt:lpstr>Containers</vt:lpstr>
      <vt:lpstr>Bootstrap Grid</vt:lpstr>
      <vt:lpstr>PowerPoint Presentation</vt:lpstr>
      <vt:lpstr>Grid</vt:lpstr>
      <vt:lpstr>GRID</vt:lpstr>
      <vt:lpstr>Under typography </vt:lpstr>
      <vt:lpstr>Bootstrap Text/Typography</vt:lpstr>
      <vt:lpstr>Bootstrap Text/Typography</vt:lpstr>
      <vt:lpstr>Few Bootstrap classes</vt:lpstr>
      <vt:lpstr>Image Responsive </vt:lpstr>
      <vt:lpstr>PowerPoint Presentation</vt:lpstr>
      <vt:lpstr>Few Bootstrap classes</vt:lpstr>
      <vt:lpstr>Few Bootstrap classes</vt:lpstr>
      <vt:lpstr>Few Bootstrap classes</vt:lpstr>
      <vt:lpstr>Few Bootstrap classes</vt:lpstr>
      <vt:lpstr>Few Bootstrap classes</vt:lpstr>
      <vt:lpstr>Few Bootstrap classes</vt:lpstr>
      <vt:lpstr>Few Bootstrap classes</vt:lpstr>
      <vt:lpstr>Few Bootstrap classes</vt:lpstr>
      <vt:lpstr>Few Bootstrap classes</vt:lpstr>
      <vt:lpstr>Few Bootstrap classes</vt:lpstr>
      <vt:lpstr>Few Bootstrap classes</vt:lpstr>
      <vt:lpstr>Few Bootstrap classes</vt:lpstr>
      <vt:lpstr>Few Bootstrap classes</vt:lpstr>
      <vt:lpstr>Few Bootstrap classes</vt:lpstr>
      <vt:lpstr>Few Bootstrap classes</vt:lpstr>
      <vt:lpstr>Few Bootstrap classes</vt:lpstr>
      <vt:lpstr>Tabs and pills</vt:lpstr>
      <vt:lpstr>Few Bootstrap classes</vt:lpstr>
      <vt:lpstr>Few Bootstrap classes</vt:lpstr>
      <vt:lpstr>Navigation Bar</vt:lpstr>
      <vt:lpstr>PowerPoint Presentation</vt:lpstr>
      <vt:lpstr>Collapsible navigation bar</vt:lpstr>
      <vt:lpstr>PowerPoint Presentation</vt:lpstr>
      <vt:lpstr>Bootstrap Forms</vt:lpstr>
      <vt:lpstr>PowerPoint Presentation</vt:lpstr>
      <vt:lpstr> Bootstrap Form Inputs </vt:lpstr>
      <vt:lpstr>PowerPoint Presentation</vt:lpstr>
      <vt:lpstr>Bootstrap Carousel Plugin</vt:lpstr>
      <vt:lpstr>PowerPoint Presentation</vt:lpstr>
      <vt:lpstr> Clear Floats </vt:lpstr>
      <vt:lpstr> Without Clear Floats </vt:lpstr>
      <vt:lpstr>Push and pull – change column ordering</vt:lpstr>
      <vt:lpstr>PowerPoint Presentation</vt:lpstr>
      <vt:lpstr>Impt point</vt:lpstr>
      <vt:lpstr>PowerPoint Presentation</vt:lpstr>
      <vt:lpstr>Impt contd</vt:lpstr>
      <vt:lpstr>What is @media?</vt:lpstr>
      <vt:lpstr>Impt contd</vt:lpstr>
      <vt:lpstr>Impt contd</vt:lpstr>
      <vt:lpstr>Questions</vt:lpstr>
      <vt:lpstr>Questions</vt:lpstr>
      <vt:lpstr>Links</vt:lpstr>
      <vt:lpstr>To Do</vt:lpstr>
      <vt:lpstr>All new CS talk</vt:lpstr>
      <vt:lpstr>Build  a Website </vt:lpstr>
      <vt:lpstr>PowerPoint Presentation</vt:lpstr>
      <vt:lpstr>PowerPoint Presentation</vt:lpstr>
      <vt:lpstr>PowerPoint Presentation</vt:lpstr>
      <vt:lpstr>PowerPoint Presentation</vt:lpstr>
      <vt:lpstr>PowerPoint Presentation</vt:lpstr>
      <vt:lpstr>Footer </vt:lpstr>
      <vt:lpstr>Header</vt:lpstr>
      <vt:lpstr>Diff btw responsive and adaptive web designs </vt:lpstr>
      <vt:lpstr>slideshare</vt:lpstr>
      <vt:lpstr>questions</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Condensed notes</vt:lpstr>
      <vt:lpstr>web</vt:lpstr>
      <vt:lpstr>Adaptive </vt:lpstr>
      <vt:lpstr>Responsive </vt:lpstr>
      <vt:lpstr>Media queries</vt:lpstr>
      <vt:lpstr>Mobile first </vt:lpstr>
      <vt:lpstr>What is Bootstrap? </vt:lpstr>
      <vt:lpstr>What can Bootstrap do? </vt:lpstr>
      <vt:lpstr>Wat we will be building? </vt:lpstr>
      <vt:lpstr>Responsive </vt:lpstr>
      <vt:lpstr>Grid systems </vt:lpstr>
      <vt:lpstr>Containers </vt:lpstr>
      <vt:lpstr>Rows n columns</vt:lpstr>
      <vt:lpstr>Typography </vt:lpstr>
      <vt:lpstr>Navigation </vt:lpstr>
      <vt:lpstr>Navigation </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Savitha  S</dc:creator>
  <cp:lastModifiedBy>Savitha  S</cp:lastModifiedBy>
  <cp:revision>392</cp:revision>
  <dcterms:created xsi:type="dcterms:W3CDTF">2016-03-28T05:34:54Z</dcterms:created>
  <dcterms:modified xsi:type="dcterms:W3CDTF">2016-04-14T07:15:33Z</dcterms:modified>
</cp:coreProperties>
</file>