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5" r:id="rId2"/>
    <p:sldId id="264" r:id="rId3"/>
    <p:sldId id="29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-3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t" anchorCtr="0" compatLnSpc="1">
            <a:prstTxWarp prst="textNoShape">
              <a:avLst/>
            </a:prstTxWarp>
          </a:bodyPr>
          <a:lstStyle>
            <a:lvl1pPr algn="l" defTabSz="949325">
              <a:defRPr sz="1100"/>
            </a:lvl1pPr>
          </a:lstStyle>
          <a:p>
            <a:endParaRPr lang="en-US" altLang="ko-KR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t" anchorCtr="0" compatLnSpc="1">
            <a:prstTxWarp prst="textNoShape">
              <a:avLst/>
            </a:prstTxWarp>
          </a:bodyPr>
          <a:lstStyle>
            <a:lvl1pPr algn="r" defTabSz="949325">
              <a:defRPr sz="1100"/>
            </a:lvl1pPr>
          </a:lstStyle>
          <a:p>
            <a:endParaRPr lang="en-US" altLang="ko-KR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b" anchorCtr="0" compatLnSpc="1">
            <a:prstTxWarp prst="textNoShape">
              <a:avLst/>
            </a:prstTxWarp>
          </a:bodyPr>
          <a:lstStyle>
            <a:lvl1pPr algn="l" defTabSz="949325">
              <a:defRPr sz="1100"/>
            </a:lvl1pPr>
          </a:lstStyle>
          <a:p>
            <a:endParaRPr lang="en-US" altLang="ko-KR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100"/>
            </a:lvl1pPr>
          </a:lstStyle>
          <a:p>
            <a:fld id="{7A97AEA3-1A11-46F2-9355-59A1D1E3942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t" anchorCtr="0" compatLnSpc="1">
            <a:prstTxWarp prst="textNoShape">
              <a:avLst/>
            </a:prstTxWarp>
          </a:bodyPr>
          <a:lstStyle>
            <a:lvl1pPr algn="l" defTabSz="949325">
              <a:defRPr sz="11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t" anchorCtr="0" compatLnSpc="1">
            <a:prstTxWarp prst="textNoShape">
              <a:avLst/>
            </a:prstTxWarp>
          </a:bodyPr>
          <a:lstStyle>
            <a:lvl1pPr algn="r" defTabSz="949325">
              <a:defRPr sz="11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9338"/>
            <a:ext cx="52101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b" anchorCtr="0" compatLnSpc="1">
            <a:prstTxWarp prst="textNoShape">
              <a:avLst/>
            </a:prstTxWarp>
          </a:bodyPr>
          <a:lstStyle>
            <a:lvl1pPr algn="l" defTabSz="949325">
              <a:defRPr sz="11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2" rIns="94762" bIns="4738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100">
                <a:latin typeface="굴림" pitchFamily="50" charset="-127"/>
              </a:defRPr>
            </a:lvl1pPr>
          </a:lstStyle>
          <a:p>
            <a:fld id="{63156F64-E11A-4E51-BE41-CB71524195D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B65CB7-D24B-477E-9C85-3A137D9A287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C27C4-E0B6-4A1D-83DA-2D4ADA921A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AFE377-D429-4192-9999-57C0A52D454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E9F049-26A1-4D01-BF95-28444E268CB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4596AE-BC53-4F46-AA7E-FF06DCE50FB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326C70-8919-42BC-9D31-7EE8F024BEB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AF95E-AB24-4A3B-9CFF-D20558144E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22AA1B-899B-4C8E-B074-68D593DEF6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7A9EB1-87C0-491A-A43C-6D48A30A3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2E83C-23AC-408B-B4F1-F2E9380FB5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DE67EA-4FD0-4D8D-B79C-426EF05E2A3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14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C603845-56A7-40D4-87DE-227E8415958F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94" name="Picture 7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72463" y="6497638"/>
            <a:ext cx="7572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7" name="Line 93"/>
          <p:cNvSpPr>
            <a:spLocks noChangeShapeType="1"/>
          </p:cNvSpPr>
          <p:nvPr userDrawn="1"/>
        </p:nvSpPr>
        <p:spPr bwMode="auto">
          <a:xfrm>
            <a:off x="152400" y="762000"/>
            <a:ext cx="883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1118" name="Line 94"/>
          <p:cNvSpPr>
            <a:spLocks noChangeShapeType="1"/>
          </p:cNvSpPr>
          <p:nvPr userDrawn="1"/>
        </p:nvSpPr>
        <p:spPr bwMode="auto">
          <a:xfrm>
            <a:off x="152400" y="6400800"/>
            <a:ext cx="883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가는각진제목체" pitchFamily="18" charset="-127"/>
          <a:ea typeface="가는각진제목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가는각진제목체" pitchFamily="18" charset="-127"/>
          <a:ea typeface="가는각진제목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가는각진제목체" pitchFamily="18" charset="-127"/>
          <a:ea typeface="가는각진제목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가는각진제목체" pitchFamily="18" charset="-127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가는각진제목체" pitchFamily="18" charset="-127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가는각진제목체" pitchFamily="18" charset="-127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가는각진제목체" pitchFamily="18" charset="-127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가는각진제목체" pitchFamily="18" charset="-127"/>
          <a:ea typeface="가는각진제목체" pitchFamily="18" charset="-127"/>
        </a:defRPr>
      </a:lvl9pPr>
    </p:titleStyle>
    <p:bodyStyle>
      <a:lvl1pPr marL="190500" indent="-190500" algn="just" rtl="0" fontAlgn="base" latinLnBrk="1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71500" indent="-190500" algn="just" rtl="0" fontAlgn="base" latinLnBrk="1">
        <a:spcBef>
          <a:spcPct val="20000"/>
        </a:spcBef>
        <a:spcAft>
          <a:spcPct val="0"/>
        </a:spcAft>
        <a:buFont typeface="Wingdings" pitchFamily="2" charset="2"/>
        <a:buChar char="v"/>
        <a:defRPr kumimoji="1" b="1">
          <a:solidFill>
            <a:schemeClr val="tx1"/>
          </a:solidFill>
          <a:latin typeface="+mn-lt"/>
          <a:ea typeface="+mn-ea"/>
        </a:defRPr>
      </a:lvl2pPr>
      <a:lvl3pPr marL="952500" indent="-190500" algn="just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>
          <a:solidFill>
            <a:schemeClr val="tx1"/>
          </a:solidFill>
          <a:latin typeface="+mn-lt"/>
          <a:ea typeface="+mn-ea"/>
        </a:defRPr>
      </a:lvl3pPr>
      <a:lvl4pPr marL="1333500" indent="-190500" algn="l" rtl="0" fontAlgn="base" latinLnBrk="1"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4pPr>
      <a:lvl5pPr marL="1714500" indent="-1905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171700" indent="-1905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628900" indent="-1905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086100" indent="-1905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543300" indent="-1905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6E5D-A30F-4F26-95E8-EC6B9E921095}" type="slidenum">
              <a:rPr lang="en-US" altLang="ko-KR"/>
              <a:pPr/>
              <a:t>1</a:t>
            </a:fld>
            <a:endParaRPr lang="en-US" altLang="ko-KR"/>
          </a:p>
        </p:txBody>
      </p:sp>
      <p:pic>
        <p:nvPicPr>
          <p:cNvPr id="18436" name="Picture 4" descr="BS0206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124200"/>
            <a:ext cx="3222625" cy="3208338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  <a:noFill/>
          <a:ln/>
        </p:spPr>
        <p:txBody>
          <a:bodyPr/>
          <a:lstStyle/>
          <a:p>
            <a:pPr algn="ctr"/>
            <a:r>
              <a:rPr lang="ko-KR" altLang="en-US"/>
              <a:t>자바</a:t>
            </a:r>
            <a:r>
              <a:rPr lang="en-US" altLang="ko-KR" baseline="30000"/>
              <a:t>TM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/>
              <a:t>JSP</a:t>
            </a:r>
            <a:r>
              <a:rPr lang="en-US" altLang="ko-KR" baseline="30000"/>
              <a:t>TM</a:t>
            </a:r>
            <a:r>
              <a:rPr lang="en-US" altLang="ko-KR"/>
              <a:t> </a:t>
            </a:r>
            <a:r>
              <a:rPr lang="ko-KR" altLang="en-US"/>
              <a:t>코딩 표준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83B34-FC32-4DDE-B13B-7F93BE9071A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지역 변수의 선언</a:t>
            </a:r>
          </a:p>
          <a:p>
            <a:pPr lvl="1"/>
            <a:r>
              <a:rPr lang="ko-KR" altLang="en-US"/>
              <a:t>자바에서 지역 변수란 메소드 내에서 선언 및 사용되는 변수를 말한다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지역 변수는 인스턴스 변수와 달리 접근 수식자가 존재하지 않는다</a:t>
            </a:r>
            <a:r>
              <a:rPr lang="en-US" altLang="ko-KR"/>
              <a:t>.(final</a:t>
            </a:r>
            <a:r>
              <a:rPr lang="ko-KR" altLang="en-US"/>
              <a:t>은 사용할 수 있으나 실제 업무 개발 시 사용빈도가 </a:t>
            </a:r>
            <a:r>
              <a:rPr lang="en-US" altLang="ko-KR"/>
              <a:t>0</a:t>
            </a:r>
            <a:r>
              <a:rPr lang="ko-KR" altLang="en-US"/>
              <a:t>에 가깝다</a:t>
            </a:r>
            <a:r>
              <a:rPr lang="en-US" altLang="ko-KR"/>
              <a:t>.)</a:t>
            </a:r>
          </a:p>
          <a:p>
            <a:pPr lvl="1"/>
            <a:r>
              <a:rPr lang="ko-KR" altLang="en-US"/>
              <a:t>지역 변수는 기본적인 자바의 명명 규칙</a:t>
            </a:r>
            <a:r>
              <a:rPr lang="en-US" altLang="ko-KR"/>
              <a:t>(</a:t>
            </a:r>
            <a:r>
              <a:rPr lang="ko-KR" altLang="en-US"/>
              <a:t>첫 글자는 소문자로 시작하고</a:t>
            </a:r>
            <a:r>
              <a:rPr lang="en-US" altLang="ko-KR"/>
              <a:t>, </a:t>
            </a:r>
            <a:r>
              <a:rPr lang="ko-KR" altLang="en-US"/>
              <a:t>각 단어의 시작은 대문자로 나머지는 소문자로 한다</a:t>
            </a:r>
            <a:r>
              <a:rPr lang="en-US" altLang="ko-KR"/>
              <a:t>)</a:t>
            </a:r>
            <a:r>
              <a:rPr lang="ko-KR" altLang="en-US"/>
              <a:t>을 따른다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14400" y="2971800"/>
            <a:ext cx="7848600" cy="327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class Example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int fValue;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Example()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fValue = 10;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int getCalculatedValue()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int minValue = 30000;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int maxValue = 20000;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int gap = maxValue - minValue;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int caculatedValue = ((gap - fValue) / 10) + 25;</a:t>
            </a:r>
          </a:p>
          <a:p>
            <a:pPr algn="l"/>
            <a:endParaRPr lang="en-US" altLang="ko-KR" sz="1200" b="1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    return caculatedValue;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4B712-73DC-48E9-A466-BF6699CF37D8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들여쓰기 규칙</a:t>
            </a:r>
            <a:r>
              <a:rPr lang="en-US" altLang="ko-KR"/>
              <a:t>(indentation rule)</a:t>
            </a:r>
          </a:p>
          <a:p>
            <a:pPr lvl="1"/>
            <a:r>
              <a:rPr lang="ko-KR" altLang="en-US"/>
              <a:t>기본적으로 한 줄은 </a:t>
            </a:r>
            <a:r>
              <a:rPr lang="en-US" altLang="ko-KR"/>
              <a:t>80</a:t>
            </a:r>
            <a:r>
              <a:rPr lang="ko-KR" altLang="en-US"/>
              <a:t>자를 넘기지 않도록 하여</a:t>
            </a:r>
            <a:r>
              <a:rPr lang="en-US" altLang="ko-KR"/>
              <a:t>, </a:t>
            </a:r>
            <a:r>
              <a:rPr lang="ko-KR" altLang="en-US"/>
              <a:t>한 눈에 볼 수 있도록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단항 연산자를 제외한 모든 연산자는 앞뒤로 한 칸씩 공백 문자를 넣는 것을 원칙으로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들여쓰기는 탭 문자</a:t>
            </a:r>
            <a:r>
              <a:rPr lang="en-US" altLang="ko-KR"/>
              <a:t>(</a:t>
            </a:r>
            <a:r>
              <a:rPr lang="ko-KR" altLang="en-US"/>
              <a:t>공백 문자 </a:t>
            </a:r>
            <a:r>
              <a:rPr lang="en-US" altLang="ko-KR"/>
              <a:t>4</a:t>
            </a:r>
            <a:r>
              <a:rPr lang="ko-KR" altLang="en-US"/>
              <a:t>개만큼의 크기</a:t>
            </a:r>
            <a:r>
              <a:rPr lang="en-US" altLang="ko-KR"/>
              <a:t>)</a:t>
            </a:r>
            <a:r>
              <a:rPr lang="ko-KR" altLang="en-US"/>
              <a:t>만을 이용한다</a:t>
            </a:r>
            <a:r>
              <a:rPr lang="en-US" altLang="ko-KR"/>
              <a:t>. 4</a:t>
            </a:r>
            <a:r>
              <a:rPr lang="ko-KR" altLang="en-US"/>
              <a:t>칸의 공백 문자를 사용하는 것은 권장하지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한 줄의 길이가 부득이하게 </a:t>
            </a:r>
            <a:r>
              <a:rPr lang="en-US" altLang="ko-KR"/>
              <a:t>80</a:t>
            </a:r>
            <a:r>
              <a:rPr lang="ko-KR" altLang="en-US"/>
              <a:t>자를 넘어가게 되면</a:t>
            </a:r>
            <a:r>
              <a:rPr lang="en-US" altLang="ko-KR"/>
              <a:t>, </a:t>
            </a:r>
            <a:r>
              <a:rPr lang="ko-KR" altLang="en-US"/>
              <a:t>다음과 같은 규칙을 기준으로 둘 이상의 줄로 나누어야 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콤마</a:t>
            </a:r>
            <a:r>
              <a:rPr lang="en-US" altLang="ko-KR"/>
              <a:t>(,)</a:t>
            </a:r>
            <a:r>
              <a:rPr lang="ko-KR" altLang="en-US"/>
              <a:t>다음을 나눈다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연산자</a:t>
            </a:r>
            <a:r>
              <a:rPr lang="en-US" altLang="ko-KR"/>
              <a:t>(+,-,/,*,||,|,&amp;&amp;,&amp;) </a:t>
            </a:r>
            <a:r>
              <a:rPr lang="ko-KR" altLang="en-US"/>
              <a:t>앞에서 나눈다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95400" y="3789363"/>
            <a:ext cx="7467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String getArgumentName(String path, String type, int attributes,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                      boolean securityCheck, int commonRule,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                      String databaseName);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295400" y="5051425"/>
            <a:ext cx="7467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fMaxValue = getField(CENTER) + getField(LEFT) + getField(RIGHT)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	    + getField(UP) + getField(DOWN) + INIT_VALUE;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26AE8-2886-4A28-8E5A-A1C3C0F59E4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들여쓰기 규칙</a:t>
            </a:r>
            <a:r>
              <a:rPr lang="en-US" altLang="ko-KR"/>
              <a:t>(Cont'd)</a:t>
            </a:r>
          </a:p>
          <a:p>
            <a:pPr lvl="2"/>
            <a:r>
              <a:rPr lang="ko-KR" altLang="en-US"/>
              <a:t>분리된 줄은 원래 줄보다 최소 두 개의 탭 문자 이상 들여쓰기를 하며</a:t>
            </a:r>
            <a:r>
              <a:rPr lang="en-US" altLang="ko-KR"/>
              <a:t>, </a:t>
            </a:r>
            <a:r>
              <a:rPr lang="ko-KR" altLang="en-US"/>
              <a:t>분리된 세 번째 줄부터는 두 번째 줄과 동일한 들여쓰기를 하는 것을 원칙으로 한다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메소드 선언시 매개변수의 개수가 너무 많아 </a:t>
            </a:r>
            <a:r>
              <a:rPr lang="en-US" altLang="ko-KR"/>
              <a:t>80</a:t>
            </a:r>
            <a:r>
              <a:rPr lang="ko-KR" altLang="en-US"/>
              <a:t>컬럼을 넘어서게 되면</a:t>
            </a:r>
            <a:r>
              <a:rPr lang="en-US" altLang="ko-KR"/>
              <a:t>, </a:t>
            </a:r>
            <a:r>
              <a:rPr lang="ko-KR" altLang="en-US"/>
              <a:t>기본적으로 원래 줄의 매개변수가 시작하는 위치까지 들여쓰기를 하는 것을 원칙으로 하되</a:t>
            </a:r>
            <a:r>
              <a:rPr lang="en-US" altLang="ko-KR"/>
              <a:t>, </a:t>
            </a:r>
            <a:r>
              <a:rPr lang="ko-KR" altLang="en-US"/>
              <a:t>들여쓰기의 깊이가 너무 깊어질 경우 두 개의 탭 문자만큼 들여쓰기를 하는 것으로 한다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295400" y="1981200"/>
            <a:ext cx="7467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fInitValue = getArgumentName("c:\\temp", "MESSAGE", 4,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            getDefaultSecurityPolicy(SecurityPolicy.SYSTEM),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            ArgumentList.WRITE, "tisweb/common");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295400" y="3900488"/>
            <a:ext cx="7467600" cy="1905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void addActionComponent(Component actionComponent, int index, String text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                int type, String name, Frame parent)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</a:t>
            </a:r>
            <a:r>
              <a:rPr lang="ko-KR" altLang="en-US" sz="1200">
                <a:latin typeface="Courier New" pitchFamily="49" charset="0"/>
              </a:rPr>
              <a:t>메소드 </a:t>
            </a:r>
            <a:r>
              <a:rPr lang="en-US" altLang="ko-KR" sz="1200">
                <a:latin typeface="Courier New" pitchFamily="49" charset="0"/>
              </a:rPr>
              <a:t>Body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public static synchronized getClasspathRepository(Repository oldRepository,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Repository newRepository, String classpath)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</a:t>
            </a:r>
            <a:r>
              <a:rPr lang="ko-KR" altLang="en-US" sz="1200">
                <a:latin typeface="Courier New" pitchFamily="49" charset="0"/>
              </a:rPr>
              <a:t>메소드 </a:t>
            </a:r>
            <a:r>
              <a:rPr lang="en-US" altLang="ko-KR" sz="1200">
                <a:latin typeface="Courier New" pitchFamily="49" charset="0"/>
              </a:rPr>
              <a:t>Body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CAF1-BA80-4932-96B7-1A66101D94A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들여쓰기 규칙</a:t>
            </a:r>
            <a:r>
              <a:rPr lang="en-US" altLang="ko-KR"/>
              <a:t>(Cont'd)</a:t>
            </a:r>
          </a:p>
          <a:p>
            <a:pPr lvl="2"/>
            <a:r>
              <a:rPr lang="en-US" altLang="ko-KR"/>
              <a:t>if </a:t>
            </a:r>
            <a:r>
              <a:rPr lang="ko-KR" altLang="en-US"/>
              <a:t>문의 경우 나누어진 줄은 두 개의 탭 문자만큼 들여쓰기를 한다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중괄호나 소괄호와 같이 묶여있는 부분은 될 수 있으면 나누지 않는다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위 규칙들이 오히려 가독성을 해칠 경우 나누어진 줄의 들여쓰기는 두 개의 탭 문자만큼 하는 것으로 한다</a:t>
            </a:r>
            <a:r>
              <a:rPr lang="en-US" altLang="ko-KR"/>
              <a:t>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1633538"/>
            <a:ext cx="7467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if ((useInternalDevice &amp;&amp; useCache)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|| (useHardDisk &amp;&amp; useMemory)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|| !(useMoniter &amp;&amp; useCDROM))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formatDisk();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// </a:t>
            </a:r>
            <a:r>
              <a:rPr lang="ko-KR" altLang="en-US" sz="1200">
                <a:latin typeface="Courier New" pitchFamily="49" charset="0"/>
              </a:rPr>
              <a:t>잘못된 예 </a:t>
            </a:r>
            <a:r>
              <a:rPr lang="en-US" altLang="ko-KR" sz="1200">
                <a:latin typeface="Courier New" pitchFamily="49" charset="0"/>
              </a:rPr>
              <a:t>– if </a:t>
            </a:r>
            <a:r>
              <a:rPr lang="ko-KR" altLang="en-US" sz="1200">
                <a:latin typeface="Courier New" pitchFamily="49" charset="0"/>
              </a:rPr>
              <a:t>블록의 몸체와 비교분의 구분이 용이하지 않다</a:t>
            </a:r>
            <a:r>
              <a:rPr lang="en-US" altLang="ko-KR" sz="1200">
                <a:latin typeface="Courier New" pitchFamily="49" charset="0"/>
              </a:rPr>
              <a:t>.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// </a:t>
            </a:r>
            <a:r>
              <a:rPr lang="ko-KR" altLang="en-US" sz="1200">
                <a:latin typeface="Courier New" pitchFamily="49" charset="0"/>
              </a:rPr>
              <a:t>위의 예는 잘못 들여쓰기 된 경우이다</a:t>
            </a:r>
            <a:r>
              <a:rPr lang="en-US" altLang="ko-KR" sz="1200">
                <a:latin typeface="Courier New" pitchFamily="49" charset="0"/>
              </a:rPr>
              <a:t>. </a:t>
            </a:r>
            <a:r>
              <a:rPr lang="ko-KR" altLang="en-US" sz="1200">
                <a:latin typeface="Courier New" pitchFamily="49" charset="0"/>
              </a:rPr>
              <a:t>위의 경우를 다음과 같이 바꾸어야 한다</a:t>
            </a:r>
            <a:r>
              <a:rPr lang="en-US" altLang="ko-KR" sz="1200">
                <a:latin typeface="Courier New" pitchFamily="49" charset="0"/>
              </a:rPr>
              <a:t>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if ((useInternalDevice &amp;&amp; useCache)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|| (useHardDisk &amp;&amp; useMemory)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|| !(useMoniter &amp;&amp; useCD_ROM))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formatDisk();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// </a:t>
            </a:r>
            <a:r>
              <a:rPr lang="ko-KR" altLang="en-US" sz="1200">
                <a:latin typeface="Courier New" pitchFamily="49" charset="0"/>
              </a:rPr>
              <a:t>올바른 예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95400" y="4876800"/>
            <a:ext cx="74676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fValue = verticalAlignment - horizontalAlignment + (leftInset - rightInset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+ upInset - downInset) + width; // </a:t>
            </a:r>
            <a:r>
              <a:rPr lang="ko-KR" altLang="en-US" sz="1200">
                <a:latin typeface="Courier New" pitchFamily="49" charset="0"/>
              </a:rPr>
              <a:t>잘못된 예</a:t>
            </a:r>
          </a:p>
          <a:p>
            <a:pPr algn="l"/>
            <a:endParaRPr lang="ko-KR" altLang="en-US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// </a:t>
            </a:r>
            <a:r>
              <a:rPr lang="ko-KR" altLang="en-US" sz="1200">
                <a:latin typeface="Courier New" pitchFamily="49" charset="0"/>
              </a:rPr>
              <a:t>위의 예는 잘못 들여쓰기 된 경우이다</a:t>
            </a:r>
            <a:r>
              <a:rPr lang="en-US" altLang="ko-KR" sz="1200">
                <a:latin typeface="Courier New" pitchFamily="49" charset="0"/>
              </a:rPr>
              <a:t>. </a:t>
            </a:r>
            <a:r>
              <a:rPr lang="ko-KR" altLang="en-US" sz="1200">
                <a:latin typeface="Courier New" pitchFamily="49" charset="0"/>
              </a:rPr>
              <a:t>위의 경우는 다음과 같이 바꾸어야 한다</a:t>
            </a:r>
            <a:r>
              <a:rPr lang="en-US" altLang="ko-KR" sz="1200">
                <a:latin typeface="Courier New" pitchFamily="49" charset="0"/>
              </a:rPr>
              <a:t>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fValue = verticalAlignment - horizontalAlignment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+ (leftInset - rightInset + upInset - downInset) + width; // </a:t>
            </a:r>
            <a:r>
              <a:rPr lang="ko-KR" altLang="en-US" sz="1200">
                <a:latin typeface="Courier New" pitchFamily="49" charset="0"/>
              </a:rPr>
              <a:t>올바른 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4686-D9A5-4EE9-9A4E-E0CD72FDC238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선언문 코딩 표준</a:t>
            </a:r>
          </a:p>
          <a:p>
            <a:pPr lvl="1"/>
            <a:r>
              <a:rPr lang="ko-KR" altLang="en-US"/>
              <a:t>변수나 상수의 선언은 각각에 대해서 한 줄씩 사용하며 한 줄에 여러 개의 변수나 상수를 선언하지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모든 변수는 가능하다면 선언된 곳에서 명시적으로 초기화 해 주어야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각각의 변수는 각각의 용도를 가지는 것을 원칙으로 하며</a:t>
            </a:r>
            <a:r>
              <a:rPr lang="en-US" altLang="ko-KR"/>
              <a:t>, </a:t>
            </a:r>
            <a:r>
              <a:rPr lang="ko-KR" altLang="en-US"/>
              <a:t>절대로 하나의 변수를 여러 가지 용도로 사용해서는 안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블록이 다르다고 해서 각 지역 변수로 같은 이름의 변수를 사용해서는 안 된다</a:t>
            </a:r>
            <a:r>
              <a:rPr lang="en-US" altLang="ko-KR"/>
              <a:t>.(</a:t>
            </a:r>
            <a:r>
              <a:rPr lang="ko-KR" altLang="en-US"/>
              <a:t>반복문 등에서 사용되는 임시 변수는 제외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지역 변수의 이름은 클래스 변수나</a:t>
            </a:r>
            <a:r>
              <a:rPr lang="en-US" altLang="ko-KR"/>
              <a:t>, </a:t>
            </a:r>
            <a:r>
              <a:rPr lang="ko-KR" altLang="en-US"/>
              <a:t>인스턴스 변수의 이름과 동일하게 짓지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메소드 선언 시 메소드의 이름과 소괄호 사이에는 공백을 넣지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선언문에서 여는 중괄호</a:t>
            </a:r>
            <a:r>
              <a:rPr lang="en-US" altLang="ko-KR"/>
              <a:t>({)</a:t>
            </a:r>
            <a:r>
              <a:rPr lang="ko-KR" altLang="en-US"/>
              <a:t>는 선언문과 같은 줄의 마지막에 위치 하는 것을 원칙으로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A794D-7905-4FDA-941E-74196B2BE07E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선언문 코딩 표준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실제 표준의 적용 예시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848600" cy="297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class ExampleApplet extends Applet {        // </a:t>
            </a:r>
            <a:r>
              <a:rPr lang="ko-KR" altLang="en-US" sz="1200">
                <a:latin typeface="Courier New" pitchFamily="49" charset="0"/>
              </a:rPr>
              <a:t>선언문과 같은 줄에 여는 중괄호 위치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private static final int ENTERED = 1;   // </a:t>
            </a:r>
            <a:r>
              <a:rPr lang="ko-KR" altLang="en-US" sz="1200">
                <a:latin typeface="Courier New" pitchFamily="49" charset="0"/>
              </a:rPr>
              <a:t>각각의 상수는 한 줄씩 위치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private static final int EXITED = 2;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String fName = "Example Applet"; // </a:t>
            </a:r>
            <a:r>
              <a:rPr lang="ko-KR" altLang="en-US" sz="1200">
                <a:latin typeface="Courier New" pitchFamily="49" charset="0"/>
              </a:rPr>
              <a:t>각각의 변수는 한 줄씩 위치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protected Label fNameLabel = new Label("</a:t>
            </a:r>
            <a:r>
              <a:rPr lang="ko-KR" altLang="en-US" sz="1200">
                <a:latin typeface="Courier New" pitchFamily="49" charset="0"/>
              </a:rPr>
              <a:t>이름</a:t>
            </a:r>
            <a:r>
              <a:rPr lang="en-US" altLang="ko-KR" sz="1200">
                <a:latin typeface="Courier New" pitchFamily="49" charset="0"/>
              </a:rPr>
              <a:t>");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Button fExitButton = new Button("</a:t>
            </a:r>
            <a:r>
              <a:rPr lang="ko-KR" altLang="en-US" sz="1200">
                <a:latin typeface="Courier New" pitchFamily="49" charset="0"/>
              </a:rPr>
              <a:t>종료</a:t>
            </a:r>
            <a:r>
              <a:rPr lang="en-US" altLang="ko-KR" sz="1200">
                <a:latin typeface="Courier New" pitchFamily="49" charset="0"/>
              </a:rPr>
              <a:t>");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long fTimeStamp = 0L;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long fID, fStartPosition;       // </a:t>
            </a:r>
            <a:r>
              <a:rPr lang="ko-KR" altLang="en-US" sz="1200">
                <a:latin typeface="Courier New" pitchFamily="49" charset="0"/>
              </a:rPr>
              <a:t>한 줄에 두 개의 변수를 선언 </a:t>
            </a:r>
            <a:r>
              <a:rPr lang="en-US" altLang="ko-KR" sz="1200">
                <a:latin typeface="Courier New" pitchFamily="49" charset="0"/>
              </a:rPr>
              <a:t>--&gt; </a:t>
            </a:r>
            <a:r>
              <a:rPr lang="ko-KR" altLang="en-US" sz="1200">
                <a:latin typeface="Courier New" pitchFamily="49" charset="0"/>
              </a:rPr>
              <a:t>잘못된 예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public void setName(String name) {      // </a:t>
            </a:r>
            <a:r>
              <a:rPr lang="ko-KR" altLang="en-US" sz="1200">
                <a:latin typeface="Courier New" pitchFamily="49" charset="0"/>
              </a:rPr>
              <a:t>메소드 이름과 소괄호 사이에는 공백이 없음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    </a:t>
            </a:r>
            <a:r>
              <a:rPr lang="en-US" altLang="ko-KR" sz="1200">
                <a:latin typeface="Courier New" pitchFamily="49" charset="0"/>
              </a:rPr>
              <a:t>fName = name;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CA326-241C-4315-B159-6F842B34BC7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제어문 코딩 표준</a:t>
            </a:r>
          </a:p>
          <a:p>
            <a:pPr lvl="1"/>
            <a:r>
              <a:rPr lang="en-US" altLang="ko-KR"/>
              <a:t>if </a:t>
            </a:r>
            <a:r>
              <a:rPr lang="ko-KR" altLang="en-US"/>
              <a:t>문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r>
              <a:rPr lang="en-US" altLang="ko-KR"/>
              <a:t>if </a:t>
            </a:r>
            <a:r>
              <a:rPr lang="ko-KR" altLang="en-US"/>
              <a:t>문 안에서 쓰이는 문장이 비록 한 줄이라도 항상 중괄호를 사용해야 한다</a:t>
            </a:r>
            <a:r>
              <a:rPr lang="en-US" altLang="ko-KR"/>
              <a:t>. </a:t>
            </a:r>
            <a:r>
              <a:rPr lang="ko-KR" altLang="en-US"/>
              <a:t>이는 나중에 해당 부분이 한 줄 이상으로 늘어날 경우 예기치 않게 발생할 수 있는 버그의 가능성을 배제해 준다</a:t>
            </a:r>
            <a:r>
              <a:rPr lang="en-US" altLang="ko-KR"/>
              <a:t>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25146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if</a:t>
            </a:r>
            <a:r>
              <a:rPr lang="en-US" altLang="ko-KR" sz="1200">
                <a:latin typeface="Courier New" pitchFamily="49" charset="0"/>
              </a:rPr>
              <a:t> (</a:t>
            </a:r>
            <a:r>
              <a:rPr lang="ko-KR" altLang="en-US" sz="1200">
                <a:latin typeface="Courier New" pitchFamily="49" charset="0"/>
              </a:rPr>
              <a:t>조건</a:t>
            </a:r>
            <a:r>
              <a:rPr lang="en-US" altLang="ko-KR" sz="1200">
                <a:latin typeface="Courier New" pitchFamily="49" charset="0"/>
              </a:rPr>
              <a:t>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81400" y="1752600"/>
            <a:ext cx="25146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if</a:t>
            </a:r>
            <a:r>
              <a:rPr lang="en-US" altLang="ko-KR" sz="1200">
                <a:latin typeface="Courier New" pitchFamily="49" charset="0"/>
              </a:rPr>
              <a:t> (</a:t>
            </a:r>
            <a:r>
              <a:rPr lang="ko-KR" altLang="en-US" sz="1200">
                <a:latin typeface="Courier New" pitchFamily="49" charset="0"/>
              </a:rPr>
              <a:t>조건</a:t>
            </a:r>
            <a:r>
              <a:rPr lang="en-US" altLang="ko-KR" sz="1200">
                <a:latin typeface="Courier New" pitchFamily="49" charset="0"/>
              </a:rPr>
              <a:t>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else</a:t>
            </a:r>
            <a:r>
              <a:rPr lang="en-US" altLang="ko-KR" sz="1200">
                <a:latin typeface="Courier New" pitchFamily="49" charset="0"/>
              </a:rPr>
              <a:t>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248400" y="1752600"/>
            <a:ext cx="25146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if</a:t>
            </a:r>
            <a:r>
              <a:rPr lang="en-US" altLang="ko-KR" sz="1200">
                <a:latin typeface="Courier New" pitchFamily="49" charset="0"/>
              </a:rPr>
              <a:t> (</a:t>
            </a:r>
            <a:r>
              <a:rPr lang="ko-KR" altLang="en-US" sz="1200">
                <a:latin typeface="Courier New" pitchFamily="49" charset="0"/>
              </a:rPr>
              <a:t>조건</a:t>
            </a:r>
            <a:r>
              <a:rPr lang="en-US" altLang="ko-KR" sz="1200">
                <a:latin typeface="Courier New" pitchFamily="49" charset="0"/>
              </a:rPr>
              <a:t>1)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else if</a:t>
            </a:r>
            <a:r>
              <a:rPr lang="en-US" altLang="ko-KR" sz="1200">
                <a:latin typeface="Courier New" pitchFamily="49" charset="0"/>
              </a:rPr>
              <a:t> (</a:t>
            </a:r>
            <a:r>
              <a:rPr lang="ko-KR" altLang="en-US" sz="1200">
                <a:latin typeface="Courier New" pitchFamily="49" charset="0"/>
              </a:rPr>
              <a:t>조건</a:t>
            </a:r>
            <a:r>
              <a:rPr lang="en-US" altLang="ko-KR" sz="1200">
                <a:latin typeface="Courier New" pitchFamily="49" charset="0"/>
              </a:rPr>
              <a:t>2)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else</a:t>
            </a:r>
            <a:r>
              <a:rPr lang="en-US" altLang="ko-KR" sz="1200">
                <a:latin typeface="Courier New" pitchFamily="49" charset="0"/>
              </a:rPr>
              <a:t>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914400" y="4267200"/>
            <a:ext cx="784860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if</a:t>
            </a:r>
            <a:r>
              <a:rPr lang="en-US" altLang="ko-KR" sz="1200">
                <a:latin typeface="Courier New" pitchFamily="49" charset="0"/>
              </a:rPr>
              <a:t> (maxValue &gt; 100) 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fStackOverflow = true;</a:t>
            </a:r>
            <a:r>
              <a:rPr lang="en-US" altLang="ko-KR" sz="1200">
                <a:latin typeface="Courier New" pitchFamily="49" charset="0"/>
              </a:rPr>
              <a:t> // </a:t>
            </a:r>
            <a:r>
              <a:rPr lang="ko-KR" altLang="en-US" sz="1200">
                <a:latin typeface="Courier New" pitchFamily="49" charset="0"/>
              </a:rPr>
              <a:t>잘못된 예 </a:t>
            </a:r>
            <a:r>
              <a:rPr lang="en-US" altLang="ko-KR" sz="1200">
                <a:latin typeface="Courier New" pitchFamily="49" charset="0"/>
              </a:rPr>
              <a:t>--&gt; </a:t>
            </a:r>
            <a:r>
              <a:rPr lang="ko-KR" altLang="en-US" sz="1200">
                <a:latin typeface="Courier New" pitchFamily="49" charset="0"/>
              </a:rPr>
              <a:t>중괄호를 사용 않음</a:t>
            </a:r>
          </a:p>
          <a:p>
            <a:pPr algn="l"/>
            <a:endParaRPr lang="ko-KR" altLang="en-US" sz="1200">
              <a:latin typeface="Courier New" pitchFamily="49" charset="0"/>
            </a:endParaRPr>
          </a:p>
          <a:p>
            <a:pPr algn="l"/>
            <a:r>
              <a:rPr lang="en-US" altLang="ko-KR" sz="1200" b="1">
                <a:latin typeface="Courier New" pitchFamily="49" charset="0"/>
              </a:rPr>
              <a:t>if</a:t>
            </a:r>
            <a:r>
              <a:rPr lang="en-US" altLang="ko-KR" sz="1200">
                <a:latin typeface="Courier New" pitchFamily="49" charset="0"/>
              </a:rPr>
              <a:t> (maxValue &gt; 100) </a:t>
            </a:r>
            <a:r>
              <a:rPr lang="en-US" altLang="ko-KR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fStackOverflow = true;</a:t>
            </a:r>
            <a:r>
              <a:rPr lang="en-US" altLang="ko-KR" sz="1200">
                <a:latin typeface="Courier New" pitchFamily="49" charset="0"/>
              </a:rPr>
              <a:t> // </a:t>
            </a:r>
            <a:r>
              <a:rPr lang="ko-KR" altLang="en-US" sz="1200">
                <a:latin typeface="Courier New" pitchFamily="49" charset="0"/>
              </a:rPr>
              <a:t>올바른 예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B91B-4E40-4689-911B-F3A3D28B4D14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제어문 코딩 표준</a:t>
            </a:r>
            <a:r>
              <a:rPr lang="en-US" altLang="ko-KR"/>
              <a:t>(Cont'd)</a:t>
            </a:r>
          </a:p>
          <a:p>
            <a:pPr lvl="1"/>
            <a:r>
              <a:rPr lang="en-US" altLang="ko-KR"/>
              <a:t>for </a:t>
            </a:r>
            <a:r>
              <a:rPr lang="ko-KR" altLang="en-US"/>
              <a:t>문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r>
              <a:rPr lang="en-US" altLang="ko-KR"/>
              <a:t>for </a:t>
            </a:r>
            <a:r>
              <a:rPr lang="ko-KR" altLang="en-US"/>
              <a:t>문에서 사용하는 초기화 부분이나 조건 부분</a:t>
            </a:r>
            <a:r>
              <a:rPr lang="en-US" altLang="ko-KR"/>
              <a:t>, </a:t>
            </a:r>
            <a:r>
              <a:rPr lang="ko-KR" altLang="en-US"/>
              <a:t>갱신 부분에는 세 개 이상의 변수를 사용하지 않는 것을 원칙으로 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for </a:t>
            </a:r>
            <a:r>
              <a:rPr lang="ko-KR" altLang="en-US"/>
              <a:t>문 역시 </a:t>
            </a:r>
            <a:r>
              <a:rPr lang="en-US" altLang="ko-KR"/>
              <a:t>if </a:t>
            </a:r>
            <a:r>
              <a:rPr lang="ko-KR" altLang="en-US"/>
              <a:t>문과 마찬가지 이유로 </a:t>
            </a:r>
            <a:r>
              <a:rPr lang="en-US" altLang="ko-KR"/>
              <a:t>loop-body</a:t>
            </a:r>
            <a:r>
              <a:rPr lang="ko-KR" altLang="en-US"/>
              <a:t>가 단 하나의 문장이라도 중괄호를 항상 사용해야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while </a:t>
            </a:r>
            <a:r>
              <a:rPr lang="ko-KR" altLang="en-US"/>
              <a:t>문</a:t>
            </a:r>
            <a:r>
              <a:rPr lang="en-US" altLang="ko-KR"/>
              <a:t>, do-while </a:t>
            </a:r>
            <a:r>
              <a:rPr lang="ko-KR" altLang="en-US"/>
              <a:t>문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r>
              <a:rPr lang="en-US" altLang="ko-KR"/>
              <a:t>while </a:t>
            </a:r>
            <a:r>
              <a:rPr lang="ko-KR" altLang="en-US"/>
              <a:t>문</a:t>
            </a:r>
            <a:r>
              <a:rPr lang="en-US" altLang="ko-KR"/>
              <a:t>, do-while </a:t>
            </a:r>
            <a:r>
              <a:rPr lang="ko-KR" altLang="en-US"/>
              <a:t>문 역시 </a:t>
            </a:r>
            <a:r>
              <a:rPr lang="en-US" altLang="ko-KR"/>
              <a:t>for </a:t>
            </a:r>
            <a:r>
              <a:rPr lang="ko-KR" altLang="en-US"/>
              <a:t>문과 마찬가지 이유로 </a:t>
            </a:r>
            <a:r>
              <a:rPr lang="en-US" altLang="ko-KR"/>
              <a:t>loop-body</a:t>
            </a:r>
            <a:r>
              <a:rPr lang="ko-KR" altLang="en-US"/>
              <a:t>가 단 하나의 문장이라도 중괄호를 항상 사용해야 한다</a:t>
            </a:r>
            <a:r>
              <a:rPr lang="en-US" altLang="ko-KR"/>
              <a:t>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848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for </a:t>
            </a:r>
            <a:r>
              <a:rPr lang="en-US" altLang="ko-KR" sz="1200">
                <a:latin typeface="Courier New" pitchFamily="49" charset="0"/>
              </a:rPr>
              <a:t>(</a:t>
            </a:r>
            <a:r>
              <a:rPr lang="ko-KR" altLang="en-US" sz="1200">
                <a:latin typeface="Courier New" pitchFamily="49" charset="0"/>
              </a:rPr>
              <a:t>초기화</a:t>
            </a:r>
            <a:r>
              <a:rPr lang="en-US" altLang="ko-KR" sz="1200">
                <a:latin typeface="Courier New" pitchFamily="49" charset="0"/>
              </a:rPr>
              <a:t>; </a:t>
            </a:r>
            <a:r>
              <a:rPr lang="ko-KR" altLang="en-US" sz="1200">
                <a:latin typeface="Courier New" pitchFamily="49" charset="0"/>
              </a:rPr>
              <a:t>조건</a:t>
            </a:r>
            <a:r>
              <a:rPr lang="en-US" altLang="ko-KR" sz="1200">
                <a:latin typeface="Courier New" pitchFamily="49" charset="0"/>
              </a:rPr>
              <a:t>; </a:t>
            </a:r>
            <a:r>
              <a:rPr lang="ko-KR" altLang="en-US" sz="1200">
                <a:latin typeface="Courier New" pitchFamily="49" charset="0"/>
              </a:rPr>
              <a:t>갱신</a:t>
            </a:r>
            <a:r>
              <a:rPr lang="en-US" altLang="ko-KR" sz="1200">
                <a:latin typeface="Courier New" pitchFamily="49" charset="0"/>
              </a:rPr>
              <a:t>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  <a:endParaRPr lang="en-US" altLang="ko-KR" sz="1200" b="1">
              <a:latin typeface="Courier New" pitchFamily="49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14400" y="4572000"/>
            <a:ext cx="38862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while </a:t>
            </a:r>
            <a:r>
              <a:rPr lang="en-US" altLang="ko-KR" sz="1200">
                <a:latin typeface="Courier New" pitchFamily="49" charset="0"/>
              </a:rPr>
              <a:t>(</a:t>
            </a:r>
            <a:r>
              <a:rPr lang="ko-KR" altLang="en-US" sz="1200">
                <a:latin typeface="Courier New" pitchFamily="49" charset="0"/>
              </a:rPr>
              <a:t>조건</a:t>
            </a:r>
            <a:r>
              <a:rPr lang="en-US" altLang="ko-KR" sz="1200">
                <a:latin typeface="Courier New" pitchFamily="49" charset="0"/>
              </a:rPr>
              <a:t>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  <a:endParaRPr lang="en-US" altLang="ko-KR" sz="1200" b="1">
              <a:latin typeface="Courier New" pitchFamily="49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876800" y="4572000"/>
            <a:ext cx="38862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do</a:t>
            </a:r>
            <a:r>
              <a:rPr lang="en-US" altLang="ko-KR" sz="1200">
                <a:latin typeface="Courier New" pitchFamily="49" charset="0"/>
              </a:rPr>
              <a:t>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while </a:t>
            </a:r>
            <a:r>
              <a:rPr lang="en-US" altLang="ko-KR" sz="1200">
                <a:latin typeface="Courier New" pitchFamily="49" charset="0"/>
              </a:rPr>
              <a:t>(</a:t>
            </a:r>
            <a:r>
              <a:rPr lang="ko-KR" altLang="en-US" sz="1200">
                <a:latin typeface="Courier New" pitchFamily="49" charset="0"/>
              </a:rPr>
              <a:t>조건</a:t>
            </a:r>
            <a:r>
              <a:rPr lang="en-US" altLang="ko-KR" sz="1200">
                <a:latin typeface="Courier New" pitchFamily="49" charset="0"/>
              </a:rPr>
              <a:t>);</a:t>
            </a:r>
            <a:endParaRPr lang="en-US" altLang="ko-KR" sz="12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25062-8FDD-4003-B402-059F903758E8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제어문 코딩 표준</a:t>
            </a:r>
            <a:r>
              <a:rPr lang="en-US" altLang="ko-KR"/>
              <a:t>(Cont'd)</a:t>
            </a:r>
          </a:p>
          <a:p>
            <a:pPr lvl="1"/>
            <a:r>
              <a:rPr lang="en-US" altLang="ko-KR"/>
              <a:t>switch-case </a:t>
            </a:r>
            <a:r>
              <a:rPr lang="ko-KR" altLang="en-US"/>
              <a:t>문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r>
              <a:rPr lang="ko-KR" altLang="en-US"/>
              <a:t>위의 예시에서 </a:t>
            </a:r>
            <a:r>
              <a:rPr lang="en-US" altLang="ko-KR"/>
              <a:t>case CENTER </a:t>
            </a:r>
            <a:r>
              <a:rPr lang="ko-KR" altLang="en-US"/>
              <a:t>부분과 같이 </a:t>
            </a:r>
            <a:r>
              <a:rPr lang="en-US" altLang="ko-KR"/>
              <a:t>break </a:t>
            </a:r>
            <a:r>
              <a:rPr lang="ko-KR" altLang="en-US"/>
              <a:t>문 없이 다음 </a:t>
            </a:r>
            <a:r>
              <a:rPr lang="en-US" altLang="ko-KR"/>
              <a:t>case </a:t>
            </a:r>
            <a:r>
              <a:rPr lang="ko-KR" altLang="en-US"/>
              <a:t>문</a:t>
            </a:r>
            <a:r>
              <a:rPr lang="en-US" altLang="ko-KR"/>
              <a:t>(</a:t>
            </a:r>
            <a:r>
              <a:rPr lang="ko-KR" altLang="en-US"/>
              <a:t>여기에서는 </a:t>
            </a:r>
            <a:r>
              <a:rPr lang="en-US" altLang="ko-KR"/>
              <a:t>case LEFT</a:t>
            </a:r>
            <a:r>
              <a:rPr lang="ko-KR" altLang="en-US"/>
              <a:t>부분</a:t>
            </a:r>
            <a:r>
              <a:rPr lang="en-US" altLang="ko-KR"/>
              <a:t>)</a:t>
            </a:r>
            <a:r>
              <a:rPr lang="ko-KR" altLang="en-US"/>
              <a:t>을 실행할 때에는 </a:t>
            </a:r>
            <a:r>
              <a:rPr lang="en-US" altLang="ko-KR"/>
              <a:t>break </a:t>
            </a:r>
            <a:r>
              <a:rPr lang="ko-KR" altLang="en-US"/>
              <a:t>문 없이 지나친다는 것</a:t>
            </a:r>
            <a:r>
              <a:rPr lang="en-US" altLang="ko-KR"/>
              <a:t>(fall through)</a:t>
            </a:r>
            <a:r>
              <a:rPr lang="ko-KR" altLang="en-US"/>
              <a:t>을 반드시 표기해 주어야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모든 </a:t>
            </a:r>
            <a:r>
              <a:rPr lang="en-US" altLang="ko-KR"/>
              <a:t>switch </a:t>
            </a:r>
            <a:r>
              <a:rPr lang="ko-KR" altLang="en-US"/>
              <a:t>문에는 위와 같이 </a:t>
            </a:r>
            <a:r>
              <a:rPr lang="en-US" altLang="ko-KR"/>
              <a:t>default </a:t>
            </a:r>
            <a:r>
              <a:rPr lang="ko-KR" altLang="en-US"/>
              <a:t>부분을 제일 뒤쪽에 반드시 적어주어야 한다</a:t>
            </a:r>
            <a:r>
              <a:rPr lang="en-US" altLang="ko-KR"/>
              <a:t>.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848600" cy="327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switch</a:t>
            </a:r>
            <a:r>
              <a:rPr lang="en-US" altLang="ko-KR" sz="1200">
                <a:latin typeface="Courier New" pitchFamily="49" charset="0"/>
              </a:rPr>
              <a:t> (horizontalAlignment)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case</a:t>
            </a:r>
            <a:r>
              <a:rPr lang="en-US" altLang="ko-KR" sz="1200">
                <a:latin typeface="Courier New" pitchFamily="49" charset="0"/>
              </a:rPr>
              <a:t> CENTER: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processHorizontalAlignment(Alignment.CENTER);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 u="sng">
                <a:latin typeface="Courier New" pitchFamily="49" charset="0"/>
              </a:rPr>
              <a:t>// fall through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case</a:t>
            </a:r>
            <a:r>
              <a:rPr lang="en-US" altLang="ko-KR" sz="1200">
                <a:latin typeface="Courier New" pitchFamily="49" charset="0"/>
              </a:rPr>
              <a:t> LEFT: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processHorizontalAlignment(Alignment.LEFT);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break</a:t>
            </a:r>
            <a:r>
              <a:rPr lang="en-US" altLang="ko-KR" sz="1200">
                <a:latin typeface="Courier New" pitchFamily="49" charset="0"/>
              </a:rPr>
              <a:t>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case</a:t>
            </a:r>
            <a:r>
              <a:rPr lang="en-US" altLang="ko-KR" sz="1200">
                <a:latin typeface="Courier New" pitchFamily="49" charset="0"/>
              </a:rPr>
              <a:t> RIGHT: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processHorizontalAlignment(Alignment.CENTER);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break</a:t>
            </a:r>
            <a:r>
              <a:rPr lang="en-US" altLang="ko-KR" sz="1200">
                <a:latin typeface="Courier New" pitchFamily="49" charset="0"/>
              </a:rPr>
              <a:t>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default</a:t>
            </a:r>
            <a:r>
              <a:rPr lang="en-US" altLang="ko-KR" sz="1200">
                <a:latin typeface="Courier New" pitchFamily="49" charset="0"/>
              </a:rPr>
              <a:t>: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throw new IllegalArgumentException("</a:t>
            </a:r>
            <a:r>
              <a:rPr lang="ko-KR" altLang="en-US" sz="1200">
                <a:latin typeface="Courier New" pitchFamily="49" charset="0"/>
              </a:rPr>
              <a:t>잘못된 수평 정렬 상태</a:t>
            </a:r>
            <a:r>
              <a:rPr lang="en-US" altLang="ko-KR" sz="1200">
                <a:latin typeface="Courier New" pitchFamily="49" charset="0"/>
              </a:rPr>
              <a:t>");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break</a:t>
            </a:r>
            <a:r>
              <a:rPr lang="en-US" altLang="ko-KR" sz="1200">
                <a:latin typeface="Courier New" pitchFamily="49" charset="0"/>
              </a:rPr>
              <a:t>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6741-3C9C-4878-8C0A-A21EA783DACF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제어문 코딩 표준</a:t>
            </a:r>
            <a:r>
              <a:rPr lang="en-US" altLang="ko-KR"/>
              <a:t>(Cont'd)</a:t>
            </a:r>
          </a:p>
          <a:p>
            <a:pPr lvl="1"/>
            <a:r>
              <a:rPr lang="en-US" altLang="ko-KR"/>
              <a:t>case </a:t>
            </a:r>
            <a:r>
              <a:rPr lang="ko-KR" altLang="en-US"/>
              <a:t>문과 </a:t>
            </a:r>
            <a:r>
              <a:rPr lang="en-US" altLang="ko-KR"/>
              <a:t>case </a:t>
            </a:r>
            <a:r>
              <a:rPr lang="ko-KR" altLang="en-US"/>
              <a:t>문 사이에는 반드시 한 줄을 띄어 주는 것을 원칙으로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앞의 </a:t>
            </a:r>
            <a:r>
              <a:rPr lang="en-US" altLang="ko-KR"/>
              <a:t>default </a:t>
            </a:r>
            <a:r>
              <a:rPr lang="ko-KR" altLang="en-US"/>
              <a:t>부분에서는 </a:t>
            </a:r>
            <a:r>
              <a:rPr lang="en-US" altLang="ko-KR"/>
              <a:t>break </a:t>
            </a:r>
            <a:r>
              <a:rPr lang="ko-KR" altLang="en-US"/>
              <a:t>문이 필요하지 않지만</a:t>
            </a:r>
            <a:r>
              <a:rPr lang="en-US" altLang="ko-KR"/>
              <a:t>, </a:t>
            </a:r>
            <a:r>
              <a:rPr lang="ko-KR" altLang="en-US"/>
              <a:t>일관성 측면에서 </a:t>
            </a:r>
            <a:r>
              <a:rPr lang="en-US" altLang="ko-KR"/>
              <a:t>break </a:t>
            </a:r>
            <a:r>
              <a:rPr lang="ko-KR" altLang="en-US"/>
              <a:t>문을 붙여 주도록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try-catch, try-catch-finally </a:t>
            </a:r>
            <a:r>
              <a:rPr lang="ko-KR" altLang="en-US"/>
              <a:t>문</a:t>
            </a:r>
          </a:p>
          <a:p>
            <a:pPr lvl="1"/>
            <a:endParaRPr lang="en-US" altLang="ko-KR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2971800"/>
            <a:ext cx="2514600" cy="228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try</a:t>
            </a:r>
            <a:r>
              <a:rPr lang="en-US" altLang="ko-KR" sz="1200">
                <a:latin typeface="Courier New" pitchFamily="49" charset="0"/>
              </a:rPr>
              <a:t>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catch</a:t>
            </a:r>
            <a:r>
              <a:rPr lang="en-US" altLang="ko-KR" sz="1200">
                <a:latin typeface="Courier New" pitchFamily="49" charset="0"/>
              </a:rPr>
              <a:t> (Exception 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</a:t>
            </a:r>
            <a:r>
              <a:rPr lang="ko-KR" altLang="en-US" sz="1200">
                <a:latin typeface="Courier New" pitchFamily="49" charset="0"/>
              </a:rPr>
              <a:t>예외 처리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581400" y="2971800"/>
            <a:ext cx="2514600" cy="228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try</a:t>
            </a:r>
            <a:r>
              <a:rPr lang="en-US" altLang="ko-KR" sz="1200">
                <a:latin typeface="Courier New" pitchFamily="49" charset="0"/>
              </a:rPr>
              <a:t>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catch</a:t>
            </a:r>
            <a:r>
              <a:rPr lang="en-US" altLang="ko-KR" sz="1200">
                <a:latin typeface="Courier New" pitchFamily="49" charset="0"/>
              </a:rPr>
              <a:t> (IOException ie)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IO</a:t>
            </a:r>
            <a:r>
              <a:rPr lang="ko-KR" altLang="en-US" sz="1200">
                <a:latin typeface="Courier New" pitchFamily="49" charset="0"/>
              </a:rPr>
              <a:t>예외 처리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catch</a:t>
            </a:r>
            <a:r>
              <a:rPr lang="en-US" altLang="ko-KR" sz="1200">
                <a:latin typeface="Courier New" pitchFamily="49" charset="0"/>
              </a:rPr>
              <a:t> (Exception 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</a:t>
            </a:r>
            <a:r>
              <a:rPr lang="ko-KR" altLang="en-US" sz="1200">
                <a:latin typeface="Courier New" pitchFamily="49" charset="0"/>
              </a:rPr>
              <a:t>그 외의 예외 처리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248400" y="2971800"/>
            <a:ext cx="2514600" cy="228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>
                <a:latin typeface="Courier New" pitchFamily="49" charset="0"/>
              </a:rPr>
              <a:t>try</a:t>
            </a:r>
            <a:r>
              <a:rPr lang="en-US" altLang="ko-KR" sz="1200">
                <a:latin typeface="Courier New" pitchFamily="49" charset="0"/>
              </a:rPr>
              <a:t>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catch</a:t>
            </a:r>
            <a:r>
              <a:rPr lang="en-US" altLang="ko-KR" sz="1200">
                <a:latin typeface="Courier New" pitchFamily="49" charset="0"/>
              </a:rPr>
              <a:t> (IOException ie)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IO</a:t>
            </a:r>
            <a:r>
              <a:rPr lang="ko-KR" altLang="en-US" sz="1200">
                <a:latin typeface="Courier New" pitchFamily="49" charset="0"/>
              </a:rPr>
              <a:t>예외 처리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catch</a:t>
            </a:r>
            <a:r>
              <a:rPr lang="en-US" altLang="ko-KR" sz="1200">
                <a:latin typeface="Courier New" pitchFamily="49" charset="0"/>
              </a:rPr>
              <a:t> (Exception 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</a:t>
            </a:r>
            <a:r>
              <a:rPr lang="ko-KR" altLang="en-US" sz="1200">
                <a:latin typeface="Courier New" pitchFamily="49" charset="0"/>
              </a:rPr>
              <a:t>그 외의 예외 처리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 </a:t>
            </a:r>
            <a:r>
              <a:rPr lang="en-US" altLang="ko-KR" sz="1200" b="1">
                <a:latin typeface="Courier New" pitchFamily="49" charset="0"/>
              </a:rPr>
              <a:t>finally</a:t>
            </a:r>
            <a:r>
              <a:rPr lang="en-US" altLang="ko-KR" sz="1200">
                <a:latin typeface="Courier New" pitchFamily="49" charset="0"/>
              </a:rPr>
              <a:t>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</a:t>
            </a:r>
            <a:r>
              <a:rPr lang="ko-KR" altLang="en-US" sz="1200">
                <a:latin typeface="Courier New" pitchFamily="49" charset="0"/>
              </a:rPr>
              <a:t>이 부분은 항상 실행됨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9E3BB-A8B5-463D-BB8A-B576D97FC662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9600" y="4419600"/>
            <a:ext cx="8305800" cy="167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09600" y="1343025"/>
            <a:ext cx="83058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자바 코딩 표준</a:t>
            </a:r>
          </a:p>
          <a:p>
            <a:pPr lvl="1"/>
            <a:r>
              <a:rPr lang="ko-KR" altLang="en-US"/>
              <a:t>패키지</a:t>
            </a:r>
          </a:p>
          <a:p>
            <a:pPr lvl="1"/>
            <a:r>
              <a:rPr lang="ko-KR" altLang="en-US"/>
              <a:t>클래스</a:t>
            </a:r>
          </a:p>
          <a:p>
            <a:pPr lvl="1"/>
            <a:r>
              <a:rPr lang="ko-KR" altLang="en-US"/>
              <a:t>메소드</a:t>
            </a:r>
          </a:p>
          <a:p>
            <a:pPr lvl="1"/>
            <a:r>
              <a:rPr lang="ko-KR" altLang="en-US"/>
              <a:t>상수</a:t>
            </a:r>
          </a:p>
          <a:p>
            <a:pPr lvl="1"/>
            <a:r>
              <a:rPr lang="ko-KR" altLang="en-US"/>
              <a:t>클래스 변수</a:t>
            </a:r>
          </a:p>
          <a:p>
            <a:pPr lvl="1"/>
            <a:r>
              <a:rPr lang="ko-KR" altLang="en-US"/>
              <a:t>인스턴스 변수</a:t>
            </a:r>
          </a:p>
          <a:p>
            <a:pPr lvl="1"/>
            <a:r>
              <a:rPr lang="ko-KR" altLang="en-US"/>
              <a:t>지역 변수</a:t>
            </a:r>
          </a:p>
          <a:p>
            <a:pPr lvl="1"/>
            <a:endParaRPr lang="ko-KR" altLang="en-US"/>
          </a:p>
          <a:p>
            <a:r>
              <a:rPr lang="ko-KR" altLang="en-US"/>
              <a:t> </a:t>
            </a:r>
            <a:r>
              <a:rPr lang="en-US" altLang="ko-KR"/>
              <a:t>JSP </a:t>
            </a:r>
            <a:r>
              <a:rPr lang="ko-KR" altLang="en-US"/>
              <a:t>코딩 표준</a:t>
            </a:r>
          </a:p>
          <a:p>
            <a:pPr lvl="1"/>
            <a:r>
              <a:rPr lang="ko-KR" altLang="en-US"/>
              <a:t>파일 이름과 위치</a:t>
            </a:r>
          </a:p>
          <a:p>
            <a:pPr lvl="1"/>
            <a:r>
              <a:rPr lang="ko-KR" altLang="en-US"/>
              <a:t>파일의 구조</a:t>
            </a:r>
          </a:p>
          <a:p>
            <a:pPr lvl="1"/>
            <a:r>
              <a:rPr lang="ko-KR" altLang="en-US"/>
              <a:t>공백</a:t>
            </a:r>
          </a:p>
          <a:p>
            <a:pPr lvl="1"/>
            <a:r>
              <a:rPr lang="ko-KR" altLang="en-US"/>
              <a:t>참고사항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14800" y="1385888"/>
            <a:ext cx="4419600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algn="l">
              <a:spcBef>
                <a:spcPct val="20000"/>
              </a:spcBef>
              <a:buFont typeface="Wingdings" pitchFamily="2" charset="2"/>
              <a:buChar char="v"/>
            </a:pPr>
            <a:r>
              <a:rPr lang="ko-KR" altLang="en-US" sz="1800" b="1">
                <a:latin typeface="가는각진제목체" pitchFamily="18" charset="-127"/>
                <a:ea typeface="가는각진제목체" pitchFamily="18" charset="-127"/>
              </a:rPr>
              <a:t>들여쓰기</a:t>
            </a:r>
          </a:p>
          <a:p>
            <a:pPr lvl="1" algn="l">
              <a:spcBef>
                <a:spcPct val="20000"/>
              </a:spcBef>
              <a:buFont typeface="Wingdings" pitchFamily="2" charset="2"/>
              <a:buChar char="v"/>
            </a:pPr>
            <a:r>
              <a:rPr lang="ko-KR" altLang="en-US" sz="1800" b="1">
                <a:latin typeface="가는각진제목체" pitchFamily="18" charset="-127"/>
                <a:ea typeface="가는각진제목체" pitchFamily="18" charset="-127"/>
              </a:rPr>
              <a:t>선언문</a:t>
            </a:r>
          </a:p>
          <a:p>
            <a:pPr lvl="1" algn="l">
              <a:spcBef>
                <a:spcPct val="20000"/>
              </a:spcBef>
              <a:buFont typeface="Wingdings" pitchFamily="2" charset="2"/>
              <a:buChar char="v"/>
            </a:pPr>
            <a:r>
              <a:rPr lang="ko-KR" altLang="en-US" sz="1800" b="1">
                <a:latin typeface="가는각진제목체" pitchFamily="18" charset="-127"/>
                <a:ea typeface="가는각진제목체" pitchFamily="18" charset="-127"/>
              </a:rPr>
              <a:t>제어문</a:t>
            </a:r>
          </a:p>
          <a:p>
            <a:pPr lvl="1" algn="l">
              <a:spcBef>
                <a:spcPct val="20000"/>
              </a:spcBef>
              <a:buFont typeface="Wingdings" pitchFamily="2" charset="2"/>
              <a:buChar char="v"/>
            </a:pPr>
            <a:r>
              <a:rPr lang="ko-KR" altLang="en-US" sz="1800" b="1">
                <a:latin typeface="가는각진제목체" pitchFamily="18" charset="-127"/>
                <a:ea typeface="가는각진제목체" pitchFamily="18" charset="-127"/>
              </a:rPr>
              <a:t>공백</a:t>
            </a:r>
          </a:p>
          <a:p>
            <a:pPr lvl="1" algn="l">
              <a:spcBef>
                <a:spcPct val="20000"/>
              </a:spcBef>
              <a:buFont typeface="Wingdings" pitchFamily="2" charset="2"/>
              <a:buChar char="v"/>
            </a:pPr>
            <a:r>
              <a:rPr lang="ko-KR" altLang="en-US" sz="1800" b="1">
                <a:latin typeface="가는각진제목체" pitchFamily="18" charset="-127"/>
                <a:ea typeface="가는각진제목체" pitchFamily="18" charset="-127"/>
              </a:rPr>
              <a:t>주석문</a:t>
            </a:r>
          </a:p>
          <a:p>
            <a:pPr lvl="1" algn="l">
              <a:spcBef>
                <a:spcPct val="20000"/>
              </a:spcBef>
              <a:buFont typeface="Wingdings" pitchFamily="2" charset="2"/>
              <a:buChar char="v"/>
            </a:pPr>
            <a:r>
              <a:rPr lang="ko-KR" altLang="en-US" sz="1800" b="1">
                <a:latin typeface="가는각진제목체" pitchFamily="18" charset="-127"/>
                <a:ea typeface="가는각진제목체" pitchFamily="18" charset="-127"/>
              </a:rPr>
              <a:t>피해야 하는 사항들과 추천하는 사항들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F296D-442C-4F47-A94E-86AACD1A321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공백</a:t>
            </a:r>
            <a:r>
              <a:rPr lang="en-US" altLang="ko-KR"/>
              <a:t>(white space) </a:t>
            </a:r>
            <a:r>
              <a:rPr lang="ko-KR" altLang="en-US"/>
              <a:t>문자의 사용</a:t>
            </a:r>
          </a:p>
          <a:p>
            <a:pPr lvl="1"/>
            <a:r>
              <a:rPr lang="ko-KR" altLang="en-US"/>
              <a:t>모든 키워드</a:t>
            </a:r>
            <a:r>
              <a:rPr lang="en-US" altLang="ko-KR"/>
              <a:t>(if, switch, for, while, catch) </a:t>
            </a:r>
            <a:r>
              <a:rPr lang="ko-KR" altLang="en-US"/>
              <a:t>다음에 오는 소괄호는 </a:t>
            </a:r>
            <a:r>
              <a:rPr lang="ko-KR" altLang="en-US" u="sng"/>
              <a:t>키워드와 한 칸의 공백</a:t>
            </a:r>
            <a:r>
              <a:rPr lang="ko-KR" altLang="en-US"/>
              <a:t>을 둔다</a:t>
            </a:r>
            <a:r>
              <a:rPr lang="en-US" altLang="ko-KR"/>
              <a:t>. </a:t>
            </a:r>
            <a:r>
              <a:rPr lang="ko-KR" altLang="en-US"/>
              <a:t>이는 키워드와 메소드 간을 구분하기 위해서 이다</a:t>
            </a:r>
            <a:r>
              <a:rPr lang="en-US" altLang="ko-KR"/>
              <a:t>.(</a:t>
            </a:r>
            <a:r>
              <a:rPr lang="ko-KR" altLang="en-US"/>
              <a:t>메소드의 경우 소괄호와 메소드 이름을 붙여서 사용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모든 콤마 다음에는 한 칸의 공백을 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대입 연산자</a:t>
            </a:r>
            <a:r>
              <a:rPr lang="en-US" altLang="ko-KR"/>
              <a:t>(=) </a:t>
            </a:r>
            <a:r>
              <a:rPr lang="ko-KR" altLang="en-US"/>
              <a:t>양 앞뒤로는 각각 한 칸의 공백을 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증가 연산자</a:t>
            </a:r>
            <a:r>
              <a:rPr lang="en-US" altLang="ko-KR"/>
              <a:t>(++)</a:t>
            </a:r>
            <a:r>
              <a:rPr lang="ko-KR" altLang="en-US"/>
              <a:t>와 감소 연산자</a:t>
            </a:r>
            <a:r>
              <a:rPr lang="en-US" altLang="ko-KR"/>
              <a:t>(--), </a:t>
            </a:r>
            <a:r>
              <a:rPr lang="ko-KR" altLang="en-US"/>
              <a:t>음수를 나타내는 데 사용되는 마이너스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-3)</a:t>
            </a:r>
            <a:r>
              <a:rPr lang="ko-KR" altLang="en-US"/>
              <a:t>를 제외한 모든 연산자의 양 앞뒤로 각각 한 칸의 공백을 둔다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F426-538F-4BCB-B42E-7865AB8CA9DE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676400"/>
            <a:ext cx="78486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주석</a:t>
            </a:r>
            <a:r>
              <a:rPr lang="en-US" altLang="ko-KR"/>
              <a:t>(comment)</a:t>
            </a:r>
            <a:r>
              <a:rPr lang="ko-KR" altLang="en-US"/>
              <a:t>의 기술</a:t>
            </a:r>
          </a:p>
          <a:p>
            <a:pPr lvl="1"/>
            <a:r>
              <a:rPr lang="ko-KR" altLang="en-US"/>
              <a:t>자바는 다음의 세가지 방식의 주석을 지원한다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/* ... */ 	</a:t>
            </a:r>
            <a:r>
              <a:rPr lang="ko-KR" altLang="en-US"/>
              <a:t>형태의 주석 </a:t>
            </a:r>
            <a:r>
              <a:rPr lang="en-US" altLang="ko-KR"/>
              <a:t>: </a:t>
            </a:r>
            <a:r>
              <a:rPr lang="ko-KR" altLang="en-US"/>
              <a:t>여러 줄에 걸친 설명이 필요할 때 사용</a:t>
            </a:r>
          </a:p>
          <a:p>
            <a:pPr lvl="2"/>
            <a:r>
              <a:rPr lang="en-US" altLang="ko-KR"/>
              <a:t>// 	</a:t>
            </a:r>
            <a:r>
              <a:rPr lang="ko-KR" altLang="en-US"/>
              <a:t>형태의 주석 </a:t>
            </a:r>
            <a:r>
              <a:rPr lang="en-US" altLang="ko-KR"/>
              <a:t>: </a:t>
            </a:r>
            <a:r>
              <a:rPr lang="ko-KR" altLang="en-US"/>
              <a:t>한 줄에 나타낼 수 있는 주석을 처리할 때 사용</a:t>
            </a:r>
          </a:p>
          <a:p>
            <a:pPr lvl="2"/>
            <a:r>
              <a:rPr lang="en-US" altLang="ko-KR"/>
              <a:t>/** ... */	</a:t>
            </a:r>
            <a:r>
              <a:rPr lang="ko-KR" altLang="en-US"/>
              <a:t>형태의 주석 </a:t>
            </a:r>
            <a:r>
              <a:rPr lang="en-US" altLang="ko-KR"/>
              <a:t>: JavaDoc </a:t>
            </a:r>
            <a:r>
              <a:rPr lang="ko-KR" altLang="en-US"/>
              <a:t>용 주석 </a:t>
            </a:r>
            <a:r>
              <a:rPr lang="en-US" altLang="ko-KR"/>
              <a:t>(</a:t>
            </a:r>
            <a:r>
              <a:rPr lang="ko-KR" altLang="en-US"/>
              <a:t>모비스 프로젝트에서는 사용하지 않음</a:t>
            </a:r>
            <a:r>
              <a:rPr lang="en-US" altLang="ko-KR"/>
              <a:t>)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/* ... */ </a:t>
            </a:r>
            <a:r>
              <a:rPr lang="ko-KR" altLang="en-US"/>
              <a:t>형태의 주석</a:t>
            </a:r>
          </a:p>
          <a:p>
            <a:pPr lvl="2"/>
            <a:r>
              <a:rPr lang="ko-KR" altLang="en-US"/>
              <a:t>메소드의 역할이나</a:t>
            </a:r>
            <a:r>
              <a:rPr lang="en-US" altLang="ko-KR"/>
              <a:t>, </a:t>
            </a:r>
            <a:r>
              <a:rPr lang="ko-KR" altLang="en-US"/>
              <a:t>비즈니스 로직등을 설명할 떄 사용한다</a:t>
            </a:r>
            <a:r>
              <a:rPr lang="en-US" altLang="ko-KR"/>
              <a:t>. /* ... */ </a:t>
            </a:r>
            <a:r>
              <a:rPr lang="ko-KR" altLang="en-US"/>
              <a:t>형태의 주석은 </a:t>
            </a:r>
            <a:r>
              <a:rPr lang="en-US" altLang="ko-KR"/>
              <a:t>/* </a:t>
            </a:r>
            <a:r>
              <a:rPr lang="ko-KR" altLang="en-US"/>
              <a:t>이후 한 줄을 띄고 주석을 달아주며</a:t>
            </a:r>
            <a:r>
              <a:rPr lang="en-US" altLang="ko-KR"/>
              <a:t>, </a:t>
            </a:r>
            <a:r>
              <a:rPr lang="ko-KR" altLang="en-US"/>
              <a:t>주석의 마지막 다음 줄에 *</a:t>
            </a:r>
            <a:r>
              <a:rPr lang="en-US" altLang="ko-KR"/>
              <a:t>/ </a:t>
            </a:r>
            <a:r>
              <a:rPr lang="ko-KR" altLang="en-US"/>
              <a:t>로 닫아 준다</a:t>
            </a:r>
            <a:r>
              <a:rPr lang="en-US" altLang="ko-KR"/>
              <a:t>. </a:t>
            </a:r>
            <a:r>
              <a:rPr lang="ko-KR" altLang="en-US"/>
              <a:t>주석의 각 줄의 들여쓰기는 앞 줄의 주석에 맞추는 것을 원칙으로 한다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95400" y="4038600"/>
            <a:ext cx="7467600" cy="2209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void validate(int i)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if (i &gt; MAX_VALUE)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/* 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* </a:t>
            </a:r>
            <a:r>
              <a:rPr lang="ko-KR" altLang="en-US" sz="1200" b="1">
                <a:latin typeface="Courier New" pitchFamily="49" charset="0"/>
              </a:rPr>
              <a:t>이 메소드에서는 최대값 이상에서는</a:t>
            </a:r>
          </a:p>
          <a:p>
            <a:pPr algn="l"/>
            <a:r>
              <a:rPr lang="ko-KR" altLang="en-US" sz="1200" b="1">
                <a:latin typeface="Courier New" pitchFamily="49" charset="0"/>
              </a:rPr>
              <a:t>         * 아무런 일도 하지 않는다</a:t>
            </a:r>
            <a:r>
              <a:rPr lang="en-US" altLang="ko-KR" sz="1200" b="1">
                <a:latin typeface="Courier New" pitchFamily="49" charset="0"/>
              </a:rPr>
              <a:t>.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*/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return;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 else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validateImpl();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6446F-987A-4F1E-A880-FDE47091B9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주석의 기술</a:t>
            </a:r>
            <a:r>
              <a:rPr lang="en-US" altLang="ko-KR"/>
              <a:t>(Cont'd)</a:t>
            </a:r>
          </a:p>
          <a:p>
            <a:pPr lvl="1"/>
            <a:r>
              <a:rPr lang="en-US" altLang="ko-KR"/>
              <a:t>// </a:t>
            </a:r>
            <a:r>
              <a:rPr lang="ko-KR" altLang="en-US"/>
              <a:t>형태의 주석</a:t>
            </a:r>
          </a:p>
          <a:p>
            <a:pPr lvl="2"/>
            <a:r>
              <a:rPr lang="en-US" altLang="ko-KR"/>
              <a:t>// </a:t>
            </a:r>
            <a:r>
              <a:rPr lang="ko-KR" altLang="en-US"/>
              <a:t>형태의 주석은 복잡한 수식의 설명 혹은 한 줄에 나타낼 수 있는 설명을 처리할 때 사용한다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메소드의 설명은 한 줄로 설명을 할 수 있더라도</a:t>
            </a:r>
            <a:r>
              <a:rPr lang="en-US" altLang="ko-KR"/>
              <a:t>, </a:t>
            </a:r>
            <a:r>
              <a:rPr lang="ko-KR" altLang="en-US"/>
              <a:t>일관성 유지를 위해 </a:t>
            </a:r>
            <a:r>
              <a:rPr lang="en-US" altLang="ko-KR"/>
              <a:t>/* ... */ </a:t>
            </a:r>
            <a:r>
              <a:rPr lang="ko-KR" altLang="en-US"/>
              <a:t>형태의 주석을 사용하는 것을 원칙으로 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// </a:t>
            </a:r>
            <a:r>
              <a:rPr lang="ko-KR" altLang="en-US"/>
              <a:t>이후 한 칸을 띄고 설명을 기술 한다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en-US" altLang="ko-KR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95400" y="3243263"/>
            <a:ext cx="7467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void addItem(Item item)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fItems.addElement(item); </a:t>
            </a:r>
            <a:r>
              <a:rPr lang="en-US" altLang="ko-KR" sz="1200" b="1">
                <a:latin typeface="Courier New" pitchFamily="49" charset="0"/>
              </a:rPr>
              <a:t>// Vector</a:t>
            </a:r>
            <a:r>
              <a:rPr lang="ko-KR" altLang="en-US" sz="1200" b="1">
                <a:latin typeface="Courier New" pitchFamily="49" charset="0"/>
              </a:rPr>
              <a:t>인 </a:t>
            </a:r>
            <a:r>
              <a:rPr lang="en-US" altLang="ko-KR" sz="1200" b="1">
                <a:latin typeface="Courier New" pitchFamily="49" charset="0"/>
              </a:rPr>
              <a:t>fItems</a:t>
            </a:r>
            <a:r>
              <a:rPr lang="ko-KR" altLang="en-US" sz="1200" b="1">
                <a:latin typeface="Courier New" pitchFamily="49" charset="0"/>
              </a:rPr>
              <a:t>에 </a:t>
            </a:r>
            <a:r>
              <a:rPr lang="en-US" altLang="ko-KR" sz="1200" b="1">
                <a:latin typeface="Courier New" pitchFamily="49" charset="0"/>
              </a:rPr>
              <a:t>item</a:t>
            </a:r>
            <a:r>
              <a:rPr lang="ko-KR" altLang="en-US" sz="1200" b="1">
                <a:latin typeface="Courier New" pitchFamily="49" charset="0"/>
              </a:rPr>
              <a:t>을 집어 넣는다</a:t>
            </a:r>
            <a:r>
              <a:rPr lang="en-US" altLang="ko-KR" sz="1200" b="1">
                <a:latin typeface="Courier New" pitchFamily="49" charset="0"/>
              </a:rPr>
              <a:t>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16986-EDDD-40D2-9B7E-64101D43B4EF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피해야 할 사항과 추천하는 사항들</a:t>
            </a:r>
          </a:p>
          <a:p>
            <a:pPr lvl="1"/>
            <a:r>
              <a:rPr lang="ko-KR" altLang="en-US"/>
              <a:t>클래스 변수나 인스턴스 변수에 대한 접근 수식자는 꼭 필요한 경우가 아니라면 절대 </a:t>
            </a:r>
            <a:r>
              <a:rPr lang="en-US" altLang="ko-KR"/>
              <a:t>public </a:t>
            </a:r>
            <a:r>
              <a:rPr lang="ko-KR" altLang="en-US"/>
              <a:t>으로 선언하지 않는다</a:t>
            </a:r>
            <a:r>
              <a:rPr lang="en-US" altLang="ko-KR"/>
              <a:t>. </a:t>
            </a:r>
            <a:r>
              <a:rPr lang="ko-KR" altLang="en-US"/>
              <a:t>여기에서 꼭 필요한 경우란 프로그램상의 요구에 의해 메소드가 존재하지 않고</a:t>
            </a:r>
            <a:r>
              <a:rPr lang="en-US" altLang="ko-KR"/>
              <a:t>, </a:t>
            </a:r>
            <a:r>
              <a:rPr lang="ko-KR" altLang="en-US"/>
              <a:t>데이터 구조만 있는 클래스를 사용해야 할 경우</a:t>
            </a:r>
            <a:r>
              <a:rPr lang="en-US" altLang="ko-KR"/>
              <a:t>(C </a:t>
            </a:r>
            <a:r>
              <a:rPr lang="ko-KR" altLang="en-US"/>
              <a:t>언어의 </a:t>
            </a:r>
            <a:r>
              <a:rPr lang="en-US" altLang="ko-KR"/>
              <a:t>struct</a:t>
            </a:r>
            <a:r>
              <a:rPr lang="ko-KR" altLang="en-US"/>
              <a:t>와 같은 구조가 필요한 경우</a:t>
            </a:r>
            <a:r>
              <a:rPr lang="en-US" altLang="ko-KR"/>
              <a:t>)</a:t>
            </a:r>
            <a:r>
              <a:rPr lang="ko-KR" altLang="en-US"/>
              <a:t>로 한정 된다</a:t>
            </a:r>
            <a:r>
              <a:rPr lang="en-US" altLang="ko-KR"/>
              <a:t>. </a:t>
            </a:r>
            <a:r>
              <a:rPr lang="ko-KR" altLang="en-US"/>
              <a:t>이 경우 앞에서 지정한 클래스 변수의 </a:t>
            </a:r>
            <a:r>
              <a:rPr lang="en-US" altLang="ko-KR"/>
              <a:t>'s' </a:t>
            </a:r>
            <a:r>
              <a:rPr lang="ko-KR" altLang="en-US"/>
              <a:t>접두어나 인스턴스 변수의 </a:t>
            </a:r>
            <a:r>
              <a:rPr lang="en-US" altLang="ko-KR"/>
              <a:t>'f' </a:t>
            </a:r>
            <a:r>
              <a:rPr lang="ko-KR" altLang="en-US"/>
              <a:t>접두어와 같은 명명 규칙을 따르지 않는다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14400" y="3162300"/>
            <a:ext cx="78486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class Point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int x = 0; // </a:t>
            </a:r>
            <a:r>
              <a:rPr lang="ko-KR" altLang="en-US" sz="1200">
                <a:latin typeface="Courier New" pitchFamily="49" charset="0"/>
              </a:rPr>
              <a:t>인스턴스 변수는 </a:t>
            </a:r>
            <a:r>
              <a:rPr lang="en-US" altLang="ko-KR" sz="1200">
                <a:latin typeface="Courier New" pitchFamily="49" charset="0"/>
              </a:rPr>
              <a:t>'f' </a:t>
            </a:r>
            <a:r>
              <a:rPr lang="ko-KR" altLang="en-US" sz="1200">
                <a:latin typeface="Courier New" pitchFamily="49" charset="0"/>
              </a:rPr>
              <a:t>접두어를 붙여야 하나</a:t>
            </a:r>
            <a:r>
              <a:rPr lang="en-US" altLang="ko-KR" sz="1200">
                <a:latin typeface="Courier New" pitchFamily="49" charset="0"/>
              </a:rPr>
              <a:t>, </a:t>
            </a:r>
            <a:r>
              <a:rPr lang="ko-KR" altLang="en-US" sz="1200">
                <a:latin typeface="Courier New" pitchFamily="49" charset="0"/>
              </a:rPr>
              <a:t>데이터 구조만 존재하는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public int y = 0; // </a:t>
            </a:r>
            <a:r>
              <a:rPr lang="ko-KR" altLang="en-US" sz="1200">
                <a:latin typeface="Courier New" pitchFamily="49" charset="0"/>
              </a:rPr>
              <a:t>클래스이므로 접두어를 붙이지 않음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D98F-EA4E-4B63-BC55-B6D00B238F83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피해야 할 사항과 추천하는 사항들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상수로 설정된 값을 직접 숫자 혹은 리터럴로 입력하지 말아야 한다</a:t>
            </a:r>
            <a:r>
              <a:rPr lang="en-US" altLang="ko-KR"/>
              <a:t>.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848600" cy="419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class NameLabel extends Label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CENTER = 0;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LEFT = 1;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RIGHT = 2;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private int fHorizontalAlignment = 0; // </a:t>
            </a:r>
            <a:r>
              <a:rPr lang="ko-KR" altLang="en-US" sz="1200" b="1">
                <a:latin typeface="Courier New" pitchFamily="49" charset="0"/>
              </a:rPr>
              <a:t>잘못된 부분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public void setHorizontalAlignment(int 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fAlignment = alignment;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class NameApplet extends Applet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NameLabel fNameLabel = new NameLabel();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start()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showNameLabel("</a:t>
            </a:r>
            <a:r>
              <a:rPr lang="ko-KR" altLang="en-US" sz="1200" b="1">
                <a:latin typeface="Courier New" pitchFamily="49" charset="0"/>
              </a:rPr>
              <a:t>이름표</a:t>
            </a:r>
            <a:r>
              <a:rPr lang="en-US" altLang="ko-KR" sz="1200" b="1">
                <a:latin typeface="Courier New" pitchFamily="49" charset="0"/>
              </a:rPr>
              <a:t>", 2); // </a:t>
            </a:r>
            <a:r>
              <a:rPr lang="ko-KR" altLang="en-US" sz="1200" b="1">
                <a:latin typeface="Courier New" pitchFamily="49" charset="0"/>
              </a:rPr>
              <a:t>잘못된 부분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protected void showNameLabel(String name, int 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fNameLabel.setHorizontalAlignment(alignment);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// </a:t>
            </a:r>
            <a:r>
              <a:rPr lang="ko-KR" altLang="en-US" sz="1200">
                <a:latin typeface="Courier New" pitchFamily="49" charset="0"/>
              </a:rPr>
              <a:t>이하 생략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A174-5BFF-4823-A8D4-351EF97F9584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피해야 할 사항과 추천하는 사항들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앞의 코드는 아래와 같이 수정되어야 한다</a:t>
            </a:r>
            <a:r>
              <a:rPr lang="en-US" altLang="ko-KR"/>
              <a:t>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848600" cy="419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class NameLabel extends Label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CENTER = 0;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LEFT = 1;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RIGHT = 2;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private int fHorizontalAlignment = CENTER; // </a:t>
            </a:r>
            <a:r>
              <a:rPr lang="ko-KR" altLang="en-US" sz="1200" b="1">
                <a:latin typeface="Courier New" pitchFamily="49" charset="0"/>
              </a:rPr>
              <a:t>바르게 고친 부분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public void setHorizontalAlignment(int 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fAlignment = alignment;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class NameApplet extends Applet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NameLabel fNameLabel = new NameLabel();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start()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showNameLabel("</a:t>
            </a:r>
            <a:r>
              <a:rPr lang="ko-KR" altLang="en-US" sz="1200" b="1">
                <a:latin typeface="Courier New" pitchFamily="49" charset="0"/>
              </a:rPr>
              <a:t>이름표</a:t>
            </a:r>
            <a:r>
              <a:rPr lang="en-US" altLang="ko-KR" sz="1200" b="1">
                <a:latin typeface="Courier New" pitchFamily="49" charset="0"/>
              </a:rPr>
              <a:t>", NameLabel.RIGHT); // </a:t>
            </a:r>
            <a:r>
              <a:rPr lang="ko-KR" altLang="en-US" sz="1200" b="1">
                <a:latin typeface="Courier New" pitchFamily="49" charset="0"/>
              </a:rPr>
              <a:t>바르게 고친 부분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protected void showNameLabel(String name, int 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fNameLabel.setHorizontalAlignment(alignment);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// </a:t>
            </a:r>
            <a:r>
              <a:rPr lang="ko-KR" altLang="en-US" sz="1200">
                <a:latin typeface="Courier New" pitchFamily="49" charset="0"/>
              </a:rPr>
              <a:t>이하 생략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80D17-0891-4570-BB86-B06C3A34A294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피해야 할 사항과 추천하는 사항들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클래스 변수나 클래스 메소드는 인스턴스가 아닌 클래스를 통하여 참조해야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14400" y="2046288"/>
            <a:ext cx="7848600" cy="419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class NameLabel extends Label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CENTER = 0;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LEFT = 1;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RIGHT = 2;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private int fHorizontalAlignment = CENTER;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setHorizontalAlignment(int 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fAlignment = alignment;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class NameApplet extends Applet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NameLabel fNameLabel = new NameLabel();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start()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showNameLabel("</a:t>
            </a:r>
            <a:r>
              <a:rPr lang="ko-KR" altLang="en-US" sz="1200" b="1">
                <a:latin typeface="Courier New" pitchFamily="49" charset="0"/>
              </a:rPr>
              <a:t>이름표</a:t>
            </a:r>
            <a:r>
              <a:rPr lang="en-US" altLang="ko-KR" sz="1200" b="1">
                <a:latin typeface="Courier New" pitchFamily="49" charset="0"/>
              </a:rPr>
              <a:t>", fNameLabel.RIGHT); // </a:t>
            </a:r>
            <a:r>
              <a:rPr lang="ko-KR" altLang="en-US" sz="1200" b="1">
                <a:latin typeface="Courier New" pitchFamily="49" charset="0"/>
              </a:rPr>
              <a:t>잘못된 부분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protected void showNameLabel(String name, int 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fNameLabel.setHorizontalAlignment(alignment);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// </a:t>
            </a:r>
            <a:r>
              <a:rPr lang="ko-KR" altLang="en-US" sz="1200">
                <a:latin typeface="Courier New" pitchFamily="49" charset="0"/>
              </a:rPr>
              <a:t>이하 생략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31F2-E09A-4933-A80B-17F1665D9F7A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피해야 할 사항과 추천하는 사항들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앞의 코드는 아래와 같이 수정되어야 한다</a:t>
            </a:r>
            <a:r>
              <a:rPr lang="en-US" altLang="ko-KR"/>
              <a:t>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848600" cy="419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class NameLabel extends Label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CENTER = 0;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LEFT = 1;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int RIGHT = 2;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private int fHorizontalAlignment = CENTER;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setHorizontalAlignment(int 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fAlignment = alignment;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class NameApplet extends Applet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NameLabel fNameLabel = new NameLabel();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start()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showNameLabel("</a:t>
            </a:r>
            <a:r>
              <a:rPr lang="ko-KR" altLang="en-US" sz="1200" b="1">
                <a:latin typeface="Courier New" pitchFamily="49" charset="0"/>
              </a:rPr>
              <a:t>이름표</a:t>
            </a:r>
            <a:r>
              <a:rPr lang="en-US" altLang="ko-KR" sz="1200" b="1">
                <a:latin typeface="Courier New" pitchFamily="49" charset="0"/>
              </a:rPr>
              <a:t>", NameLabel.RIGHT); // </a:t>
            </a:r>
            <a:r>
              <a:rPr lang="ko-KR" altLang="en-US" sz="1200" b="1">
                <a:latin typeface="Courier New" pitchFamily="49" charset="0"/>
              </a:rPr>
              <a:t>바르게 고친 부분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protected void showNameLabel(String name, int alignment)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fNameLabel.setHorizontalAlignment(alignment);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// </a:t>
            </a:r>
            <a:r>
              <a:rPr lang="ko-KR" altLang="en-US" sz="1200">
                <a:latin typeface="Courier New" pitchFamily="49" charset="0"/>
              </a:rPr>
              <a:t>이하 생략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6D06C-3B16-45CE-ABB0-45F7170AD01B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피해야 할 사항과 추천하는 사항들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대입문은 한번에 하나의 값만 대입해야 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하나의 대입문에서 너무 난해하게 많은 대입은 허용하지 않는다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위의 코드는 아래와 같이 수정되어야 한다</a:t>
            </a:r>
            <a:r>
              <a:rPr lang="en-US" altLang="ko-KR"/>
              <a:t>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7848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fNameLocation.x = fValueLocation.x = 300; // </a:t>
            </a:r>
            <a:r>
              <a:rPr lang="ko-KR" altLang="en-US" sz="1200">
                <a:latin typeface="Courier New" pitchFamily="49" charset="0"/>
              </a:rPr>
              <a:t>잘못된 예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d = (a = b + c) + r;                      // </a:t>
            </a:r>
            <a:r>
              <a:rPr lang="ko-KR" altLang="en-US" sz="1200">
                <a:latin typeface="Courier New" pitchFamily="49" charset="0"/>
              </a:rPr>
              <a:t>잘못된 예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14400" y="2971800"/>
            <a:ext cx="7848600" cy="1066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fValueLocation = 300;                     // </a:t>
            </a:r>
            <a:r>
              <a:rPr lang="ko-KR" altLang="en-US" sz="1200">
                <a:latin typeface="Courier New" pitchFamily="49" charset="0"/>
              </a:rPr>
              <a:t>올바른 예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fNameLocation = fValueLocation;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a = b + c;                                // </a:t>
            </a:r>
            <a:r>
              <a:rPr lang="ko-KR" altLang="en-US" sz="1200">
                <a:latin typeface="Courier New" pitchFamily="49" charset="0"/>
              </a:rPr>
              <a:t>올바른 예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d = a + r;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884EF-3C36-4AE3-9F5A-7B010B385F94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피해야 할 사항과 추천하는 사항들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조건문은 되도록 간결하게 유지해야 하며 부득이하게 여러 개의 조건들이 복합적으로 연결될 경우 소괄호를 이용하여 이해하기 쉽게 작성해야 한다</a:t>
            </a:r>
            <a:r>
              <a:rPr lang="en-US" altLang="ko-KR"/>
              <a:t>. </a:t>
            </a:r>
            <a:r>
              <a:rPr lang="ko-KR" altLang="en-US"/>
              <a:t>다시 말하면 연산자의 우선순위 문제가 발생하지 않는 상황에서도 나중에 이해하기 쉽도록 소괄호를 사용하는 것을 권장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위의 코드는 아래와 같이 수정되어야 한다</a:t>
            </a:r>
            <a:r>
              <a:rPr lang="en-US" altLang="ko-KR"/>
              <a:t>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595563"/>
            <a:ext cx="7848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if (a == b &amp;&amp; c == d)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914400" y="3890963"/>
            <a:ext cx="7848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if ((a == b) &amp;&amp; (c == d))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// do something...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6407-AED1-450C-BC20-5519892AF28C}" type="slidenum">
              <a:rPr lang="en-US" altLang="ko-KR"/>
              <a:pPr/>
              <a:t>3</a:t>
            </a:fld>
            <a:endParaRPr lang="en-US" altLang="ko-KR"/>
          </a:p>
        </p:txBody>
      </p:sp>
      <p:pic>
        <p:nvPicPr>
          <p:cNvPr id="51206" name="Picture 6" descr="PE0161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19400"/>
            <a:ext cx="3697288" cy="3468688"/>
          </a:xfrm>
          <a:prstGeom prst="rect">
            <a:avLst/>
          </a:prstGeom>
          <a:noFill/>
        </p:spPr>
      </p:pic>
      <p:sp>
        <p:nvSpPr>
          <p:cNvPr id="512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  <a:noFill/>
          <a:ln/>
        </p:spPr>
        <p:txBody>
          <a:bodyPr/>
          <a:lstStyle/>
          <a:p>
            <a:pPr algn="ctr"/>
            <a:r>
              <a:rPr lang="ko-KR" altLang="en-US"/>
              <a:t>자바 코딩 표준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6A16-7A93-454F-BC28-88C9A7CCA91A}" type="slidenum">
              <a:rPr lang="en-US" altLang="ko-KR"/>
              <a:pPr/>
              <a:t>30</a:t>
            </a:fld>
            <a:endParaRPr lang="en-US" altLang="ko-KR"/>
          </a:p>
        </p:txBody>
      </p:sp>
      <p:pic>
        <p:nvPicPr>
          <p:cNvPr id="52226" name="Picture 2" descr="PE0161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19400"/>
            <a:ext cx="3697288" cy="3468688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  <a:noFill/>
          <a:ln/>
        </p:spPr>
        <p:txBody>
          <a:bodyPr/>
          <a:lstStyle/>
          <a:p>
            <a:pPr algn="ctr"/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6A7ED-1CAE-4850-BADE-2E363655D86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파일 이름과 위치</a:t>
            </a:r>
          </a:p>
          <a:p>
            <a:pPr lvl="1"/>
            <a:r>
              <a:rPr lang="ko-KR" altLang="en-US"/>
              <a:t>파일 이름 짓기는 툴 벤더와 웹 컨테이너로 하여금 파일 타입을 인식하고</a:t>
            </a:r>
            <a:r>
              <a:rPr lang="en-US" altLang="ko-KR"/>
              <a:t>, </a:t>
            </a:r>
            <a:r>
              <a:rPr lang="ko-KR" altLang="en-US"/>
              <a:t>각각에 맞게 해석할 수 있는 방법을 제공한다</a:t>
            </a:r>
            <a:r>
              <a:rPr lang="en-US" altLang="ko-KR"/>
              <a:t>. </a:t>
            </a:r>
            <a:r>
              <a:rPr lang="ko-KR" altLang="en-US"/>
              <a:t>다음 테이블은 추천하는 방식의 파일 확장자와 위치 목록이다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&lt;context-root&gt;</a:t>
            </a:r>
            <a:r>
              <a:rPr lang="ko-KR" altLang="en-US"/>
              <a:t>는 웹 어플리케이션</a:t>
            </a:r>
            <a:r>
              <a:rPr lang="en-US" altLang="ko-KR"/>
              <a:t>(.war </a:t>
            </a:r>
            <a:r>
              <a:rPr lang="ko-KR" altLang="en-US"/>
              <a:t>파일 내의 루트 디렉토리</a:t>
            </a:r>
            <a:r>
              <a:rPr lang="en-US" altLang="ko-KR"/>
              <a:t>) </a:t>
            </a:r>
            <a:r>
              <a:rPr lang="ko-KR" altLang="en-US"/>
              <a:t>컨텍스트 루트임</a:t>
            </a:r>
          </a:p>
          <a:p>
            <a:pPr lvl="1"/>
            <a:r>
              <a:rPr lang="en-US" altLang="ko-KR"/>
              <a:t>&lt;subsystem path&gt;</a:t>
            </a:r>
            <a:r>
              <a:rPr lang="ko-KR" altLang="en-US"/>
              <a:t>는 별개로 구분되는 업무군을 뜻함</a:t>
            </a:r>
          </a:p>
        </p:txBody>
      </p:sp>
      <p:grpSp>
        <p:nvGrpSpPr>
          <p:cNvPr id="53334" name="Group 86"/>
          <p:cNvGrpSpPr>
            <a:grpSpLocks/>
          </p:cNvGrpSpPr>
          <p:nvPr/>
        </p:nvGrpSpPr>
        <p:grpSpPr bwMode="auto">
          <a:xfrm>
            <a:off x="914400" y="1981200"/>
            <a:ext cx="7848600" cy="3200400"/>
            <a:chOff x="576" y="1248"/>
            <a:chExt cx="4944" cy="2160"/>
          </a:xfrm>
        </p:grpSpPr>
        <p:sp>
          <p:nvSpPr>
            <p:cNvPr id="53305" name="Text Box 57"/>
            <p:cNvSpPr txBox="1">
              <a:spLocks noChangeArrowheads="1"/>
            </p:cNvSpPr>
            <p:nvPr/>
          </p:nvSpPr>
          <p:spPr bwMode="auto">
            <a:xfrm>
              <a:off x="576" y="1728"/>
              <a:ext cx="1344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 anchor="ctr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JSP fragment</a:t>
              </a:r>
            </a:p>
          </p:txBody>
        </p:sp>
        <p:sp>
          <p:nvSpPr>
            <p:cNvPr id="53306" name="Text Box 58"/>
            <p:cNvSpPr txBox="1">
              <a:spLocks noChangeArrowheads="1"/>
            </p:cNvSpPr>
            <p:nvPr/>
          </p:nvSpPr>
          <p:spPr bwMode="auto">
            <a:xfrm>
              <a:off x="576" y="2208"/>
              <a:ext cx="134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Cascading style sheet</a:t>
              </a:r>
            </a:p>
          </p:txBody>
        </p:sp>
        <p:sp>
          <p:nvSpPr>
            <p:cNvPr id="53307" name="Text Box 59"/>
            <p:cNvSpPr txBox="1">
              <a:spLocks noChangeArrowheads="1"/>
            </p:cNvSpPr>
            <p:nvPr/>
          </p:nvSpPr>
          <p:spPr bwMode="auto">
            <a:xfrm>
              <a:off x="576" y="2448"/>
              <a:ext cx="134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JavaScript</a:t>
              </a:r>
            </a:p>
          </p:txBody>
        </p:sp>
        <p:sp>
          <p:nvSpPr>
            <p:cNvPr id="53308" name="Text Box 60"/>
            <p:cNvSpPr txBox="1">
              <a:spLocks noChangeArrowheads="1"/>
            </p:cNvSpPr>
            <p:nvPr/>
          </p:nvSpPr>
          <p:spPr bwMode="auto">
            <a:xfrm>
              <a:off x="576" y="2688"/>
              <a:ext cx="134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HTML</a:t>
              </a:r>
            </a:p>
          </p:txBody>
        </p:sp>
        <p:sp>
          <p:nvSpPr>
            <p:cNvPr id="53309" name="Text Box 61"/>
            <p:cNvSpPr txBox="1">
              <a:spLocks noChangeArrowheads="1"/>
            </p:cNvSpPr>
            <p:nvPr/>
          </p:nvSpPr>
          <p:spPr bwMode="auto">
            <a:xfrm>
              <a:off x="576" y="2928"/>
              <a:ext cx="134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WEB Resource</a:t>
              </a:r>
            </a:p>
          </p:txBody>
        </p:sp>
        <p:sp>
          <p:nvSpPr>
            <p:cNvPr id="53310" name="Text Box 62"/>
            <p:cNvSpPr txBox="1">
              <a:spLocks noChangeArrowheads="1"/>
            </p:cNvSpPr>
            <p:nvPr/>
          </p:nvSpPr>
          <p:spPr bwMode="auto">
            <a:xfrm>
              <a:off x="576" y="3168"/>
              <a:ext cx="134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Tag library descriptor</a:t>
              </a:r>
            </a:p>
          </p:txBody>
        </p:sp>
        <p:sp>
          <p:nvSpPr>
            <p:cNvPr id="53313" name="Text Box 65"/>
            <p:cNvSpPr txBox="1">
              <a:spLocks noChangeArrowheads="1"/>
            </p:cNvSpPr>
            <p:nvPr/>
          </p:nvSpPr>
          <p:spPr bwMode="auto">
            <a:xfrm>
              <a:off x="576" y="1488"/>
              <a:ext cx="134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JSP</a:t>
              </a:r>
            </a:p>
          </p:txBody>
        </p:sp>
        <p:sp>
          <p:nvSpPr>
            <p:cNvPr id="53314" name="Text Box 66"/>
            <p:cNvSpPr txBox="1">
              <a:spLocks noChangeArrowheads="1"/>
            </p:cNvSpPr>
            <p:nvPr/>
          </p:nvSpPr>
          <p:spPr bwMode="auto">
            <a:xfrm>
              <a:off x="576" y="1248"/>
              <a:ext cx="134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 anchor="ctr" anchorCtr="1"/>
            <a:lstStyle/>
            <a:p>
              <a:r>
                <a:rPr lang="ko-KR" altLang="en-US" sz="1800" b="1">
                  <a:latin typeface="가는각진제목체" pitchFamily="18" charset="-127"/>
                  <a:ea typeface="가는각진제목체" pitchFamily="18" charset="-127"/>
                </a:rPr>
                <a:t>파일 종류</a:t>
              </a:r>
            </a:p>
          </p:txBody>
        </p:sp>
        <p:sp>
          <p:nvSpPr>
            <p:cNvPr id="53315" name="Text Box 67"/>
            <p:cNvSpPr txBox="1">
              <a:spLocks noChangeArrowheads="1"/>
            </p:cNvSpPr>
            <p:nvPr/>
          </p:nvSpPr>
          <p:spPr bwMode="auto">
            <a:xfrm>
              <a:off x="1920" y="1728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 anchor="ctr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.jsp</a:t>
              </a:r>
            </a:p>
          </p:txBody>
        </p:sp>
        <p:sp>
          <p:nvSpPr>
            <p:cNvPr id="53316" name="Text Box 68"/>
            <p:cNvSpPr txBox="1">
              <a:spLocks noChangeArrowheads="1"/>
            </p:cNvSpPr>
            <p:nvPr/>
          </p:nvSpPr>
          <p:spPr bwMode="auto">
            <a:xfrm>
              <a:off x="1920" y="2208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.css</a:t>
              </a:r>
            </a:p>
          </p:txBody>
        </p:sp>
        <p:sp>
          <p:nvSpPr>
            <p:cNvPr id="53317" name="Text Box 69"/>
            <p:cNvSpPr txBox="1">
              <a:spLocks noChangeArrowheads="1"/>
            </p:cNvSpPr>
            <p:nvPr/>
          </p:nvSpPr>
          <p:spPr bwMode="auto">
            <a:xfrm>
              <a:off x="1920" y="2448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.js</a:t>
              </a:r>
            </a:p>
          </p:txBody>
        </p:sp>
        <p:sp>
          <p:nvSpPr>
            <p:cNvPr id="53318" name="Text Box 70"/>
            <p:cNvSpPr txBox="1">
              <a:spLocks noChangeArrowheads="1"/>
            </p:cNvSpPr>
            <p:nvPr/>
          </p:nvSpPr>
          <p:spPr bwMode="auto">
            <a:xfrm>
              <a:off x="1920" y="2688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.html</a:t>
              </a:r>
            </a:p>
          </p:txBody>
        </p:sp>
        <p:sp>
          <p:nvSpPr>
            <p:cNvPr id="53319" name="Text Box 71"/>
            <p:cNvSpPr txBox="1">
              <a:spLocks noChangeArrowheads="1"/>
            </p:cNvSpPr>
            <p:nvPr/>
          </p:nvSpPr>
          <p:spPr bwMode="auto">
            <a:xfrm>
              <a:off x="1920" y="2928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.gif, .jpg, etc.</a:t>
              </a:r>
            </a:p>
          </p:txBody>
        </p:sp>
        <p:sp>
          <p:nvSpPr>
            <p:cNvPr id="53320" name="Text Box 72"/>
            <p:cNvSpPr txBox="1">
              <a:spLocks noChangeArrowheads="1"/>
            </p:cNvSpPr>
            <p:nvPr/>
          </p:nvSpPr>
          <p:spPr bwMode="auto">
            <a:xfrm>
              <a:off x="1920" y="3168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.tld</a:t>
              </a:r>
            </a:p>
          </p:txBody>
        </p:sp>
        <p:sp>
          <p:nvSpPr>
            <p:cNvPr id="53322" name="Text Box 74"/>
            <p:cNvSpPr txBox="1">
              <a:spLocks noChangeArrowheads="1"/>
            </p:cNvSpPr>
            <p:nvPr/>
          </p:nvSpPr>
          <p:spPr bwMode="auto">
            <a:xfrm>
              <a:off x="1920" y="1488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.jsp</a:t>
              </a:r>
            </a:p>
          </p:txBody>
        </p:sp>
        <p:sp>
          <p:nvSpPr>
            <p:cNvPr id="53323" name="Text Box 75"/>
            <p:cNvSpPr txBox="1">
              <a:spLocks noChangeArrowheads="1"/>
            </p:cNvSpPr>
            <p:nvPr/>
          </p:nvSpPr>
          <p:spPr bwMode="auto">
            <a:xfrm>
              <a:off x="1920" y="1248"/>
              <a:ext cx="86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 anchor="ctr" anchorCtr="1"/>
            <a:lstStyle/>
            <a:p>
              <a:r>
                <a:rPr lang="ko-KR" altLang="en-US" sz="1800" b="1">
                  <a:latin typeface="가는각진제목체" pitchFamily="18" charset="-127"/>
                  <a:ea typeface="가는각진제목체" pitchFamily="18" charset="-127"/>
                </a:rPr>
                <a:t>파일 확장자</a:t>
              </a:r>
            </a:p>
          </p:txBody>
        </p:sp>
        <p:sp>
          <p:nvSpPr>
            <p:cNvPr id="53324" name="Text Box 76"/>
            <p:cNvSpPr txBox="1">
              <a:spLocks noChangeArrowheads="1"/>
            </p:cNvSpPr>
            <p:nvPr/>
          </p:nvSpPr>
          <p:spPr bwMode="auto">
            <a:xfrm>
              <a:off x="1920" y="1968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 anchor="ctr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.jspf</a:t>
              </a:r>
            </a:p>
          </p:txBody>
        </p:sp>
        <p:sp>
          <p:nvSpPr>
            <p:cNvPr id="53325" name="Text Box 77"/>
            <p:cNvSpPr txBox="1">
              <a:spLocks noChangeArrowheads="1"/>
            </p:cNvSpPr>
            <p:nvPr/>
          </p:nvSpPr>
          <p:spPr bwMode="auto">
            <a:xfrm>
              <a:off x="2784" y="1728"/>
              <a:ext cx="27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 anchor="ctr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&lt;context root&gt;/&lt;subsystem path&gt;/ </a:t>
              </a:r>
            </a:p>
          </p:txBody>
        </p:sp>
        <p:sp>
          <p:nvSpPr>
            <p:cNvPr id="53326" name="Text Box 78"/>
            <p:cNvSpPr txBox="1">
              <a:spLocks noChangeArrowheads="1"/>
            </p:cNvSpPr>
            <p:nvPr/>
          </p:nvSpPr>
          <p:spPr bwMode="auto">
            <a:xfrm>
              <a:off x="2784" y="2208"/>
              <a:ext cx="27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&lt;context root&gt;/css/ </a:t>
              </a:r>
            </a:p>
          </p:txBody>
        </p:sp>
        <p:sp>
          <p:nvSpPr>
            <p:cNvPr id="53327" name="Text Box 79"/>
            <p:cNvSpPr txBox="1">
              <a:spLocks noChangeArrowheads="1"/>
            </p:cNvSpPr>
            <p:nvPr/>
          </p:nvSpPr>
          <p:spPr bwMode="auto">
            <a:xfrm>
              <a:off x="2784" y="2448"/>
              <a:ext cx="27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&lt;context root&gt;/js/ </a:t>
              </a:r>
            </a:p>
          </p:txBody>
        </p:sp>
        <p:sp>
          <p:nvSpPr>
            <p:cNvPr id="53328" name="Text Box 80"/>
            <p:cNvSpPr txBox="1">
              <a:spLocks noChangeArrowheads="1"/>
            </p:cNvSpPr>
            <p:nvPr/>
          </p:nvSpPr>
          <p:spPr bwMode="auto">
            <a:xfrm>
              <a:off x="2784" y="2688"/>
              <a:ext cx="27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&lt;context root&gt;/&lt;subsystem path&gt;/ </a:t>
              </a:r>
            </a:p>
          </p:txBody>
        </p:sp>
        <p:sp>
          <p:nvSpPr>
            <p:cNvPr id="53329" name="Text Box 81"/>
            <p:cNvSpPr txBox="1">
              <a:spLocks noChangeArrowheads="1"/>
            </p:cNvSpPr>
            <p:nvPr/>
          </p:nvSpPr>
          <p:spPr bwMode="auto">
            <a:xfrm>
              <a:off x="2784" y="2928"/>
              <a:ext cx="27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&lt;context root&gt;/images/ </a:t>
              </a:r>
            </a:p>
          </p:txBody>
        </p:sp>
        <p:sp>
          <p:nvSpPr>
            <p:cNvPr id="53330" name="Text Box 82"/>
            <p:cNvSpPr txBox="1">
              <a:spLocks noChangeArrowheads="1"/>
            </p:cNvSpPr>
            <p:nvPr/>
          </p:nvSpPr>
          <p:spPr bwMode="auto">
            <a:xfrm>
              <a:off x="2784" y="3168"/>
              <a:ext cx="27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&lt;context root&gt;/WEB-INF/tld/ </a:t>
              </a:r>
            </a:p>
          </p:txBody>
        </p:sp>
        <p:sp>
          <p:nvSpPr>
            <p:cNvPr id="53331" name="Text Box 83"/>
            <p:cNvSpPr txBox="1">
              <a:spLocks noChangeArrowheads="1"/>
            </p:cNvSpPr>
            <p:nvPr/>
          </p:nvSpPr>
          <p:spPr bwMode="auto">
            <a:xfrm>
              <a:off x="2784" y="1488"/>
              <a:ext cx="27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&lt;context root&gt;/&lt;subsystem path&gt;/ </a:t>
              </a:r>
            </a:p>
          </p:txBody>
        </p:sp>
        <p:sp>
          <p:nvSpPr>
            <p:cNvPr id="53332" name="Text Box 84"/>
            <p:cNvSpPr txBox="1">
              <a:spLocks noChangeArrowheads="1"/>
            </p:cNvSpPr>
            <p:nvPr/>
          </p:nvSpPr>
          <p:spPr bwMode="auto">
            <a:xfrm>
              <a:off x="2784" y="1248"/>
              <a:ext cx="27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 anchor="ctr" anchorCtr="1"/>
            <a:lstStyle/>
            <a:p>
              <a:r>
                <a:rPr lang="ko-KR" altLang="en-US" sz="1800" b="1">
                  <a:latin typeface="가는각진제목체" pitchFamily="18" charset="-127"/>
                  <a:ea typeface="가는각진제목체" pitchFamily="18" charset="-127"/>
                </a:rPr>
                <a:t>추천 위치</a:t>
              </a:r>
            </a:p>
          </p:txBody>
        </p:sp>
        <p:sp>
          <p:nvSpPr>
            <p:cNvPr id="53333" name="Text Box 85"/>
            <p:cNvSpPr txBox="1">
              <a:spLocks noChangeArrowheads="1"/>
            </p:cNvSpPr>
            <p:nvPr/>
          </p:nvSpPr>
          <p:spPr bwMode="auto">
            <a:xfrm>
              <a:off x="2784" y="1968"/>
              <a:ext cx="27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36000" rIns="90000" bIns="36000" anchor="ctr"/>
            <a:lstStyle/>
            <a:p>
              <a:pPr algn="l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&lt;context root&gt; /WEB-INF/jspf/&lt;subsystem path&gt;/ 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8738-3AAA-42FD-8AF1-7C866484212C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파일의 구조</a:t>
            </a:r>
          </a:p>
          <a:p>
            <a:pPr lvl="1"/>
            <a:r>
              <a:rPr lang="ko-KR" altLang="en-US"/>
              <a:t>클라이언트측 주석</a:t>
            </a:r>
            <a:r>
              <a:rPr lang="en-US" altLang="ko-KR"/>
              <a:t>(client-side comments)</a:t>
            </a:r>
          </a:p>
          <a:p>
            <a:pPr lvl="2"/>
            <a:r>
              <a:rPr lang="en-US" altLang="ko-KR"/>
              <a:t>JSP </a:t>
            </a:r>
            <a:r>
              <a:rPr lang="ko-KR" altLang="en-US"/>
              <a:t>페이지의 변환과정을 거친 후 최종 사용자에게 보여질 주석을 기술한다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일반적으로 작성자</a:t>
            </a:r>
            <a:r>
              <a:rPr lang="en-US" altLang="ko-KR"/>
              <a:t>, </a:t>
            </a:r>
            <a:r>
              <a:rPr lang="ko-KR" altLang="en-US"/>
              <a:t>작성일자</a:t>
            </a:r>
            <a:r>
              <a:rPr lang="en-US" altLang="ko-KR"/>
              <a:t>, </a:t>
            </a:r>
            <a:r>
              <a:rPr lang="ko-KR" altLang="en-US"/>
              <a:t>저작권 관련 정보 등을 기술한다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 sz="1600" b="0"/>
          </a:p>
          <a:p>
            <a:pPr lvl="1"/>
            <a:r>
              <a:rPr lang="ko-KR" altLang="en-US"/>
              <a:t>서버측 주석</a:t>
            </a:r>
            <a:r>
              <a:rPr lang="en-US" altLang="ko-KR"/>
              <a:t>(server-side comments)</a:t>
            </a:r>
          </a:p>
          <a:p>
            <a:pPr lvl="2"/>
            <a:r>
              <a:rPr lang="en-US" altLang="ko-KR"/>
              <a:t>JSP </a:t>
            </a:r>
            <a:r>
              <a:rPr lang="ko-KR" altLang="en-US"/>
              <a:t>페이지의 변환과정을 거치면 제거되는 주석이다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일반적으로 최종 사용자를 위한 주석이 아닌 개발자를 위한 주석을 기술한다</a:t>
            </a:r>
            <a:r>
              <a:rPr lang="en-US" altLang="ko-KR"/>
              <a:t>.</a:t>
            </a:r>
          </a:p>
        </p:txBody>
      </p:sp>
      <p:sp>
        <p:nvSpPr>
          <p:cNvPr id="54276" name="Text Box 1028"/>
          <p:cNvSpPr txBox="1">
            <a:spLocks noChangeArrowheads="1"/>
          </p:cNvSpPr>
          <p:nvPr/>
        </p:nvSpPr>
        <p:spPr bwMode="auto">
          <a:xfrm>
            <a:off x="1295400" y="2362200"/>
            <a:ext cx="74676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&lt;!--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- </a:t>
            </a:r>
            <a:r>
              <a:rPr lang="ko-KR" altLang="en-US" sz="1200">
                <a:latin typeface="Courier New" pitchFamily="49" charset="0"/>
              </a:rPr>
              <a:t>작성자</a:t>
            </a:r>
            <a:r>
              <a:rPr lang="en-US" altLang="ko-KR" sz="1200">
                <a:latin typeface="Courier New" pitchFamily="49" charset="0"/>
              </a:rPr>
              <a:t>: </a:t>
            </a:r>
            <a:r>
              <a:rPr lang="ko-KR" altLang="en-US" sz="1200">
                <a:latin typeface="Courier New" pitchFamily="49" charset="0"/>
              </a:rPr>
              <a:t>홍길동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</a:t>
            </a:r>
            <a:r>
              <a:rPr lang="en-US" altLang="ko-KR" sz="1200">
                <a:latin typeface="Courier New" pitchFamily="49" charset="0"/>
              </a:rPr>
              <a:t>- </a:t>
            </a:r>
            <a:r>
              <a:rPr lang="ko-KR" altLang="en-US" sz="1200">
                <a:latin typeface="Courier New" pitchFamily="49" charset="0"/>
              </a:rPr>
              <a:t>작성일자</a:t>
            </a:r>
            <a:r>
              <a:rPr lang="en-US" altLang="ko-KR" sz="1200">
                <a:latin typeface="Courier New" pitchFamily="49" charset="0"/>
              </a:rPr>
              <a:t>: YYYY</a:t>
            </a:r>
            <a:r>
              <a:rPr lang="ko-KR" altLang="en-US" sz="1200">
                <a:latin typeface="Courier New" pitchFamily="49" charset="0"/>
              </a:rPr>
              <a:t>년 </a:t>
            </a:r>
            <a:r>
              <a:rPr lang="en-US" altLang="ko-KR" sz="1200">
                <a:latin typeface="Courier New" pitchFamily="49" charset="0"/>
              </a:rPr>
              <a:t>MM</a:t>
            </a:r>
            <a:r>
              <a:rPr lang="ko-KR" altLang="en-US" sz="1200">
                <a:latin typeface="Courier New" pitchFamily="49" charset="0"/>
              </a:rPr>
              <a:t>월 </a:t>
            </a:r>
            <a:r>
              <a:rPr lang="en-US" altLang="ko-KR" sz="1200">
                <a:latin typeface="Courier New" pitchFamily="49" charset="0"/>
              </a:rPr>
              <a:t>DD</a:t>
            </a:r>
            <a:r>
              <a:rPr lang="ko-KR" altLang="en-US" sz="1200">
                <a:latin typeface="Courier New" pitchFamily="49" charset="0"/>
              </a:rPr>
              <a:t>일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</a:t>
            </a:r>
            <a:r>
              <a:rPr lang="en-US" altLang="ko-KR" sz="1200">
                <a:latin typeface="Courier New" pitchFamily="49" charset="0"/>
              </a:rPr>
              <a:t>- </a:t>
            </a:r>
            <a:r>
              <a:rPr lang="ko-KR" altLang="en-US" sz="1200">
                <a:latin typeface="Courier New" pitchFamily="49" charset="0"/>
              </a:rPr>
              <a:t>설명</a:t>
            </a:r>
            <a:r>
              <a:rPr lang="en-US" altLang="ko-KR" sz="1200">
                <a:latin typeface="Courier New" pitchFamily="49" charset="0"/>
              </a:rPr>
              <a:t>: </a:t>
            </a:r>
            <a:r>
              <a:rPr lang="ko-KR" altLang="en-US" sz="1200">
                <a:latin typeface="Courier New" pitchFamily="49" charset="0"/>
              </a:rPr>
              <a:t>현대모비스 </a:t>
            </a:r>
            <a:r>
              <a:rPr lang="en-US" altLang="ko-KR" sz="1200">
                <a:latin typeface="Courier New" pitchFamily="49" charset="0"/>
              </a:rPr>
              <a:t>XX</a:t>
            </a:r>
            <a:r>
              <a:rPr lang="ko-KR" altLang="en-US" sz="1200">
                <a:latin typeface="Courier New" pitchFamily="49" charset="0"/>
              </a:rPr>
              <a:t>업무 조회화면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</a:t>
            </a:r>
            <a:r>
              <a:rPr lang="en-US" altLang="ko-KR" sz="1200">
                <a:latin typeface="Courier New" pitchFamily="49" charset="0"/>
              </a:rPr>
              <a:t>--&gt;</a:t>
            </a:r>
          </a:p>
        </p:txBody>
      </p:sp>
      <p:sp>
        <p:nvSpPr>
          <p:cNvPr id="54277" name="Text Box 1029"/>
          <p:cNvSpPr txBox="1">
            <a:spLocks noChangeArrowheads="1"/>
          </p:cNvSpPr>
          <p:nvPr/>
        </p:nvSpPr>
        <p:spPr bwMode="auto">
          <a:xfrm>
            <a:off x="1295400" y="4724400"/>
            <a:ext cx="746760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&lt;%--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- </a:t>
            </a:r>
            <a:r>
              <a:rPr lang="ko-KR" altLang="en-US" sz="1200">
                <a:latin typeface="Courier New" pitchFamily="49" charset="0"/>
              </a:rPr>
              <a:t>최종 수정일</a:t>
            </a:r>
            <a:r>
              <a:rPr lang="en-US" altLang="ko-KR" sz="1200">
                <a:latin typeface="Courier New" pitchFamily="49" charset="0"/>
              </a:rPr>
              <a:t>: YYYY</a:t>
            </a:r>
            <a:r>
              <a:rPr lang="ko-KR" altLang="en-US" sz="1200">
                <a:latin typeface="Courier New" pitchFamily="49" charset="0"/>
              </a:rPr>
              <a:t>년 </a:t>
            </a:r>
            <a:r>
              <a:rPr lang="en-US" altLang="ko-KR" sz="1200">
                <a:latin typeface="Courier New" pitchFamily="49" charset="0"/>
              </a:rPr>
              <a:t>MM</a:t>
            </a:r>
            <a:r>
              <a:rPr lang="ko-KR" altLang="en-US" sz="1200">
                <a:latin typeface="Courier New" pitchFamily="49" charset="0"/>
              </a:rPr>
              <a:t>월 </a:t>
            </a:r>
            <a:r>
              <a:rPr lang="en-US" altLang="ko-KR" sz="1200">
                <a:latin typeface="Courier New" pitchFamily="49" charset="0"/>
              </a:rPr>
              <a:t>DD</a:t>
            </a:r>
            <a:r>
              <a:rPr lang="ko-KR" altLang="en-US" sz="1200">
                <a:latin typeface="Courier New" pitchFamily="49" charset="0"/>
              </a:rPr>
              <a:t>일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</a:t>
            </a:r>
            <a:r>
              <a:rPr lang="en-US" altLang="ko-KR" sz="1200">
                <a:latin typeface="Courier New" pitchFamily="49" charset="0"/>
              </a:rPr>
              <a:t>- HISTORY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-     0000</a:t>
            </a:r>
            <a:r>
              <a:rPr lang="ko-KR" altLang="en-US" sz="1200">
                <a:latin typeface="Courier New" pitchFamily="49" charset="0"/>
              </a:rPr>
              <a:t>년 </a:t>
            </a:r>
            <a:r>
              <a:rPr lang="en-US" altLang="ko-KR" sz="1200">
                <a:latin typeface="Courier New" pitchFamily="49" charset="0"/>
              </a:rPr>
              <a:t>00</a:t>
            </a:r>
            <a:r>
              <a:rPr lang="ko-KR" altLang="en-US" sz="1200">
                <a:latin typeface="Courier New" pitchFamily="49" charset="0"/>
              </a:rPr>
              <a:t>월 </a:t>
            </a:r>
            <a:r>
              <a:rPr lang="en-US" altLang="ko-KR" sz="1200">
                <a:latin typeface="Courier New" pitchFamily="49" charset="0"/>
              </a:rPr>
              <a:t>00</a:t>
            </a:r>
            <a:r>
              <a:rPr lang="ko-KR" altLang="en-US" sz="1200">
                <a:latin typeface="Courier New" pitchFamily="49" charset="0"/>
              </a:rPr>
              <a:t>일</a:t>
            </a:r>
            <a:r>
              <a:rPr lang="en-US" altLang="ko-KR" sz="1200">
                <a:latin typeface="Courier New" pitchFamily="49" charset="0"/>
              </a:rPr>
              <a:t>: 1</a:t>
            </a:r>
            <a:r>
              <a:rPr lang="ko-KR" altLang="en-US" sz="1200">
                <a:latin typeface="Courier New" pitchFamily="49" charset="0"/>
              </a:rPr>
              <a:t>차 완성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</a:t>
            </a:r>
            <a:r>
              <a:rPr lang="en-US" altLang="ko-KR" sz="1200">
                <a:latin typeface="Courier New" pitchFamily="49" charset="0"/>
              </a:rPr>
              <a:t>-     1111</a:t>
            </a:r>
            <a:r>
              <a:rPr lang="ko-KR" altLang="en-US" sz="1200">
                <a:latin typeface="Courier New" pitchFamily="49" charset="0"/>
              </a:rPr>
              <a:t>년 </a:t>
            </a:r>
            <a:r>
              <a:rPr lang="en-US" altLang="ko-KR" sz="1200">
                <a:latin typeface="Courier New" pitchFamily="49" charset="0"/>
              </a:rPr>
              <a:t>11</a:t>
            </a:r>
            <a:r>
              <a:rPr lang="ko-KR" altLang="en-US" sz="1200">
                <a:latin typeface="Courier New" pitchFamily="49" charset="0"/>
              </a:rPr>
              <a:t>월 </a:t>
            </a:r>
            <a:r>
              <a:rPr lang="en-US" altLang="ko-KR" sz="1200">
                <a:latin typeface="Courier New" pitchFamily="49" charset="0"/>
              </a:rPr>
              <a:t>11</a:t>
            </a:r>
            <a:r>
              <a:rPr lang="ko-KR" altLang="en-US" sz="1200">
                <a:latin typeface="Courier New" pitchFamily="49" charset="0"/>
              </a:rPr>
              <a:t>일</a:t>
            </a:r>
            <a:r>
              <a:rPr lang="en-US" altLang="ko-KR" sz="1200">
                <a:latin typeface="Courier New" pitchFamily="49" charset="0"/>
              </a:rPr>
              <a:t>: 1</a:t>
            </a:r>
            <a:r>
              <a:rPr lang="ko-KR" altLang="en-US" sz="1200">
                <a:latin typeface="Courier New" pitchFamily="49" charset="0"/>
              </a:rPr>
              <a:t>차 버그 </a:t>
            </a:r>
            <a:r>
              <a:rPr lang="en-US" altLang="ko-KR" sz="1200">
                <a:latin typeface="Courier New" pitchFamily="49" charset="0"/>
              </a:rPr>
              <a:t>fix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--%&gt;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7DD4D-AC3F-4C21-A9E6-5D8C08BC0D5B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파일의 구조</a:t>
            </a:r>
            <a:r>
              <a:rPr lang="en-US" altLang="ko-KR"/>
              <a:t>(Cont'd)</a:t>
            </a:r>
          </a:p>
          <a:p>
            <a:pPr lvl="1"/>
            <a:r>
              <a:rPr lang="en-US" altLang="ko-KR"/>
              <a:t>JSP </a:t>
            </a:r>
            <a:r>
              <a:rPr lang="ko-KR" altLang="en-US"/>
              <a:t>페이지 지시자</a:t>
            </a:r>
            <a:r>
              <a:rPr lang="en-US" altLang="ko-KR"/>
              <a:t>(JSP page directives)</a:t>
            </a:r>
          </a:p>
          <a:p>
            <a:pPr lvl="2"/>
            <a:r>
              <a:rPr lang="en-US" altLang="ko-KR"/>
              <a:t>JSP </a:t>
            </a:r>
            <a:r>
              <a:rPr lang="ko-KR" altLang="en-US"/>
              <a:t>페이지 지시자는 </a:t>
            </a:r>
            <a:r>
              <a:rPr lang="en-US" altLang="ko-KR"/>
              <a:t>JSP </a:t>
            </a:r>
            <a:r>
              <a:rPr lang="ko-KR" altLang="en-US"/>
              <a:t>변환 시점에 관련된 속성을 정의하는데 사용한다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JSP </a:t>
            </a:r>
            <a:r>
              <a:rPr lang="ko-KR" altLang="en-US"/>
              <a:t>페이지 지시자의 길이는 </a:t>
            </a:r>
            <a:r>
              <a:rPr lang="en-US" altLang="ko-KR"/>
              <a:t>80</a:t>
            </a:r>
            <a:r>
              <a:rPr lang="ko-KR" altLang="en-US"/>
              <a:t>자를 넘지 않도록 작성하고</a:t>
            </a:r>
            <a:r>
              <a:rPr lang="en-US" altLang="ko-KR"/>
              <a:t>, </a:t>
            </a:r>
            <a:r>
              <a:rPr lang="ko-KR" altLang="en-US"/>
              <a:t>부득이하게 </a:t>
            </a:r>
            <a:r>
              <a:rPr lang="en-US" altLang="ko-KR"/>
              <a:t>80</a:t>
            </a:r>
            <a:r>
              <a:rPr lang="ko-KR" altLang="en-US"/>
              <a:t>자를 넘어설 경우 여러 줄로 나누어서 기술하도록 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import </a:t>
            </a:r>
            <a:r>
              <a:rPr lang="ko-KR" altLang="en-US"/>
              <a:t>지시자를 사용할 경우 한 패키지에서 </a:t>
            </a:r>
            <a:r>
              <a:rPr lang="en-US" altLang="ko-KR"/>
              <a:t>3</a:t>
            </a:r>
            <a:r>
              <a:rPr lang="ko-KR" altLang="en-US"/>
              <a:t>개 이상의 클래스를 참조할 때 </a:t>
            </a:r>
            <a:r>
              <a:rPr lang="en-US" altLang="ko-KR"/>
              <a:t>'*' </a:t>
            </a:r>
            <a:r>
              <a:rPr lang="ko-KR" altLang="en-US"/>
              <a:t>표시를 사용하고</a:t>
            </a:r>
            <a:r>
              <a:rPr lang="en-US" altLang="ko-KR"/>
              <a:t>, </a:t>
            </a:r>
            <a:r>
              <a:rPr lang="ko-KR" altLang="en-US"/>
              <a:t>그렇지 않다면 직접 클래스 명을 명시하는 것을 원칙으로 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Import </a:t>
            </a:r>
            <a:r>
              <a:rPr lang="ko-KR" altLang="en-US"/>
              <a:t>지시자를 사용할 경우 한번에 하나씩 클래스나 패키지를 지정하는 것을 원칙으로 한다</a:t>
            </a:r>
            <a:r>
              <a:rPr lang="en-US" altLang="ko-KR"/>
              <a:t>.</a:t>
            </a:r>
          </a:p>
          <a:p>
            <a:pPr lvl="2"/>
            <a:endParaRPr lang="en-US" altLang="ko-KR" sz="1400" b="1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95400" y="3781425"/>
            <a:ext cx="74676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b="1" i="1">
                <a:latin typeface="Courier New" pitchFamily="49" charset="0"/>
              </a:rPr>
              <a:t>&lt;%-- import</a:t>
            </a:r>
            <a:r>
              <a:rPr lang="ko-KR" altLang="en-US" sz="1200" b="1" i="1">
                <a:latin typeface="Courier New" pitchFamily="49" charset="0"/>
              </a:rPr>
              <a:t>를 제외한 모든 속성 </a:t>
            </a:r>
            <a:r>
              <a:rPr lang="en-US" altLang="ko-KR" sz="1200" b="1" i="1">
                <a:latin typeface="Courier New" pitchFamily="49" charset="0"/>
              </a:rPr>
              <a:t>--%&gt;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&lt;%@ page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%&gt;</a:t>
            </a:r>
          </a:p>
          <a:p>
            <a:pPr algn="l"/>
            <a:r>
              <a:rPr lang="en-US" altLang="ko-KR" sz="1200" b="1" i="1">
                <a:latin typeface="Courier New" pitchFamily="49" charset="0"/>
              </a:rPr>
              <a:t>&lt;%-- import </a:t>
            </a:r>
            <a:r>
              <a:rPr lang="ko-KR" altLang="en-US" sz="1200" b="1" i="1">
                <a:latin typeface="Courier New" pitchFamily="49" charset="0"/>
              </a:rPr>
              <a:t>속성들은 여기부터 시작 </a:t>
            </a:r>
            <a:r>
              <a:rPr lang="en-US" altLang="ko-KR" sz="1200" b="1" i="1">
                <a:latin typeface="Courier New" pitchFamily="49" charset="0"/>
              </a:rPr>
              <a:t>--%&gt;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&lt;@ page import="java.util.ArrayList" 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&lt;@ page import="java.text.*" %&gt;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F29F-EF7E-4E37-BE5C-165AFF4676F0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파일의 구조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선택적 태그 라이브러리 지시자</a:t>
            </a:r>
          </a:p>
          <a:p>
            <a:pPr lvl="2"/>
            <a:r>
              <a:rPr lang="ko-KR" altLang="en-US"/>
              <a:t>태그 라이브러리 지시자는 </a:t>
            </a:r>
            <a:r>
              <a:rPr lang="en-US" altLang="ko-KR"/>
              <a:t>JSP</a:t>
            </a:r>
            <a:r>
              <a:rPr lang="ko-KR" altLang="en-US"/>
              <a:t>에서 사용하는 커스텀 태그 라이브러리를 선언한다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짧은 태그 라이브러리 지시자는 하나의 줄에 표현하고</a:t>
            </a:r>
            <a:r>
              <a:rPr lang="en-US" altLang="ko-KR"/>
              <a:t>, 80</a:t>
            </a:r>
            <a:r>
              <a:rPr lang="ko-KR" altLang="en-US"/>
              <a:t>자가 넘는다면 페이지 지시자와 마찬가지로 여러 줄로 나누어 기술하도록 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태그 라이브러리 지시자를 여러 개 사용할 경우 </a:t>
            </a:r>
            <a:r>
              <a:rPr lang="en-US" altLang="ko-KR"/>
              <a:t>JSP </a:t>
            </a:r>
            <a:r>
              <a:rPr lang="ko-KR" altLang="en-US"/>
              <a:t>페이지 지시자 바로 다음에 같이 모아두는 것을 원칙으로 한다</a:t>
            </a:r>
            <a:r>
              <a:rPr lang="en-US" altLang="ko-KR"/>
              <a:t>.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95400" y="3124200"/>
            <a:ext cx="7467600" cy="3124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 i="1">
                <a:latin typeface="Courier New" pitchFamily="49" charset="0"/>
              </a:rPr>
              <a:t>&lt;%-- import</a:t>
            </a:r>
            <a:r>
              <a:rPr lang="ko-KR" altLang="en-US" sz="1200" i="1">
                <a:latin typeface="Courier New" pitchFamily="49" charset="0"/>
              </a:rPr>
              <a:t>를 제외한 모든 속성 </a:t>
            </a:r>
            <a:r>
              <a:rPr lang="en-US" altLang="ko-KR" sz="1200" i="1">
                <a:latin typeface="Courier New" pitchFamily="49" charset="0"/>
              </a:rPr>
              <a:t>--%&gt;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&lt;%@ page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%&gt;</a:t>
            </a:r>
          </a:p>
          <a:p>
            <a:pPr algn="l"/>
            <a:r>
              <a:rPr lang="en-US" altLang="ko-KR" sz="1200" i="1">
                <a:latin typeface="Courier New" pitchFamily="49" charset="0"/>
              </a:rPr>
              <a:t>&lt;%-- import </a:t>
            </a:r>
            <a:r>
              <a:rPr lang="ko-KR" altLang="en-US" sz="1200" i="1">
                <a:latin typeface="Courier New" pitchFamily="49" charset="0"/>
              </a:rPr>
              <a:t>속성들은 여기부터 시작 </a:t>
            </a:r>
            <a:r>
              <a:rPr lang="en-US" altLang="ko-KR" sz="1200" i="1">
                <a:latin typeface="Courier New" pitchFamily="49" charset="0"/>
              </a:rPr>
              <a:t>--%&gt;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&lt;@ page import="java.util.ArrayList" 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&lt;@ page import="java.text.*" 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...</a:t>
            </a:r>
          </a:p>
          <a:p>
            <a:pPr algn="l"/>
            <a:r>
              <a:rPr lang="en-US" altLang="ko-KR" sz="1200" b="1" i="1">
                <a:latin typeface="Courier New" pitchFamily="49" charset="0"/>
              </a:rPr>
              <a:t>&lt;%-- </a:t>
            </a:r>
            <a:r>
              <a:rPr lang="ko-KR" altLang="en-US" sz="1200" b="1" i="1">
                <a:latin typeface="Courier New" pitchFamily="49" charset="0"/>
              </a:rPr>
              <a:t>태그 라이브러리 선언 </a:t>
            </a:r>
            <a:r>
              <a:rPr lang="en-US" altLang="ko-KR" sz="1200" b="1" i="1">
                <a:latin typeface="Courier New" pitchFamily="49" charset="0"/>
              </a:rPr>
              <a:t>--%&gt;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&lt;%@ taglib uri="URI1" prefix="tagPrefix1" %&gt;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&lt;%@ taglib uri="URI2" prefix="tagPrefix2" %&gt;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&lt;%@ taglib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uri="URI3" 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prefix="tagPrefix3"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8528A-2EF4-441F-86BE-90DA89AEF88F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파일의 구조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선택적 </a:t>
            </a:r>
            <a:r>
              <a:rPr lang="en-US" altLang="ko-KR"/>
              <a:t>JSP </a:t>
            </a:r>
            <a:r>
              <a:rPr lang="ko-KR" altLang="en-US"/>
              <a:t>선언문</a:t>
            </a:r>
          </a:p>
          <a:p>
            <a:pPr lvl="2"/>
            <a:r>
              <a:rPr lang="en-US" altLang="ko-KR"/>
              <a:t>JSP </a:t>
            </a:r>
            <a:r>
              <a:rPr lang="ko-KR" altLang="en-US"/>
              <a:t>선언문은 </a:t>
            </a:r>
            <a:r>
              <a:rPr lang="en-US" altLang="ko-KR"/>
              <a:t>JSP</a:t>
            </a:r>
            <a:r>
              <a:rPr lang="ko-KR" altLang="en-US"/>
              <a:t>에 속한 메소드와 변수를 정의하는데 사용한다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JSP </a:t>
            </a:r>
            <a:r>
              <a:rPr lang="ko-KR" altLang="en-US"/>
              <a:t>는 자바로 변환되므로 변수나 메소드 선언 자체는 자바 코딩  표준과 다르지 않다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JSP </a:t>
            </a:r>
            <a:r>
              <a:rPr lang="ko-KR" altLang="en-US"/>
              <a:t>선언문은 </a:t>
            </a:r>
            <a:r>
              <a:rPr lang="en-US" altLang="ko-KR"/>
              <a:t>&lt;%! ... %&gt; JSP </a:t>
            </a:r>
            <a:r>
              <a:rPr lang="ko-KR" altLang="en-US"/>
              <a:t>선언문 블록 하나에 모두 몰아 한 곳에 집중시키는 것이 좋다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위의 코드 보다는 아래의 코드가 가독성이 더 좋다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042988" y="2708275"/>
            <a:ext cx="74676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&lt;%! private int hitCount; 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&lt;%! private Date today; 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&lt;%! public int getHitCount()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return hitCount;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%&gt;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042988" y="4500563"/>
            <a:ext cx="7467600" cy="1600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&lt;%!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int hitCount;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Date today;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int getHitCount()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return hitCount;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%&gt;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6FCE3-FD07-4101-A690-565974D502ED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공백</a:t>
            </a:r>
            <a:r>
              <a:rPr lang="en-US" altLang="ko-KR"/>
              <a:t>(white space) </a:t>
            </a:r>
            <a:r>
              <a:rPr lang="ko-KR" altLang="en-US"/>
              <a:t>문자 및 빈 줄의 사용</a:t>
            </a:r>
          </a:p>
          <a:p>
            <a:pPr lvl="1"/>
            <a:r>
              <a:rPr lang="en-US" altLang="ko-KR"/>
              <a:t>JSP </a:t>
            </a:r>
            <a:r>
              <a:rPr lang="ko-KR" altLang="en-US"/>
              <a:t>태그와 몸체 사이에 반드시 하나의 공백 문자를 넣어야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JSP </a:t>
            </a:r>
            <a:r>
              <a:rPr lang="ko-KR" altLang="en-US"/>
              <a:t>주석 태그와 주석을 분리하기 위해 반드시 하나의 공백 문자를 넣어야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914400" y="1752600"/>
            <a:ext cx="7848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&lt;%=customer.getName()%&gt; 	: </a:t>
            </a:r>
            <a:r>
              <a:rPr lang="ko-KR" altLang="en-US" sz="1200">
                <a:latin typeface="Courier New" pitchFamily="49" charset="0"/>
              </a:rPr>
              <a:t>잘못된 예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&lt;%= customer.getName() %&gt;	: </a:t>
            </a:r>
            <a:r>
              <a:rPr lang="ko-KR" altLang="en-US" sz="1200">
                <a:latin typeface="Courier New" pitchFamily="49" charset="0"/>
              </a:rPr>
              <a:t>올바른 예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914400" y="2667000"/>
            <a:ext cx="784860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&lt;%--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- </a:t>
            </a:r>
            <a:r>
              <a:rPr lang="ko-KR" altLang="en-US" sz="1200">
                <a:latin typeface="Courier New" pitchFamily="49" charset="0"/>
              </a:rPr>
              <a:t>여러 줄의 주석이 나뉘어지면</a:t>
            </a:r>
            <a:r>
              <a:rPr lang="en-US" altLang="ko-KR" sz="1200">
                <a:latin typeface="Courier New" pitchFamily="49" charset="0"/>
              </a:rPr>
              <a:t>, </a:t>
            </a:r>
            <a:r>
              <a:rPr lang="ko-KR" altLang="en-US" sz="1200">
                <a:latin typeface="Courier New" pitchFamily="49" charset="0"/>
              </a:rPr>
              <a:t>각각의 줄은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</a:t>
            </a:r>
            <a:r>
              <a:rPr lang="en-US" altLang="ko-KR" sz="1200">
                <a:latin typeface="Courier New" pitchFamily="49" charset="0"/>
              </a:rPr>
              <a:t>- </a:t>
            </a:r>
            <a:r>
              <a:rPr lang="ko-KR" altLang="en-US" sz="1200">
                <a:latin typeface="Courier New" pitchFamily="49" charset="0"/>
              </a:rPr>
              <a:t>한 줄씩 차지한다</a:t>
            </a:r>
            <a:r>
              <a:rPr lang="en-US" altLang="ko-KR" sz="1200">
                <a:latin typeface="Courier New" pitchFamily="49" charset="0"/>
              </a:rPr>
              <a:t>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--%&gt;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&lt;%-- </a:t>
            </a:r>
            <a:r>
              <a:rPr lang="ko-KR" altLang="en-US" sz="1200">
                <a:latin typeface="Courier New" pitchFamily="49" charset="0"/>
              </a:rPr>
              <a:t>짧은 주석 </a:t>
            </a:r>
            <a:r>
              <a:rPr lang="en-US" altLang="ko-KR" sz="1200">
                <a:latin typeface="Courier New" pitchFamily="49" charset="0"/>
              </a:rPr>
              <a:t>--%&gt;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13AC-B132-4C8D-B9B0-53E280AB1A25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공백 문자 및 빈 줄의 사용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빈 줄은 출력에 영향을 주지 않는 범위 내에서 </a:t>
            </a:r>
            <a:r>
              <a:rPr lang="en-US" altLang="ko-KR"/>
              <a:t>JSP</a:t>
            </a:r>
            <a:r>
              <a:rPr lang="ko-KR" altLang="en-US"/>
              <a:t>의 가독성을 높이기 위해 사용하는 것을 권장한다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빈 줄이 출력에 영향을 주는 경우는 </a:t>
            </a:r>
            <a:r>
              <a:rPr lang="en-US" altLang="ko-KR"/>
              <a:t>JSP </a:t>
            </a:r>
            <a:r>
              <a:rPr lang="ko-KR" altLang="en-US"/>
              <a:t>코드가 </a:t>
            </a:r>
            <a:r>
              <a:rPr lang="en-US" altLang="ko-KR"/>
              <a:t>&lt;PRE&gt;&lt;/PRE&gt; </a:t>
            </a:r>
            <a:r>
              <a:rPr lang="ko-KR" altLang="en-US"/>
              <a:t>코드 사이에 존재하는 경우이며</a:t>
            </a:r>
            <a:r>
              <a:rPr lang="en-US" altLang="ko-KR"/>
              <a:t>, </a:t>
            </a:r>
            <a:r>
              <a:rPr lang="ko-KR" altLang="en-US"/>
              <a:t>이 이외의 경우에는 추가적인 빈 줄이 출력에 영향을 미치지 않는다</a:t>
            </a:r>
            <a:r>
              <a:rPr lang="en-US" altLang="ko-KR"/>
              <a:t>.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914400" y="2901950"/>
            <a:ext cx="7848600" cy="3048000"/>
            <a:chOff x="816" y="1680"/>
            <a:chExt cx="4704" cy="1920"/>
          </a:xfrm>
        </p:grpSpPr>
        <p:sp>
          <p:nvSpPr>
            <p:cNvPr id="59397" name="Text Box 5"/>
            <p:cNvSpPr txBox="1">
              <a:spLocks noChangeArrowheads="1"/>
            </p:cNvSpPr>
            <p:nvPr/>
          </p:nvSpPr>
          <p:spPr bwMode="auto">
            <a:xfrm>
              <a:off x="816" y="1920"/>
              <a:ext cx="235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90000" rIns="90000" bIns="90000"/>
            <a:lstStyle/>
            <a:p>
              <a:pPr algn="l"/>
              <a:r>
                <a:rPr lang="en-US" altLang="ko-KR" sz="1200">
                  <a:latin typeface="Courier New" pitchFamily="49" charset="0"/>
                </a:rPr>
                <a:t>&lt;pre&gt;</a:t>
              </a: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&lt;%= customer.getFirstName() %&gt;</a:t>
              </a: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&lt;%= customer.getLastName() %&gt;</a:t>
              </a: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&lt;/pre&gt;</a:t>
              </a:r>
            </a:p>
          </p:txBody>
        </p:sp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3168" y="1920"/>
              <a:ext cx="235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90000" rIns="90000" bIns="90000"/>
            <a:lstStyle/>
            <a:p>
              <a:pPr algn="l"/>
              <a:r>
                <a:rPr lang="en-US" altLang="ko-KR" sz="1200">
                  <a:latin typeface="Courier New" pitchFamily="49" charset="0"/>
                </a:rPr>
                <a:t>Joe</a:t>
              </a: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Block</a:t>
              </a:r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816" y="2496"/>
              <a:ext cx="2352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90000" rIns="90000" bIns="90000"/>
            <a:lstStyle/>
            <a:p>
              <a:pPr algn="l"/>
              <a:r>
                <a:rPr lang="en-US" altLang="ko-KR" sz="1200">
                  <a:latin typeface="Courier New" pitchFamily="49" charset="0"/>
                </a:rPr>
                <a:t>&lt;pre&gt;</a:t>
              </a: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&lt;%= customer.getFirstName() %&gt;</a:t>
              </a:r>
            </a:p>
            <a:p>
              <a:pPr algn="l"/>
              <a:endParaRPr lang="en-US" altLang="ko-KR" sz="1200">
                <a:latin typeface="Courier New" pitchFamily="49" charset="0"/>
              </a:endParaRPr>
            </a:p>
            <a:p>
              <a:pPr algn="l"/>
              <a:endParaRPr lang="en-US" altLang="ko-KR" sz="1200">
                <a:latin typeface="Courier New" pitchFamily="49" charset="0"/>
              </a:endParaRP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&lt;%= customer.getLastName() %&gt;</a:t>
              </a: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&lt;/pre&gt;</a:t>
              </a:r>
            </a:p>
          </p:txBody>
        </p:sp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3168" y="2496"/>
              <a:ext cx="2352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90000" rIns="90000" bIns="90000"/>
            <a:lstStyle/>
            <a:p>
              <a:pPr algn="l"/>
              <a:r>
                <a:rPr lang="en-US" altLang="ko-KR" sz="1200">
                  <a:latin typeface="Courier New" pitchFamily="49" charset="0"/>
                </a:rPr>
                <a:t>Joe</a:t>
              </a:r>
            </a:p>
            <a:p>
              <a:pPr algn="l"/>
              <a:endParaRPr lang="en-US" altLang="ko-KR" sz="1200">
                <a:latin typeface="Courier New" pitchFamily="49" charset="0"/>
              </a:endParaRPr>
            </a:p>
            <a:p>
              <a:pPr algn="l"/>
              <a:endParaRPr lang="en-US" altLang="ko-KR" sz="1200">
                <a:latin typeface="Courier New" pitchFamily="49" charset="0"/>
              </a:endParaRP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Block</a:t>
              </a: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816" y="3264"/>
              <a:ext cx="235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90000" rIns="90000" bIns="90000"/>
            <a:lstStyle/>
            <a:p>
              <a:pPr algn="l"/>
              <a:r>
                <a:rPr lang="en-US" altLang="ko-KR" sz="1200">
                  <a:latin typeface="Courier New" pitchFamily="49" charset="0"/>
                </a:rPr>
                <a:t>&lt;%= customer.getFirstName() %&gt;</a:t>
              </a:r>
            </a:p>
            <a:p>
              <a:pPr algn="l"/>
              <a:r>
                <a:rPr lang="en-US" altLang="ko-KR" sz="1200">
                  <a:latin typeface="Courier New" pitchFamily="49" charset="0"/>
                </a:rPr>
                <a:t>&lt;%= customer.getLastName() %&gt;</a:t>
              </a: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3168" y="3264"/>
              <a:ext cx="235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90000" rIns="90000" bIns="90000"/>
            <a:lstStyle/>
            <a:p>
              <a:pPr algn="l"/>
              <a:r>
                <a:rPr lang="en-US" altLang="ko-KR" sz="1200">
                  <a:latin typeface="Courier New" pitchFamily="49" charset="0"/>
                </a:rPr>
                <a:t>Joe Block</a:t>
              </a: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816" y="1680"/>
              <a:ext cx="2352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90000" rIns="90000" bIns="90000" anchor="ctr"/>
            <a:lstStyle/>
            <a:p>
              <a:r>
                <a:rPr lang="en-US" altLang="ko-KR" sz="1600" b="1">
                  <a:latin typeface="가는각진제목체" pitchFamily="18" charset="-127"/>
                  <a:ea typeface="가는각진제목체" pitchFamily="18" charset="-127"/>
                </a:rPr>
                <a:t>JSP </a:t>
              </a:r>
              <a:r>
                <a:rPr lang="ko-KR" altLang="en-US" sz="1600" b="1">
                  <a:latin typeface="가는각진제목체" pitchFamily="18" charset="-127"/>
                  <a:ea typeface="가는각진제목체" pitchFamily="18" charset="-127"/>
                </a:rPr>
                <a:t>구문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3168" y="1680"/>
              <a:ext cx="2352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90000" rIns="90000" bIns="90000" anchor="ctr"/>
            <a:lstStyle/>
            <a:p>
              <a:r>
                <a:rPr lang="ko-KR" altLang="en-US" sz="1600" b="1">
                  <a:latin typeface="가는각진제목체" pitchFamily="18" charset="-127"/>
                  <a:ea typeface="가는각진제목체" pitchFamily="18" charset="-127"/>
                </a:rPr>
                <a:t>클라이언트 </a:t>
              </a:r>
              <a:r>
                <a:rPr lang="en-US" altLang="ko-KR" sz="1600" b="1">
                  <a:latin typeface="가는각진제목체" pitchFamily="18" charset="-127"/>
                  <a:ea typeface="가는각진제목체" pitchFamily="18" charset="-127"/>
                </a:rPr>
                <a:t>HTML </a:t>
              </a:r>
              <a:r>
                <a:rPr lang="ko-KR" altLang="en-US" sz="1600" b="1">
                  <a:latin typeface="가는각진제목체" pitchFamily="18" charset="-127"/>
                  <a:ea typeface="가는각진제목체" pitchFamily="18" charset="-127"/>
                </a:rPr>
                <a:t>출력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0D2F-C70A-4931-9DE3-4C3771C99D8F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코딩 표준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참고사항</a:t>
            </a:r>
          </a:p>
          <a:p>
            <a:pPr lvl="1"/>
            <a:r>
              <a:rPr lang="en-US" altLang="ko-KR"/>
              <a:t>JSP </a:t>
            </a:r>
            <a:r>
              <a:rPr lang="ko-KR" altLang="en-US"/>
              <a:t>스크립틀릿 부분은 자바 코딩 표준을 따른다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JSP</a:t>
            </a:r>
            <a:r>
              <a:rPr lang="ko-KR" altLang="en-US"/>
              <a:t>의 경우 </a:t>
            </a:r>
            <a:r>
              <a:rPr lang="en-US" altLang="ko-KR"/>
              <a:t>RAD</a:t>
            </a:r>
            <a:r>
              <a:rPr lang="ko-KR" altLang="en-US"/>
              <a:t>에서 개발할 경우 거의 대부분의 코드가 자동생성 되고</a:t>
            </a:r>
            <a:r>
              <a:rPr lang="en-US" altLang="ko-KR"/>
              <a:t>, </a:t>
            </a:r>
            <a:r>
              <a:rPr lang="ko-KR" altLang="en-US"/>
              <a:t>실제 프리젠테이션 로직 부분만 프로그래밍을 하게 된다</a:t>
            </a:r>
            <a:r>
              <a:rPr lang="en-US" altLang="ko-KR"/>
              <a:t>. </a:t>
            </a:r>
            <a:r>
              <a:rPr lang="ko-KR" altLang="en-US"/>
              <a:t>따라서</a:t>
            </a:r>
            <a:r>
              <a:rPr lang="en-US" altLang="ko-KR"/>
              <a:t>, JSP </a:t>
            </a:r>
            <a:r>
              <a:rPr lang="ko-KR" altLang="en-US"/>
              <a:t>코딩 표준은 권고 사안일 뿐 규제력은 없다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7BD9A-8053-4D93-9D9B-BA9F69ACE657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/>
              <a:t>자바 코딩 표준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클래스 명명 규칙</a:t>
            </a:r>
          </a:p>
          <a:p>
            <a:pPr lvl="1"/>
            <a:r>
              <a:rPr lang="ko-KR" altLang="en-US"/>
              <a:t>일반적인 클래스 명은 각 단어의 첫 글자는 대문자 나머지는 소문자로 지정한다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영</a:t>
            </a:r>
            <a:r>
              <a:rPr lang="en-US" altLang="ko-KR"/>
              <a:t>.</a:t>
            </a:r>
            <a:r>
              <a:rPr lang="ko-KR" altLang="en-US"/>
              <a:t>숫자를 제외한 문자는 사용하지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광범위하게 사용되는 축약어를 제외하고는 되도록 축약어를 사용하지 않는다</a:t>
            </a:r>
            <a:r>
              <a:rPr lang="en-US" altLang="ko-KR"/>
              <a:t>. </a:t>
            </a:r>
            <a:r>
              <a:rPr lang="ko-KR" altLang="en-US"/>
              <a:t>부득이하게 사용해야 할 경우 축약어는 모두 대문자로 표현한다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일반적으로 클래스 명은 명사들의 조합 혹은 형용사 </a:t>
            </a:r>
            <a:r>
              <a:rPr lang="en-US" altLang="ko-KR"/>
              <a:t>+ </a:t>
            </a:r>
            <a:r>
              <a:rPr lang="ko-KR" altLang="en-US"/>
              <a:t>명사구로 지정한다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올바른 클래스명의 예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r>
              <a:rPr lang="ko-KR" altLang="en-US"/>
              <a:t>잘못된 클래스명의 예</a:t>
            </a:r>
          </a:p>
          <a:p>
            <a:pPr lvl="1"/>
            <a:endParaRPr lang="en-US" altLang="ko-KR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14400" y="3352800"/>
            <a:ext cx="7848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just"/>
            <a:r>
              <a:rPr lang="en-US" altLang="ko-KR" sz="1200">
                <a:latin typeface="Courier New" pitchFamily="49" charset="0"/>
              </a:rPr>
              <a:t>class LoginAction;</a:t>
            </a:r>
          </a:p>
          <a:p>
            <a:pPr algn="just"/>
            <a:r>
              <a:rPr lang="en-US" altLang="ko-KR" sz="1200">
                <a:latin typeface="Courier New" pitchFamily="49" charset="0"/>
              </a:rPr>
              <a:t>class HTTPRequest;	: </a:t>
            </a:r>
            <a:r>
              <a:rPr lang="ko-KR" altLang="en-US" sz="1200">
                <a:latin typeface="Courier New" pitchFamily="49" charset="0"/>
              </a:rPr>
              <a:t>축약어는 모두 대문자로 사용</a:t>
            </a:r>
            <a:r>
              <a:rPr lang="en-US" altLang="ko-KR" sz="1200">
                <a:latin typeface="Courier New" pitchFamily="49" charset="0"/>
              </a:rPr>
              <a:t>(HTTP</a:t>
            </a:r>
            <a:r>
              <a:rPr lang="ko-KR" altLang="en-US" sz="1200">
                <a:latin typeface="Courier New" pitchFamily="49" charset="0"/>
              </a:rPr>
              <a:t>는 범용적으로 사용되는 축약어</a:t>
            </a:r>
            <a:r>
              <a:rPr lang="en-US" altLang="ko-KR" sz="1200">
                <a:latin typeface="Courier New" pitchFamily="49" charset="0"/>
              </a:rPr>
              <a:t>)</a:t>
            </a:r>
          </a:p>
          <a:p>
            <a:pPr algn="just"/>
            <a:r>
              <a:rPr lang="en-US" altLang="ko-KR" sz="1200">
                <a:latin typeface="Courier New" pitchFamily="49" charset="0"/>
              </a:rPr>
              <a:t>abstract class AbstractUserInformation;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14400" y="4648200"/>
            <a:ext cx="784860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just"/>
            <a:r>
              <a:rPr lang="en-US" altLang="ko-KR" sz="1200">
                <a:latin typeface="Courier New" pitchFamily="49" charset="0"/>
              </a:rPr>
              <a:t>class GSL;    	: </a:t>
            </a:r>
            <a:r>
              <a:rPr lang="ko-KR" altLang="en-US" sz="1200">
                <a:latin typeface="Courier New" pitchFamily="49" charset="0"/>
              </a:rPr>
              <a:t>정확하게 약어의 뜻을 유추할 수 없음</a:t>
            </a:r>
          </a:p>
          <a:p>
            <a:pPr algn="just"/>
            <a:r>
              <a:rPr lang="en-US" altLang="ko-KR" sz="1200">
                <a:latin typeface="Courier New" pitchFamily="49" charset="0"/>
              </a:rPr>
              <a:t>class my_action;	: </a:t>
            </a:r>
            <a:r>
              <a:rPr lang="ko-KR" altLang="en-US" sz="1200">
                <a:latin typeface="Courier New" pitchFamily="49" charset="0"/>
              </a:rPr>
              <a:t>클래스 명이 소문자로 시작되어 클래스 명 식별이 쉽지 않고</a:t>
            </a:r>
            <a:r>
              <a:rPr lang="en-US" altLang="ko-KR" sz="1200">
                <a:latin typeface="Courier New" pitchFamily="49" charset="0"/>
              </a:rPr>
              <a:t>, </a:t>
            </a:r>
          </a:p>
          <a:p>
            <a:pPr algn="just"/>
            <a:r>
              <a:rPr lang="en-US" altLang="ko-KR" sz="1200">
                <a:latin typeface="Courier New" pitchFamily="49" charset="0"/>
              </a:rPr>
              <a:t>		  </a:t>
            </a:r>
            <a:r>
              <a:rPr lang="ko-KR" altLang="en-US" sz="1200">
                <a:latin typeface="Courier New" pitchFamily="49" charset="0"/>
              </a:rPr>
              <a:t>밑줄을 사용하여 자바 </a:t>
            </a:r>
            <a:r>
              <a:rPr lang="en-US" altLang="ko-KR" sz="1200">
                <a:latin typeface="Courier New" pitchFamily="49" charset="0"/>
              </a:rPr>
              <a:t>API</a:t>
            </a:r>
            <a:r>
              <a:rPr lang="ko-KR" altLang="en-US" sz="1200">
                <a:latin typeface="Courier New" pitchFamily="49" charset="0"/>
              </a:rPr>
              <a:t>와 일관성이 떨어짐</a:t>
            </a:r>
          </a:p>
          <a:p>
            <a:pPr algn="just"/>
            <a:r>
              <a:rPr lang="en-US" altLang="ko-KR" sz="1200">
                <a:latin typeface="Courier New" pitchFamily="49" charset="0"/>
              </a:rPr>
              <a:t>class </a:t>
            </a:r>
            <a:r>
              <a:rPr lang="ko-KR" altLang="en-US" sz="1200">
                <a:latin typeface="Courier New" pitchFamily="49" charset="0"/>
              </a:rPr>
              <a:t>사용자</a:t>
            </a:r>
            <a:r>
              <a:rPr lang="en-US" altLang="ko-KR" sz="1200">
                <a:latin typeface="Courier New" pitchFamily="49" charset="0"/>
              </a:rPr>
              <a:t>;	: </a:t>
            </a:r>
            <a:r>
              <a:rPr lang="ko-KR" altLang="en-US" sz="1200">
                <a:latin typeface="Courier New" pitchFamily="49" charset="0"/>
              </a:rPr>
              <a:t>한글을 클래스 명으로 사용할 경우 일부 </a:t>
            </a:r>
            <a:r>
              <a:rPr lang="en-US" altLang="ko-KR" sz="1200">
                <a:latin typeface="Courier New" pitchFamily="49" charset="0"/>
              </a:rPr>
              <a:t>OS</a:t>
            </a:r>
            <a:r>
              <a:rPr lang="ko-KR" altLang="en-US" sz="1200">
                <a:latin typeface="Courier New" pitchFamily="49" charset="0"/>
              </a:rPr>
              <a:t>에서 클래스를 읽을 수 없음</a:t>
            </a:r>
          </a:p>
          <a:p>
            <a:pPr algn="just"/>
            <a:r>
              <a:rPr lang="en-US" altLang="ko-KR" sz="1200">
                <a:latin typeface="Courier New" pitchFamily="49" charset="0"/>
              </a:rPr>
              <a:t>class DoIt;	: </a:t>
            </a:r>
            <a:r>
              <a:rPr lang="ko-KR" altLang="en-US" sz="1200">
                <a:latin typeface="Courier New" pitchFamily="49" charset="0"/>
              </a:rPr>
              <a:t>클래스는 하나의 엔티티</a:t>
            </a:r>
            <a:r>
              <a:rPr lang="en-US" altLang="ko-KR" sz="1200">
                <a:latin typeface="Courier New" pitchFamily="49" charset="0"/>
              </a:rPr>
              <a:t>(entity)</a:t>
            </a:r>
            <a:r>
              <a:rPr lang="ko-KR" altLang="en-US" sz="1200">
                <a:latin typeface="Courier New" pitchFamily="49" charset="0"/>
              </a:rPr>
              <a:t>를 뜻하므로</a:t>
            </a:r>
            <a:r>
              <a:rPr lang="en-US" altLang="ko-KR" sz="1200">
                <a:latin typeface="Courier New" pitchFamily="49" charset="0"/>
              </a:rPr>
              <a:t>, </a:t>
            </a:r>
            <a:r>
              <a:rPr lang="ko-KR" altLang="en-US" sz="1200">
                <a:latin typeface="Courier New" pitchFamily="49" charset="0"/>
              </a:rPr>
              <a:t>어떠한 행동을 기술하는</a:t>
            </a:r>
          </a:p>
          <a:p>
            <a:pPr algn="just"/>
            <a:r>
              <a:rPr lang="ko-KR" altLang="en-US" sz="1200">
                <a:latin typeface="Courier New" pitchFamily="49" charset="0"/>
              </a:rPr>
              <a:t>		  동사를 사용할 경우</a:t>
            </a:r>
            <a:r>
              <a:rPr lang="en-US" altLang="ko-KR" sz="1200">
                <a:latin typeface="Courier New" pitchFamily="49" charset="0"/>
              </a:rPr>
              <a:t>, </a:t>
            </a:r>
            <a:r>
              <a:rPr lang="ko-KR" altLang="en-US" sz="1200">
                <a:latin typeface="Courier New" pitchFamily="49" charset="0"/>
              </a:rPr>
              <a:t>클래스의 정확한 용도를 유추하기가 어려움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B17CB-A3AC-44C1-B6F7-47EB31C9602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메소드 명명 규칙</a:t>
            </a:r>
          </a:p>
          <a:p>
            <a:pPr lvl="1"/>
            <a:r>
              <a:rPr lang="ko-KR" altLang="en-US"/>
              <a:t>메소드 명은 소문자로 시작하고</a:t>
            </a:r>
            <a:r>
              <a:rPr lang="en-US" altLang="ko-KR"/>
              <a:t>, </a:t>
            </a:r>
            <a:r>
              <a:rPr lang="ko-KR" altLang="en-US"/>
              <a:t>각 단어의 시작은 대문자로 지정한다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메소드는 동사 </a:t>
            </a:r>
            <a:r>
              <a:rPr lang="en-US" altLang="ko-KR"/>
              <a:t>+ </a:t>
            </a:r>
            <a:r>
              <a:rPr lang="ko-KR" altLang="en-US"/>
              <a:t>명사의 형태로 지정하는 것이 일반적이다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클래스 명과 마찬가지로 범용적으로 통하는 경우를 제외하고는 되도록 축약어를 사용하지 않는 것을 원칙으로 하며</a:t>
            </a:r>
            <a:r>
              <a:rPr lang="en-US" altLang="ko-KR"/>
              <a:t>, </a:t>
            </a:r>
            <a:r>
              <a:rPr lang="ko-KR" altLang="en-US"/>
              <a:t>부득이하게 사용해야 할 경우 축약어는 모두 대문자로 지정한다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각 메소드는 하나의 단위 작업 기준별로 작성한다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메소드의 접근 제한자는 외부에 공개할 메소드가 아닌 이상 </a:t>
            </a:r>
            <a:r>
              <a:rPr lang="en-US" altLang="ko-KR"/>
              <a:t>public</a:t>
            </a:r>
            <a:r>
              <a:rPr lang="ko-KR" altLang="en-US"/>
              <a:t>으로 지정하지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클래스의 프로퍼티에 대한 접근 메소드는 </a:t>
            </a:r>
            <a:r>
              <a:rPr lang="en-US" altLang="ko-KR"/>
              <a:t>get</a:t>
            </a:r>
            <a:r>
              <a:rPr lang="ko-KR" altLang="en-US"/>
              <a:t>프로퍼티명</a:t>
            </a:r>
            <a:r>
              <a:rPr lang="en-US" altLang="ko-KR"/>
              <a:t>(), set</a:t>
            </a:r>
            <a:r>
              <a:rPr lang="ko-KR" altLang="en-US"/>
              <a:t>프로퍼티명</a:t>
            </a:r>
            <a:r>
              <a:rPr lang="en-US" altLang="ko-KR"/>
              <a:t>()</a:t>
            </a:r>
            <a:r>
              <a:rPr lang="ko-KR" altLang="en-US"/>
              <a:t>으로 명명하는 것이 일반적이다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boolean </a:t>
            </a:r>
            <a:r>
              <a:rPr lang="ko-KR" altLang="en-US"/>
              <a:t>형의 프로퍼티의 경우 </a:t>
            </a:r>
            <a:r>
              <a:rPr lang="en-US" altLang="ko-KR"/>
              <a:t>get</a:t>
            </a:r>
            <a:r>
              <a:rPr lang="ko-KR" altLang="en-US"/>
              <a:t>프로퍼티명</a:t>
            </a:r>
            <a:r>
              <a:rPr lang="en-US" altLang="ko-KR"/>
              <a:t>() </a:t>
            </a:r>
            <a:r>
              <a:rPr lang="ko-KR" altLang="en-US"/>
              <a:t>대신 </a:t>
            </a:r>
            <a:r>
              <a:rPr lang="en-US" altLang="ko-KR"/>
              <a:t>is</a:t>
            </a:r>
            <a:r>
              <a:rPr lang="ko-KR" altLang="en-US"/>
              <a:t>프로퍼티명</a:t>
            </a:r>
            <a:r>
              <a:rPr lang="en-US" altLang="ko-KR"/>
              <a:t>()</a:t>
            </a:r>
            <a:r>
              <a:rPr lang="ko-KR" altLang="en-US"/>
              <a:t>를 권장 한다</a:t>
            </a:r>
            <a:r>
              <a:rPr lang="en-US" altLang="ko-KR"/>
              <a:t>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848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Customer getCustomer();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void drawCircle(int x, int y, int radius);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4400" y="3616325"/>
            <a:ext cx="7848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HTTPHeader getHTTPHeader();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void setMessageID(MessageID msgID);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BF1-98C2-4AF4-AAD7-31DB59920E0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상수의 선언</a:t>
            </a:r>
          </a:p>
          <a:p>
            <a:pPr lvl="1"/>
            <a:r>
              <a:rPr lang="ko-KR" altLang="en-US" sz="1600"/>
              <a:t>자바에서는 </a:t>
            </a:r>
            <a:r>
              <a:rPr lang="en-US" altLang="ko-KR" sz="1600"/>
              <a:t>C++ </a:t>
            </a:r>
            <a:r>
              <a:rPr lang="ko-KR" altLang="en-US" sz="1600"/>
              <a:t>언어와 달리 </a:t>
            </a:r>
            <a:r>
              <a:rPr lang="en-US" altLang="ko-KR" sz="1600"/>
              <a:t>const </a:t>
            </a:r>
            <a:r>
              <a:rPr lang="ko-KR" altLang="en-US" sz="1600"/>
              <a:t>와 같은 상수선언을 위한 키워드가 존재하지 않는다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자바에서의 상수는 </a:t>
            </a:r>
            <a:r>
              <a:rPr lang="en-US" altLang="ko-KR" sz="1600"/>
              <a:t>static final </a:t>
            </a:r>
            <a:r>
              <a:rPr lang="ko-KR" altLang="en-US" sz="1600"/>
              <a:t>수식자</a:t>
            </a:r>
            <a:r>
              <a:rPr lang="en-US" altLang="ko-KR" sz="1600"/>
              <a:t>(modifier)</a:t>
            </a:r>
            <a:r>
              <a:rPr lang="ko-KR" altLang="en-US" sz="1600"/>
              <a:t>를 갖는 클래스 변수를 의미한다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상수는 클래스 선언문 다음에 바로 기술한다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상수의 선언 순서는 </a:t>
            </a:r>
            <a:r>
              <a:rPr lang="en-US" altLang="ko-KR" sz="1600"/>
              <a:t>public, protected, (default), private </a:t>
            </a:r>
            <a:r>
              <a:rPr lang="ko-KR" altLang="en-US" sz="1600"/>
              <a:t>순으로 기술한다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상수는 전부 대문자로만 기술하며</a:t>
            </a:r>
            <a:r>
              <a:rPr lang="en-US" altLang="ko-KR" sz="1600"/>
              <a:t>, </a:t>
            </a:r>
            <a:r>
              <a:rPr lang="ko-KR" altLang="en-US" sz="1600"/>
              <a:t>각 단어의 사이는 밑줄문자로 구분한다</a:t>
            </a:r>
            <a:r>
              <a:rPr lang="en-US" altLang="ko-KR" sz="1600"/>
              <a:t>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14400" y="3048000"/>
            <a:ext cx="7848600" cy="3200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class ConstantExample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public static final int MAX_VALUE = 10;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public static final int MIN_VALUE = 20;</a:t>
            </a:r>
          </a:p>
          <a:p>
            <a:pPr algn="l"/>
            <a:endParaRPr lang="en-US" altLang="ko-KR" sz="1200" b="1">
              <a:latin typeface="Courier New" pitchFamily="49" charset="0"/>
            </a:endParaRPr>
          </a:p>
          <a:p>
            <a:pPr algn="l"/>
            <a:r>
              <a:rPr lang="en-US" altLang="ko-KR" sz="1200" b="1">
                <a:latin typeface="Courier New" pitchFamily="49" charset="0"/>
              </a:rPr>
              <a:t>    protected static final int SPAN_STRING = 1;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protected static final int CUT_OFF_STRING = 2;</a:t>
            </a:r>
          </a:p>
          <a:p>
            <a:pPr algn="l"/>
            <a:endParaRPr lang="en-US" altLang="ko-KR" sz="1200" b="1">
              <a:latin typeface="Courier New" pitchFamily="49" charset="0"/>
            </a:endParaRPr>
          </a:p>
          <a:p>
            <a:pPr algn="l"/>
            <a:r>
              <a:rPr lang="en-US" altLang="ko-KR" sz="1200" b="1">
                <a:latin typeface="Courier New" pitchFamily="49" charset="0"/>
              </a:rPr>
              <a:t>    static final int CENTER = 0;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static final int LEFT = 1;</a:t>
            </a:r>
          </a:p>
          <a:p>
            <a:pPr algn="l"/>
            <a:endParaRPr lang="en-US" altLang="ko-KR" sz="1200" b="1">
              <a:latin typeface="Courier New" pitchFamily="49" charset="0"/>
            </a:endParaRPr>
          </a:p>
          <a:p>
            <a:pPr algn="l"/>
            <a:r>
              <a:rPr lang="en-US" altLang="ko-KR" sz="1200" b="1">
                <a:latin typeface="Courier New" pitchFamily="49" charset="0"/>
              </a:rPr>
              <a:t>    private static final int ENTERED = 1;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static int sInitialScope = 20;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protected String fName = "Example Applet";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B9BA2-BF9C-4C6A-87CA-DE237DB00805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클래스 변수의 선언</a:t>
            </a:r>
          </a:p>
          <a:p>
            <a:pPr lvl="1"/>
            <a:r>
              <a:rPr lang="ko-KR" altLang="en-US" sz="1600"/>
              <a:t>클래스 변수는 인스턴스 범위가 아닌 클래스 범위를 가진 변수를 말한다</a:t>
            </a:r>
            <a:r>
              <a:rPr lang="en-US" altLang="ko-KR" sz="1600"/>
              <a:t>. </a:t>
            </a:r>
            <a:r>
              <a:rPr lang="ko-KR" altLang="en-US" sz="1600"/>
              <a:t>즉</a:t>
            </a:r>
            <a:r>
              <a:rPr lang="en-US" altLang="ko-KR" sz="1600"/>
              <a:t>, C++ </a:t>
            </a:r>
            <a:r>
              <a:rPr lang="ko-KR" altLang="en-US" sz="1600"/>
              <a:t>언어 등의 전역변수와 동일하다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자바에서 클래스 변수란 </a:t>
            </a:r>
            <a:r>
              <a:rPr lang="en-US" altLang="ko-KR" sz="1600"/>
              <a:t>static </a:t>
            </a:r>
            <a:r>
              <a:rPr lang="ko-KR" altLang="en-US" sz="1600"/>
              <a:t>수식자를 가진 변수를 말한다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 변수는 상수 선언 바로 아래에 기술한다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 변수도 상수와 동일하게 </a:t>
            </a:r>
            <a:r>
              <a:rPr lang="en-US" altLang="ko-KR" sz="1600"/>
              <a:t>public, protected, (default), private </a:t>
            </a:r>
            <a:r>
              <a:rPr lang="ko-KR" altLang="en-US" sz="1600"/>
              <a:t>순으로 기술한다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상수 선언부와 클래스 변수 선언부 사이에는 구분을 위하여 비어있는 한 줄을 넣는다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 변수는 상수나 인스턴스 변수</a:t>
            </a:r>
            <a:r>
              <a:rPr lang="en-US" altLang="ko-KR" sz="1600"/>
              <a:t>, </a:t>
            </a:r>
            <a:r>
              <a:rPr lang="ko-KR" altLang="en-US" sz="1600"/>
              <a:t>지역 변수등과 구분하기 위해 </a:t>
            </a:r>
            <a:r>
              <a:rPr lang="en-US" altLang="ko-KR" sz="1600"/>
              <a:t>prefix</a:t>
            </a:r>
            <a:r>
              <a:rPr lang="ko-KR" altLang="en-US" sz="1600"/>
              <a:t>로 소문자 </a:t>
            </a:r>
            <a:r>
              <a:rPr lang="en-US" altLang="ko-KR" sz="1600"/>
              <a:t>s</a:t>
            </a:r>
            <a:r>
              <a:rPr lang="ko-KR" altLang="en-US" sz="1600"/>
              <a:t>로 시작하며</a:t>
            </a:r>
            <a:r>
              <a:rPr lang="en-US" altLang="ko-KR" sz="1600"/>
              <a:t>, </a:t>
            </a:r>
            <a:r>
              <a:rPr lang="ko-KR" altLang="en-US" sz="1600"/>
              <a:t>각 단어는 첫 글자를 대문자로 나머지는 소문자로 사용한다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 변수는 쓰레드</a:t>
            </a:r>
            <a:r>
              <a:rPr lang="en-US" altLang="ko-KR" sz="1600"/>
              <a:t>(thread)</a:t>
            </a:r>
            <a:r>
              <a:rPr lang="ko-KR" altLang="en-US" sz="1600"/>
              <a:t>에 안전하지 않은 경우가 대부분이므로</a:t>
            </a:r>
            <a:r>
              <a:rPr lang="en-US" altLang="ko-KR" sz="1600"/>
              <a:t>, </a:t>
            </a:r>
            <a:r>
              <a:rPr lang="ko-KR" altLang="en-US" sz="1600"/>
              <a:t>되도록 사용하지 않는 것이 좋다</a:t>
            </a:r>
            <a:r>
              <a:rPr lang="en-US" altLang="ko-KR" sz="1600"/>
              <a:t>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78486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class ClassVariableExample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final int MAX_VALUE = 10;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final int MIN_VALUE = 20;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public static int sInitialScope = 20;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private static int sInstanceCounter = 0;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139-EFE3-48D6-9F89-B2AF9749272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인스턴스 변수의 선언</a:t>
            </a:r>
          </a:p>
          <a:p>
            <a:pPr lvl="1"/>
            <a:r>
              <a:rPr lang="ko-KR" altLang="en-US" sz="1600"/>
              <a:t>인스턴스 변수는 각 인스턴스 내에서 전역적으로 사용되는 변수를 말한다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인스턴스 변수는 각각의 인스턴스를 구분 짓는 특성 값이므로</a:t>
            </a:r>
            <a:r>
              <a:rPr lang="en-US" altLang="ko-KR" sz="1600"/>
              <a:t>, </a:t>
            </a:r>
            <a:r>
              <a:rPr lang="ko-KR" altLang="en-US" sz="1600"/>
              <a:t>외부에 공개되는 값일 경우 프로퍼티라고 불리기도 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인스턴스 변수는 </a:t>
            </a:r>
            <a:r>
              <a:rPr lang="en-US" altLang="ko-KR" sz="1600"/>
              <a:t>public, protected, (default), private </a:t>
            </a:r>
            <a:r>
              <a:rPr lang="ko-KR" altLang="en-US" sz="1600"/>
              <a:t>순으로 기술한다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특별한 경우를 제외하고는 인스턴스 변수는 </a:t>
            </a:r>
            <a:r>
              <a:rPr lang="en-US" altLang="ko-KR" sz="1600"/>
              <a:t>private</a:t>
            </a:r>
            <a:r>
              <a:rPr lang="ko-KR" altLang="en-US" sz="1600"/>
              <a:t>로 정의하는 것을 원칙으로 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모든 인스턴스 변수는 지역 변수와 구분하기 위해 소문자 </a:t>
            </a:r>
            <a:r>
              <a:rPr lang="en-US" altLang="ko-KR" sz="1600"/>
              <a:t>f</a:t>
            </a:r>
            <a:r>
              <a:rPr lang="ko-KR" altLang="en-US" sz="1600"/>
              <a:t>를 </a:t>
            </a:r>
            <a:r>
              <a:rPr lang="en-US" altLang="ko-KR" sz="1600"/>
              <a:t>prefix</a:t>
            </a:r>
            <a:r>
              <a:rPr lang="ko-KR" altLang="en-US" sz="1600"/>
              <a:t>로 붙이고</a:t>
            </a:r>
            <a:r>
              <a:rPr lang="en-US" altLang="ko-KR" sz="1600"/>
              <a:t>, </a:t>
            </a:r>
            <a:r>
              <a:rPr lang="ko-KR" altLang="en-US" sz="1600"/>
              <a:t>각 단어의 첫 글자는 대문자로 나머지는 소문자로 사용한다</a:t>
            </a:r>
            <a:r>
              <a:rPr lang="en-US" altLang="ko-KR" sz="1600"/>
              <a:t>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14400" y="3581400"/>
            <a:ext cx="7848600" cy="2667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class Customer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final int MALE = 1;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public static final int FEMALE = 2;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private String fName = "";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private String fAddress = "";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private int fAge = 0;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private int fGender = MALE;</a:t>
            </a:r>
          </a:p>
          <a:p>
            <a:pPr algn="l"/>
            <a:endParaRPr lang="en-US" altLang="ko-KR" sz="1200" b="1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0BF27-C62D-4F28-A904-5622F49ACF84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코딩 표준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인스턴스 변수의 선언</a:t>
            </a:r>
            <a:r>
              <a:rPr lang="en-US" altLang="ko-KR"/>
              <a:t>(Cont'd)</a:t>
            </a:r>
          </a:p>
          <a:p>
            <a:pPr lvl="1"/>
            <a:r>
              <a:rPr lang="ko-KR" altLang="en-US"/>
              <a:t>인스턴스 변수의 명명 규칙을 따르지 않았을 때 발생할 수 있는 문제점의 예시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2133600"/>
            <a:ext cx="3886200" cy="1828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class Example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int value;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setValue(int value)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value = value;</a:t>
            </a:r>
            <a:r>
              <a:rPr lang="en-US" altLang="ko-KR" sz="1200">
                <a:latin typeface="Courier New" pitchFamily="49" charset="0"/>
              </a:rPr>
              <a:t> // </a:t>
            </a:r>
            <a:r>
              <a:rPr lang="ko-KR" altLang="en-US" sz="1200">
                <a:latin typeface="Courier New" pitchFamily="49" charset="0"/>
              </a:rPr>
              <a:t>잘못된 부분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876800" y="2133600"/>
            <a:ext cx="3886200" cy="1828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class Example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private int value;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setValue(int value)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this.value = value;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14400" y="4419600"/>
            <a:ext cx="7848600" cy="1828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90000" rIns="90000" bIns="90000"/>
          <a:lstStyle/>
          <a:p>
            <a:pPr algn="l"/>
            <a:r>
              <a:rPr lang="en-US" altLang="ko-KR" sz="1200">
                <a:latin typeface="Courier New" pitchFamily="49" charset="0"/>
              </a:rPr>
              <a:t>public class Example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</a:t>
            </a:r>
            <a:r>
              <a:rPr lang="en-US" altLang="ko-KR" sz="1200" b="1">
                <a:latin typeface="Courier New" pitchFamily="49" charset="0"/>
              </a:rPr>
              <a:t>private int fValue;</a:t>
            </a:r>
          </a:p>
          <a:p>
            <a:pPr algn="l"/>
            <a:endParaRPr lang="en-US" altLang="ko-KR" sz="1200" b="1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    public void setValue(int value) {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fValue = value;</a:t>
            </a:r>
            <a:r>
              <a:rPr lang="en-US" altLang="ko-KR" sz="1200">
                <a:latin typeface="Courier New" pitchFamily="49" charset="0"/>
              </a:rPr>
              <a:t> // </a:t>
            </a:r>
            <a:r>
              <a:rPr lang="ko-KR" altLang="en-US" sz="1200">
                <a:latin typeface="Courier New" pitchFamily="49" charset="0"/>
              </a:rPr>
              <a:t>명명 규칙을 따름으로써 코딩상의 실수를 미연에 방지</a:t>
            </a:r>
          </a:p>
          <a:p>
            <a:pPr algn="l"/>
            <a:r>
              <a:rPr lang="ko-KR" altLang="en-US" sz="1200">
                <a:latin typeface="Courier New" pitchFamily="49" charset="0"/>
              </a:rPr>
              <a:t>    </a:t>
            </a:r>
            <a:r>
              <a:rPr lang="en-US" altLang="ko-KR" sz="1200">
                <a:latin typeface="Courier New" pitchFamily="49" charset="0"/>
              </a:rPr>
              <a:t>}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990600" y="1812925"/>
            <a:ext cx="1060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ko-KR" altLang="en-US" sz="1600" b="1">
                <a:latin typeface="가는각진제목체" pitchFamily="18" charset="-127"/>
                <a:ea typeface="가는각진제목체" pitchFamily="18" charset="-127"/>
              </a:rPr>
              <a:t>오류 케이스</a:t>
            </a:r>
            <a:r>
              <a:rPr lang="en-US" altLang="ko-KR" sz="1600" b="1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953000" y="1828800"/>
            <a:ext cx="1712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ko-KR" altLang="en-US" sz="1600" b="1">
                <a:latin typeface="가는각진제목체" pitchFamily="18" charset="-127"/>
                <a:ea typeface="가는각진제목체" pitchFamily="18" charset="-127"/>
              </a:rPr>
              <a:t>오류 케이스 수정 후</a:t>
            </a:r>
            <a:r>
              <a:rPr lang="en-US" altLang="ko-KR" sz="1600" b="1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990600" y="4114800"/>
            <a:ext cx="4081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ko-KR" altLang="en-US" sz="1600" b="1">
                <a:latin typeface="가는각진제목체" pitchFamily="18" charset="-127"/>
                <a:ea typeface="가는각진제목체" pitchFamily="18" charset="-127"/>
              </a:rPr>
              <a:t>명명 규칙을 따름으로서 미연에 코딩상 실수를 방지</a:t>
            </a:r>
            <a:r>
              <a:rPr lang="en-US" altLang="ko-KR" sz="1600" b="1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4085</Words>
  <Application>Microsoft PowerPoint</Application>
  <PresentationFormat>화면 슬라이드 쇼(4:3)</PresentationFormat>
  <Paragraphs>758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Times New Roman</vt:lpstr>
      <vt:lpstr>가는각진제목체</vt:lpstr>
      <vt:lpstr>Wingdings</vt:lpstr>
      <vt:lpstr>Lucida Console</vt:lpstr>
      <vt:lpstr>Courier New</vt:lpstr>
      <vt:lpstr>기본 디자인</vt:lpstr>
      <vt:lpstr>자바TM 및 JSPTM 코딩 표준</vt:lpstr>
      <vt:lpstr>Overview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자바 코딩 표준</vt:lpstr>
      <vt:lpstr>JSP 코딩 표준</vt:lpstr>
      <vt:lpstr>JSP 코딩 표준</vt:lpstr>
      <vt:lpstr>JSP 코딩 표준</vt:lpstr>
      <vt:lpstr>JSP 코딩 표준</vt:lpstr>
      <vt:lpstr>JSP 코딩 표준</vt:lpstr>
      <vt:lpstr>JSP 코딩 표준</vt:lpstr>
      <vt:lpstr>JSP 코딩 표준</vt:lpstr>
      <vt:lpstr>JSP 코딩 표준</vt:lpstr>
      <vt:lpstr>JSP 코딩 표준</vt:lpstr>
    </vt:vector>
  </TitlesOfParts>
  <Company>Land of Agonies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MadOx Henry</dc:creator>
  <cp:lastModifiedBy>sisa</cp:lastModifiedBy>
  <cp:revision>185</cp:revision>
  <dcterms:created xsi:type="dcterms:W3CDTF">2003-06-19T02:25:31Z</dcterms:created>
  <dcterms:modified xsi:type="dcterms:W3CDTF">2014-06-20T05:31:06Z</dcterms:modified>
</cp:coreProperties>
</file>