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embeddings/oleObject1" ContentType="application/vnd.openxmlformats-officedocument.spreadsheetml.sheet"/>
  <Override PartName="/ppt/embeddings/oleObject2" ContentType="application/vnd.openxmlformats-officedocument.spreadsheetml.shee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Jeong" initials="J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02" y="67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>
              <a:solidFill>
                <a:srgbClr val="ffb5b6"/>
              </a:solidFill>
              <a:round/>
            </a:ln>
            <a:effectLst/>
          </c:spPr>
          <c:marker>
            <c:symbol val="none"/>
            <c:size val="7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delete val="0"/>
          <c:dLblPos val="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smooth val="0"/>
        <c:axId val="462585696"/>
        <c:axId val="462586784"/>
      </c:lineChart>
      <c:catAx>
        <c:axId val="462585696"/>
        <c:scaling>
          <c:orientation val="minMax"/>
        </c:scaling>
        <c:axPos val="b"/>
        <c:crossAx val="46258678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900" b="0" i="0" u="none">
                <a:solidFill>
                  <a:schemeClr val="tx1">
                    <a:lumMod val="50000"/>
                    <a:lumOff val="50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462586784"/>
        <c:scaling>
          <c:orientation val="minMax"/>
        </c:scaling>
        <c:axPos val="l"/>
        <c:crossAx val="462585696"/>
        <c:delete val="1"/>
        <c:numFmt formatCode="General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>
          <a:solidFill>
            <a:schemeClr val="bg1">
              <a:lumMod val="85000"/>
            </a:schemeClr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>
              <a:solidFill>
                <a:srgbClr val="ffb5b6"/>
              </a:solidFill>
              <a:round/>
            </a:ln>
            <a:effectLst/>
          </c:spPr>
          <c:marker>
            <c:symbol val="none"/>
            <c:size val="7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delete val="0"/>
          <c:dLblPos val="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smooth val="0"/>
        <c:axId val="462585696"/>
        <c:axId val="462586784"/>
      </c:lineChart>
      <c:catAx>
        <c:axId val="462585696"/>
        <c:scaling>
          <c:orientation val="minMax"/>
        </c:scaling>
        <c:axPos val="b"/>
        <c:crossAx val="46258678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900" b="0" i="0" u="none">
                <a:solidFill>
                  <a:schemeClr val="tx1">
                    <a:lumMod val="50000"/>
                    <a:lumOff val="50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462586784"/>
        <c:scaling>
          <c:orientation val="minMax"/>
        </c:scaling>
        <c:axPos val="l"/>
        <c:crossAx val="462585696"/>
        <c:delete val="1"/>
        <c:numFmt formatCode="General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>
          <a:solidFill>
            <a:schemeClr val="bg1">
              <a:lumMod val="85000"/>
            </a:schemeClr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836468" y="-1041021"/>
            <a:ext cx="12869922" cy="7233047"/>
          </a:xfrm>
          <a:prstGeom prst="rect">
            <a:avLst/>
          </a:prstGeom>
        </p:spPr>
      </p:pic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429000"/>
            <a:ext cx="6096000" cy="11165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>
                <a:solidFill>
                  <a:prstClr val="white"/>
                </a:solidFill>
                <a:latin typeface="나눔스퀘어라운드 Bold"/>
                <a:ea typeface="나눔스퀘어라운드 Bold"/>
              </a:rPr>
              <a:t>HI, TRAS! </a:t>
            </a:r>
            <a:endParaRPr lang="en-US" altLang="ko-KR" sz="3600" b="1" kern="0">
              <a:solidFill>
                <a:prstClr val="white"/>
              </a:solidFill>
              <a:latin typeface="나눔스퀘어라운드 Bold"/>
              <a:ea typeface="나눔스퀘어라운드 Bold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>
                <a:solidFill>
                  <a:prstClr val="white"/>
                </a:solidFill>
              </a:rPr>
              <a:t>영어권 관광 후기 분석 시스템 </a:t>
            </a:r>
            <a:r>
              <a:rPr lang="en-US" altLang="ko-KR" sz="900" kern="0">
                <a:solidFill>
                  <a:prstClr val="white"/>
                </a:solidFill>
              </a:rPr>
              <a:t>Created By Glovision</a:t>
            </a:r>
            <a:endParaRPr lang="en-US" altLang="ko-KR" sz="900" kern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POSSIBILITY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rot="0"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 flipH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8574216" y="2648868"/>
            <a:ext cx="1627000" cy="9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ffb5b6"/>
                </a:solidFill>
              </a:rPr>
              <a:t>32</a:t>
            </a:r>
            <a:r>
              <a:rPr lang="en-US" altLang="ko-KR" sz="2000">
                <a:solidFill>
                  <a:srgbClr val="ffb5b6"/>
                </a:solidFill>
              </a:rPr>
              <a:t>%</a:t>
            </a:r>
            <a:endParaRPr lang="en-US" altLang="ko-KR" sz="1600" b="1">
              <a:solidFill>
                <a:srgbClr val="ffb5b6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0594" y="4479268"/>
            <a:ext cx="1627000" cy="90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132742"/>
                </a:solidFill>
              </a:rPr>
              <a:t>75</a:t>
            </a:r>
            <a:r>
              <a:rPr lang="en-US" altLang="ko-KR" sz="2000">
                <a:solidFill>
                  <a:srgbClr val="132742"/>
                </a:solidFill>
              </a:rPr>
              <a:t>%</a:t>
            </a:r>
            <a:endParaRPr lang="en-US" altLang="ko-KR" sz="1600" b="1">
              <a:solidFill>
                <a:srgbClr val="132742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20821" y="3996960"/>
            <a:ext cx="2960791" cy="123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ffb5b6"/>
                </a:solidFill>
              </a:rPr>
              <a:t>Factor of Failure</a:t>
            </a:r>
            <a:endParaRPr lang="en-US" altLang="ko-KR" sz="1600" b="1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76805" y="2648868"/>
            <a:ext cx="3130125" cy="127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Factor of Success</a:t>
            </a:r>
            <a:endParaRPr lang="en-US" altLang="ko-KR" sz="1600" b="1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/>
                <a:ea typeface="나눔스퀘어라운드 Bold"/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836468" y="-1041021"/>
            <a:ext cx="12869922" cy="7233047"/>
          </a:xfrm>
          <a:prstGeom prst="rect">
            <a:avLst/>
          </a:prstGeom>
        </p:spPr>
      </p:pic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429000"/>
            <a:ext cx="6096000" cy="11165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>
                <a:solidFill>
                  <a:prstClr val="white"/>
                </a:solidFill>
                <a:latin typeface="나눔스퀘어라운드 Bold"/>
                <a:ea typeface="나눔스퀘어라운드 Bold"/>
              </a:rPr>
              <a:t>THANK YOU </a:t>
            </a:r>
            <a:endParaRPr lang="en-US" altLang="ko-KR" sz="3600" b="1" kern="0">
              <a:solidFill>
                <a:prstClr val="white"/>
              </a:solidFill>
              <a:latin typeface="나눔스퀘어라운드 Bold"/>
              <a:ea typeface="나눔스퀘어라운드 Bold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>
                <a:solidFill>
                  <a:prstClr val="white"/>
                </a:solidFill>
              </a:rPr>
              <a:t>영어권 관광 후기 분석 시스템 </a:t>
            </a:r>
            <a:r>
              <a:rPr lang="en-US" altLang="ko-KR" sz="900" kern="0">
                <a:solidFill>
                  <a:prstClr val="white"/>
                </a:solidFill>
              </a:rPr>
              <a:t>Created By Glovision</a:t>
            </a:r>
            <a:endParaRPr lang="en-US" altLang="ko-KR" sz="900" kern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0175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130175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A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56954" y="5080589"/>
            <a:ext cx="2899442" cy="128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364971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86267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486267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A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7874" y="5080589"/>
            <a:ext cx="2899442" cy="128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721063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42359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842359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A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78794" y="5080589"/>
            <a:ext cx="2899442" cy="128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타원형 설명선 74"/>
          <p:cNvSpPr/>
          <p:nvPr/>
        </p:nvSpPr>
        <p:spPr>
          <a:xfrm>
            <a:off x="1077155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700" b="1" kern="0">
                  <a:solidFill>
                    <a:schemeClr val="lt1"/>
                  </a:solidFill>
                  <a:latin typeface="나눔스퀘어라운드 ExtraBold"/>
                  <a:ea typeface="나눔스퀘어라운드 ExtraBold"/>
                </a:rPr>
                <a:t>GitHub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7112034" y="3249898"/>
            <a:ext cx="2462859" cy="192742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4864570" y="4914750"/>
            <a:ext cx="2462859" cy="1663241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2609410" y="3249898"/>
            <a:ext cx="2462859" cy="192742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7295" y="1689742"/>
            <a:ext cx="3137408" cy="1428283"/>
          </a:xfrm>
          <a:prstGeom prst="rect">
            <a:avLst/>
          </a:prstGeom>
        </p:spPr>
      </p:pic>
      <p:grpSp>
        <p:nvGrpSpPr>
          <p:cNvPr id="90" name="그룹 33"/>
          <p:cNvGrpSpPr/>
          <p:nvPr/>
        </p:nvGrpSpPr>
        <p:grpSpPr>
          <a:xfrm rot="0">
            <a:off x="3572727" y="3677387"/>
            <a:ext cx="536224" cy="536224"/>
            <a:chOff x="2104620" y="4162776"/>
            <a:chExt cx="536224" cy="536224"/>
          </a:xfrm>
        </p:grpSpPr>
        <p:sp>
          <p:nvSpPr>
            <p:cNvPr id="91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35"/>
            <p:cNvGrpSpPr/>
            <p:nvPr/>
          </p:nvGrpSpPr>
          <p:grpSpPr>
            <a:xfrm rot="0" flipH="1">
              <a:off x="2256696" y="4288341"/>
              <a:ext cx="219493" cy="243283"/>
              <a:chOff x="4006850" y="1601788"/>
              <a:chExt cx="322262" cy="357188"/>
            </a:xfrm>
            <a:solidFill>
              <a:schemeClr val="bg1"/>
            </a:solidFill>
          </p:grpSpPr>
          <p:sp>
            <p:nvSpPr>
              <p:cNvPr id="93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Freeform 20"/>
              <p:cNvSpPr/>
              <p:nvPr/>
            </p:nvSpPr>
            <p:spPr>
              <a:xfrm>
                <a:off x="4267199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Freeform 21"/>
              <p:cNvSpPr/>
              <p:nvPr/>
            </p:nvSpPr>
            <p:spPr>
              <a:xfrm>
                <a:off x="4211640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8" name="직사각형 45"/>
          <p:cNvSpPr/>
          <p:nvPr/>
        </p:nvSpPr>
        <p:spPr>
          <a:xfrm>
            <a:off x="2940526" y="4291727"/>
            <a:ext cx="1784153" cy="61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동적 크롤링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U자형 화살표 81"/>
          <p:cNvSpPr/>
          <p:nvPr/>
        </p:nvSpPr>
        <p:spPr>
          <a:xfrm>
            <a:off x="9008752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25003" y="3526404"/>
            <a:ext cx="1381986" cy="160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75793" y="2855563"/>
            <a:ext cx="536224" cy="53622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119451" y="5071115"/>
            <a:ext cx="536224" cy="536224"/>
            <a:chOff x="2069418" y="3105945"/>
            <a:chExt cx="536224" cy="536224"/>
          </a:xfrm>
        </p:grpSpPr>
        <p:sp>
          <p:nvSpPr>
            <p:cNvPr id="30" name="타원 2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14"/>
            <p:cNvGrpSpPr>
              <a:grpSpLocks noChangeAspect="1"/>
            </p:cNvGrpSpPr>
            <p:nvPr/>
          </p:nvGrpSpPr>
          <p:grpSpPr>
            <a:xfrm rot="0"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32" name="Freeform 16"/>
              <p:cNvSpPr>
                <a:spLocks noEditPoints="1"/>
              </p:cNvSpPr>
              <p:nvPr/>
            </p:nvSpPr>
            <p:spPr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7"/>
              <p:cNvSpPr/>
              <p:nvPr/>
            </p:nvSpPr>
            <p:spPr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rot="0">
            <a:off x="5974668" y="2855563"/>
            <a:ext cx="536224" cy="536224"/>
            <a:chOff x="2104620" y="4162776"/>
            <a:chExt cx="536224" cy="536224"/>
          </a:xfrm>
        </p:grpSpPr>
        <p:sp>
          <p:nvSpPr>
            <p:cNvPr id="35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 rot="0"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7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20"/>
              <p:cNvSpPr/>
              <p:nvPr/>
            </p:nvSpPr>
            <p:spPr>
              <a:xfrm>
                <a:off x="4267199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1"/>
              <p:cNvSpPr/>
              <p:nvPr/>
            </p:nvSpPr>
            <p:spPr>
              <a:xfrm>
                <a:off x="4211639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9828" y="2865823"/>
            <a:ext cx="1381986" cy="1599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75300" y="3555628"/>
            <a:ext cx="1381986" cy="1605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1075" y="2895047"/>
            <a:ext cx="1381986" cy="1598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7855540" y="50581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49" name="타원 48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14"/>
            <p:cNvGrpSpPr>
              <a:grpSpLocks noChangeAspect="1"/>
            </p:cNvGrpSpPr>
            <p:nvPr/>
          </p:nvGrpSpPr>
          <p:grpSpPr>
            <a:xfrm rot="0"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51" name="Freeform 16"/>
              <p:cNvSpPr>
                <a:spLocks noEditPoints="1"/>
              </p:cNvSpPr>
              <p:nvPr/>
            </p:nvSpPr>
            <p:spPr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17"/>
              <p:cNvSpPr/>
              <p:nvPr/>
            </p:nvSpPr>
            <p:spPr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 rot="0">
            <a:off x="9758382" y="2842634"/>
            <a:ext cx="536224" cy="536224"/>
            <a:chOff x="2104620" y="4162776"/>
            <a:chExt cx="536224" cy="536224"/>
          </a:xfrm>
        </p:grpSpPr>
        <p:sp>
          <p:nvSpPr>
            <p:cNvPr id="54" name="타원 53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 rot="0"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6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20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1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>
          <a:xfrm>
            <a:off x="9357864" y="3644693"/>
            <a:ext cx="1381986" cy="160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U자형 화살표 77"/>
          <p:cNvSpPr/>
          <p:nvPr/>
        </p:nvSpPr>
        <p:spPr>
          <a:xfrm flipV="1">
            <a:off x="7129046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5254019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379977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1514475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rot="0"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8574216" y="2648868"/>
            <a:ext cx="1627000" cy="9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ffb5b6"/>
                </a:solidFill>
              </a:rPr>
              <a:t>32</a:t>
            </a:r>
            <a:r>
              <a:rPr lang="en-US" altLang="ko-KR" sz="2000">
                <a:solidFill>
                  <a:srgbClr val="ffb5b6"/>
                </a:solidFill>
              </a:rPr>
              <a:t>%</a:t>
            </a:r>
            <a:endParaRPr lang="en-US" altLang="ko-KR" sz="1600" b="1">
              <a:solidFill>
                <a:srgbClr val="ffb5b6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0594" y="4479268"/>
            <a:ext cx="1627000" cy="90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132742"/>
                </a:solidFill>
              </a:rPr>
              <a:t>75</a:t>
            </a:r>
            <a:r>
              <a:rPr lang="en-US" altLang="ko-KR" sz="2000">
                <a:solidFill>
                  <a:srgbClr val="132742"/>
                </a:solidFill>
              </a:rPr>
              <a:t>%</a:t>
            </a:r>
            <a:endParaRPr lang="en-US" altLang="ko-KR" sz="1600" b="1">
              <a:solidFill>
                <a:srgbClr val="132742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20821" y="3996960"/>
            <a:ext cx="2960791" cy="123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ffb5b6"/>
                </a:solidFill>
              </a:rPr>
              <a:t>CONTENTS</a:t>
            </a:r>
            <a:endParaRPr lang="en-US" altLang="ko-KR" sz="1600" b="1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6139" y="2648868"/>
            <a:ext cx="2960791" cy="1225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132742"/>
                </a:solidFill>
              </a:rPr>
              <a:t>CONTENTS</a:t>
            </a:r>
            <a:endParaRPr lang="en-US" altLang="ko-KR" sz="1600" b="1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/>
          <p:cNvGraphicFramePr/>
          <p:nvPr/>
        </p:nvGraphicFramePr>
        <p:xfrm>
          <a:off x="966004" y="2760008"/>
          <a:ext cx="6243811" cy="2497792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1087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21635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7719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5251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00347" y="2570342"/>
            <a:ext cx="351725" cy="36313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5b6"/>
              </a:gs>
              <a:gs pos="100000">
                <a:srgbClr val="ffb5b6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31833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65310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75508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8063895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원호 31"/>
          <p:cNvSpPr/>
          <p:nvPr/>
        </p:nvSpPr>
        <p:spPr>
          <a:xfrm>
            <a:off x="8091213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3583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9861291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9888609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30979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>
            <a:off x="8063895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091213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3583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9861291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9888609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0979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/>
          <p:cNvGraphicFramePr/>
          <p:nvPr/>
        </p:nvGraphicFramePr>
        <p:xfrm>
          <a:off x="966004" y="2760008"/>
          <a:ext cx="6243811" cy="2497792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1087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21635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7719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5251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00347" y="2570342"/>
            <a:ext cx="351725" cy="36313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5b6"/>
              </a:gs>
              <a:gs pos="100000">
                <a:srgbClr val="ffb5b6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31833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65310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75508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8063895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원호 31"/>
          <p:cNvSpPr/>
          <p:nvPr/>
        </p:nvSpPr>
        <p:spPr>
          <a:xfrm>
            <a:off x="8091213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3583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9861291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9888609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30979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>
            <a:off x="8063895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091213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3583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9861291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9888609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0979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76430" y="2082029"/>
            <a:ext cx="2476464" cy="2476464"/>
          </a:xfrm>
          <a:prstGeom prst="ellipse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255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181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182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88425" y="2082029"/>
            <a:ext cx="2476464" cy="247646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19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39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66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CONTENTS</a:t>
              </a:r>
              <a:r>
                <a:rPr lang="en-US" altLang="ko-KR" sz="2400" b="1" kern="0">
                  <a:solidFill>
                    <a:prstClr val="white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prstClr val="white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"/>
          <p:cNvSpPr/>
          <p:nvPr/>
        </p:nvSpPr>
        <p:spPr>
          <a:xfrm>
            <a:off x="3314699" y="2377803"/>
            <a:ext cx="2116667" cy="69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500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C</a:t>
            </a:r>
            <a:r>
              <a:rPr lang="en-US" altLang="ko-KR" sz="2600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ontents</a:t>
            </a:r>
            <a:endParaRPr lang="en-US" altLang="ko-KR" sz="2600">
              <a:solidFill>
                <a:srgbClr val="132742"/>
              </a:solidFill>
              <a:latin typeface="나눔스퀘어라운드 ExtraBold"/>
              <a:ea typeface="나눔스퀘어라운드 ExtraBold"/>
            </a:endParaRPr>
          </a:p>
        </p:txBody>
      </p:sp>
      <p:cxnSp>
        <p:nvCxnSpPr>
          <p:cNvPr id="79" name=""/>
          <p:cNvCxnSpPr/>
          <p:nvPr/>
        </p:nvCxnSpPr>
        <p:spPr>
          <a:xfrm rot="16200000" flipH="1">
            <a:off x="3475428" y="4253311"/>
            <a:ext cx="4498182" cy="0"/>
          </a:xfrm>
          <a:prstGeom prst="line">
            <a:avLst/>
          </a:prstGeom>
          <a:ln w="50800" cap="rnd">
            <a:solidFill>
              <a:srgbClr val="d9da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6248400" y="2727053"/>
            <a:ext cx="5143500" cy="11286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나눔스퀘어라운드 Bold"/>
                <a:ea typeface="나눔스퀘어라운드 Bold"/>
              </a:rPr>
              <a:t>1. Why The TRAS?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 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일본과 중국의 집중되고있는 연구 사례에 관하여</a:t>
            </a: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방대하지만 정돈되지 않은 데이터에 관하여</a:t>
            </a: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81" name=""/>
          <p:cNvSpPr txBox="1"/>
          <p:nvPr/>
        </p:nvSpPr>
        <p:spPr>
          <a:xfrm>
            <a:off x="6248400" y="3805918"/>
            <a:ext cx="5143500" cy="140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나눔스퀘어라운드 Bold"/>
                <a:ea typeface="나눔스퀘어라운드 Bold"/>
              </a:rPr>
              <a:t>2. How to make TRAS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 Github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를 활용한 공동 작업</a:t>
            </a: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동적 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Crawler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Text Mining &amp; Machine, Deap  Learning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- Web Site &amp; Recommandation System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248400" y="5224653"/>
            <a:ext cx="5143500" cy="103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나눔스퀘어라운드 Bold"/>
                <a:ea typeface="나눔스퀘어라운드 Bold"/>
              </a:rPr>
              <a:t>3. Possibility of TRAS 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 Modularized System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6248400" y="2497666"/>
            <a:ext cx="4053416" cy="0"/>
          </a:xfrm>
          <a:prstGeom prst="line">
            <a:avLst/>
          </a:prstGeom>
          <a:ln w="50800"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WHY THE TRAS?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타원형 설명선 66"/>
          <p:cNvSpPr/>
          <p:nvPr/>
        </p:nvSpPr>
        <p:spPr>
          <a:xfrm>
            <a:off x="2988310" y="2729897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4963583" y="2729897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75" name="타원형 설명선 74"/>
          <p:cNvSpPr/>
          <p:nvPr/>
        </p:nvSpPr>
        <p:spPr>
          <a:xfrm>
            <a:off x="10501098" y="2729897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2963" y="3240133"/>
            <a:ext cx="1150620" cy="769619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7690" y="3240133"/>
            <a:ext cx="1150620" cy="769619"/>
          </a:xfrm>
          <a:prstGeom prst="rect">
            <a:avLst/>
          </a:prstGeom>
          <a:ln w="635">
            <a:solidFill>
              <a:srgbClr val="132742"/>
            </a:solidFill>
          </a:ln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8293" y="2827020"/>
            <a:ext cx="1150620" cy="601980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0053" y="3840843"/>
            <a:ext cx="1158240" cy="579120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98913" y="3840843"/>
            <a:ext cx="1150620" cy="579120"/>
          </a:xfrm>
          <a:prstGeom prst="rect">
            <a:avLst/>
          </a:prstGeom>
        </p:spPr>
      </p:pic>
      <p:cxnSp>
        <p:nvCxnSpPr>
          <p:cNvPr id="82" name=""/>
          <p:cNvCxnSpPr/>
          <p:nvPr/>
        </p:nvCxnSpPr>
        <p:spPr>
          <a:xfrm>
            <a:off x="8362953" y="4130403"/>
            <a:ext cx="785603" cy="0"/>
          </a:xfrm>
          <a:prstGeom prst="line">
            <a:avLst/>
          </a:prstGeom>
          <a:ln w="19050">
            <a:solidFill>
              <a:srgbClr val="dbdd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/>
          <p:nvPr/>
        </p:nvCxnSpPr>
        <p:spPr>
          <a:xfrm rot="16200000" flipH="1">
            <a:off x="9298912" y="3505199"/>
            <a:ext cx="286948" cy="286948"/>
          </a:xfrm>
          <a:prstGeom prst="line">
            <a:avLst/>
          </a:prstGeom>
          <a:ln w="19050">
            <a:solidFill>
              <a:srgbClr val="dbdd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/>
          <p:nvPr/>
        </p:nvCxnSpPr>
        <p:spPr>
          <a:xfrm rot="21600000" flipH="1">
            <a:off x="7861344" y="3505200"/>
            <a:ext cx="286948" cy="286948"/>
          </a:xfrm>
          <a:prstGeom prst="line">
            <a:avLst/>
          </a:prstGeom>
          <a:ln w="19050">
            <a:solidFill>
              <a:srgbClr val="dbdd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 txBox="1"/>
          <p:nvPr/>
        </p:nvSpPr>
        <p:spPr>
          <a:xfrm>
            <a:off x="2597494" y="5640916"/>
            <a:ext cx="6997012" cy="4531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나눔스퀘어라운드 ExtraBold"/>
                <a:ea typeface="나눔스퀘어라운드 ExtraBold"/>
              </a:rPr>
              <a:t>“</a:t>
            </a:r>
            <a:r>
              <a:rPr lang="ko-KR" altLang="en-US" sz="2400">
                <a:latin typeface="나눔스퀘어라운드 ExtraBold"/>
                <a:ea typeface="나눔스퀘어라운드 ExtraBold"/>
              </a:rPr>
              <a:t>왜 우리나라 관광 연구는 일본과 중국에 쏠려 있는가</a:t>
            </a:r>
            <a:r>
              <a:rPr lang="en-US" altLang="ko-KR" sz="2400">
                <a:latin typeface="나눔스퀘어라운드 ExtraBold"/>
                <a:ea typeface="나눔스퀘어라운드 ExtraBold"/>
              </a:rPr>
              <a:t>?”</a:t>
            </a:r>
            <a:endParaRPr lang="en-US" altLang="ko-KR" sz="2400">
              <a:latin typeface="나눔스퀘어라운드 ExtraBold"/>
              <a:ea typeface="나눔스퀘어라운드 ExtraBold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5642034" y="3429000"/>
            <a:ext cx="907931" cy="5124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VS</a:t>
            </a:r>
            <a:endParaRPr lang="en-US" altLang="ko-KR" sz="2800">
              <a:solidFill>
                <a:srgbClr val="132742"/>
              </a:solidFill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WHY THE TRAS?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9923" y="369965"/>
            <a:ext cx="11544305" cy="6488035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145415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09354" y="5080589"/>
            <a:ext cx="2899442" cy="102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TripAdvisor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관광지 추천 사이트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영미권 관광관련 사이트 중 트래픽  </a:t>
            </a:r>
            <a:r>
              <a:rPr lang="en-US" altLang="ko-KR" sz="1100">
                <a:solidFill>
                  <a:prstClr val="white">
                    <a:lumMod val="65000"/>
                  </a:prstClr>
                </a:solidFill>
              </a:rPr>
              <a:t>1</a:t>
            </a: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등 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2155" y="2231310"/>
            <a:ext cx="3193839" cy="2395379"/>
          </a:xfrm>
          <a:prstGeom prst="rect">
            <a:avLst/>
          </a:prstGeom>
        </p:spPr>
      </p:pic>
      <p:sp>
        <p:nvSpPr>
          <p:cNvPr id="79" name=""/>
          <p:cNvSpPr txBox="1"/>
          <p:nvPr/>
        </p:nvSpPr>
        <p:spPr>
          <a:xfrm>
            <a:off x="1014510" y="2741082"/>
            <a:ext cx="3827796" cy="411904"/>
          </a:xfrm>
          <a:prstGeom prst="rect">
            <a:avLst/>
          </a:prstGeom>
          <a:solidFill>
            <a:schemeClr val="lt1"/>
          </a:solidFill>
          <a:ln w="635">
            <a:solidFill>
              <a:srgbClr val="132742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>
                <a:latin typeface="나눔스퀘어라운드 Bold"/>
                <a:ea typeface="나눔스퀘어라운드 Bold"/>
              </a:rPr>
              <a:t>“</a:t>
            </a:r>
            <a:r>
              <a:rPr lang="ko-KR" altLang="en-US" sz="2100">
                <a:latin typeface="나눔스퀘어라운드 Bold"/>
                <a:ea typeface="나눔스퀘어라운드 Bold"/>
              </a:rPr>
              <a:t>너무 많아 읽기 힘든 리뷰들</a:t>
            </a:r>
            <a:r>
              <a:rPr lang="en-US" altLang="ko-KR" sz="2100">
                <a:latin typeface="나눔스퀘어라운드 Bold"/>
                <a:ea typeface="나눔스퀘어라운드 Bold"/>
              </a:rPr>
              <a:t>”</a:t>
            </a:r>
            <a:endParaRPr lang="en-US" altLang="ko-KR" sz="2100">
              <a:latin typeface="나눔스퀘어라운드 Bold"/>
              <a:ea typeface="나눔스퀘어라운드 Bold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014509" y="3429000"/>
            <a:ext cx="3827796" cy="413597"/>
          </a:xfrm>
          <a:prstGeom prst="rect">
            <a:avLst/>
          </a:prstGeom>
          <a:solidFill>
            <a:schemeClr val="lt1"/>
          </a:solidFill>
          <a:ln w="635">
            <a:solidFill>
              <a:srgbClr val="132742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나눔스퀘어라운드 Bold"/>
                <a:ea typeface="나눔스퀘어라운드 Bold"/>
              </a:rPr>
              <a:t>“</a:t>
            </a:r>
            <a:r>
              <a:rPr lang="ko-KR" altLang="en-US" sz="2100">
                <a:latin typeface="나눔스퀘어라운드 Bold"/>
                <a:ea typeface="나눔스퀘어라운드 Bold"/>
              </a:rPr>
              <a:t>대표성이 떨어지는 별점들</a:t>
            </a:r>
            <a:r>
              <a:rPr lang="en-US" altLang="ko-KR" sz="2100">
                <a:latin typeface="나눔스퀘어라운드 Bold"/>
                <a:ea typeface="나눔스퀘어라운드 Bold"/>
              </a:rPr>
              <a:t>”</a:t>
            </a:r>
            <a:endParaRPr lang="en-US" altLang="ko-KR" sz="2100">
              <a:latin typeface="나눔스퀘어라운드 Bold"/>
              <a:ea typeface="나눔스퀘어라운드 Bold"/>
            </a:endParaRPr>
          </a:p>
        </p:txBody>
      </p:sp>
      <p:sp>
        <p:nvSpPr>
          <p:cNvPr id="81" name=""/>
          <p:cNvSpPr/>
          <p:nvPr/>
        </p:nvSpPr>
        <p:spPr>
          <a:xfrm>
            <a:off x="5038940" y="3429000"/>
            <a:ext cx="2323669" cy="93662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  “ Text Mining ”</a:t>
            </a:r>
            <a:endParaRPr lang="en-US" altLang="ko-KR">
              <a:latin typeface="나눔스퀘어라운드 Bold"/>
              <a:ea typeface="나눔스퀘어라운드 Bold"/>
            </a:endParaRPr>
          </a:p>
        </p:txBody>
      </p:sp>
      <p:sp>
        <p:nvSpPr>
          <p:cNvPr id="84" name="모서리가 둥근 직사각형 67"/>
          <p:cNvSpPr/>
          <p:nvPr/>
        </p:nvSpPr>
        <p:spPr>
          <a:xfrm>
            <a:off x="8058836" y="2040943"/>
            <a:ext cx="2609850" cy="2590800"/>
          </a:xfrm>
          <a:prstGeom prst="roundRect">
            <a:avLst>
              <a:gd name="adj" fmla="val 6721"/>
            </a:avLst>
          </a:prstGeom>
          <a:noFill/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69"/>
          <p:cNvSpPr/>
          <p:nvPr/>
        </p:nvSpPr>
        <p:spPr>
          <a:xfrm>
            <a:off x="7914040" y="5080589"/>
            <a:ext cx="2899442" cy="77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TRAS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영어권 관광객 후기 분석 추천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1" animBg="1"/>
      <p:bldP spid="81" grpId="2" animBg="1"/>
      <p:bldP spid="84" grpId="3" animBg="1"/>
      <p:bldP spid="85" grpId="4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600" b="1" kern="0">
                  <a:solidFill>
                    <a:srgbClr val="f2f2f2"/>
                  </a:solidFill>
                  <a:latin typeface="나눔스퀘어라운드 Regular"/>
                  <a:ea typeface="나눔스퀘어라운드 Regular"/>
                </a:rPr>
                <a:t>GitHub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296" y="2314829"/>
            <a:ext cx="3137408" cy="1428283"/>
          </a:xfrm>
          <a:prstGeom prst="rect">
            <a:avLst/>
          </a:prstGeom>
        </p:spPr>
      </p:pic>
      <p:cxnSp>
        <p:nvCxnSpPr>
          <p:cNvPr id="101" name=""/>
          <p:cNvCxnSpPr/>
          <p:nvPr/>
        </p:nvCxnSpPr>
        <p:spPr>
          <a:xfrm rot="16200000" flipH="1">
            <a:off x="4119390" y="2915448"/>
            <a:ext cx="1453629" cy="0"/>
          </a:xfrm>
          <a:prstGeom prst="line">
            <a:avLst/>
          </a:prstGeom>
          <a:ln w="222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2863" y="4510403"/>
            <a:ext cx="2356274" cy="1767205"/>
          </a:xfrm>
          <a:prstGeom prst="rect">
            <a:avLst/>
          </a:prstGeom>
        </p:spPr>
      </p:pic>
      <p:cxnSp>
        <p:nvCxnSpPr>
          <p:cNvPr id="104" name=""/>
          <p:cNvCxnSpPr/>
          <p:nvPr/>
        </p:nvCxnSpPr>
        <p:spPr>
          <a:xfrm rot="16200000" flipH="1">
            <a:off x="4119390" y="5394006"/>
            <a:ext cx="1453629" cy="0"/>
          </a:xfrm>
          <a:prstGeom prst="line">
            <a:avLst/>
          </a:prstGeom>
          <a:ln w="222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"/>
          <p:cNvSpPr txBox="1"/>
          <p:nvPr/>
        </p:nvSpPr>
        <p:spPr>
          <a:xfrm>
            <a:off x="5132917" y="2188633"/>
            <a:ext cx="6339417" cy="200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서로 다른 수준의 팀원들이기 때문에 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어떤 경우보다 공동작업이 올바르게 이루어져야하는 상황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서로의 작업물들을 공유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132917" y="4940297"/>
            <a:ext cx="6339417" cy="907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다양한 오픈소스들을 활용한 제작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협업툴로 파이썬을 채택하여 다양한 라이브러리 사용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cxnSp>
        <p:nvCxnSpPr>
          <p:cNvPr id="107" name=""/>
          <p:cNvCxnSpPr/>
          <p:nvPr/>
        </p:nvCxnSpPr>
        <p:spPr>
          <a:xfrm>
            <a:off x="1508015" y="4021666"/>
            <a:ext cx="9175970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4"/>
            <a:chOff x="464457" y="391886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600" b="1" kern="0">
                  <a:solidFill>
                    <a:srgbClr val="f2f2f2"/>
                  </a:solidFill>
                  <a:latin typeface="나눔스퀘어라운드 Regular"/>
                  <a:ea typeface="나눔스퀘어라운드 Regular"/>
                </a:rPr>
                <a:t>Crawler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1641" y="5281081"/>
            <a:ext cx="2557125" cy="1278562"/>
          </a:xfrm>
          <a:prstGeom prst="rect">
            <a:avLst/>
          </a:prstGeom>
          <a:ln>
            <a:noFill/>
          </a:ln>
        </p:spPr>
      </p:pic>
      <p:sp>
        <p:nvSpPr>
          <p:cNvPr id="99" name="양쪽 모서리가 둥근 사각형 5"/>
          <p:cNvSpPr/>
          <p:nvPr/>
        </p:nvSpPr>
        <p:spPr>
          <a:xfrm>
            <a:off x="464457" y="1320801"/>
            <a:ext cx="11350172" cy="5537200"/>
          </a:xfrm>
          <a:prstGeom prst="round2SameRect">
            <a:avLst>
              <a:gd name="adj1" fmla="val 6572"/>
              <a:gd name="adj2" fmla="val 0"/>
            </a:avLst>
          </a:prstGeom>
          <a:solidFill>
            <a:schemeClr val="bg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600" b="1" kern="0">
                  <a:solidFill>
                    <a:srgbClr val="f2f2f2"/>
                  </a:solidFill>
                  <a:latin typeface="나눔스퀘어라운드 Regular"/>
                  <a:ea typeface="나눔스퀘어라운드 Regular"/>
                </a:rPr>
                <a:t>Text Mining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600" b="1" kern="0">
                  <a:solidFill>
                    <a:srgbClr val="f2f2f2"/>
                  </a:solidFill>
                  <a:latin typeface="나눔스퀘어라운드 Regular"/>
                  <a:ea typeface="나눔스퀘어라운드 Regular"/>
                </a:rPr>
                <a:t>Web &amp; Database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8566" y="2395090"/>
            <a:ext cx="2067820" cy="2067820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28239" y="2809131"/>
            <a:ext cx="1239738" cy="1239738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8566" y="5360534"/>
            <a:ext cx="1730186" cy="1223295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2262" y="4048869"/>
            <a:ext cx="1447474" cy="1085605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87156" y="5459388"/>
            <a:ext cx="2121904" cy="1025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POSSIBILITY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8605" y="3429000"/>
            <a:ext cx="1294790" cy="1294790"/>
          </a:xfrm>
          <a:prstGeom prst="rect">
            <a:avLst/>
          </a:prstGeom>
        </p:spPr>
      </p:pic>
      <p:sp>
        <p:nvSpPr>
          <p:cNvPr id="73" name=""/>
          <p:cNvSpPr txBox="1"/>
          <p:nvPr/>
        </p:nvSpPr>
        <p:spPr>
          <a:xfrm>
            <a:off x="5140477" y="4926990"/>
            <a:ext cx="1911045" cy="3384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>
                <a:latin typeface="나눔스퀘어 ExtraBold"/>
                <a:ea typeface="나눔스퀘어 ExtraBold"/>
              </a:rPr>
              <a:t>“</a:t>
            </a:r>
            <a:r>
              <a:rPr lang="ko-KR" altLang="en-US" sz="1600">
                <a:latin typeface="나눔스퀘어 ExtraBold"/>
                <a:ea typeface="나눔스퀘어 ExtraBold"/>
              </a:rPr>
              <a:t>모듈화된 시스템</a:t>
            </a:r>
            <a:r>
              <a:rPr lang="en-US" altLang="ko-KR" sz="1600">
                <a:latin typeface="나눔스퀘어 ExtraBold"/>
                <a:ea typeface="나눔스퀘어 ExtraBold"/>
              </a:rPr>
              <a:t>”</a:t>
            </a:r>
            <a:endParaRPr lang="en-US" altLang="ko-KR" sz="1600">
              <a:latin typeface="나눔스퀘어 ExtraBold"/>
              <a:ea typeface="나눔스퀘어 ExtraBold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1268" y="1035738"/>
            <a:ext cx="11544305" cy="6488035"/>
          </a:xfrm>
          <a:prstGeom prst="rect">
            <a:avLst/>
          </a:prstGeom>
        </p:spPr>
      </p:pic>
      <p:sp>
        <p:nvSpPr>
          <p:cNvPr id="75" name=""/>
          <p:cNvSpPr txBox="1"/>
          <p:nvPr/>
        </p:nvSpPr>
        <p:spPr>
          <a:xfrm>
            <a:off x="7265013" y="5113020"/>
            <a:ext cx="3749498" cy="361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나눔스퀘어라운드 ExtraBold"/>
                <a:ea typeface="나눔스퀘어라운드 ExtraBold"/>
              </a:rPr>
              <a:t>“TRAS IN ANOTHER VERSION”</a:t>
            </a:r>
            <a:endParaRPr lang="en-US" altLang="ko-KR">
              <a:latin typeface="나눔스퀘어라운드 ExtraBold"/>
              <a:ea typeface="나눔스퀘어라운드 ExtraBold"/>
            </a:endParaRPr>
          </a:p>
        </p:txBody>
      </p:sp>
      <p:sp>
        <p:nvSpPr>
          <p:cNvPr id="76" name=""/>
          <p:cNvSpPr/>
          <p:nvPr/>
        </p:nvSpPr>
        <p:spPr>
          <a:xfrm>
            <a:off x="5509846" y="3651097"/>
            <a:ext cx="1172307" cy="850595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6" grpId="2" animBg="1"/>
      <p:bldP spid="75" grpId="3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604</ep:Words>
  <ep:PresentationFormat>와이드스크린</ep:PresentationFormat>
  <ep:Paragraphs>157</ep:Paragraphs>
  <ep:Slides>18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2020-06-11T03:04:01.000</dcterms:created>
  <dc:creator>조현석</dc:creator>
  <cp:lastModifiedBy>Jeong</cp:lastModifiedBy>
  <dcterms:modified xsi:type="dcterms:W3CDTF">2020-06-19T17:24:57.935</dcterms:modified>
  <cp:revision>80</cp:revision>
  <dc:title>PowerPoint 프레젠테이션</dc:title>
  <cp:version>1000.0000.01</cp:version>
</cp:coreProperties>
</file>