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9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Jeong" initials="J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8087" autoAdjust="0"/>
    <p:restoredTop sz="94660"/>
  </p:normalViewPr>
  <p:slideViewPr>
    <p:cSldViewPr snapToGrid="0" snapToObjects="1">
      <p:cViewPr>
        <p:scale>
          <a:sx n="90" d="100"/>
          <a:sy n="90" d="100"/>
        </p:scale>
        <p:origin x="102" y="678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8"/>
        <p:guide pos="2158"/>
      </p:guideLst>
    </p:cSldViewPr>
  </p:notes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commentAuthors" Target="commentAuthors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.xlsx"  /></Relationships>
</file>

<file path=ppt/charts/_rels/chart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2.xlsx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 cmpd="sng">
              <a:solidFill>
                <a:srgbClr val="ffb5b6"/>
              </a:solidFill>
              <a:round/>
            </a:ln>
            <a:effectLst/>
          </c:spPr>
          <c:marker>
            <c:symbol val="none"/>
            <c:size val="7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4.2</c:v>
                </c:pt>
                <c:pt idx="9">
                  <c:v>3.6</c:v>
                </c:pt>
                <c:pt idx="10">
                  <c:v>3.7</c:v>
                </c:pt>
                <c:pt idx="11">
                  <c:v>2.8</c:v>
                </c:pt>
              </c:numCache>
            </c:numRef>
          </c:val>
          <c:smooth val="1"/>
        </c:ser>
        <c:dLbls>
          <c:delete val="0"/>
          <c:dLblPos val="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smooth val="0"/>
        <c:axId val="462585696"/>
        <c:axId val="462586784"/>
      </c:lineChart>
      <c:catAx>
        <c:axId val="462585696"/>
        <c:scaling>
          <c:orientation val="minMax"/>
        </c:scaling>
        <c:axPos val="b"/>
        <c:crossAx val="462586784"/>
        <c:delete val="0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0" vert="horz" wrap="none" lIns="0" tIns="0" rIns="0" bIns="0" anchor="ctr" anchorCtr="1"/>
          <a:p>
            <a:pPr algn="l">
              <a:defRPr sz="900" b="0" i="0" u="none">
                <a:solidFill>
                  <a:schemeClr val="tx1">
                    <a:lumMod val="50000"/>
                    <a:lumOff val="50000"/>
                  </a:schemeClr>
                </a:solidFill>
                <a:latin typeface="+mn-lt" panose="0"/>
                <a:ea typeface="+mn-ea" panose="0"/>
                <a:cs typeface="+mn-ea" panose="0"/>
                <a:sym typeface="+mn-ea" panose="0"/>
              </a:defRPr>
            </a:pPr>
            <a:endParaRPr/>
          </a:p>
        </c:txPr>
        <c:crosses val="autoZero"/>
        <c:auto val="1"/>
        <c:lblAlgn val="ctr"/>
        <c:lblOffset val="100"/>
        <c:tickMarkSkip val="1"/>
        <c:noMultiLvlLbl val="0"/>
      </c:catAx>
      <c:valAx>
        <c:axId val="462586784"/>
        <c:scaling>
          <c:orientation val="minMax"/>
        </c:scaling>
        <c:axPos val="l"/>
        <c:crossAx val="462585696"/>
        <c:delete val="1"/>
        <c:numFmt formatCode="General" sourceLinked="1"/>
        <c:majorTickMark val="none"/>
        <c:minorTickMark val="none"/>
        <c:tickLblPos val="nextTo"/>
        <c:crosses val="autoZero"/>
        <c:crossBetween val="between"/>
      </c:valAx>
      <c:spPr>
        <a:noFill/>
        <a:ln>
          <a:noFill/>
        </a:ln>
        <a:effectLst/>
      </c:spPr>
    </c:plotArea>
    <c:dispBlanksAs val="gap"/>
  </c:chart>
  <c:txPr>
    <a:bodyPr rot="0" vert="horz" wrap="none" lIns="0" tIns="0" rIns="0" bIns="0" anchor="ctr" anchorCtr="1"/>
    <a:p>
      <a:pPr algn="l">
        <a:defRPr b="0" i="0" u="none">
          <a:solidFill>
            <a:schemeClr val="bg1">
              <a:lumMod val="85000"/>
            </a:schemeClr>
          </a:solidFill>
        </a:defRPr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2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 cmpd="sng">
              <a:solidFill>
                <a:srgbClr val="ffb5b6"/>
              </a:solidFill>
              <a:round/>
            </a:ln>
            <a:effectLst/>
          </c:spPr>
          <c:marker>
            <c:symbol val="none"/>
            <c:size val="7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4.2</c:v>
                </c:pt>
                <c:pt idx="9">
                  <c:v>3.6</c:v>
                </c:pt>
                <c:pt idx="10">
                  <c:v>3.7</c:v>
                </c:pt>
                <c:pt idx="11">
                  <c:v>2.8</c:v>
                </c:pt>
              </c:numCache>
            </c:numRef>
          </c:val>
          <c:smooth val="1"/>
        </c:ser>
        <c:dLbls>
          <c:delete val="0"/>
          <c:dLblPos val="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smooth val="0"/>
        <c:axId val="462585696"/>
        <c:axId val="462586784"/>
      </c:lineChart>
      <c:catAx>
        <c:axId val="462585696"/>
        <c:scaling>
          <c:orientation val="minMax"/>
        </c:scaling>
        <c:axPos val="b"/>
        <c:crossAx val="462586784"/>
        <c:delete val="0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0" vert="horz" wrap="none" lIns="0" tIns="0" rIns="0" bIns="0" anchor="ctr" anchorCtr="1"/>
          <a:p>
            <a:pPr algn="l">
              <a:defRPr sz="900" b="0" i="0" u="none">
                <a:solidFill>
                  <a:schemeClr val="tx1">
                    <a:lumMod val="50000"/>
                    <a:lumOff val="50000"/>
                  </a:schemeClr>
                </a:solidFill>
                <a:latin typeface="+mn-lt" panose="0"/>
                <a:ea typeface="+mn-ea" panose="0"/>
                <a:cs typeface="+mn-ea" panose="0"/>
                <a:sym typeface="+mn-ea" panose="0"/>
              </a:defRPr>
            </a:pPr>
            <a:endParaRPr/>
          </a:p>
        </c:txPr>
        <c:crosses val="autoZero"/>
        <c:auto val="1"/>
        <c:lblAlgn val="ctr"/>
        <c:lblOffset val="100"/>
        <c:tickMarkSkip val="1"/>
        <c:noMultiLvlLbl val="0"/>
      </c:catAx>
      <c:valAx>
        <c:axId val="462586784"/>
        <c:scaling>
          <c:orientation val="minMax"/>
        </c:scaling>
        <c:axPos val="l"/>
        <c:crossAx val="462585696"/>
        <c:delete val="1"/>
        <c:numFmt formatCode="General" sourceLinked="1"/>
        <c:majorTickMark val="none"/>
        <c:minorTickMark val="none"/>
        <c:tickLblPos val="nextTo"/>
        <c:crosses val="autoZero"/>
        <c:crossBetween val="between"/>
      </c:valAx>
      <c:spPr>
        <a:noFill/>
        <a:ln>
          <a:noFill/>
        </a:ln>
        <a:effectLst/>
      </c:spPr>
    </c:plotArea>
    <c:dispBlanksAs val="gap"/>
  </c:chart>
  <c:txPr>
    <a:bodyPr rot="0" vert="horz" wrap="none" lIns="0" tIns="0" rIns="0" bIns="0" anchor="ctr" anchorCtr="1"/>
    <a:p>
      <a:pPr algn="l">
        <a:defRPr b="0" i="0" u="none">
          <a:solidFill>
            <a:schemeClr val="bg1">
              <a:lumMod val="85000"/>
            </a:schemeClr>
          </a:solidFill>
        </a:defRPr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2020-06-17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46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4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6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98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7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5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8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8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1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67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4246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27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836468" y="-1041021"/>
            <a:ext cx="12869922" cy="7233047"/>
          </a:xfrm>
          <a:prstGeom prst="rect">
            <a:avLst/>
          </a:prstGeom>
        </p:spPr>
      </p:pic>
      <p:sp>
        <p:nvSpPr>
          <p:cNvPr id="37" name="자유형 36"/>
          <p:cNvSpPr/>
          <p:nvPr/>
        </p:nvSpPr>
        <p:spPr>
          <a:xfrm>
            <a:off x="3376521" y="5477022"/>
            <a:ext cx="5462812" cy="1380979"/>
          </a:xfrm>
          <a:custGeom>
            <a:avLst/>
            <a:gdLst>
              <a:gd name="connsiteX0" fmla="*/ 2731406 w 5462812"/>
              <a:gd name="connsiteY0" fmla="*/ 0 h 1380979"/>
              <a:gd name="connsiteX1" fmla="*/ 5355549 w 5462812"/>
              <a:gd name="connsiteY1" fmla="*/ 1237538 h 1380979"/>
              <a:gd name="connsiteX2" fmla="*/ 5462812 w 5462812"/>
              <a:gd name="connsiteY2" fmla="*/ 1380979 h 1380979"/>
              <a:gd name="connsiteX3" fmla="*/ 0 w 5462812"/>
              <a:gd name="connsiteY3" fmla="*/ 1380979 h 1380979"/>
              <a:gd name="connsiteX4" fmla="*/ 107264 w 5462812"/>
              <a:gd name="connsiteY4" fmla="*/ 1237538 h 1380979"/>
              <a:gd name="connsiteX5" fmla="*/ 2731406 w 5462812"/>
              <a:gd name="connsiteY5" fmla="*/ 0 h 138097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812" h="1380979">
                <a:moveTo>
                  <a:pt x="2731406" y="0"/>
                </a:moveTo>
                <a:cubicBezTo>
                  <a:pt x="3787867" y="0"/>
                  <a:pt x="4731811" y="481742"/>
                  <a:pt x="5355549" y="1237538"/>
                </a:cubicBezTo>
                <a:lnTo>
                  <a:pt x="5462812" y="1380979"/>
                </a:lnTo>
                <a:lnTo>
                  <a:pt x="0" y="1380979"/>
                </a:lnTo>
                <a:lnTo>
                  <a:pt x="107264" y="1237538"/>
                </a:lnTo>
                <a:cubicBezTo>
                  <a:pt x="731001" y="481742"/>
                  <a:pt x="1674945" y="0"/>
                  <a:pt x="2731406" y="0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11016770" y="1"/>
            <a:ext cx="1175231" cy="976983"/>
          </a:xfrm>
          <a:custGeom>
            <a:avLst/>
            <a:gdLst>
              <a:gd name="connsiteX0" fmla="*/ 0 w 1175231"/>
              <a:gd name="connsiteY0" fmla="*/ 0 h 976983"/>
              <a:gd name="connsiteX1" fmla="*/ 1175231 w 1175231"/>
              <a:gd name="connsiteY1" fmla="*/ 0 h 976983"/>
              <a:gd name="connsiteX2" fmla="*/ 1175231 w 1175231"/>
              <a:gd name="connsiteY2" fmla="*/ 976983 h 976983"/>
              <a:gd name="connsiteX3" fmla="*/ 1060221 w 1175231"/>
              <a:gd name="connsiteY3" fmla="*/ 917638 h 976983"/>
              <a:gd name="connsiteX4" fmla="*/ 75089 w 1175231"/>
              <a:gd name="connsiteY4" fmla="*/ 100415 h 97698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231" h="976983">
                <a:moveTo>
                  <a:pt x="0" y="0"/>
                </a:moveTo>
                <a:lnTo>
                  <a:pt x="1175231" y="0"/>
                </a:lnTo>
                <a:lnTo>
                  <a:pt x="1175231" y="976983"/>
                </a:lnTo>
                <a:lnTo>
                  <a:pt x="1060221" y="917638"/>
                </a:lnTo>
                <a:cubicBezTo>
                  <a:pt x="682149" y="709280"/>
                  <a:pt x="347974" y="431075"/>
                  <a:pt x="75089" y="10041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59927" y="3429000"/>
            <a:ext cx="6096000" cy="11165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kern="0">
                <a:solidFill>
                  <a:prstClr val="white"/>
                </a:solidFill>
                <a:latin typeface="나눔스퀘어라운드 Bold"/>
                <a:ea typeface="나눔스퀘어라운드 Bold"/>
              </a:rPr>
              <a:t>HI, TRAS! </a:t>
            </a:r>
            <a:endParaRPr lang="en-US" altLang="ko-KR" sz="3600" b="1" kern="0">
              <a:solidFill>
                <a:prstClr val="white"/>
              </a:solidFill>
              <a:latin typeface="나눔스퀘어라운드 Bold"/>
              <a:ea typeface="나눔스퀘어라운드 Bold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>
                <a:solidFill>
                  <a:prstClr val="white"/>
                </a:solidFill>
              </a:rPr>
              <a:t>영어권 관광 후기 분석 시스템 </a:t>
            </a:r>
            <a:r>
              <a:rPr lang="en-US" altLang="ko-KR" sz="900" kern="0">
                <a:solidFill>
                  <a:prstClr val="white"/>
                </a:solidFill>
              </a:rPr>
              <a:t>Created By Glovision</a:t>
            </a:r>
            <a:endParaRPr lang="en-US" altLang="ko-KR" sz="900" kern="0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784312" y="2337736"/>
            <a:ext cx="452573" cy="452573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537069" y="1827509"/>
            <a:ext cx="221117" cy="221117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638102" y="2425036"/>
            <a:ext cx="144000" cy="144000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27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836468" y="-1041021"/>
            <a:ext cx="12869922" cy="7233047"/>
          </a:xfrm>
          <a:prstGeom prst="rect">
            <a:avLst/>
          </a:prstGeom>
        </p:spPr>
      </p:pic>
      <p:sp>
        <p:nvSpPr>
          <p:cNvPr id="37" name="자유형 36"/>
          <p:cNvSpPr/>
          <p:nvPr/>
        </p:nvSpPr>
        <p:spPr>
          <a:xfrm>
            <a:off x="3376521" y="5477022"/>
            <a:ext cx="5462812" cy="1380979"/>
          </a:xfrm>
          <a:custGeom>
            <a:avLst/>
            <a:gdLst>
              <a:gd name="connsiteX0" fmla="*/ 2731406 w 5462812"/>
              <a:gd name="connsiteY0" fmla="*/ 0 h 1380979"/>
              <a:gd name="connsiteX1" fmla="*/ 5355549 w 5462812"/>
              <a:gd name="connsiteY1" fmla="*/ 1237538 h 1380979"/>
              <a:gd name="connsiteX2" fmla="*/ 5462812 w 5462812"/>
              <a:gd name="connsiteY2" fmla="*/ 1380979 h 1380979"/>
              <a:gd name="connsiteX3" fmla="*/ 0 w 5462812"/>
              <a:gd name="connsiteY3" fmla="*/ 1380979 h 1380979"/>
              <a:gd name="connsiteX4" fmla="*/ 107264 w 5462812"/>
              <a:gd name="connsiteY4" fmla="*/ 1237538 h 1380979"/>
              <a:gd name="connsiteX5" fmla="*/ 2731406 w 5462812"/>
              <a:gd name="connsiteY5" fmla="*/ 0 h 138097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812" h="1380979">
                <a:moveTo>
                  <a:pt x="2731406" y="0"/>
                </a:moveTo>
                <a:cubicBezTo>
                  <a:pt x="3787867" y="0"/>
                  <a:pt x="4731811" y="481742"/>
                  <a:pt x="5355549" y="1237538"/>
                </a:cubicBezTo>
                <a:lnTo>
                  <a:pt x="5462812" y="1380979"/>
                </a:lnTo>
                <a:lnTo>
                  <a:pt x="0" y="1380979"/>
                </a:lnTo>
                <a:lnTo>
                  <a:pt x="107264" y="1237538"/>
                </a:lnTo>
                <a:cubicBezTo>
                  <a:pt x="731001" y="481742"/>
                  <a:pt x="1674945" y="0"/>
                  <a:pt x="2731406" y="0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11016770" y="1"/>
            <a:ext cx="1175231" cy="976983"/>
          </a:xfrm>
          <a:custGeom>
            <a:avLst/>
            <a:gdLst>
              <a:gd name="connsiteX0" fmla="*/ 0 w 1175231"/>
              <a:gd name="connsiteY0" fmla="*/ 0 h 976983"/>
              <a:gd name="connsiteX1" fmla="*/ 1175231 w 1175231"/>
              <a:gd name="connsiteY1" fmla="*/ 0 h 976983"/>
              <a:gd name="connsiteX2" fmla="*/ 1175231 w 1175231"/>
              <a:gd name="connsiteY2" fmla="*/ 976983 h 976983"/>
              <a:gd name="connsiteX3" fmla="*/ 1060221 w 1175231"/>
              <a:gd name="connsiteY3" fmla="*/ 917638 h 976983"/>
              <a:gd name="connsiteX4" fmla="*/ 75089 w 1175231"/>
              <a:gd name="connsiteY4" fmla="*/ 100415 h 97698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231" h="976983">
                <a:moveTo>
                  <a:pt x="0" y="0"/>
                </a:moveTo>
                <a:lnTo>
                  <a:pt x="1175231" y="0"/>
                </a:lnTo>
                <a:lnTo>
                  <a:pt x="1175231" y="976983"/>
                </a:lnTo>
                <a:lnTo>
                  <a:pt x="1060221" y="917638"/>
                </a:lnTo>
                <a:cubicBezTo>
                  <a:pt x="682149" y="709280"/>
                  <a:pt x="347974" y="431075"/>
                  <a:pt x="75089" y="10041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59927" y="3429000"/>
            <a:ext cx="6096000" cy="11165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kern="0">
                <a:solidFill>
                  <a:prstClr val="white"/>
                </a:solidFill>
                <a:latin typeface="나눔스퀘어라운드 Bold"/>
                <a:ea typeface="나눔스퀘어라운드 Bold"/>
              </a:rPr>
              <a:t>THANK YOU </a:t>
            </a:r>
            <a:endParaRPr lang="en-US" altLang="ko-KR" sz="3600" b="1" kern="0">
              <a:solidFill>
                <a:prstClr val="white"/>
              </a:solidFill>
              <a:latin typeface="나눔스퀘어라운드 Bold"/>
              <a:ea typeface="나눔스퀘어라운드 Bold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>
                <a:solidFill>
                  <a:prstClr val="white"/>
                </a:solidFill>
              </a:rPr>
              <a:t>영어권 관광 후기 분석 시스템 </a:t>
            </a:r>
            <a:r>
              <a:rPr lang="en-US" altLang="ko-KR" sz="900" kern="0">
                <a:solidFill>
                  <a:prstClr val="white"/>
                </a:solidFill>
              </a:rPr>
              <a:t>Created By Glovision</a:t>
            </a:r>
            <a:endParaRPr lang="en-US" altLang="ko-KR" sz="900" kern="0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784312" y="2337736"/>
            <a:ext cx="452573" cy="452573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537069" y="1827509"/>
            <a:ext cx="221117" cy="221117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638102" y="2425036"/>
            <a:ext cx="144000" cy="144000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27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rgbClr val="ffb5b6"/>
                  </a:solidFill>
                </a:rPr>
                <a:t>PPT</a:t>
              </a:r>
              <a:r>
                <a:rPr lang="en-US" altLang="ko-KR" sz="2400" b="1" i="1" kern="0">
                  <a:solidFill>
                    <a:prstClr val="white"/>
                  </a:solidFill>
                </a:rPr>
                <a:t> PRESENTATION</a:t>
              </a:r>
              <a:endParaRPr lang="en-US" altLang="ko-KR" sz="2400" b="1" i="1" kern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1301750" y="2040943"/>
            <a:ext cx="2609850" cy="2590800"/>
          </a:xfrm>
          <a:prstGeom prst="roundRect">
            <a:avLst>
              <a:gd name="adj" fmla="val 6721"/>
            </a:avLst>
          </a:prstGeom>
          <a:solidFill>
            <a:schemeClr val="bg1"/>
          </a:solidFill>
          <a:ln>
            <a:solidFill>
              <a:srgbClr val="132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양쪽 모서리가 둥근 사각형 41"/>
          <p:cNvSpPr/>
          <p:nvPr/>
        </p:nvSpPr>
        <p:spPr>
          <a:xfrm>
            <a:off x="1301750" y="4370860"/>
            <a:ext cx="2609850" cy="521765"/>
          </a:xfrm>
          <a:prstGeom prst="round2SameRect">
            <a:avLst>
              <a:gd name="adj1" fmla="val 0"/>
              <a:gd name="adj2" fmla="val 22565"/>
            </a:avLst>
          </a:prstGeom>
          <a:solidFill>
            <a:srgbClr val="132742"/>
          </a:solidFill>
          <a:ln>
            <a:solidFill>
              <a:srgbClr val="132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CONTENTS A</a:t>
            </a:r>
            <a:endParaRPr lang="en-US" altLang="ko-KR" sz="1600" b="1">
              <a:solidFill>
                <a:prstClr val="white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156954" y="5080589"/>
            <a:ext cx="2899442" cy="1280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  <a:endParaRPr lang="ko-KR" altLang="en-US" sz="110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7" name="타원형 설명선 66"/>
          <p:cNvSpPr/>
          <p:nvPr/>
        </p:nvSpPr>
        <p:spPr>
          <a:xfrm>
            <a:off x="3649710" y="1882636"/>
            <a:ext cx="510236" cy="510236"/>
          </a:xfrm>
          <a:prstGeom prst="wedgeEllipseCallout">
            <a:avLst>
              <a:gd name="adj1" fmla="val -43197"/>
              <a:gd name="adj2" fmla="val 54403"/>
            </a:avLst>
          </a:prstGeom>
          <a:solidFill>
            <a:srgbClr val="ffb5b6"/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71</a:t>
            </a:r>
            <a:r>
              <a:rPr lang="en-US" altLang="ko-KR" sz="1050" b="1">
                <a:solidFill>
                  <a:prstClr val="white"/>
                </a:solidFill>
              </a:rPr>
              <a:t>%</a:t>
            </a:r>
            <a:endParaRPr lang="ko-KR" altLang="en-US" sz="1050" b="1">
              <a:solidFill>
                <a:prstClr val="white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862670" y="2040943"/>
            <a:ext cx="2609850" cy="2590800"/>
          </a:xfrm>
          <a:prstGeom prst="roundRect">
            <a:avLst>
              <a:gd name="adj" fmla="val 6721"/>
            </a:avLst>
          </a:prstGeom>
          <a:solidFill>
            <a:schemeClr val="bg1"/>
          </a:solidFill>
          <a:ln>
            <a:solidFill>
              <a:srgbClr val="132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양쪽 모서리가 둥근 사각형 68"/>
          <p:cNvSpPr/>
          <p:nvPr/>
        </p:nvSpPr>
        <p:spPr>
          <a:xfrm>
            <a:off x="4862670" y="4370860"/>
            <a:ext cx="2609850" cy="521765"/>
          </a:xfrm>
          <a:prstGeom prst="round2SameRect">
            <a:avLst>
              <a:gd name="adj1" fmla="val 0"/>
              <a:gd name="adj2" fmla="val 22565"/>
            </a:avLst>
          </a:prstGeom>
          <a:solidFill>
            <a:srgbClr val="132742"/>
          </a:solidFill>
          <a:ln>
            <a:solidFill>
              <a:srgbClr val="132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CONTENTS A</a:t>
            </a:r>
            <a:endParaRPr lang="en-US" altLang="ko-KR" sz="1600" b="1">
              <a:solidFill>
                <a:prstClr val="white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717874" y="5080589"/>
            <a:ext cx="2899442" cy="1280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  <a:endParaRPr lang="ko-KR" altLang="en-US" sz="110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1" name="타원형 설명선 70"/>
          <p:cNvSpPr/>
          <p:nvPr/>
        </p:nvSpPr>
        <p:spPr>
          <a:xfrm>
            <a:off x="7210630" y="1882636"/>
            <a:ext cx="510236" cy="510236"/>
          </a:xfrm>
          <a:prstGeom prst="wedgeEllipseCallout">
            <a:avLst>
              <a:gd name="adj1" fmla="val -43197"/>
              <a:gd name="adj2" fmla="val 54403"/>
            </a:avLst>
          </a:prstGeom>
          <a:solidFill>
            <a:srgbClr val="ffb5b6"/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71</a:t>
            </a:r>
            <a:r>
              <a:rPr lang="en-US" altLang="ko-KR" sz="1050" b="1">
                <a:solidFill>
                  <a:prstClr val="white"/>
                </a:solidFill>
              </a:rPr>
              <a:t>%</a:t>
            </a:r>
            <a:endParaRPr lang="ko-KR" altLang="en-US" sz="1050" b="1">
              <a:solidFill>
                <a:prstClr val="white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8423590" y="2040943"/>
            <a:ext cx="2609850" cy="2590800"/>
          </a:xfrm>
          <a:prstGeom prst="roundRect">
            <a:avLst>
              <a:gd name="adj" fmla="val 6721"/>
            </a:avLst>
          </a:prstGeom>
          <a:solidFill>
            <a:schemeClr val="bg1"/>
          </a:solidFill>
          <a:ln>
            <a:solidFill>
              <a:srgbClr val="132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8423590" y="4370860"/>
            <a:ext cx="2609850" cy="521765"/>
          </a:xfrm>
          <a:prstGeom prst="round2SameRect">
            <a:avLst>
              <a:gd name="adj1" fmla="val 0"/>
              <a:gd name="adj2" fmla="val 22565"/>
            </a:avLst>
          </a:prstGeom>
          <a:solidFill>
            <a:srgbClr val="132742"/>
          </a:solidFill>
          <a:ln>
            <a:solidFill>
              <a:srgbClr val="132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CONTENTS A</a:t>
            </a:r>
            <a:endParaRPr lang="en-US" altLang="ko-KR" sz="1600" b="1">
              <a:solidFill>
                <a:prstClr val="white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278794" y="5080589"/>
            <a:ext cx="2899442" cy="1280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  <a:endParaRPr lang="ko-KR" altLang="en-US" sz="110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5" name="타원형 설명선 74"/>
          <p:cNvSpPr/>
          <p:nvPr/>
        </p:nvSpPr>
        <p:spPr>
          <a:xfrm>
            <a:off x="10771550" y="1882636"/>
            <a:ext cx="510236" cy="510236"/>
          </a:xfrm>
          <a:prstGeom prst="wedgeEllipseCallout">
            <a:avLst>
              <a:gd name="adj1" fmla="val -43197"/>
              <a:gd name="adj2" fmla="val 54403"/>
            </a:avLst>
          </a:prstGeom>
          <a:solidFill>
            <a:srgbClr val="ffb5b6"/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71</a:t>
            </a:r>
            <a:r>
              <a:rPr lang="en-US" altLang="ko-KR" sz="1050" b="1">
                <a:solidFill>
                  <a:prstClr val="white"/>
                </a:solidFill>
              </a:rPr>
              <a:t>%</a:t>
            </a:r>
            <a:endParaRPr lang="ko-KR" altLang="en-US" sz="1050" b="1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27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kern="0">
                  <a:solidFill>
                    <a:srgbClr val="ffb5b6"/>
                  </a:solidFill>
                  <a:latin typeface="나눔스퀘어라운드 ExtraBold"/>
                  <a:ea typeface="나눔스퀘어라운드 ExtraBold"/>
                </a:rPr>
                <a:t>How to make TRAS </a:t>
              </a:r>
              <a:r>
                <a:rPr lang="en-US" altLang="ko-KR" sz="1700" b="1" kern="0">
                  <a:solidFill>
                    <a:schemeClr val="lt1"/>
                  </a:solidFill>
                  <a:latin typeface="나눔스퀘어라운드 ExtraBold"/>
                  <a:ea typeface="나눔스퀘어라운드 ExtraBold"/>
                </a:rPr>
                <a:t>GitHub</a:t>
              </a:r>
              <a:r>
                <a:rPr lang="en-US" altLang="ko-KR" sz="2400" b="1" kern="0">
                  <a:solidFill>
                    <a:srgbClr val="ffb5b6"/>
                  </a:solidFill>
                  <a:latin typeface="나눔스퀘어라운드 ExtraBold"/>
                  <a:ea typeface="나눔스퀘어라운드 ExtraBold"/>
                </a:rPr>
                <a:t> </a:t>
              </a:r>
              <a:endParaRPr lang="en-US" altLang="ko-KR" sz="2400" b="1" kern="0">
                <a:solidFill>
                  <a:srgbClr val="ffb5b6"/>
                </a:solidFill>
                <a:latin typeface="나눔스퀘어라운드 ExtraBold"/>
                <a:ea typeface="나눔스퀘어라운드 ExtraBold"/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11"/>
          <p:cNvSpPr>
            <a:spLocks noEditPoints="1"/>
          </p:cNvSpPr>
          <p:nvPr/>
        </p:nvSpPr>
        <p:spPr>
          <a:xfrm flipH="1">
            <a:off x="2421365" y="2986152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U자형 화살표 78"/>
          <p:cNvSpPr/>
          <p:nvPr/>
        </p:nvSpPr>
        <p:spPr>
          <a:xfrm>
            <a:off x="7112034" y="3249898"/>
            <a:ext cx="2462859" cy="1927427"/>
          </a:xfrm>
          <a:prstGeom prst="uturnArrow">
            <a:avLst>
              <a:gd name="adj1" fmla="val 8956"/>
              <a:gd name="adj2" fmla="val 7297"/>
              <a:gd name="adj3" fmla="val 11714"/>
              <a:gd name="adj4" fmla="val 30921"/>
              <a:gd name="adj5" fmla="val 100000"/>
            </a:avLst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U자형 화살표 61"/>
          <p:cNvSpPr/>
          <p:nvPr/>
        </p:nvSpPr>
        <p:spPr>
          <a:xfrm flipV="1">
            <a:off x="4864570" y="4914750"/>
            <a:ext cx="2462859" cy="1663241"/>
          </a:xfrm>
          <a:prstGeom prst="uturnArrow">
            <a:avLst>
              <a:gd name="adj1" fmla="val 8956"/>
              <a:gd name="adj2" fmla="val 7297"/>
              <a:gd name="adj3" fmla="val 11714"/>
              <a:gd name="adj4" fmla="val 30921"/>
              <a:gd name="adj5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U자형 화살표 25"/>
          <p:cNvSpPr/>
          <p:nvPr/>
        </p:nvSpPr>
        <p:spPr>
          <a:xfrm>
            <a:off x="2609410" y="3249898"/>
            <a:ext cx="2462859" cy="1927427"/>
          </a:xfrm>
          <a:prstGeom prst="uturnArrow">
            <a:avLst>
              <a:gd name="adj1" fmla="val 8956"/>
              <a:gd name="adj2" fmla="val 7297"/>
              <a:gd name="adj3" fmla="val 11714"/>
              <a:gd name="adj4" fmla="val 30921"/>
              <a:gd name="adj5" fmla="val 100000"/>
            </a:avLst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27295" y="1689742"/>
            <a:ext cx="3137408" cy="1428283"/>
          </a:xfrm>
          <a:prstGeom prst="rect">
            <a:avLst/>
          </a:prstGeom>
        </p:spPr>
      </p:pic>
      <p:grpSp>
        <p:nvGrpSpPr>
          <p:cNvPr id="90" name="그룹 33"/>
          <p:cNvGrpSpPr/>
          <p:nvPr/>
        </p:nvGrpSpPr>
        <p:grpSpPr>
          <a:xfrm rot="0">
            <a:off x="3572727" y="3677387"/>
            <a:ext cx="536224" cy="536224"/>
            <a:chOff x="2104620" y="4162776"/>
            <a:chExt cx="536224" cy="536224"/>
          </a:xfrm>
        </p:grpSpPr>
        <p:sp>
          <p:nvSpPr>
            <p:cNvPr id="91" name="타원 34"/>
            <p:cNvSpPr/>
            <p:nvPr/>
          </p:nvSpPr>
          <p:spPr>
            <a:xfrm>
              <a:off x="2104620" y="4162776"/>
              <a:ext cx="536224" cy="536224"/>
            </a:xfrm>
            <a:prstGeom prst="ellipse">
              <a:avLst/>
            </a:prstGeom>
            <a:solidFill>
              <a:srgbClr val="1327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2" name="그룹 35"/>
            <p:cNvGrpSpPr/>
            <p:nvPr/>
          </p:nvGrpSpPr>
          <p:grpSpPr>
            <a:xfrm rot="0" flipH="1">
              <a:off x="2256696" y="4288341"/>
              <a:ext cx="219493" cy="243283"/>
              <a:chOff x="4006850" y="1601788"/>
              <a:chExt cx="322262" cy="357188"/>
            </a:xfrm>
            <a:solidFill>
              <a:schemeClr val="bg1"/>
            </a:solidFill>
          </p:grpSpPr>
          <p:sp>
            <p:nvSpPr>
              <p:cNvPr id="93" name="Freeform 17"/>
              <p:cNvSpPr/>
              <p:nvPr/>
            </p:nvSpPr>
            <p:spPr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Freeform 18"/>
              <p:cNvSpPr/>
              <p:nvPr/>
            </p:nvSpPr>
            <p:spPr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Freeform 19"/>
              <p:cNvSpPr/>
              <p:nvPr/>
            </p:nvSpPr>
            <p:spPr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Freeform 20"/>
              <p:cNvSpPr/>
              <p:nvPr/>
            </p:nvSpPr>
            <p:spPr>
              <a:xfrm>
                <a:off x="4267199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Freeform 21"/>
              <p:cNvSpPr/>
              <p:nvPr/>
            </p:nvSpPr>
            <p:spPr>
              <a:xfrm>
                <a:off x="4211640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98" name="직사각형 45"/>
          <p:cNvSpPr/>
          <p:nvPr/>
        </p:nvSpPr>
        <p:spPr>
          <a:xfrm>
            <a:off x="2940526" y="4291727"/>
            <a:ext cx="1784153" cy="611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동적 크롤링</a:t>
            </a:r>
            <a:endParaRPr lang="ko-KR" altLang="en-US" sz="12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ko-KR" altLang="en-US" sz="11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27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rgbClr val="ffb5b6"/>
                  </a:solidFill>
                </a:rPr>
                <a:t>PPT</a:t>
              </a:r>
              <a:r>
                <a:rPr lang="en-US" altLang="ko-KR" sz="2400" b="1" i="1" kern="0">
                  <a:solidFill>
                    <a:prstClr val="white"/>
                  </a:solidFill>
                </a:rPr>
                <a:t> PRESENTATION</a:t>
              </a:r>
              <a:endParaRPr lang="en-US" altLang="ko-KR" sz="2400" b="1" i="1" kern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2" name="U자형 화살표 81"/>
          <p:cNvSpPr/>
          <p:nvPr/>
        </p:nvSpPr>
        <p:spPr>
          <a:xfrm>
            <a:off x="9008752" y="2113110"/>
            <a:ext cx="2115948" cy="2300140"/>
          </a:xfrm>
          <a:prstGeom prst="uturnArrow">
            <a:avLst>
              <a:gd name="adj1" fmla="val 8956"/>
              <a:gd name="adj2" fmla="val 7297"/>
              <a:gd name="adj3" fmla="val 11714"/>
              <a:gd name="adj4" fmla="val 30921"/>
              <a:gd name="adj5" fmla="val 100000"/>
            </a:avLst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25003" y="3526404"/>
            <a:ext cx="1381986" cy="1605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2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ko-KR" altLang="en-US" sz="11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8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80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  <a:endParaRPr lang="ko-KR" altLang="en-US" sz="8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275793" y="2855563"/>
            <a:ext cx="536224" cy="536224"/>
          </a:xfrm>
          <a:prstGeom prst="ellipse">
            <a:avLst/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 rot="0">
            <a:off x="4119451" y="5071115"/>
            <a:ext cx="536224" cy="536224"/>
            <a:chOff x="2069418" y="3105945"/>
            <a:chExt cx="536224" cy="536224"/>
          </a:xfrm>
        </p:grpSpPr>
        <p:sp>
          <p:nvSpPr>
            <p:cNvPr id="30" name="타원 29"/>
            <p:cNvSpPr/>
            <p:nvPr/>
          </p:nvSpPr>
          <p:spPr>
            <a:xfrm>
              <a:off x="2069418" y="3105945"/>
              <a:ext cx="536224" cy="536224"/>
            </a:xfrm>
            <a:prstGeom prst="ellipse">
              <a:avLst/>
            </a:prstGeom>
            <a:solidFill>
              <a:srgbClr val="1327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1" name="Group 14"/>
            <p:cNvGrpSpPr>
              <a:grpSpLocks noChangeAspect="1"/>
            </p:cNvGrpSpPr>
            <p:nvPr/>
          </p:nvGrpSpPr>
          <p:grpSpPr>
            <a:xfrm rot="0" flipH="1">
              <a:off x="2190492" y="3253612"/>
              <a:ext cx="283987" cy="240890"/>
              <a:chOff x="3723" y="3943"/>
              <a:chExt cx="626" cy="531"/>
            </a:xfrm>
            <a:solidFill>
              <a:schemeClr val="bg1"/>
            </a:solidFill>
          </p:grpSpPr>
          <p:sp>
            <p:nvSpPr>
              <p:cNvPr id="32" name="Freeform 16"/>
              <p:cNvSpPr>
                <a:spLocks noEditPoints="1"/>
              </p:cNvSpPr>
              <p:nvPr/>
            </p:nvSpPr>
            <p:spPr>
              <a:xfrm>
                <a:off x="3723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Freeform 17"/>
              <p:cNvSpPr/>
              <p:nvPr/>
            </p:nvSpPr>
            <p:spPr>
              <a:xfrm>
                <a:off x="3982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 rot="0">
            <a:off x="5974668" y="2855563"/>
            <a:ext cx="536224" cy="536224"/>
            <a:chOff x="2104620" y="4162776"/>
            <a:chExt cx="536224" cy="536224"/>
          </a:xfrm>
        </p:grpSpPr>
        <p:sp>
          <p:nvSpPr>
            <p:cNvPr id="35" name="타원 34"/>
            <p:cNvSpPr/>
            <p:nvPr/>
          </p:nvSpPr>
          <p:spPr>
            <a:xfrm>
              <a:off x="2104620" y="4162776"/>
              <a:ext cx="536224" cy="536224"/>
            </a:xfrm>
            <a:prstGeom prst="ellipse">
              <a:avLst/>
            </a:prstGeom>
            <a:solidFill>
              <a:srgbClr val="1327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6" name="그룹 35"/>
            <p:cNvGrpSpPr/>
            <p:nvPr/>
          </p:nvGrpSpPr>
          <p:grpSpPr>
            <a:xfrm rot="0" flipH="1">
              <a:off x="2256695" y="4288341"/>
              <a:ext cx="219494" cy="243283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37" name="Freeform 17"/>
              <p:cNvSpPr/>
              <p:nvPr/>
            </p:nvSpPr>
            <p:spPr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Freeform 18"/>
              <p:cNvSpPr/>
              <p:nvPr/>
            </p:nvSpPr>
            <p:spPr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Freeform 19"/>
              <p:cNvSpPr/>
              <p:nvPr/>
            </p:nvSpPr>
            <p:spPr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Freeform 20"/>
              <p:cNvSpPr/>
              <p:nvPr/>
            </p:nvSpPr>
            <p:spPr>
              <a:xfrm>
                <a:off x="4267199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Freeform 21"/>
              <p:cNvSpPr/>
              <p:nvPr/>
            </p:nvSpPr>
            <p:spPr>
              <a:xfrm>
                <a:off x="4211639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4" name="Freeform 11"/>
          <p:cNvSpPr>
            <a:spLocks noEditPoints="1"/>
          </p:cNvSpPr>
          <p:nvPr/>
        </p:nvSpPr>
        <p:spPr>
          <a:xfrm flipH="1">
            <a:off x="2421365" y="2986152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699828" y="2865823"/>
            <a:ext cx="1381986" cy="1599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2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ko-KR" altLang="en-US" sz="11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8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80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  <a:endParaRPr lang="ko-KR" altLang="en-US" sz="8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575300" y="3555628"/>
            <a:ext cx="1381986" cy="1605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2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ko-KR" altLang="en-US" sz="11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8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80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  <a:endParaRPr lang="ko-KR" altLang="en-US" sz="8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431075" y="2895047"/>
            <a:ext cx="1381986" cy="1598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2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ko-KR" altLang="en-US" sz="11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8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80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  <a:endParaRPr lang="ko-KR" altLang="en-US" sz="8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7855540" y="5058186"/>
            <a:ext cx="536224" cy="536224"/>
            <a:chOff x="2069418" y="3105945"/>
            <a:chExt cx="536224" cy="536224"/>
          </a:xfrm>
          <a:solidFill>
            <a:schemeClr val="tx2">
              <a:lumMod val="75000"/>
            </a:schemeClr>
          </a:solidFill>
        </p:grpSpPr>
        <p:sp>
          <p:nvSpPr>
            <p:cNvPr id="49" name="타원 48"/>
            <p:cNvSpPr/>
            <p:nvPr/>
          </p:nvSpPr>
          <p:spPr>
            <a:xfrm>
              <a:off x="2069418" y="3105945"/>
              <a:ext cx="536224" cy="536224"/>
            </a:xfrm>
            <a:prstGeom prst="ellipse">
              <a:avLst/>
            </a:prstGeom>
            <a:solidFill>
              <a:srgbClr val="1327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0" name="Group 14"/>
            <p:cNvGrpSpPr>
              <a:grpSpLocks noChangeAspect="1"/>
            </p:cNvGrpSpPr>
            <p:nvPr/>
          </p:nvGrpSpPr>
          <p:grpSpPr>
            <a:xfrm rot="0" flipH="1">
              <a:off x="2190492" y="3253612"/>
              <a:ext cx="283987" cy="240890"/>
              <a:chOff x="3723" y="3943"/>
              <a:chExt cx="626" cy="531"/>
            </a:xfrm>
            <a:grpFill/>
          </p:grpSpPr>
          <p:sp>
            <p:nvSpPr>
              <p:cNvPr id="51" name="Freeform 16"/>
              <p:cNvSpPr>
                <a:spLocks noEditPoints="1"/>
              </p:cNvSpPr>
              <p:nvPr/>
            </p:nvSpPr>
            <p:spPr>
              <a:xfrm>
                <a:off x="3723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Freeform 17"/>
              <p:cNvSpPr/>
              <p:nvPr/>
            </p:nvSpPr>
            <p:spPr>
              <a:xfrm>
                <a:off x="3982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53" name="그룹 52"/>
          <p:cNvGrpSpPr/>
          <p:nvPr/>
        </p:nvGrpSpPr>
        <p:grpSpPr>
          <a:xfrm rot="0">
            <a:off x="9758382" y="2842634"/>
            <a:ext cx="536224" cy="536224"/>
            <a:chOff x="2104620" y="4162776"/>
            <a:chExt cx="536224" cy="536224"/>
          </a:xfrm>
        </p:grpSpPr>
        <p:sp>
          <p:nvSpPr>
            <p:cNvPr id="54" name="타원 53"/>
            <p:cNvSpPr/>
            <p:nvPr/>
          </p:nvSpPr>
          <p:spPr>
            <a:xfrm>
              <a:off x="2104620" y="4162776"/>
              <a:ext cx="536224" cy="536224"/>
            </a:xfrm>
            <a:prstGeom prst="ellipse">
              <a:avLst/>
            </a:prstGeom>
            <a:solidFill>
              <a:srgbClr val="1327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 rot="0" flipH="1">
              <a:off x="2256695" y="4288341"/>
              <a:ext cx="219494" cy="243283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56" name="Freeform 17"/>
              <p:cNvSpPr/>
              <p:nvPr/>
            </p:nvSpPr>
            <p:spPr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Freeform 18"/>
              <p:cNvSpPr/>
              <p:nvPr/>
            </p:nvSpPr>
            <p:spPr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Freeform 19"/>
              <p:cNvSpPr/>
              <p:nvPr/>
            </p:nvSpPr>
            <p:spPr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Freeform 20"/>
              <p:cNvSpPr/>
              <p:nvPr/>
            </p:nvSpPr>
            <p:spPr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Freeform 21"/>
              <p:cNvSpPr/>
              <p:nvPr/>
            </p:nvSpPr>
            <p:spPr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1" name="직사각형 60"/>
          <p:cNvSpPr/>
          <p:nvPr/>
        </p:nvSpPr>
        <p:spPr>
          <a:xfrm>
            <a:off x="9357864" y="3644693"/>
            <a:ext cx="1381986" cy="1601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2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ko-KR" altLang="en-US" sz="11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8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80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  <a:endParaRPr lang="ko-KR" altLang="en-US" sz="8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8" name="U자형 화살표 77"/>
          <p:cNvSpPr/>
          <p:nvPr/>
        </p:nvSpPr>
        <p:spPr>
          <a:xfrm flipV="1">
            <a:off x="7129046" y="4152899"/>
            <a:ext cx="2115948" cy="1984867"/>
          </a:xfrm>
          <a:prstGeom prst="uturnArrow">
            <a:avLst>
              <a:gd name="adj1" fmla="val 8956"/>
              <a:gd name="adj2" fmla="val 7297"/>
              <a:gd name="adj3" fmla="val 11714"/>
              <a:gd name="adj4" fmla="val 30921"/>
              <a:gd name="adj5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U자형 화살표 78"/>
          <p:cNvSpPr/>
          <p:nvPr/>
        </p:nvSpPr>
        <p:spPr>
          <a:xfrm>
            <a:off x="5254019" y="2113110"/>
            <a:ext cx="2115948" cy="2300140"/>
          </a:xfrm>
          <a:prstGeom prst="uturnArrow">
            <a:avLst>
              <a:gd name="adj1" fmla="val 8956"/>
              <a:gd name="adj2" fmla="val 7297"/>
              <a:gd name="adj3" fmla="val 11714"/>
              <a:gd name="adj4" fmla="val 30921"/>
              <a:gd name="adj5" fmla="val 100000"/>
            </a:avLst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U자형 화살표 61"/>
          <p:cNvSpPr/>
          <p:nvPr/>
        </p:nvSpPr>
        <p:spPr>
          <a:xfrm flipV="1">
            <a:off x="3379977" y="4152899"/>
            <a:ext cx="2115948" cy="1984867"/>
          </a:xfrm>
          <a:prstGeom prst="uturnArrow">
            <a:avLst>
              <a:gd name="adj1" fmla="val 8956"/>
              <a:gd name="adj2" fmla="val 7297"/>
              <a:gd name="adj3" fmla="val 11714"/>
              <a:gd name="adj4" fmla="val 30921"/>
              <a:gd name="adj5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U자형 화살표 25"/>
          <p:cNvSpPr/>
          <p:nvPr/>
        </p:nvSpPr>
        <p:spPr>
          <a:xfrm>
            <a:off x="1514475" y="2113110"/>
            <a:ext cx="2115948" cy="2300140"/>
          </a:xfrm>
          <a:prstGeom prst="uturnArrow">
            <a:avLst>
              <a:gd name="adj1" fmla="val 8956"/>
              <a:gd name="adj2" fmla="val 7297"/>
              <a:gd name="adj3" fmla="val 11714"/>
              <a:gd name="adj4" fmla="val 30921"/>
              <a:gd name="adj5" fmla="val 100000"/>
            </a:avLst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27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rgbClr val="ffb5b6"/>
                  </a:solidFill>
                </a:rPr>
                <a:t>PPT</a:t>
              </a:r>
              <a:r>
                <a:rPr lang="en-US" altLang="ko-KR" sz="2400" b="1" i="1" kern="0">
                  <a:solidFill>
                    <a:prstClr val="white"/>
                  </a:solidFill>
                </a:rPr>
                <a:t> PRESENTATION</a:t>
              </a:r>
              <a:endParaRPr lang="en-US" altLang="ko-KR" sz="2400" b="1" i="1" kern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자유형 62"/>
          <p:cNvSpPr/>
          <p:nvPr/>
        </p:nvSpPr>
        <p:spPr>
          <a:xfrm rot="5400000" flipH="1">
            <a:off x="3985730" y="1764630"/>
            <a:ext cx="2189213" cy="2906447"/>
          </a:xfrm>
          <a:custGeom>
            <a:avLst/>
            <a:gdLst>
              <a:gd name="connsiteX0" fmla="*/ 2189213 w 2189213"/>
              <a:gd name="connsiteY0" fmla="*/ 547303 h 2906447"/>
              <a:gd name="connsiteX1" fmla="*/ 1641910 w 2189213"/>
              <a:gd name="connsiteY1" fmla="*/ 0 h 2906447"/>
              <a:gd name="connsiteX2" fmla="*/ 1641910 w 2189213"/>
              <a:gd name="connsiteY2" fmla="*/ 273652 h 2906447"/>
              <a:gd name="connsiteX3" fmla="*/ 957781 w 2189213"/>
              <a:gd name="connsiteY3" fmla="*/ 273651 h 2906447"/>
              <a:gd name="connsiteX4" fmla="*/ 0 w 2189213"/>
              <a:gd name="connsiteY4" fmla="*/ 1231432 h 2906447"/>
              <a:gd name="connsiteX5" fmla="*/ 0 w 2189213"/>
              <a:gd name="connsiteY5" fmla="*/ 2906447 h 2906447"/>
              <a:gd name="connsiteX6" fmla="*/ 547303 w 2189213"/>
              <a:gd name="connsiteY6" fmla="*/ 2359144 h 2906447"/>
              <a:gd name="connsiteX7" fmla="*/ 547304 w 2189213"/>
              <a:gd name="connsiteY7" fmla="*/ 1231432 h 2906447"/>
              <a:gd name="connsiteX8" fmla="*/ 957781 w 2189213"/>
              <a:gd name="connsiteY8" fmla="*/ 820955 h 2906447"/>
              <a:gd name="connsiteX9" fmla="*/ 1641910 w 2189213"/>
              <a:gd name="connsiteY9" fmla="*/ 820955 h 2906447"/>
              <a:gd name="connsiteX10" fmla="*/ 1641910 w 2189213"/>
              <a:gd name="connsiteY10" fmla="*/ 1094607 h 290644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89213" h="2906447">
                <a:moveTo>
                  <a:pt x="2189213" y="547303"/>
                </a:moveTo>
                <a:lnTo>
                  <a:pt x="1641910" y="0"/>
                </a:lnTo>
                <a:lnTo>
                  <a:pt x="1641910" y="273652"/>
                </a:lnTo>
                <a:lnTo>
                  <a:pt x="957781" y="273651"/>
                </a:lnTo>
                <a:cubicBezTo>
                  <a:pt x="428813" y="273651"/>
                  <a:pt x="0" y="702464"/>
                  <a:pt x="0" y="1231432"/>
                </a:cubicBezTo>
                <a:lnTo>
                  <a:pt x="0" y="2906447"/>
                </a:lnTo>
                <a:lnTo>
                  <a:pt x="547303" y="2359144"/>
                </a:lnTo>
                <a:lnTo>
                  <a:pt x="547304" y="1231432"/>
                </a:lnTo>
                <a:cubicBezTo>
                  <a:pt x="547304" y="1004732"/>
                  <a:pt x="731081" y="820955"/>
                  <a:pt x="957781" y="820955"/>
                </a:cubicBezTo>
                <a:lnTo>
                  <a:pt x="1641910" y="820955"/>
                </a:lnTo>
                <a:lnTo>
                  <a:pt x="1641910" y="1094607"/>
                </a:lnTo>
                <a:close/>
              </a:path>
            </a:pathLst>
          </a:cu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64" name="직선 연결선 63"/>
          <p:cNvCxnSpPr>
            <a:stCxn id="63" idx="5"/>
          </p:cNvCxnSpPr>
          <p:nvPr/>
        </p:nvCxnSpPr>
        <p:spPr>
          <a:xfrm flipH="1">
            <a:off x="464151" y="4312460"/>
            <a:ext cx="3162962" cy="0"/>
          </a:xfrm>
          <a:prstGeom prst="line">
            <a:avLst/>
          </a:prstGeom>
          <a:ln>
            <a:solidFill>
              <a:srgbClr val="132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 rot="0" flipH="1" flipV="1">
            <a:off x="5682028" y="3713785"/>
            <a:ext cx="6131930" cy="2189213"/>
            <a:chOff x="2738667" y="2461392"/>
            <a:chExt cx="6131930" cy="2189213"/>
          </a:xfrm>
        </p:grpSpPr>
        <p:sp>
          <p:nvSpPr>
            <p:cNvPr id="66" name="자유형 65"/>
            <p:cNvSpPr/>
            <p:nvPr/>
          </p:nvSpPr>
          <p:spPr>
            <a:xfrm rot="5400000" flipH="1">
              <a:off x="6322767" y="2102775"/>
              <a:ext cx="2189213" cy="2906447"/>
            </a:xfrm>
            <a:custGeom>
              <a:avLst/>
              <a:gdLst>
                <a:gd name="connsiteX0" fmla="*/ 2189213 w 2189213"/>
                <a:gd name="connsiteY0" fmla="*/ 547303 h 2906447"/>
                <a:gd name="connsiteX1" fmla="*/ 1641910 w 2189213"/>
                <a:gd name="connsiteY1" fmla="*/ 0 h 2906447"/>
                <a:gd name="connsiteX2" fmla="*/ 1641910 w 2189213"/>
                <a:gd name="connsiteY2" fmla="*/ 273652 h 2906447"/>
                <a:gd name="connsiteX3" fmla="*/ 957781 w 2189213"/>
                <a:gd name="connsiteY3" fmla="*/ 273651 h 2906447"/>
                <a:gd name="connsiteX4" fmla="*/ 0 w 2189213"/>
                <a:gd name="connsiteY4" fmla="*/ 1231432 h 2906447"/>
                <a:gd name="connsiteX5" fmla="*/ 0 w 2189213"/>
                <a:gd name="connsiteY5" fmla="*/ 2906447 h 2906447"/>
                <a:gd name="connsiteX6" fmla="*/ 547303 w 2189213"/>
                <a:gd name="connsiteY6" fmla="*/ 2359144 h 2906447"/>
                <a:gd name="connsiteX7" fmla="*/ 547304 w 2189213"/>
                <a:gd name="connsiteY7" fmla="*/ 1231432 h 2906447"/>
                <a:gd name="connsiteX8" fmla="*/ 957781 w 2189213"/>
                <a:gd name="connsiteY8" fmla="*/ 820955 h 2906447"/>
                <a:gd name="connsiteX9" fmla="*/ 1641910 w 2189213"/>
                <a:gd name="connsiteY9" fmla="*/ 820955 h 2906447"/>
                <a:gd name="connsiteX10" fmla="*/ 1641910 w 2189213"/>
                <a:gd name="connsiteY10" fmla="*/ 1094607 h 290644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89213" h="2906447">
                  <a:moveTo>
                    <a:pt x="2189213" y="547303"/>
                  </a:moveTo>
                  <a:lnTo>
                    <a:pt x="1641910" y="0"/>
                  </a:lnTo>
                  <a:lnTo>
                    <a:pt x="1641910" y="273652"/>
                  </a:lnTo>
                  <a:lnTo>
                    <a:pt x="957781" y="273651"/>
                  </a:lnTo>
                  <a:cubicBezTo>
                    <a:pt x="428813" y="273651"/>
                    <a:pt x="0" y="702464"/>
                    <a:pt x="0" y="1231432"/>
                  </a:cubicBezTo>
                  <a:lnTo>
                    <a:pt x="0" y="2906447"/>
                  </a:lnTo>
                  <a:lnTo>
                    <a:pt x="547303" y="2359144"/>
                  </a:lnTo>
                  <a:lnTo>
                    <a:pt x="547304" y="1231432"/>
                  </a:lnTo>
                  <a:cubicBezTo>
                    <a:pt x="547304" y="1004732"/>
                    <a:pt x="731081" y="820955"/>
                    <a:pt x="957781" y="820955"/>
                  </a:cubicBezTo>
                  <a:lnTo>
                    <a:pt x="1641910" y="820955"/>
                  </a:lnTo>
                  <a:lnTo>
                    <a:pt x="1641910" y="1094607"/>
                  </a:lnTo>
                  <a:close/>
                </a:path>
              </a:pathLst>
            </a:cu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7" name="직선 연결선 66"/>
            <p:cNvCxnSpPr>
              <a:stCxn id="66" idx="5"/>
            </p:cNvCxnSpPr>
            <p:nvPr/>
          </p:nvCxnSpPr>
          <p:spPr>
            <a:xfrm flipH="1">
              <a:off x="2738667" y="4650605"/>
              <a:ext cx="3225483" cy="0"/>
            </a:xfrm>
            <a:prstGeom prst="line">
              <a:avLst/>
            </a:prstGeom>
            <a:ln>
              <a:solidFill>
                <a:srgbClr val="ffb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/>
          <p:cNvSpPr/>
          <p:nvPr/>
        </p:nvSpPr>
        <p:spPr>
          <a:xfrm>
            <a:off x="8574216" y="2648868"/>
            <a:ext cx="1627000" cy="902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 b="1">
                <a:solidFill>
                  <a:srgbClr val="ffb5b6"/>
                </a:solidFill>
              </a:rPr>
              <a:t>32</a:t>
            </a:r>
            <a:r>
              <a:rPr lang="en-US" altLang="ko-KR" sz="2000">
                <a:solidFill>
                  <a:srgbClr val="ffb5b6"/>
                </a:solidFill>
              </a:rPr>
              <a:t>%</a:t>
            </a:r>
            <a:endParaRPr lang="en-US" altLang="ko-KR" sz="1600" b="1">
              <a:solidFill>
                <a:srgbClr val="ffb5b6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280594" y="4479268"/>
            <a:ext cx="1627000" cy="909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 b="1">
                <a:solidFill>
                  <a:srgbClr val="132742"/>
                </a:solidFill>
              </a:rPr>
              <a:t>75</a:t>
            </a:r>
            <a:r>
              <a:rPr lang="en-US" altLang="ko-KR" sz="2000">
                <a:solidFill>
                  <a:srgbClr val="132742"/>
                </a:solidFill>
              </a:rPr>
              <a:t>%</a:t>
            </a:r>
            <a:endParaRPr lang="en-US" altLang="ko-KR" sz="1600" b="1">
              <a:solidFill>
                <a:srgbClr val="132742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720821" y="3996960"/>
            <a:ext cx="2960791" cy="1230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rgbClr val="ffb5b6"/>
                </a:solidFill>
              </a:rPr>
              <a:t>CONTENTS</a:t>
            </a:r>
            <a:endParaRPr lang="en-US" altLang="ko-KR" sz="1600" b="1">
              <a:solidFill>
                <a:srgbClr val="ffb5b6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46139" y="2648868"/>
            <a:ext cx="2960791" cy="1225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600" b="1">
                <a:solidFill>
                  <a:srgbClr val="132742"/>
                </a:solidFill>
              </a:rPr>
              <a:t>CONTENTS</a:t>
            </a:r>
            <a:endParaRPr lang="en-US" altLang="ko-KR" sz="1600" b="1">
              <a:solidFill>
                <a:srgbClr val="132742"/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27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rgbClr val="fcd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rgbClr val="ffb5b6"/>
                  </a:solidFill>
                </a:rPr>
                <a:t>PPT</a:t>
              </a:r>
              <a:r>
                <a:rPr lang="en-US" altLang="ko-KR" sz="2400" b="1" i="1" kern="0">
                  <a:solidFill>
                    <a:prstClr val="white"/>
                  </a:solidFill>
                </a:rPr>
                <a:t> PRESENTATION</a:t>
              </a:r>
              <a:endParaRPr lang="en-US" altLang="ko-KR" sz="2400" b="1" i="1" kern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1" name="차트 20"/>
          <p:cNvGraphicFramePr/>
          <p:nvPr/>
        </p:nvGraphicFramePr>
        <p:xfrm>
          <a:off x="966004" y="2760008"/>
          <a:ext cx="6243811" cy="2497792"/>
        </p:xfrm>
        <a:graphic>
          <a:graphicData uri="http://schemas.openxmlformats.org/drawingml/2006/chart">
            <c:chart r:id="rId2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211087" y="5470739"/>
            <a:ext cx="1138614" cy="718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  <a:endParaRPr lang="en-US" altLang="ko-KR" sz="9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defRPr/>
            </a:pPr>
            <a:r>
              <a:rPr lang="en-US" altLang="ko-KR" sz="2800" b="1">
                <a:solidFill>
                  <a:prstClr val="black">
                    <a:lumMod val="65000"/>
                    <a:lumOff val="35000"/>
                  </a:prstClr>
                </a:solidFill>
              </a:rPr>
              <a:t>40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21635" y="2011818"/>
            <a:ext cx="1117705" cy="415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en-US" altLang="ko-KR" sz="14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27719" y="5470739"/>
            <a:ext cx="1138614" cy="718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  <a:endParaRPr lang="en-US" altLang="ko-KR" sz="9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defRPr/>
            </a:pPr>
            <a:r>
              <a:rPr lang="en-US" altLang="ko-KR" sz="2800" b="1">
                <a:solidFill>
                  <a:prstClr val="black">
                    <a:lumMod val="65000"/>
                    <a:lumOff val="35000"/>
                  </a:prstClr>
                </a:solidFill>
              </a:rPr>
              <a:t>40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25251" y="5470739"/>
            <a:ext cx="1138614" cy="718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  <a:endParaRPr lang="en-US" altLang="ko-KR" sz="9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defRPr/>
            </a:pPr>
            <a:r>
              <a:rPr lang="en-US" altLang="ko-KR" sz="2800" b="1">
                <a:solidFill>
                  <a:prstClr val="black">
                    <a:lumMod val="65000"/>
                    <a:lumOff val="35000"/>
                  </a:prstClr>
                </a:solidFill>
              </a:rPr>
              <a:t>40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900347" y="2570342"/>
            <a:ext cx="351725" cy="363136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b5b6"/>
              </a:gs>
              <a:gs pos="100000">
                <a:srgbClr val="ffb5b6">
                  <a:alpha val="0"/>
                </a:srgbClr>
              </a:gs>
            </a:gsLst>
            <a:lin ang="5400000" scaled="1"/>
          </a:gra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ko-KR" altLang="en-US" sz="80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331833" y="2395228"/>
            <a:ext cx="648000" cy="36000"/>
          </a:xfrm>
          <a:prstGeom prst="roundRect">
            <a:avLst>
              <a:gd name="adj" fmla="val 50000"/>
            </a:avLst>
          </a:prstGeom>
          <a:solidFill>
            <a:srgbClr val="ffb5b6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200" b="1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765310" y="2011818"/>
            <a:ext cx="1117705" cy="415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en-US" altLang="ko-KR" sz="14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875508" y="2395228"/>
            <a:ext cx="648000" cy="36000"/>
          </a:xfrm>
          <a:prstGeom prst="roundRect">
            <a:avLst>
              <a:gd name="adj" fmla="val 50000"/>
            </a:avLst>
          </a:prstGeom>
          <a:solidFill>
            <a:srgbClr val="ffb5b6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200" b="1">
              <a:solidFill>
                <a:prstClr val="white"/>
              </a:solidFill>
            </a:endParaRPr>
          </a:p>
        </p:txBody>
      </p:sp>
      <p:sp>
        <p:nvSpPr>
          <p:cNvPr id="31" name="원호 30"/>
          <p:cNvSpPr/>
          <p:nvPr/>
        </p:nvSpPr>
        <p:spPr>
          <a:xfrm>
            <a:off x="8063895" y="2985421"/>
            <a:ext cx="999674" cy="999674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fb5b6"/>
            </a:solidFill>
            <a:miter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원호 31"/>
          <p:cNvSpPr/>
          <p:nvPr/>
        </p:nvSpPr>
        <p:spPr>
          <a:xfrm>
            <a:off x="8091213" y="3012739"/>
            <a:ext cx="945038" cy="945038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fbb9b9">
              <a:alpha val="63000"/>
            </a:srgbClr>
          </a:solidFill>
          <a:ln w="53975" cap="rnd">
            <a:noFill/>
            <a:miter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33583" y="2937275"/>
            <a:ext cx="725856" cy="51552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65</a:t>
            </a:r>
            <a:r>
              <a:rPr lang="en-US" altLang="ko-KR" sz="12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2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50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  <a:endParaRPr lang="en-US" altLang="ko-KR" sz="5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원호 33"/>
          <p:cNvSpPr/>
          <p:nvPr/>
        </p:nvSpPr>
        <p:spPr>
          <a:xfrm>
            <a:off x="9861291" y="2985421"/>
            <a:ext cx="999674" cy="999674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fb5b6"/>
            </a:solidFill>
            <a:miter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원호 34"/>
          <p:cNvSpPr/>
          <p:nvPr/>
        </p:nvSpPr>
        <p:spPr>
          <a:xfrm>
            <a:off x="9888609" y="3012739"/>
            <a:ext cx="945038" cy="945038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fbb9b9">
              <a:alpha val="63000"/>
            </a:srgbClr>
          </a:solidFill>
          <a:ln w="53975" cap="rnd">
            <a:noFill/>
            <a:miter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530979" y="2937275"/>
            <a:ext cx="725856" cy="51552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65</a:t>
            </a:r>
            <a:r>
              <a:rPr lang="en-US" altLang="ko-KR" sz="12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2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50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  <a:endParaRPr lang="en-US" altLang="ko-KR" sz="5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7" name="원호 36"/>
          <p:cNvSpPr/>
          <p:nvPr/>
        </p:nvSpPr>
        <p:spPr>
          <a:xfrm>
            <a:off x="8063895" y="4757071"/>
            <a:ext cx="999674" cy="999674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fb5b6"/>
            </a:solidFill>
            <a:miter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원호 37"/>
          <p:cNvSpPr/>
          <p:nvPr/>
        </p:nvSpPr>
        <p:spPr>
          <a:xfrm>
            <a:off x="8091213" y="4784389"/>
            <a:ext cx="945038" cy="945038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fbb9b9">
              <a:alpha val="63000"/>
            </a:srgbClr>
          </a:solidFill>
          <a:ln w="53975" cap="rnd">
            <a:noFill/>
            <a:miter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33583" y="4708925"/>
            <a:ext cx="725856" cy="51552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65</a:t>
            </a:r>
            <a:r>
              <a:rPr lang="en-US" altLang="ko-KR" sz="12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2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50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  <a:endParaRPr lang="en-US" altLang="ko-KR" sz="5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0" name="원호 39"/>
          <p:cNvSpPr/>
          <p:nvPr/>
        </p:nvSpPr>
        <p:spPr>
          <a:xfrm>
            <a:off x="9861291" y="4757071"/>
            <a:ext cx="999674" cy="999674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fb5b6"/>
            </a:solidFill>
            <a:miter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1" name="원호 40"/>
          <p:cNvSpPr/>
          <p:nvPr/>
        </p:nvSpPr>
        <p:spPr>
          <a:xfrm>
            <a:off x="9888609" y="4784389"/>
            <a:ext cx="945038" cy="945038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fbb9b9">
              <a:alpha val="63000"/>
            </a:srgbClr>
          </a:solidFill>
          <a:ln w="53975" cap="rnd">
            <a:noFill/>
            <a:miter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30979" y="4708925"/>
            <a:ext cx="725856" cy="51552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65</a:t>
            </a:r>
            <a:r>
              <a:rPr lang="en-US" altLang="ko-KR" sz="12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2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50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  <a:endParaRPr lang="en-US" altLang="ko-KR" sz="5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27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rgbClr val="fcd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rgbClr val="ffb5b6"/>
                  </a:solidFill>
                </a:rPr>
                <a:t>PPT</a:t>
              </a:r>
              <a:r>
                <a:rPr lang="en-US" altLang="ko-KR" sz="2400" b="1" i="1" kern="0">
                  <a:solidFill>
                    <a:prstClr val="white"/>
                  </a:solidFill>
                </a:rPr>
                <a:t> PRESENTATION</a:t>
              </a:r>
              <a:endParaRPr lang="en-US" altLang="ko-KR" sz="2400" b="1" i="1" kern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1" name="차트 20"/>
          <p:cNvGraphicFramePr/>
          <p:nvPr/>
        </p:nvGraphicFramePr>
        <p:xfrm>
          <a:off x="966004" y="2760008"/>
          <a:ext cx="6243811" cy="2497792"/>
        </p:xfrm>
        <a:graphic>
          <a:graphicData uri="http://schemas.openxmlformats.org/drawingml/2006/chart">
            <c:chart r:id="rId2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211087" y="5470739"/>
            <a:ext cx="1138614" cy="718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  <a:endParaRPr lang="en-US" altLang="ko-KR" sz="9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defRPr/>
            </a:pPr>
            <a:r>
              <a:rPr lang="en-US" altLang="ko-KR" sz="2800" b="1">
                <a:solidFill>
                  <a:prstClr val="black">
                    <a:lumMod val="65000"/>
                    <a:lumOff val="35000"/>
                  </a:prstClr>
                </a:solidFill>
              </a:rPr>
              <a:t>40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21635" y="2011818"/>
            <a:ext cx="1117705" cy="415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en-US" altLang="ko-KR" sz="14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27719" y="5470739"/>
            <a:ext cx="1138614" cy="718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  <a:endParaRPr lang="en-US" altLang="ko-KR" sz="9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defRPr/>
            </a:pPr>
            <a:r>
              <a:rPr lang="en-US" altLang="ko-KR" sz="2800" b="1">
                <a:solidFill>
                  <a:prstClr val="black">
                    <a:lumMod val="65000"/>
                    <a:lumOff val="35000"/>
                  </a:prstClr>
                </a:solidFill>
              </a:rPr>
              <a:t>40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25251" y="5470739"/>
            <a:ext cx="1138614" cy="718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  <a:endParaRPr lang="en-US" altLang="ko-KR" sz="9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defRPr/>
            </a:pPr>
            <a:r>
              <a:rPr lang="en-US" altLang="ko-KR" sz="2800" b="1">
                <a:solidFill>
                  <a:prstClr val="black">
                    <a:lumMod val="65000"/>
                    <a:lumOff val="35000"/>
                  </a:prstClr>
                </a:solidFill>
              </a:rPr>
              <a:t>40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900347" y="2570342"/>
            <a:ext cx="351725" cy="363136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b5b6"/>
              </a:gs>
              <a:gs pos="100000">
                <a:srgbClr val="ffb5b6">
                  <a:alpha val="0"/>
                </a:srgbClr>
              </a:gs>
            </a:gsLst>
            <a:lin ang="5400000" scaled="1"/>
          </a:gra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ko-KR" altLang="en-US" sz="80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331833" y="2395228"/>
            <a:ext cx="648000" cy="36000"/>
          </a:xfrm>
          <a:prstGeom prst="roundRect">
            <a:avLst>
              <a:gd name="adj" fmla="val 50000"/>
            </a:avLst>
          </a:prstGeom>
          <a:solidFill>
            <a:srgbClr val="ffb5b6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200" b="1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765310" y="2011818"/>
            <a:ext cx="1117705" cy="415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en-US" altLang="ko-KR" sz="14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875508" y="2395228"/>
            <a:ext cx="648000" cy="36000"/>
          </a:xfrm>
          <a:prstGeom prst="roundRect">
            <a:avLst>
              <a:gd name="adj" fmla="val 50000"/>
            </a:avLst>
          </a:prstGeom>
          <a:solidFill>
            <a:srgbClr val="ffb5b6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200" b="1">
              <a:solidFill>
                <a:prstClr val="white"/>
              </a:solidFill>
            </a:endParaRPr>
          </a:p>
        </p:txBody>
      </p:sp>
      <p:sp>
        <p:nvSpPr>
          <p:cNvPr id="31" name="원호 30"/>
          <p:cNvSpPr/>
          <p:nvPr/>
        </p:nvSpPr>
        <p:spPr>
          <a:xfrm>
            <a:off x="8063895" y="2985421"/>
            <a:ext cx="999674" cy="999674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fb5b6"/>
            </a:solidFill>
            <a:miter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원호 31"/>
          <p:cNvSpPr/>
          <p:nvPr/>
        </p:nvSpPr>
        <p:spPr>
          <a:xfrm>
            <a:off x="8091213" y="3012739"/>
            <a:ext cx="945038" cy="945038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fbb9b9">
              <a:alpha val="63000"/>
            </a:srgbClr>
          </a:solidFill>
          <a:ln w="53975" cap="rnd">
            <a:noFill/>
            <a:miter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33583" y="2937275"/>
            <a:ext cx="725856" cy="51552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65</a:t>
            </a:r>
            <a:r>
              <a:rPr lang="en-US" altLang="ko-KR" sz="12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2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50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  <a:endParaRPr lang="en-US" altLang="ko-KR" sz="5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원호 33"/>
          <p:cNvSpPr/>
          <p:nvPr/>
        </p:nvSpPr>
        <p:spPr>
          <a:xfrm>
            <a:off x="9861291" y="2985421"/>
            <a:ext cx="999674" cy="999674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fb5b6"/>
            </a:solidFill>
            <a:miter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원호 34"/>
          <p:cNvSpPr/>
          <p:nvPr/>
        </p:nvSpPr>
        <p:spPr>
          <a:xfrm>
            <a:off x="9888609" y="3012739"/>
            <a:ext cx="945038" cy="945038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fbb9b9">
              <a:alpha val="63000"/>
            </a:srgbClr>
          </a:solidFill>
          <a:ln w="53975" cap="rnd">
            <a:noFill/>
            <a:miter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530979" y="2937275"/>
            <a:ext cx="725856" cy="51552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65</a:t>
            </a:r>
            <a:r>
              <a:rPr lang="en-US" altLang="ko-KR" sz="12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2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50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  <a:endParaRPr lang="en-US" altLang="ko-KR" sz="5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7" name="원호 36"/>
          <p:cNvSpPr/>
          <p:nvPr/>
        </p:nvSpPr>
        <p:spPr>
          <a:xfrm>
            <a:off x="8063895" y="4757071"/>
            <a:ext cx="999674" cy="999674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fb5b6"/>
            </a:solidFill>
            <a:miter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원호 37"/>
          <p:cNvSpPr/>
          <p:nvPr/>
        </p:nvSpPr>
        <p:spPr>
          <a:xfrm>
            <a:off x="8091213" y="4784389"/>
            <a:ext cx="945038" cy="945038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fbb9b9">
              <a:alpha val="63000"/>
            </a:srgbClr>
          </a:solidFill>
          <a:ln w="53975" cap="rnd">
            <a:noFill/>
            <a:miter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33583" y="4708925"/>
            <a:ext cx="725856" cy="51552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65</a:t>
            </a:r>
            <a:r>
              <a:rPr lang="en-US" altLang="ko-KR" sz="12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2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50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  <a:endParaRPr lang="en-US" altLang="ko-KR" sz="5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0" name="원호 39"/>
          <p:cNvSpPr/>
          <p:nvPr/>
        </p:nvSpPr>
        <p:spPr>
          <a:xfrm>
            <a:off x="9861291" y="4757071"/>
            <a:ext cx="999674" cy="999674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fb5b6"/>
            </a:solidFill>
            <a:miter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1" name="원호 40"/>
          <p:cNvSpPr/>
          <p:nvPr/>
        </p:nvSpPr>
        <p:spPr>
          <a:xfrm>
            <a:off x="9888609" y="4784389"/>
            <a:ext cx="945038" cy="945038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fbb9b9">
              <a:alpha val="63000"/>
            </a:srgbClr>
          </a:solidFill>
          <a:ln w="53975" cap="rnd">
            <a:noFill/>
            <a:miter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30979" y="4708925"/>
            <a:ext cx="725856" cy="51552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65</a:t>
            </a:r>
            <a:r>
              <a:rPr lang="en-US" altLang="ko-KR" sz="12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2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50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  <a:endParaRPr lang="en-US" altLang="ko-KR" sz="5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376430" y="2082029"/>
            <a:ext cx="2476464" cy="2476464"/>
          </a:xfrm>
          <a:prstGeom prst="ellipse">
            <a:avLst/>
          </a:prstGeom>
          <a:solidFill>
            <a:srgbClr val="FFB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</a:t>
            </a:r>
            <a:r>
              <a:rPr lang="en-US" altLang="ko-KR" sz="2400" b="1" dirty="0">
                <a:solidFill>
                  <a:prstClr val="white"/>
                </a:solidFill>
              </a:rPr>
              <a:t>255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</a:t>
            </a:r>
            <a:r>
              <a:rPr lang="en-US" altLang="ko-KR" sz="2400" b="1" dirty="0">
                <a:solidFill>
                  <a:prstClr val="white"/>
                </a:solidFill>
              </a:rPr>
              <a:t>181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</a:t>
            </a:r>
            <a:r>
              <a:rPr lang="en-US" altLang="ko-KR" sz="2400" b="1" dirty="0">
                <a:solidFill>
                  <a:prstClr val="white"/>
                </a:solidFill>
              </a:rPr>
              <a:t>182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288425" y="2082029"/>
            <a:ext cx="2476464" cy="2476464"/>
          </a:xfrm>
          <a:prstGeom prst="ellipse">
            <a:avLst/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</a:t>
            </a:r>
            <a:r>
              <a:rPr lang="en-US" altLang="ko-KR" sz="2400" b="1" dirty="0">
                <a:solidFill>
                  <a:prstClr val="white"/>
                </a:solidFill>
              </a:rPr>
              <a:t>19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</a:t>
            </a:r>
            <a:r>
              <a:rPr lang="en-US" altLang="ko-KR" sz="2400" b="1" dirty="0">
                <a:solidFill>
                  <a:prstClr val="white"/>
                </a:solidFill>
              </a:rPr>
              <a:t>39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</a:t>
            </a:r>
            <a:r>
              <a:rPr lang="en-US" altLang="ko-KR" sz="2400" b="1" dirty="0">
                <a:solidFill>
                  <a:prstClr val="white"/>
                </a:solidFill>
              </a:rPr>
              <a:t>66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97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27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kern="0">
                  <a:solidFill>
                    <a:srgbClr val="ffb5b6"/>
                  </a:solidFill>
                  <a:latin typeface="나눔스퀘어라운드 ExtraBold"/>
                  <a:ea typeface="나눔스퀘어라운드 ExtraBold"/>
                </a:rPr>
                <a:t>CONTENTS</a:t>
              </a:r>
              <a:r>
                <a:rPr lang="en-US" altLang="ko-KR" sz="2400" b="1" kern="0">
                  <a:solidFill>
                    <a:prstClr val="white"/>
                  </a:solidFill>
                  <a:latin typeface="나눔스퀘어라운드 ExtraBold"/>
                  <a:ea typeface="나눔스퀘어라운드 ExtraBold"/>
                </a:rPr>
                <a:t> </a:t>
              </a:r>
              <a:endParaRPr lang="en-US" altLang="ko-KR" sz="2400" b="1" kern="0">
                <a:solidFill>
                  <a:prstClr val="white"/>
                </a:solidFill>
                <a:latin typeface="나눔스퀘어라운드 ExtraBold"/>
                <a:ea typeface="나눔스퀘어라운드 ExtraBold"/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8" name=""/>
          <p:cNvSpPr/>
          <p:nvPr/>
        </p:nvSpPr>
        <p:spPr>
          <a:xfrm>
            <a:off x="3314699" y="2377803"/>
            <a:ext cx="2116667" cy="69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3500">
                <a:solidFill>
                  <a:srgbClr val="132742"/>
                </a:solidFill>
                <a:latin typeface="나눔스퀘어라운드 ExtraBold"/>
                <a:ea typeface="나눔스퀘어라운드 ExtraBold"/>
              </a:rPr>
              <a:t>C</a:t>
            </a:r>
            <a:r>
              <a:rPr lang="en-US" altLang="ko-KR" sz="2600">
                <a:solidFill>
                  <a:srgbClr val="132742"/>
                </a:solidFill>
                <a:latin typeface="나눔스퀘어라운드 ExtraBold"/>
                <a:ea typeface="나눔스퀘어라운드 ExtraBold"/>
              </a:rPr>
              <a:t>ontents</a:t>
            </a:r>
            <a:endParaRPr lang="en-US" altLang="ko-KR" sz="2600">
              <a:solidFill>
                <a:srgbClr val="132742"/>
              </a:solidFill>
              <a:latin typeface="나눔스퀘어라운드 ExtraBold"/>
              <a:ea typeface="나눔스퀘어라운드 ExtraBold"/>
            </a:endParaRPr>
          </a:p>
        </p:txBody>
      </p:sp>
      <p:cxnSp>
        <p:nvCxnSpPr>
          <p:cNvPr id="79" name=""/>
          <p:cNvCxnSpPr/>
          <p:nvPr/>
        </p:nvCxnSpPr>
        <p:spPr>
          <a:xfrm rot="16200000" flipH="1">
            <a:off x="3475428" y="4253311"/>
            <a:ext cx="4498182" cy="0"/>
          </a:xfrm>
          <a:prstGeom prst="line">
            <a:avLst/>
          </a:prstGeom>
          <a:ln w="50800" cap="rnd">
            <a:solidFill>
              <a:srgbClr val="d9dad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"/>
          <p:cNvSpPr txBox="1"/>
          <p:nvPr/>
        </p:nvSpPr>
        <p:spPr>
          <a:xfrm>
            <a:off x="6248400" y="2727053"/>
            <a:ext cx="5143500" cy="112866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>
                <a:latin typeface="나눔스퀘어라운드 Bold"/>
                <a:ea typeface="나눔스퀘어라운드 Bold"/>
              </a:rPr>
              <a:t>1. Why The TRAS?</a:t>
            </a:r>
            <a:br>
              <a:rPr lang="en-US" altLang="ko-KR"/>
            </a:br>
            <a:r>
              <a:rPr lang="en-US" altLang="ko-KR"/>
              <a:t>	</a:t>
            </a:r>
            <a:r>
              <a:rPr lang="en-US" altLang="ko-KR" sz="1200">
                <a:solidFill>
                  <a:schemeClr val="accent3"/>
                </a:solidFill>
                <a:latin typeface="나눔스퀘어라운드 Bold"/>
                <a:ea typeface="나눔스퀘어라운드 Bold"/>
              </a:rPr>
              <a:t>- </a:t>
            </a:r>
            <a:r>
              <a:rPr lang="ko-KR" altLang="en-US" sz="1200">
                <a:solidFill>
                  <a:schemeClr val="accent3"/>
                </a:solidFill>
                <a:latin typeface="나눔스퀘어라운드 Bold"/>
                <a:ea typeface="나눔스퀘어라운드 Bold"/>
              </a:rPr>
              <a:t>일본과 중국의 집중되고있는 연구 사례에 관하여</a:t>
            </a:r>
            <a:endParaRPr lang="ko-KR" altLang="en-US" sz="1200">
              <a:solidFill>
                <a:schemeClr val="accent3"/>
              </a:solidFill>
              <a:latin typeface="나눔스퀘어라운드 Bold"/>
              <a:ea typeface="나눔스퀘어라운드 Bold"/>
            </a:endParaRPr>
          </a:p>
          <a:p>
            <a:pPr>
              <a:defRPr/>
            </a:pPr>
            <a:r>
              <a:rPr lang="ko-KR" altLang="en-US" sz="1200">
                <a:solidFill>
                  <a:schemeClr val="accent3"/>
                </a:solidFill>
                <a:latin typeface="나눔스퀘어라운드 Bold"/>
                <a:ea typeface="나눔스퀘어라운드 Bold"/>
              </a:rPr>
              <a:t>	</a:t>
            </a:r>
            <a:r>
              <a:rPr lang="en-US" altLang="ko-KR" sz="1200">
                <a:solidFill>
                  <a:schemeClr val="accent3"/>
                </a:solidFill>
                <a:latin typeface="나눔스퀘어라운드 Bold"/>
                <a:ea typeface="나눔스퀘어라운드 Bold"/>
              </a:rPr>
              <a:t>-</a:t>
            </a:r>
            <a:r>
              <a:rPr lang="ko-KR" altLang="en-US" sz="1200">
                <a:solidFill>
                  <a:schemeClr val="accent3"/>
                </a:solidFill>
                <a:latin typeface="나눔스퀘어라운드 Bold"/>
                <a:ea typeface="나눔스퀘어라운드 Bold"/>
              </a:rPr>
              <a:t> 방대하지만 정돈되지 않은 데이터에 관하여</a:t>
            </a:r>
            <a:endParaRPr lang="en-US" altLang="ko-KR" sz="1200"/>
          </a:p>
          <a:p>
            <a:pPr>
              <a:defRPr/>
            </a:pPr>
            <a:endParaRPr lang="ko-KR" altLang="en-US"/>
          </a:p>
        </p:txBody>
      </p:sp>
      <p:sp>
        <p:nvSpPr>
          <p:cNvPr id="81" name=""/>
          <p:cNvSpPr txBox="1"/>
          <p:nvPr/>
        </p:nvSpPr>
        <p:spPr>
          <a:xfrm>
            <a:off x="6248400" y="3653518"/>
            <a:ext cx="5143500" cy="1404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>
                <a:latin typeface="나눔스퀘어라운드 Bold"/>
                <a:ea typeface="나눔스퀘어라운드 Bold"/>
              </a:rPr>
              <a:t>2. How to make TRAS</a:t>
            </a:r>
            <a:br>
              <a:rPr lang="en-US" altLang="ko-KR"/>
            </a:br>
            <a:r>
              <a:rPr lang="en-US" altLang="ko-KR"/>
              <a:t>	</a:t>
            </a:r>
            <a:r>
              <a:rPr lang="en-US" altLang="ko-KR" sz="1200">
                <a:solidFill>
                  <a:schemeClr val="accent3"/>
                </a:solidFill>
                <a:latin typeface="나눔스퀘어라운드 Bold"/>
                <a:ea typeface="나눔스퀘어라운드 Bold"/>
              </a:rPr>
              <a:t>- Github</a:t>
            </a:r>
            <a:r>
              <a:rPr lang="ko-KR" altLang="en-US" sz="1200">
                <a:solidFill>
                  <a:schemeClr val="accent3"/>
                </a:solidFill>
                <a:latin typeface="나눔스퀘어라운드 Bold"/>
                <a:ea typeface="나눔스퀘어라운드 Bold"/>
              </a:rPr>
              <a:t>를 활용한 공동 작업</a:t>
            </a:r>
            <a:endParaRPr lang="ko-KR" altLang="en-US" sz="1200">
              <a:solidFill>
                <a:schemeClr val="accent3"/>
              </a:solidFill>
              <a:latin typeface="나눔스퀘어라운드 Bold"/>
              <a:ea typeface="나눔스퀘어라운드 Bold"/>
            </a:endParaRPr>
          </a:p>
          <a:p>
            <a:pPr>
              <a:defRPr/>
            </a:pPr>
            <a:r>
              <a:rPr lang="ko-KR" altLang="en-US" sz="1200">
                <a:solidFill>
                  <a:schemeClr val="accent3"/>
                </a:solidFill>
                <a:latin typeface="나눔스퀘어라운드 Bold"/>
                <a:ea typeface="나눔스퀘어라운드 Bold"/>
              </a:rPr>
              <a:t>	</a:t>
            </a:r>
            <a:r>
              <a:rPr lang="en-US" altLang="ko-KR" sz="1200">
                <a:solidFill>
                  <a:schemeClr val="accent3"/>
                </a:solidFill>
                <a:latin typeface="나눔스퀘어라운드 Bold"/>
                <a:ea typeface="나눔스퀘어라운드 Bold"/>
              </a:rPr>
              <a:t>-</a:t>
            </a:r>
            <a:r>
              <a:rPr lang="ko-KR" altLang="en-US" sz="1200">
                <a:solidFill>
                  <a:schemeClr val="accent3"/>
                </a:solidFill>
                <a:latin typeface="나눔스퀘어라운드 Bold"/>
                <a:ea typeface="나눔스퀘어라운드 Bold"/>
              </a:rPr>
              <a:t> 동적 </a:t>
            </a:r>
            <a:r>
              <a:rPr lang="en-US" altLang="ko-KR" sz="1200">
                <a:solidFill>
                  <a:schemeClr val="accent3"/>
                </a:solidFill>
                <a:latin typeface="나눔스퀘어라운드 Bold"/>
                <a:ea typeface="나눔스퀘어라운드 Bold"/>
              </a:rPr>
              <a:t>Crawler</a:t>
            </a:r>
            <a:endParaRPr lang="en-US" altLang="ko-KR" sz="1200">
              <a:solidFill>
                <a:schemeClr val="accent3"/>
              </a:solidFill>
              <a:latin typeface="나눔스퀘어라운드 Bold"/>
              <a:ea typeface="나눔스퀘어라운드 Bold"/>
            </a:endParaRPr>
          </a:p>
          <a:p>
            <a:pPr>
              <a:defRPr/>
            </a:pPr>
            <a:r>
              <a:rPr lang="ko-KR" altLang="en-US" sz="1200">
                <a:solidFill>
                  <a:schemeClr val="accent3"/>
                </a:solidFill>
                <a:latin typeface="나눔스퀘어라운드 Bold"/>
                <a:ea typeface="나눔스퀘어라운드 Bold"/>
              </a:rPr>
              <a:t>	</a:t>
            </a:r>
            <a:r>
              <a:rPr lang="en-US" altLang="ko-KR" sz="1200">
                <a:solidFill>
                  <a:schemeClr val="accent3"/>
                </a:solidFill>
                <a:latin typeface="나눔스퀘어라운드 Bold"/>
                <a:ea typeface="나눔스퀘어라운드 Bold"/>
              </a:rPr>
              <a:t>-</a:t>
            </a:r>
            <a:r>
              <a:rPr lang="ko-KR" altLang="en-US" sz="1200">
                <a:solidFill>
                  <a:schemeClr val="accent3"/>
                </a:solidFill>
                <a:latin typeface="나눔스퀘어라운드 Bold"/>
                <a:ea typeface="나눔스퀘어라운드 Bold"/>
              </a:rPr>
              <a:t> </a:t>
            </a:r>
            <a:r>
              <a:rPr lang="en-US" altLang="ko-KR" sz="1200">
                <a:solidFill>
                  <a:schemeClr val="accent3"/>
                </a:solidFill>
                <a:latin typeface="나눔스퀘어라운드 Bold"/>
                <a:ea typeface="나눔스퀘어라운드 Bold"/>
              </a:rPr>
              <a:t>Text Mining &amp; Machine, Deap  Learning</a:t>
            </a:r>
            <a:endParaRPr lang="en-US" altLang="ko-KR" sz="1200">
              <a:solidFill>
                <a:schemeClr val="accent3"/>
              </a:solidFill>
              <a:latin typeface="나눔스퀘어라운드 Bold"/>
              <a:ea typeface="나눔스퀘어라운드 Bold"/>
            </a:endParaRPr>
          </a:p>
          <a:p>
            <a:pPr>
              <a:defRPr/>
            </a:pPr>
            <a:r>
              <a:rPr lang="en-US" altLang="ko-KR" sz="1200">
                <a:solidFill>
                  <a:schemeClr val="accent3"/>
                </a:solidFill>
                <a:latin typeface="나눔스퀘어라운드 Bold"/>
                <a:ea typeface="나눔스퀘어라운드 Bold"/>
              </a:rPr>
              <a:t>	- Web Site &amp; Recommandation System</a:t>
            </a:r>
            <a:endParaRPr lang="en-US" altLang="ko-KR" sz="1200">
              <a:solidFill>
                <a:schemeClr val="accent3"/>
              </a:solidFill>
              <a:latin typeface="나눔스퀘어라운드 Bold"/>
              <a:ea typeface="나눔스퀘어라운드 Bold"/>
            </a:endParaRPr>
          </a:p>
          <a:p>
            <a:pPr>
              <a:defRPr/>
            </a:pPr>
            <a:endParaRPr lang="ko-KR" altLang="en-US" sz="1200">
              <a:solidFill>
                <a:schemeClr val="accent3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6248400" y="4967478"/>
            <a:ext cx="5143500" cy="1403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>
                <a:latin typeface="나눔스퀘어라운드 Bold"/>
                <a:ea typeface="나눔스퀘어라운드 Bold"/>
              </a:rPr>
              <a:t>3. Possibility of TRAS </a:t>
            </a:r>
            <a:br>
              <a:rPr lang="en-US" altLang="ko-KR"/>
            </a:br>
            <a:r>
              <a:rPr lang="en-US" altLang="ko-KR"/>
              <a:t>	</a:t>
            </a:r>
            <a:r>
              <a:rPr lang="en-US" altLang="ko-KR" sz="1200">
                <a:solidFill>
                  <a:schemeClr val="accent3"/>
                </a:solidFill>
                <a:latin typeface="나눔스퀘어라운드 Bold"/>
                <a:ea typeface="나눔스퀘어라운드 Bold"/>
              </a:rPr>
              <a:t>- Github</a:t>
            </a:r>
            <a:r>
              <a:rPr lang="ko-KR" altLang="en-US" sz="1200">
                <a:solidFill>
                  <a:schemeClr val="accent3"/>
                </a:solidFill>
                <a:latin typeface="나눔스퀘어라운드 Bold"/>
                <a:ea typeface="나눔스퀘어라운드 Bold"/>
              </a:rPr>
              <a:t>를 활용한 공동 작업</a:t>
            </a:r>
            <a:endParaRPr lang="ko-KR" altLang="en-US" sz="1200">
              <a:solidFill>
                <a:schemeClr val="accent3"/>
              </a:solidFill>
              <a:latin typeface="나눔스퀘어라운드 Bold"/>
              <a:ea typeface="나눔스퀘어라운드 Bold"/>
            </a:endParaRPr>
          </a:p>
          <a:p>
            <a:pPr>
              <a:defRPr/>
            </a:pPr>
            <a:r>
              <a:rPr lang="ko-KR" altLang="en-US" sz="1200">
                <a:solidFill>
                  <a:schemeClr val="accent3"/>
                </a:solidFill>
                <a:latin typeface="나눔스퀘어라운드 Bold"/>
                <a:ea typeface="나눔스퀘어라운드 Bold"/>
              </a:rPr>
              <a:t>	</a:t>
            </a:r>
            <a:r>
              <a:rPr lang="en-US" altLang="ko-KR" sz="1200">
                <a:solidFill>
                  <a:schemeClr val="accent3"/>
                </a:solidFill>
                <a:latin typeface="나눔스퀘어라운드 Bold"/>
                <a:ea typeface="나눔스퀘어라운드 Bold"/>
              </a:rPr>
              <a:t>-</a:t>
            </a:r>
            <a:r>
              <a:rPr lang="ko-KR" altLang="en-US" sz="1200">
                <a:solidFill>
                  <a:schemeClr val="accent3"/>
                </a:solidFill>
                <a:latin typeface="나눔스퀘어라운드 Bold"/>
                <a:ea typeface="나눔스퀘어라운드 Bold"/>
              </a:rPr>
              <a:t> 동적 </a:t>
            </a:r>
            <a:r>
              <a:rPr lang="en-US" altLang="ko-KR" sz="1200">
                <a:solidFill>
                  <a:schemeClr val="accent3"/>
                </a:solidFill>
                <a:latin typeface="나눔스퀘어라운드 Bold"/>
                <a:ea typeface="나눔스퀘어라운드 Bold"/>
              </a:rPr>
              <a:t>Crawler</a:t>
            </a:r>
            <a:endParaRPr lang="en-US" altLang="ko-KR" sz="1200">
              <a:solidFill>
                <a:schemeClr val="accent3"/>
              </a:solidFill>
              <a:latin typeface="나눔스퀘어라운드 Bold"/>
              <a:ea typeface="나눔스퀘어라운드 Bold"/>
            </a:endParaRPr>
          </a:p>
          <a:p>
            <a:pPr>
              <a:defRPr/>
            </a:pPr>
            <a:r>
              <a:rPr lang="ko-KR" altLang="en-US" sz="1200">
                <a:solidFill>
                  <a:schemeClr val="accent3"/>
                </a:solidFill>
                <a:latin typeface="나눔스퀘어라운드 Bold"/>
                <a:ea typeface="나눔스퀘어라운드 Bold"/>
              </a:rPr>
              <a:t>	</a:t>
            </a:r>
            <a:r>
              <a:rPr lang="en-US" altLang="ko-KR" sz="1200">
                <a:solidFill>
                  <a:schemeClr val="accent3"/>
                </a:solidFill>
                <a:latin typeface="나눔스퀘어라운드 Bold"/>
                <a:ea typeface="나눔스퀘어라운드 Bold"/>
              </a:rPr>
              <a:t>-</a:t>
            </a:r>
            <a:r>
              <a:rPr lang="ko-KR" altLang="en-US" sz="1200">
                <a:solidFill>
                  <a:schemeClr val="accent3"/>
                </a:solidFill>
                <a:latin typeface="나눔스퀘어라운드 Bold"/>
                <a:ea typeface="나눔스퀘어라운드 Bold"/>
              </a:rPr>
              <a:t> </a:t>
            </a:r>
            <a:r>
              <a:rPr lang="en-US" altLang="ko-KR" sz="1200">
                <a:solidFill>
                  <a:schemeClr val="accent3"/>
                </a:solidFill>
                <a:latin typeface="나눔스퀘어라운드 Bold"/>
                <a:ea typeface="나눔스퀘어라운드 Bold"/>
              </a:rPr>
              <a:t>Text Mining &amp; Machine, Deap  Learning</a:t>
            </a:r>
            <a:endParaRPr lang="en-US" altLang="ko-KR" sz="1200">
              <a:solidFill>
                <a:schemeClr val="accent3"/>
              </a:solidFill>
              <a:latin typeface="나눔스퀘어라운드 Bold"/>
              <a:ea typeface="나눔스퀘어라운드 Bold"/>
            </a:endParaRPr>
          </a:p>
          <a:p>
            <a:pPr>
              <a:defRPr/>
            </a:pPr>
            <a:r>
              <a:rPr lang="en-US" altLang="ko-KR" sz="1200">
                <a:solidFill>
                  <a:schemeClr val="accent3"/>
                </a:solidFill>
                <a:latin typeface="나눔스퀘어라운드 Bold"/>
                <a:ea typeface="나눔스퀘어라운드 Bold"/>
              </a:rPr>
              <a:t>	- Web Site &amp; Recommandation System</a:t>
            </a:r>
            <a:endParaRPr lang="en-US" altLang="ko-KR" sz="1200">
              <a:solidFill>
                <a:schemeClr val="accent3"/>
              </a:solidFill>
              <a:latin typeface="나눔스퀘어라운드 Bold"/>
              <a:ea typeface="나눔스퀘어라운드 Bold"/>
            </a:endParaRPr>
          </a:p>
          <a:p>
            <a:pPr>
              <a:defRPr/>
            </a:pPr>
            <a:endParaRPr lang="ko-KR" altLang="en-US" sz="1200">
              <a:solidFill>
                <a:schemeClr val="accent3"/>
              </a:solidFill>
              <a:latin typeface="나눔스퀘어라운드 Bold"/>
              <a:ea typeface="나눔스퀘어라운드 Bold"/>
            </a:endParaRPr>
          </a:p>
        </p:txBody>
      </p:sp>
      <p:cxnSp>
        <p:nvCxnSpPr>
          <p:cNvPr id="83" name=""/>
          <p:cNvCxnSpPr/>
          <p:nvPr/>
        </p:nvCxnSpPr>
        <p:spPr>
          <a:xfrm>
            <a:off x="6248400" y="2497666"/>
            <a:ext cx="4053416" cy="0"/>
          </a:xfrm>
          <a:prstGeom prst="line">
            <a:avLst/>
          </a:prstGeom>
          <a:ln w="50800">
            <a:solidFill>
              <a:srgbClr val="132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27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kern="0">
                  <a:solidFill>
                    <a:srgbClr val="ffb5b6"/>
                  </a:solidFill>
                  <a:latin typeface="나눔스퀘어라운드 ExtraBold"/>
                  <a:ea typeface="나눔스퀘어라운드 ExtraBold"/>
                </a:rPr>
                <a:t>WHY THE TRAS?</a:t>
              </a:r>
              <a:endParaRPr lang="en-US" altLang="ko-KR" sz="2400" b="1" kern="0">
                <a:solidFill>
                  <a:srgbClr val="ffb5b6"/>
                </a:solidFill>
                <a:latin typeface="나눔스퀘어라운드 ExtraBold"/>
                <a:ea typeface="나눔스퀘어라운드 ExtraBold"/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7" name="타원형 설명선 66"/>
          <p:cNvSpPr/>
          <p:nvPr/>
        </p:nvSpPr>
        <p:spPr>
          <a:xfrm>
            <a:off x="2988310" y="2729897"/>
            <a:ext cx="510236" cy="510236"/>
          </a:xfrm>
          <a:prstGeom prst="wedgeEllipseCallout">
            <a:avLst>
              <a:gd name="adj1" fmla="val -43197"/>
              <a:gd name="adj2" fmla="val 54403"/>
            </a:avLst>
          </a:prstGeom>
          <a:solidFill>
            <a:srgbClr val="ffb5b6"/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71</a:t>
            </a:r>
            <a:r>
              <a:rPr lang="en-US" altLang="ko-KR" sz="1050" b="1">
                <a:solidFill>
                  <a:prstClr val="white"/>
                </a:solidFill>
              </a:rPr>
              <a:t>%</a:t>
            </a:r>
            <a:endParaRPr lang="ko-KR" altLang="en-US" sz="1050" b="1">
              <a:solidFill>
                <a:prstClr val="white"/>
              </a:solidFill>
            </a:endParaRPr>
          </a:p>
        </p:txBody>
      </p:sp>
      <p:sp>
        <p:nvSpPr>
          <p:cNvPr id="71" name="타원형 설명선 70"/>
          <p:cNvSpPr/>
          <p:nvPr/>
        </p:nvSpPr>
        <p:spPr>
          <a:xfrm>
            <a:off x="4963583" y="2729897"/>
            <a:ext cx="510236" cy="510236"/>
          </a:xfrm>
          <a:prstGeom prst="wedgeEllipseCallout">
            <a:avLst>
              <a:gd name="adj1" fmla="val -43197"/>
              <a:gd name="adj2" fmla="val 54403"/>
            </a:avLst>
          </a:prstGeom>
          <a:solidFill>
            <a:srgbClr val="ffb5b6"/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71</a:t>
            </a:r>
            <a:r>
              <a:rPr lang="en-US" altLang="ko-KR" sz="1050" b="1">
                <a:solidFill>
                  <a:prstClr val="white"/>
                </a:solidFill>
              </a:rPr>
              <a:t>%</a:t>
            </a:r>
            <a:endParaRPr lang="ko-KR" altLang="en-US" sz="1050" b="1">
              <a:solidFill>
                <a:prstClr val="white"/>
              </a:solidFill>
            </a:endParaRPr>
          </a:p>
        </p:txBody>
      </p:sp>
      <p:sp>
        <p:nvSpPr>
          <p:cNvPr id="75" name="타원형 설명선 74"/>
          <p:cNvSpPr/>
          <p:nvPr/>
        </p:nvSpPr>
        <p:spPr>
          <a:xfrm>
            <a:off x="10501098" y="2729897"/>
            <a:ext cx="510236" cy="510236"/>
          </a:xfrm>
          <a:prstGeom prst="wedgeEllipseCallout">
            <a:avLst>
              <a:gd name="adj1" fmla="val -43197"/>
              <a:gd name="adj2" fmla="val 54403"/>
            </a:avLst>
          </a:prstGeom>
          <a:solidFill>
            <a:srgbClr val="ffb5b6"/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71</a:t>
            </a:r>
            <a:r>
              <a:rPr lang="en-US" altLang="ko-KR" sz="1050" b="1">
                <a:solidFill>
                  <a:prstClr val="white"/>
                </a:solidFill>
              </a:rPr>
              <a:t>%</a:t>
            </a:r>
            <a:endParaRPr lang="ko-KR" altLang="en-US" sz="1050" b="1">
              <a:solidFill>
                <a:prstClr val="white"/>
              </a:solidFill>
            </a:endParaRPr>
          </a:p>
        </p:txBody>
      </p:sp>
      <p:pic>
        <p:nvPicPr>
          <p:cNvPr id="7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12963" y="3240133"/>
            <a:ext cx="1150620" cy="769619"/>
          </a:xfrm>
          <a:prstGeom prst="rect">
            <a:avLst/>
          </a:prstGeom>
        </p:spPr>
      </p:pic>
      <p:pic>
        <p:nvPicPr>
          <p:cNvPr id="7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37690" y="3240133"/>
            <a:ext cx="1150620" cy="769619"/>
          </a:xfrm>
          <a:prstGeom prst="rect">
            <a:avLst/>
          </a:prstGeom>
          <a:ln w="635">
            <a:solidFill>
              <a:srgbClr val="132742"/>
            </a:solidFill>
          </a:ln>
        </p:spPr>
      </p:pic>
      <p:pic>
        <p:nvPicPr>
          <p:cNvPr id="7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48293" y="2827020"/>
            <a:ext cx="1150620" cy="601980"/>
          </a:xfrm>
          <a:prstGeom prst="rect">
            <a:avLst/>
          </a:prstGeom>
        </p:spPr>
      </p:pic>
      <p:pic>
        <p:nvPicPr>
          <p:cNvPr id="7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990053" y="3840843"/>
            <a:ext cx="1158240" cy="579120"/>
          </a:xfrm>
          <a:prstGeom prst="rect">
            <a:avLst/>
          </a:prstGeom>
        </p:spPr>
      </p:pic>
      <p:pic>
        <p:nvPicPr>
          <p:cNvPr id="8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298913" y="3840843"/>
            <a:ext cx="1150620" cy="579120"/>
          </a:xfrm>
          <a:prstGeom prst="rect">
            <a:avLst/>
          </a:prstGeom>
        </p:spPr>
      </p:pic>
      <p:cxnSp>
        <p:nvCxnSpPr>
          <p:cNvPr id="82" name=""/>
          <p:cNvCxnSpPr/>
          <p:nvPr/>
        </p:nvCxnSpPr>
        <p:spPr>
          <a:xfrm>
            <a:off x="8362953" y="4130403"/>
            <a:ext cx="785603" cy="0"/>
          </a:xfrm>
          <a:prstGeom prst="line">
            <a:avLst/>
          </a:prstGeom>
          <a:ln w="19050">
            <a:solidFill>
              <a:srgbClr val="dbdd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"/>
          <p:cNvCxnSpPr/>
          <p:nvPr/>
        </p:nvCxnSpPr>
        <p:spPr>
          <a:xfrm rot="16200000" flipH="1">
            <a:off x="9298912" y="3505199"/>
            <a:ext cx="286948" cy="286948"/>
          </a:xfrm>
          <a:prstGeom prst="line">
            <a:avLst/>
          </a:prstGeom>
          <a:ln w="19050">
            <a:solidFill>
              <a:srgbClr val="dbdd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"/>
          <p:cNvCxnSpPr/>
          <p:nvPr/>
        </p:nvCxnSpPr>
        <p:spPr>
          <a:xfrm rot="21600000" flipH="1">
            <a:off x="7861344" y="3505200"/>
            <a:ext cx="286948" cy="286948"/>
          </a:xfrm>
          <a:prstGeom prst="line">
            <a:avLst/>
          </a:prstGeom>
          <a:ln w="19050">
            <a:solidFill>
              <a:srgbClr val="dbdd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"/>
          <p:cNvSpPr txBox="1"/>
          <p:nvPr/>
        </p:nvSpPr>
        <p:spPr>
          <a:xfrm>
            <a:off x="2597494" y="5640916"/>
            <a:ext cx="6997012" cy="4531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>
                <a:latin typeface="나눔스퀘어라운드 ExtraBold"/>
                <a:ea typeface="나눔스퀘어라운드 ExtraBold"/>
              </a:rPr>
              <a:t>“</a:t>
            </a:r>
            <a:r>
              <a:rPr lang="ko-KR" altLang="en-US" sz="2400">
                <a:latin typeface="나눔스퀘어라운드 ExtraBold"/>
                <a:ea typeface="나눔스퀘어라운드 ExtraBold"/>
              </a:rPr>
              <a:t>왜 우리나라 관광 연구는 일본과 중국에 쏠려 있는가</a:t>
            </a:r>
            <a:r>
              <a:rPr lang="en-US" altLang="ko-KR" sz="2400">
                <a:latin typeface="나눔스퀘어라운드 ExtraBold"/>
                <a:ea typeface="나눔스퀘어라운드 ExtraBold"/>
              </a:rPr>
              <a:t>?”</a:t>
            </a:r>
            <a:endParaRPr lang="en-US" altLang="ko-KR" sz="2400">
              <a:latin typeface="나눔스퀘어라운드 ExtraBold"/>
              <a:ea typeface="나눔스퀘어라운드 ExtraBold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5642034" y="3429000"/>
            <a:ext cx="907931" cy="5124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800">
                <a:solidFill>
                  <a:srgbClr val="132742"/>
                </a:solidFill>
                <a:latin typeface="나눔스퀘어라운드 ExtraBold"/>
                <a:ea typeface="나눔스퀘어라운드 ExtraBold"/>
              </a:rPr>
              <a:t>VS</a:t>
            </a:r>
            <a:endParaRPr lang="en-US" altLang="ko-KR" sz="2800">
              <a:solidFill>
                <a:srgbClr val="132742"/>
              </a:solidFill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27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kern="0">
                  <a:solidFill>
                    <a:srgbClr val="ffb5b6"/>
                  </a:solidFill>
                  <a:latin typeface="나눔스퀘어라운드 ExtraBold"/>
                  <a:ea typeface="나눔스퀘어라운드 ExtraBold"/>
                </a:rPr>
                <a:t>WHY THE TRAS?</a:t>
              </a:r>
              <a:endParaRPr lang="en-US" altLang="ko-KR" sz="2400" b="1" kern="0">
                <a:solidFill>
                  <a:srgbClr val="ffb5b6"/>
                </a:solidFill>
                <a:latin typeface="나눔스퀘어라운드 ExtraBold"/>
                <a:ea typeface="나눔스퀘어라운드 ExtraBold"/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09923" y="369965"/>
            <a:ext cx="11544305" cy="6488035"/>
          </a:xfrm>
          <a:prstGeom prst="rect">
            <a:avLst/>
          </a:prstGeom>
        </p:spPr>
      </p:pic>
      <p:sp>
        <p:nvSpPr>
          <p:cNvPr id="40" name="모서리가 둥근 직사각형 39"/>
          <p:cNvSpPr/>
          <p:nvPr/>
        </p:nvSpPr>
        <p:spPr>
          <a:xfrm>
            <a:off x="1454150" y="2040943"/>
            <a:ext cx="2609850" cy="2590800"/>
          </a:xfrm>
          <a:prstGeom prst="roundRect">
            <a:avLst>
              <a:gd name="adj" fmla="val 6721"/>
            </a:avLst>
          </a:prstGeom>
          <a:solidFill>
            <a:schemeClr val="bg1"/>
          </a:solidFill>
          <a:ln>
            <a:solidFill>
              <a:srgbClr val="132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309354" y="5080589"/>
            <a:ext cx="2899442" cy="1023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TripAdvisor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관광지 추천 사이트</a:t>
            </a:r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>
                <a:solidFill>
                  <a:prstClr val="white">
                    <a:lumMod val="65000"/>
                  </a:prstClr>
                </a:solidFill>
              </a:rPr>
              <a:t>영미권 관광관련 사이트 중 트래픽  </a:t>
            </a:r>
            <a:r>
              <a:rPr lang="en-US" altLang="ko-KR" sz="1100">
                <a:solidFill>
                  <a:prstClr val="white">
                    <a:lumMod val="65000"/>
                  </a:prstClr>
                </a:solidFill>
              </a:rPr>
              <a:t>1</a:t>
            </a:r>
            <a:r>
              <a:rPr lang="ko-KR" altLang="en-US" sz="1100">
                <a:solidFill>
                  <a:prstClr val="white">
                    <a:lumMod val="65000"/>
                  </a:prstClr>
                </a:solidFill>
              </a:rPr>
              <a:t>등  </a:t>
            </a:r>
            <a:endParaRPr lang="ko-KR" altLang="en-US" sz="110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7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62155" y="2231310"/>
            <a:ext cx="3193839" cy="2395379"/>
          </a:xfrm>
          <a:prstGeom prst="rect">
            <a:avLst/>
          </a:prstGeom>
        </p:spPr>
      </p:pic>
      <p:sp>
        <p:nvSpPr>
          <p:cNvPr id="79" name=""/>
          <p:cNvSpPr txBox="1"/>
          <p:nvPr/>
        </p:nvSpPr>
        <p:spPr>
          <a:xfrm>
            <a:off x="1014510" y="2741082"/>
            <a:ext cx="3827796" cy="411904"/>
          </a:xfrm>
          <a:prstGeom prst="rect">
            <a:avLst/>
          </a:prstGeom>
          <a:solidFill>
            <a:schemeClr val="lt1"/>
          </a:solidFill>
          <a:ln w="635">
            <a:solidFill>
              <a:srgbClr val="132742"/>
            </a:solidFill>
          </a:ln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100">
                <a:latin typeface="나눔스퀘어라운드 Bold"/>
                <a:ea typeface="나눔스퀘어라운드 Bold"/>
              </a:rPr>
              <a:t>“</a:t>
            </a:r>
            <a:r>
              <a:rPr lang="ko-KR" altLang="en-US" sz="2100">
                <a:latin typeface="나눔스퀘어라운드 Bold"/>
                <a:ea typeface="나눔스퀘어라운드 Bold"/>
              </a:rPr>
              <a:t>너무 많기에 읽기 힘든 리뷰들</a:t>
            </a:r>
            <a:r>
              <a:rPr lang="en-US" altLang="ko-KR" sz="2100">
                <a:latin typeface="나눔스퀘어라운드 Bold"/>
                <a:ea typeface="나눔스퀘어라운드 Bold"/>
              </a:rPr>
              <a:t>”</a:t>
            </a:r>
            <a:endParaRPr lang="en-US" altLang="ko-KR" sz="2100">
              <a:latin typeface="나눔스퀘어라운드 Bold"/>
              <a:ea typeface="나눔스퀘어라운드 Bold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1014509" y="3429000"/>
            <a:ext cx="3827796" cy="413597"/>
          </a:xfrm>
          <a:prstGeom prst="rect">
            <a:avLst/>
          </a:prstGeom>
          <a:solidFill>
            <a:schemeClr val="lt1"/>
          </a:solidFill>
          <a:ln w="635">
            <a:solidFill>
              <a:srgbClr val="132742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latin typeface="나눔스퀘어라운드 Bold"/>
                <a:ea typeface="나눔스퀘어라운드 Bold"/>
              </a:rPr>
              <a:t>“</a:t>
            </a:r>
            <a:r>
              <a:rPr lang="ko-KR" altLang="en-US" sz="2100">
                <a:latin typeface="나눔스퀘어라운드 Bold"/>
                <a:ea typeface="나눔스퀘어라운드 Bold"/>
              </a:rPr>
              <a:t>대표성이 떨어지는 별점들</a:t>
            </a:r>
            <a:r>
              <a:rPr lang="en-US" altLang="ko-KR" sz="2100">
                <a:latin typeface="나눔스퀘어라운드 Bold"/>
                <a:ea typeface="나눔스퀘어라운드 Bold"/>
              </a:rPr>
              <a:t>”</a:t>
            </a:r>
            <a:endParaRPr lang="en-US" altLang="ko-KR" sz="2100">
              <a:latin typeface="나눔스퀘어라운드 Bold"/>
              <a:ea typeface="나눔스퀘어라운드 Bold"/>
            </a:endParaRPr>
          </a:p>
        </p:txBody>
      </p:sp>
      <p:sp>
        <p:nvSpPr>
          <p:cNvPr id="81" name=""/>
          <p:cNvSpPr/>
          <p:nvPr/>
        </p:nvSpPr>
        <p:spPr>
          <a:xfrm>
            <a:off x="5038940" y="3429000"/>
            <a:ext cx="2323669" cy="936625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latin typeface="나눔스퀘어라운드 Bold"/>
                <a:ea typeface="나눔스퀘어라운드 Bold"/>
              </a:rPr>
              <a:t>  “ Text Mining ”</a:t>
            </a:r>
            <a:endParaRPr lang="en-US" altLang="ko-KR">
              <a:latin typeface="나눔스퀘어라운드 Bold"/>
              <a:ea typeface="나눔스퀘어라운드 Bold"/>
            </a:endParaRPr>
          </a:p>
        </p:txBody>
      </p:sp>
      <p:sp>
        <p:nvSpPr>
          <p:cNvPr id="84" name="모서리가 둥근 직사각형 67"/>
          <p:cNvSpPr/>
          <p:nvPr/>
        </p:nvSpPr>
        <p:spPr>
          <a:xfrm>
            <a:off x="8058836" y="2040943"/>
            <a:ext cx="2609850" cy="2590800"/>
          </a:xfrm>
          <a:prstGeom prst="roundRect">
            <a:avLst>
              <a:gd name="adj" fmla="val 6721"/>
            </a:avLst>
          </a:prstGeom>
          <a:noFill/>
          <a:ln>
            <a:solidFill>
              <a:srgbClr val="132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직사각형 69"/>
          <p:cNvSpPr/>
          <p:nvPr/>
        </p:nvSpPr>
        <p:spPr>
          <a:xfrm>
            <a:off x="7914040" y="5080589"/>
            <a:ext cx="2899442" cy="775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TRAS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영어권 관광객 후기 분석 추천</a:t>
            </a:r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1" animBg="1"/>
      <p:bldP spid="81" grpId="2" animBg="1"/>
      <p:bldP spid="84" grpId="3" animBg="1"/>
      <p:bldP spid="85" grpId="4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27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kern="0">
                  <a:solidFill>
                    <a:srgbClr val="ffb5b6"/>
                  </a:solidFill>
                  <a:latin typeface="나눔스퀘어라운드 ExtraBold"/>
                  <a:ea typeface="나눔스퀘어라운드 ExtraBold"/>
                </a:rPr>
                <a:t>How to make TRAS </a:t>
              </a:r>
              <a:r>
                <a:rPr lang="en-US" altLang="ko-KR" sz="1700" b="1" kern="0">
                  <a:solidFill>
                    <a:schemeClr val="lt1"/>
                  </a:solidFill>
                  <a:latin typeface="나눔스퀘어라운드 ExtraBold"/>
                  <a:ea typeface="나눔스퀘어라운드 ExtraBold"/>
                </a:rPr>
                <a:t>GitHub</a:t>
              </a:r>
              <a:r>
                <a:rPr lang="en-US" altLang="ko-KR" sz="2400" b="1" kern="0">
                  <a:solidFill>
                    <a:srgbClr val="ffb5b6"/>
                  </a:solidFill>
                  <a:latin typeface="나눔스퀘어라운드 ExtraBold"/>
                  <a:ea typeface="나눔스퀘어라운드 ExtraBold"/>
                </a:rPr>
                <a:t> </a:t>
              </a:r>
              <a:endParaRPr lang="en-US" altLang="ko-KR" sz="2400" b="1" kern="0">
                <a:solidFill>
                  <a:srgbClr val="ffb5b6"/>
                </a:solidFill>
                <a:latin typeface="나눔스퀘어라운드 ExtraBold"/>
                <a:ea typeface="나눔스퀘어라운드 ExtraBold"/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11"/>
          <p:cNvSpPr>
            <a:spLocks noEditPoints="1"/>
          </p:cNvSpPr>
          <p:nvPr/>
        </p:nvSpPr>
        <p:spPr>
          <a:xfrm flipH="1">
            <a:off x="2421365" y="2986152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52296" y="2314829"/>
            <a:ext cx="3137408" cy="1428283"/>
          </a:xfrm>
          <a:prstGeom prst="rect">
            <a:avLst/>
          </a:prstGeom>
        </p:spPr>
      </p:pic>
      <p:cxnSp>
        <p:nvCxnSpPr>
          <p:cNvPr id="101" name=""/>
          <p:cNvCxnSpPr/>
          <p:nvPr/>
        </p:nvCxnSpPr>
        <p:spPr>
          <a:xfrm rot="16200000" flipH="1">
            <a:off x="4119390" y="2915448"/>
            <a:ext cx="1453629" cy="0"/>
          </a:xfrm>
          <a:prstGeom prst="line">
            <a:avLst/>
          </a:prstGeom>
          <a:ln w="222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42863" y="4510403"/>
            <a:ext cx="2356274" cy="1767205"/>
          </a:xfrm>
          <a:prstGeom prst="rect">
            <a:avLst/>
          </a:prstGeom>
        </p:spPr>
      </p:pic>
      <p:cxnSp>
        <p:nvCxnSpPr>
          <p:cNvPr id="104" name=""/>
          <p:cNvCxnSpPr/>
          <p:nvPr/>
        </p:nvCxnSpPr>
        <p:spPr>
          <a:xfrm rot="16200000" flipH="1">
            <a:off x="4119390" y="5394006"/>
            <a:ext cx="1453629" cy="0"/>
          </a:xfrm>
          <a:prstGeom prst="line">
            <a:avLst/>
          </a:prstGeom>
          <a:ln w="222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"/>
          <p:cNvSpPr txBox="1"/>
          <p:nvPr/>
        </p:nvSpPr>
        <p:spPr>
          <a:xfrm>
            <a:off x="5132917" y="2188633"/>
            <a:ext cx="6339417" cy="2009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서로 다른 수준의 팀원들이기 때문에  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>
              <a:defRPr/>
            </a:pPr>
            <a:endParaRPr lang="ko-KR" altLang="en-US">
              <a:latin typeface="나눔스퀘어라운드 Bold"/>
              <a:ea typeface="나눔스퀘어라운드 Bold"/>
            </a:endParaRPr>
          </a:p>
          <a:p>
            <a:pPr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어떤 경우보다 공동작업이 올바르게 이루어져야하는 상황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>
              <a:defRPr/>
            </a:pPr>
            <a:endParaRPr lang="ko-KR" altLang="en-US">
              <a:latin typeface="나눔스퀘어라운드 Bold"/>
              <a:ea typeface="나눔스퀘어라운드 Bold"/>
            </a:endParaRPr>
          </a:p>
          <a:p>
            <a:pPr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서로의 작업물들을 공유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>
              <a:defRPr/>
            </a:pPr>
            <a:endParaRPr lang="ko-KR" altLang="en-US">
              <a:latin typeface="나눔스퀘어라운드 Bold"/>
              <a:ea typeface="나눔스퀘어라운드 Bold"/>
            </a:endParaRPr>
          </a:p>
          <a:p>
            <a:pPr>
              <a:defRPr/>
            </a:pP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5132917" y="4940297"/>
            <a:ext cx="6339417" cy="907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다양한 오픈소스들을 활용한 제작 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>
              <a:defRPr/>
            </a:pPr>
            <a:endParaRPr lang="ko-KR" altLang="en-US">
              <a:latin typeface="나눔스퀘어라운드 Bold"/>
              <a:ea typeface="나눔스퀘어라운드 Bold"/>
            </a:endParaRPr>
          </a:p>
          <a:p>
            <a:pPr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협업툴로 파이썬을 채택</a:t>
            </a:r>
            <a:r>
              <a:rPr lang="en-US" altLang="ko-KR">
                <a:latin typeface="나눔스퀘어라운드 Bold"/>
                <a:ea typeface="나눔스퀘어라운드 Bold"/>
              </a:rPr>
              <a:t>.....</a:t>
            </a:r>
            <a:endParaRPr lang="en-US" altLang="ko-KR">
              <a:latin typeface="나눔스퀘어라운드 Bold"/>
              <a:ea typeface="나눔스퀘어라운드 Bold"/>
            </a:endParaRPr>
          </a:p>
        </p:txBody>
      </p:sp>
      <p:cxnSp>
        <p:nvCxnSpPr>
          <p:cNvPr id="107" name=""/>
          <p:cNvCxnSpPr/>
          <p:nvPr/>
        </p:nvCxnSpPr>
        <p:spPr>
          <a:xfrm>
            <a:off x="1508015" y="4021666"/>
            <a:ext cx="9175970" cy="0"/>
          </a:xfrm>
          <a:prstGeom prst="line">
            <a:avLst/>
          </a:prstGeom>
          <a:ln>
            <a:solidFill>
              <a:srgbClr val="132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27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kern="0">
                  <a:solidFill>
                    <a:srgbClr val="ffb5b6"/>
                  </a:solidFill>
                  <a:latin typeface="나눔스퀘어라운드 ExtraBold"/>
                  <a:ea typeface="나눔스퀘어라운드 ExtraBold"/>
                </a:rPr>
                <a:t>How to make TRAS </a:t>
              </a:r>
              <a:r>
                <a:rPr lang="en-US" altLang="ko-KR" sz="1700" b="1" kern="0">
                  <a:solidFill>
                    <a:schemeClr val="lt1"/>
                  </a:solidFill>
                  <a:latin typeface="나눔스퀘어라운드 ExtraBold"/>
                  <a:ea typeface="나눔스퀘어라운드 ExtraBold"/>
                </a:rPr>
                <a:t>Crawler</a:t>
              </a:r>
              <a:r>
                <a:rPr lang="en-US" altLang="ko-KR" sz="2400" b="1" kern="0">
                  <a:solidFill>
                    <a:srgbClr val="ffb5b6"/>
                  </a:solidFill>
                  <a:latin typeface="나눔스퀘어라운드 ExtraBold"/>
                  <a:ea typeface="나눔스퀘어라운드 ExtraBold"/>
                </a:rPr>
                <a:t> </a:t>
              </a:r>
              <a:endParaRPr lang="en-US" altLang="ko-KR" sz="2400" b="1" kern="0">
                <a:solidFill>
                  <a:srgbClr val="ffb5b6"/>
                </a:solidFill>
                <a:latin typeface="나눔스퀘어라운드 ExtraBold"/>
                <a:ea typeface="나눔스퀘어라운드 ExtraBold"/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11"/>
          <p:cNvSpPr>
            <a:spLocks noEditPoints="1"/>
          </p:cNvSpPr>
          <p:nvPr/>
        </p:nvSpPr>
        <p:spPr>
          <a:xfrm flipH="1">
            <a:off x="2421365" y="2986152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09891" y="2452218"/>
            <a:ext cx="3190718" cy="1595359"/>
          </a:xfrm>
          <a:prstGeom prst="rect">
            <a:avLst/>
          </a:prstGeom>
          <a:ln>
            <a:noFill/>
          </a:ln>
        </p:spPr>
      </p:pic>
      <p:pic>
        <p:nvPicPr>
          <p:cNvPr id="9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93140" y="2362677"/>
            <a:ext cx="3512821" cy="1510695"/>
          </a:xfrm>
          <a:prstGeom prst="rect">
            <a:avLst/>
          </a:prstGeom>
        </p:spPr>
      </p:pic>
      <p:sp>
        <p:nvSpPr>
          <p:cNvPr id="96" name=""/>
          <p:cNvSpPr/>
          <p:nvPr/>
        </p:nvSpPr>
        <p:spPr>
          <a:xfrm rot="5400000">
            <a:off x="5482167" y="3828747"/>
            <a:ext cx="1227665" cy="820056"/>
          </a:xfrm>
          <a:prstGeom prst="notched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7" name=""/>
          <p:cNvSpPr txBox="1"/>
          <p:nvPr/>
        </p:nvSpPr>
        <p:spPr>
          <a:xfrm>
            <a:off x="5000625" y="5513915"/>
            <a:ext cx="2190749" cy="49445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700" b="1">
                <a:latin typeface="나눔스퀘어라운드 ExtraBold"/>
                <a:ea typeface="나눔스퀘어라운드 ExtraBold"/>
              </a:rPr>
              <a:t>Crawler</a:t>
            </a:r>
            <a:endParaRPr lang="en-US" altLang="ko-KR" sz="2700" b="1">
              <a:latin typeface="나눔스퀘어라운드 ExtraBold"/>
              <a:ea typeface="나눔스퀘어라운드 ExtraBold"/>
            </a:endParaRPr>
          </a:p>
        </p:txBody>
      </p:sp>
      <p:sp>
        <p:nvSpPr>
          <p:cNvPr id="98" name=""/>
          <p:cNvSpPr/>
          <p:nvPr/>
        </p:nvSpPr>
        <p:spPr>
          <a:xfrm>
            <a:off x="2421365" y="3429000"/>
            <a:ext cx="7421136" cy="81491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400">
                <a:solidFill>
                  <a:srgbClr val="f25c7a"/>
                </a:solidFill>
                <a:latin typeface="나눔스퀘어라운드 Bold"/>
                <a:ea typeface="나눔스퀘어라운드 Bold"/>
              </a:rPr>
              <a:t>약 </a:t>
            </a:r>
            <a:r>
              <a:rPr lang="en-US" altLang="ko-KR" sz="2400">
                <a:solidFill>
                  <a:srgbClr val="f25c7a"/>
                </a:solidFill>
                <a:latin typeface="나눔스퀘어라운드 Bold"/>
                <a:ea typeface="나눔스퀘어라운드 Bold"/>
              </a:rPr>
              <a:t>“20000</a:t>
            </a:r>
            <a:r>
              <a:rPr lang="ko-KR" altLang="en-US" sz="2400">
                <a:solidFill>
                  <a:srgbClr val="f25c7a"/>
                </a:solidFill>
                <a:latin typeface="나눔스퀘어라운드 Bold"/>
                <a:ea typeface="나눔스퀘어라운드 Bold"/>
              </a:rPr>
              <a:t>만건의 리뷰 및 자료를 크롤링 성공</a:t>
            </a:r>
            <a:r>
              <a:rPr lang="en-US" altLang="ko-KR" sz="2400">
                <a:solidFill>
                  <a:srgbClr val="f25c7a"/>
                </a:solidFill>
                <a:latin typeface="나눔스퀘어라운드 Bold"/>
                <a:ea typeface="나눔스퀘어라운드 Bold"/>
              </a:rPr>
              <a:t>”</a:t>
            </a:r>
            <a:endParaRPr lang="en-US" altLang="ko-KR" sz="2400">
              <a:solidFill>
                <a:srgbClr val="f25c7a"/>
              </a:solidFill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27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kern="0">
                  <a:solidFill>
                    <a:srgbClr val="ffb5b6"/>
                  </a:solidFill>
                  <a:latin typeface="나눔스퀘어라운드 ExtraBold"/>
                  <a:ea typeface="나눔스퀘어라운드 ExtraBold"/>
                </a:rPr>
                <a:t>How to make TRAS </a:t>
              </a:r>
              <a:r>
                <a:rPr lang="en-US" altLang="ko-KR" sz="1700" b="1" kern="0">
                  <a:solidFill>
                    <a:schemeClr val="lt1"/>
                  </a:solidFill>
                  <a:latin typeface="나눔스퀘어라운드 ExtraBold"/>
                  <a:ea typeface="나눔스퀘어라운드 ExtraBold"/>
                </a:rPr>
                <a:t>Text Mining</a:t>
              </a:r>
              <a:r>
                <a:rPr lang="en-US" altLang="ko-KR" sz="2400" b="1" kern="0">
                  <a:solidFill>
                    <a:srgbClr val="ffb5b6"/>
                  </a:solidFill>
                  <a:latin typeface="나눔스퀘어라운드 ExtraBold"/>
                  <a:ea typeface="나눔스퀘어라운드 ExtraBold"/>
                </a:rPr>
                <a:t> </a:t>
              </a:r>
              <a:endParaRPr lang="en-US" altLang="ko-KR" sz="2400" b="1" kern="0">
                <a:solidFill>
                  <a:srgbClr val="ffb5b6"/>
                </a:solidFill>
                <a:latin typeface="나눔스퀘어라운드 ExtraBold"/>
                <a:ea typeface="나눔스퀘어라운드 ExtraBold"/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11"/>
          <p:cNvSpPr>
            <a:spLocks noEditPoints="1"/>
          </p:cNvSpPr>
          <p:nvPr/>
        </p:nvSpPr>
        <p:spPr>
          <a:xfrm flipH="1">
            <a:off x="2421365" y="2986152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27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kern="0">
                  <a:solidFill>
                    <a:srgbClr val="ffb5b6"/>
                  </a:solidFill>
                  <a:latin typeface="나눔스퀘어라운드 ExtraBold"/>
                  <a:ea typeface="나눔스퀘어라운드 ExtraBold"/>
                </a:rPr>
                <a:t>How to make TRAS </a:t>
              </a:r>
              <a:r>
                <a:rPr lang="en-US" altLang="ko-KR" sz="1700" b="1" kern="0">
                  <a:solidFill>
                    <a:schemeClr val="lt1"/>
                  </a:solidFill>
                  <a:latin typeface="나눔스퀘어라운드 ExtraBold"/>
                  <a:ea typeface="나눔스퀘어라운드 ExtraBold"/>
                </a:rPr>
                <a:t>Web &amp; Database</a:t>
              </a:r>
              <a:r>
                <a:rPr lang="en-US" altLang="ko-KR" sz="2400" b="1" kern="0">
                  <a:solidFill>
                    <a:srgbClr val="ffb5b6"/>
                  </a:solidFill>
                  <a:latin typeface="나눔스퀘어라운드 ExtraBold"/>
                  <a:ea typeface="나눔스퀘어라운드 ExtraBold"/>
                </a:rPr>
                <a:t> </a:t>
              </a:r>
              <a:endParaRPr lang="en-US" altLang="ko-KR" sz="2400" b="1" kern="0">
                <a:solidFill>
                  <a:srgbClr val="ffb5b6"/>
                </a:solidFill>
                <a:latin typeface="나눔스퀘어라운드 ExtraBold"/>
                <a:ea typeface="나눔스퀘어라운드 ExtraBold"/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11"/>
          <p:cNvSpPr>
            <a:spLocks noEditPoints="1"/>
          </p:cNvSpPr>
          <p:nvPr/>
        </p:nvSpPr>
        <p:spPr>
          <a:xfrm flipH="1">
            <a:off x="2421365" y="2986152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59084" y="1228301"/>
            <a:ext cx="2751666" cy="2751666"/>
          </a:xfrm>
          <a:prstGeom prst="rect">
            <a:avLst/>
          </a:prstGeom>
        </p:spPr>
      </p:pic>
      <p:pic>
        <p:nvPicPr>
          <p:cNvPr id="8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44357" y="1779270"/>
            <a:ext cx="1649730" cy="1649730"/>
          </a:xfrm>
          <a:prstGeom prst="rect">
            <a:avLst/>
          </a:prstGeom>
        </p:spPr>
      </p:pic>
      <p:pic>
        <p:nvPicPr>
          <p:cNvPr id="8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18034" y="5230149"/>
            <a:ext cx="2302374" cy="1627850"/>
          </a:xfrm>
          <a:prstGeom prst="rect">
            <a:avLst/>
          </a:prstGeom>
        </p:spPr>
      </p:pic>
      <p:pic>
        <p:nvPicPr>
          <p:cNvPr id="8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132916" y="3639672"/>
            <a:ext cx="1926167" cy="1444625"/>
          </a:xfrm>
          <a:prstGeom prst="rect">
            <a:avLst/>
          </a:prstGeom>
        </p:spPr>
      </p:pic>
      <p:pic>
        <p:nvPicPr>
          <p:cNvPr id="8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987113" y="5347391"/>
            <a:ext cx="2823636" cy="13647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27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kern="0">
                  <a:solidFill>
                    <a:srgbClr val="ffb5b6"/>
                  </a:solidFill>
                  <a:latin typeface="나눔스퀘어라운드 ExtraBold"/>
                  <a:ea typeface="나눔스퀘어라운드 ExtraBold"/>
                </a:rPr>
                <a:t>POSSIBILITY</a:t>
              </a:r>
              <a:endParaRPr lang="en-US" altLang="ko-KR" sz="2400" b="1" i="1" kern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자유형 62"/>
          <p:cNvSpPr/>
          <p:nvPr/>
        </p:nvSpPr>
        <p:spPr>
          <a:xfrm rot="5400000" flipH="1">
            <a:off x="3985730" y="1764630"/>
            <a:ext cx="2189213" cy="2906447"/>
          </a:xfrm>
          <a:custGeom>
            <a:avLst/>
            <a:gdLst>
              <a:gd name="connsiteX0" fmla="*/ 2189213 w 2189213"/>
              <a:gd name="connsiteY0" fmla="*/ 547303 h 2906447"/>
              <a:gd name="connsiteX1" fmla="*/ 1641910 w 2189213"/>
              <a:gd name="connsiteY1" fmla="*/ 0 h 2906447"/>
              <a:gd name="connsiteX2" fmla="*/ 1641910 w 2189213"/>
              <a:gd name="connsiteY2" fmla="*/ 273652 h 2906447"/>
              <a:gd name="connsiteX3" fmla="*/ 957781 w 2189213"/>
              <a:gd name="connsiteY3" fmla="*/ 273651 h 2906447"/>
              <a:gd name="connsiteX4" fmla="*/ 0 w 2189213"/>
              <a:gd name="connsiteY4" fmla="*/ 1231432 h 2906447"/>
              <a:gd name="connsiteX5" fmla="*/ 0 w 2189213"/>
              <a:gd name="connsiteY5" fmla="*/ 2906447 h 2906447"/>
              <a:gd name="connsiteX6" fmla="*/ 547303 w 2189213"/>
              <a:gd name="connsiteY6" fmla="*/ 2359144 h 2906447"/>
              <a:gd name="connsiteX7" fmla="*/ 547304 w 2189213"/>
              <a:gd name="connsiteY7" fmla="*/ 1231432 h 2906447"/>
              <a:gd name="connsiteX8" fmla="*/ 957781 w 2189213"/>
              <a:gd name="connsiteY8" fmla="*/ 820955 h 2906447"/>
              <a:gd name="connsiteX9" fmla="*/ 1641910 w 2189213"/>
              <a:gd name="connsiteY9" fmla="*/ 820955 h 2906447"/>
              <a:gd name="connsiteX10" fmla="*/ 1641910 w 2189213"/>
              <a:gd name="connsiteY10" fmla="*/ 1094607 h 290644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89213" h="2906447">
                <a:moveTo>
                  <a:pt x="2189213" y="547303"/>
                </a:moveTo>
                <a:lnTo>
                  <a:pt x="1641910" y="0"/>
                </a:lnTo>
                <a:lnTo>
                  <a:pt x="1641910" y="273652"/>
                </a:lnTo>
                <a:lnTo>
                  <a:pt x="957781" y="273651"/>
                </a:lnTo>
                <a:cubicBezTo>
                  <a:pt x="428813" y="273651"/>
                  <a:pt x="0" y="702464"/>
                  <a:pt x="0" y="1231432"/>
                </a:cubicBezTo>
                <a:lnTo>
                  <a:pt x="0" y="2906447"/>
                </a:lnTo>
                <a:lnTo>
                  <a:pt x="547303" y="2359144"/>
                </a:lnTo>
                <a:lnTo>
                  <a:pt x="547304" y="1231432"/>
                </a:lnTo>
                <a:cubicBezTo>
                  <a:pt x="547304" y="1004732"/>
                  <a:pt x="731081" y="820955"/>
                  <a:pt x="957781" y="820955"/>
                </a:cubicBezTo>
                <a:lnTo>
                  <a:pt x="1641910" y="820955"/>
                </a:lnTo>
                <a:lnTo>
                  <a:pt x="1641910" y="1094607"/>
                </a:lnTo>
                <a:close/>
              </a:path>
            </a:pathLst>
          </a:cu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64" name="직선 연결선 63"/>
          <p:cNvCxnSpPr>
            <a:stCxn id="63" idx="5"/>
          </p:cNvCxnSpPr>
          <p:nvPr/>
        </p:nvCxnSpPr>
        <p:spPr>
          <a:xfrm flipH="1">
            <a:off x="464151" y="4312460"/>
            <a:ext cx="3162962" cy="0"/>
          </a:xfrm>
          <a:prstGeom prst="line">
            <a:avLst/>
          </a:prstGeom>
          <a:ln>
            <a:solidFill>
              <a:srgbClr val="132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 rot="0" flipH="1" flipV="1">
            <a:off x="5682028" y="3713785"/>
            <a:ext cx="6131930" cy="2189213"/>
            <a:chOff x="2738667" y="2461392"/>
            <a:chExt cx="6131930" cy="2189213"/>
          </a:xfrm>
        </p:grpSpPr>
        <p:sp>
          <p:nvSpPr>
            <p:cNvPr id="66" name="자유형 65"/>
            <p:cNvSpPr/>
            <p:nvPr/>
          </p:nvSpPr>
          <p:spPr>
            <a:xfrm rot="5400000" flipH="1">
              <a:off x="6322767" y="2102775"/>
              <a:ext cx="2189213" cy="2906447"/>
            </a:xfrm>
            <a:custGeom>
              <a:avLst/>
              <a:gdLst>
                <a:gd name="connsiteX0" fmla="*/ 2189213 w 2189213"/>
                <a:gd name="connsiteY0" fmla="*/ 547303 h 2906447"/>
                <a:gd name="connsiteX1" fmla="*/ 1641910 w 2189213"/>
                <a:gd name="connsiteY1" fmla="*/ 0 h 2906447"/>
                <a:gd name="connsiteX2" fmla="*/ 1641910 w 2189213"/>
                <a:gd name="connsiteY2" fmla="*/ 273652 h 2906447"/>
                <a:gd name="connsiteX3" fmla="*/ 957781 w 2189213"/>
                <a:gd name="connsiteY3" fmla="*/ 273651 h 2906447"/>
                <a:gd name="connsiteX4" fmla="*/ 0 w 2189213"/>
                <a:gd name="connsiteY4" fmla="*/ 1231432 h 2906447"/>
                <a:gd name="connsiteX5" fmla="*/ 0 w 2189213"/>
                <a:gd name="connsiteY5" fmla="*/ 2906447 h 2906447"/>
                <a:gd name="connsiteX6" fmla="*/ 547303 w 2189213"/>
                <a:gd name="connsiteY6" fmla="*/ 2359144 h 2906447"/>
                <a:gd name="connsiteX7" fmla="*/ 547304 w 2189213"/>
                <a:gd name="connsiteY7" fmla="*/ 1231432 h 2906447"/>
                <a:gd name="connsiteX8" fmla="*/ 957781 w 2189213"/>
                <a:gd name="connsiteY8" fmla="*/ 820955 h 2906447"/>
                <a:gd name="connsiteX9" fmla="*/ 1641910 w 2189213"/>
                <a:gd name="connsiteY9" fmla="*/ 820955 h 2906447"/>
                <a:gd name="connsiteX10" fmla="*/ 1641910 w 2189213"/>
                <a:gd name="connsiteY10" fmla="*/ 1094607 h 290644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89213" h="2906447">
                  <a:moveTo>
                    <a:pt x="2189213" y="547303"/>
                  </a:moveTo>
                  <a:lnTo>
                    <a:pt x="1641910" y="0"/>
                  </a:lnTo>
                  <a:lnTo>
                    <a:pt x="1641910" y="273652"/>
                  </a:lnTo>
                  <a:lnTo>
                    <a:pt x="957781" y="273651"/>
                  </a:lnTo>
                  <a:cubicBezTo>
                    <a:pt x="428813" y="273651"/>
                    <a:pt x="0" y="702464"/>
                    <a:pt x="0" y="1231432"/>
                  </a:cubicBezTo>
                  <a:lnTo>
                    <a:pt x="0" y="2906447"/>
                  </a:lnTo>
                  <a:lnTo>
                    <a:pt x="547303" y="2359144"/>
                  </a:lnTo>
                  <a:lnTo>
                    <a:pt x="547304" y="1231432"/>
                  </a:lnTo>
                  <a:cubicBezTo>
                    <a:pt x="547304" y="1004732"/>
                    <a:pt x="731081" y="820955"/>
                    <a:pt x="957781" y="820955"/>
                  </a:cubicBezTo>
                  <a:lnTo>
                    <a:pt x="1641910" y="820955"/>
                  </a:lnTo>
                  <a:lnTo>
                    <a:pt x="1641910" y="1094607"/>
                  </a:lnTo>
                  <a:close/>
                </a:path>
              </a:pathLst>
            </a:cu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 flipH="1">
              <a:off x="2738667" y="4650605"/>
              <a:ext cx="3225483" cy="0"/>
            </a:xfrm>
            <a:prstGeom prst="line">
              <a:avLst/>
            </a:prstGeom>
            <a:ln>
              <a:solidFill>
                <a:srgbClr val="ffb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/>
          <p:cNvSpPr/>
          <p:nvPr/>
        </p:nvSpPr>
        <p:spPr>
          <a:xfrm>
            <a:off x="8574216" y="2648868"/>
            <a:ext cx="1627000" cy="902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 b="1">
                <a:solidFill>
                  <a:srgbClr val="ffb5b6"/>
                </a:solidFill>
              </a:rPr>
              <a:t>32</a:t>
            </a:r>
            <a:r>
              <a:rPr lang="en-US" altLang="ko-KR" sz="2000">
                <a:solidFill>
                  <a:srgbClr val="ffb5b6"/>
                </a:solidFill>
              </a:rPr>
              <a:t>%</a:t>
            </a:r>
            <a:endParaRPr lang="en-US" altLang="ko-KR" sz="1600" b="1">
              <a:solidFill>
                <a:srgbClr val="ffb5b6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280594" y="4479268"/>
            <a:ext cx="1627000" cy="909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 b="1">
                <a:solidFill>
                  <a:srgbClr val="132742"/>
                </a:solidFill>
              </a:rPr>
              <a:t>75</a:t>
            </a:r>
            <a:r>
              <a:rPr lang="en-US" altLang="ko-KR" sz="2000">
                <a:solidFill>
                  <a:srgbClr val="132742"/>
                </a:solidFill>
              </a:rPr>
              <a:t>%</a:t>
            </a:r>
            <a:endParaRPr lang="en-US" altLang="ko-KR" sz="1600" b="1">
              <a:solidFill>
                <a:srgbClr val="132742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720821" y="3996960"/>
            <a:ext cx="2960791" cy="1230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rgbClr val="ffb5b6"/>
                </a:solidFill>
              </a:rPr>
              <a:t>Factor of Failure</a:t>
            </a:r>
            <a:endParaRPr lang="en-US" altLang="ko-KR" sz="1600" b="1">
              <a:solidFill>
                <a:srgbClr val="ffb5b6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76805" y="2648868"/>
            <a:ext cx="3130125" cy="127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b="1">
                <a:solidFill>
                  <a:srgbClr val="132742"/>
                </a:solidFill>
                <a:latin typeface="나눔스퀘어라운드 ExtraBold"/>
                <a:ea typeface="나눔스퀘어라운드 ExtraBold"/>
              </a:rPr>
              <a:t>Factor of Success</a:t>
            </a:r>
            <a:endParaRPr lang="en-US" altLang="ko-KR" sz="1600" b="1">
              <a:solidFill>
                <a:srgbClr val="132742"/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/>
                <a:ea typeface="나눔스퀘어라운드 Bold"/>
              </a:rPr>
              <a:t>컨텐츠에 대한 내용을 적어요</a:t>
            </a:r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586</ep:Words>
  <ep:PresentationFormat>와이드스크린</ep:PresentationFormat>
  <ep:Paragraphs>152</ep:Paragraphs>
  <ep:Slides>17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2020-06-11T03:04:01.000</dcterms:created>
  <dc:creator>조현석</dc:creator>
  <cp:lastModifiedBy>Jeong</cp:lastModifiedBy>
  <dcterms:modified xsi:type="dcterms:W3CDTF">2020-06-17T14:14:47.188</dcterms:modified>
  <cp:revision>55</cp:revision>
  <dc:title>PowerPoint 프레젠테이션</dc:title>
  <cp:version>1000.0000.01</cp:version>
</cp:coreProperties>
</file>