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E332C0A-9F5E-4008-AF26-D303B54340E4}"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22FF0F3-328B-4CD3-B4E9-DF40B7F2363A}" type="slidenum">
              <a:rPr lang="es-GT" smtClean="0"/>
              <a:t>‹Nº›</a:t>
            </a:fld>
            <a:endParaRPr lang="es-GT"/>
          </a:p>
        </p:txBody>
      </p:sp>
    </p:spTree>
    <p:extLst>
      <p:ext uri="{BB962C8B-B14F-4D97-AF65-F5344CB8AC3E}">
        <p14:creationId xmlns:p14="http://schemas.microsoft.com/office/powerpoint/2010/main" val="3549962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E332C0A-9F5E-4008-AF26-D303B54340E4}" type="datetimeFigureOut">
              <a:rPr lang="es-GT" smtClean="0"/>
              <a:t>25/06/2018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22FF0F3-328B-4CD3-B4E9-DF40B7F2363A}" type="slidenum">
              <a:rPr lang="es-GT" smtClean="0"/>
              <a:t>‹Nº›</a:t>
            </a:fld>
            <a:endParaRPr lang="es-GT"/>
          </a:p>
        </p:txBody>
      </p:sp>
    </p:spTree>
    <p:extLst>
      <p:ext uri="{BB962C8B-B14F-4D97-AF65-F5344CB8AC3E}">
        <p14:creationId xmlns:p14="http://schemas.microsoft.com/office/powerpoint/2010/main" val="117275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E332C0A-9F5E-4008-AF26-D303B54340E4}"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22FF0F3-328B-4CD3-B4E9-DF40B7F2363A}" type="slidenum">
              <a:rPr lang="es-GT" smtClean="0"/>
              <a:t>‹Nº›</a:t>
            </a:fld>
            <a:endParaRPr lang="es-GT"/>
          </a:p>
        </p:txBody>
      </p:sp>
    </p:spTree>
    <p:extLst>
      <p:ext uri="{BB962C8B-B14F-4D97-AF65-F5344CB8AC3E}">
        <p14:creationId xmlns:p14="http://schemas.microsoft.com/office/powerpoint/2010/main" val="1906861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E332C0A-9F5E-4008-AF26-D303B54340E4}"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22FF0F3-328B-4CD3-B4E9-DF40B7F2363A}" type="slidenum">
              <a:rPr lang="es-GT" smtClean="0"/>
              <a:t>‹Nº›</a:t>
            </a:fld>
            <a:endParaRPr lang="es-G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69594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E332C0A-9F5E-4008-AF26-D303B54340E4}"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22FF0F3-328B-4CD3-B4E9-DF40B7F2363A}" type="slidenum">
              <a:rPr lang="es-GT" smtClean="0"/>
              <a:t>‹Nº›</a:t>
            </a:fld>
            <a:endParaRPr lang="es-GT"/>
          </a:p>
        </p:txBody>
      </p:sp>
    </p:spTree>
    <p:extLst>
      <p:ext uri="{BB962C8B-B14F-4D97-AF65-F5344CB8AC3E}">
        <p14:creationId xmlns:p14="http://schemas.microsoft.com/office/powerpoint/2010/main" val="78349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332C0A-9F5E-4008-AF26-D303B54340E4}" type="datetimeFigureOut">
              <a:rPr lang="es-GT" smtClean="0"/>
              <a:t>25/06/2018</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22FF0F3-328B-4CD3-B4E9-DF40B7F2363A}" type="slidenum">
              <a:rPr lang="es-GT" smtClean="0"/>
              <a:t>‹Nº›</a:t>
            </a:fld>
            <a:endParaRPr lang="es-GT"/>
          </a:p>
        </p:txBody>
      </p:sp>
    </p:spTree>
    <p:extLst>
      <p:ext uri="{BB962C8B-B14F-4D97-AF65-F5344CB8AC3E}">
        <p14:creationId xmlns:p14="http://schemas.microsoft.com/office/powerpoint/2010/main" val="45794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332C0A-9F5E-4008-AF26-D303B54340E4}" type="datetimeFigureOut">
              <a:rPr lang="es-GT" smtClean="0"/>
              <a:t>25/06/2018</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22FF0F3-328B-4CD3-B4E9-DF40B7F2363A}" type="slidenum">
              <a:rPr lang="es-GT" smtClean="0"/>
              <a:t>‹Nº›</a:t>
            </a:fld>
            <a:endParaRPr lang="es-GT"/>
          </a:p>
        </p:txBody>
      </p:sp>
    </p:spTree>
    <p:extLst>
      <p:ext uri="{BB962C8B-B14F-4D97-AF65-F5344CB8AC3E}">
        <p14:creationId xmlns:p14="http://schemas.microsoft.com/office/powerpoint/2010/main" val="662985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E332C0A-9F5E-4008-AF26-D303B54340E4}"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22FF0F3-328B-4CD3-B4E9-DF40B7F2363A}" type="slidenum">
              <a:rPr lang="es-GT" smtClean="0"/>
              <a:t>‹Nº›</a:t>
            </a:fld>
            <a:endParaRPr lang="es-GT"/>
          </a:p>
        </p:txBody>
      </p:sp>
    </p:spTree>
    <p:extLst>
      <p:ext uri="{BB962C8B-B14F-4D97-AF65-F5344CB8AC3E}">
        <p14:creationId xmlns:p14="http://schemas.microsoft.com/office/powerpoint/2010/main" val="830987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E332C0A-9F5E-4008-AF26-D303B54340E4}"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22FF0F3-328B-4CD3-B4E9-DF40B7F2363A}" type="slidenum">
              <a:rPr lang="es-GT" smtClean="0"/>
              <a:t>‹Nº›</a:t>
            </a:fld>
            <a:endParaRPr lang="es-GT"/>
          </a:p>
        </p:txBody>
      </p:sp>
    </p:spTree>
    <p:extLst>
      <p:ext uri="{BB962C8B-B14F-4D97-AF65-F5344CB8AC3E}">
        <p14:creationId xmlns:p14="http://schemas.microsoft.com/office/powerpoint/2010/main" val="73142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EE332C0A-9F5E-4008-AF26-D303B54340E4}"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22FF0F3-328B-4CD3-B4E9-DF40B7F2363A}" type="slidenum">
              <a:rPr lang="es-GT" smtClean="0"/>
              <a:t>‹Nº›</a:t>
            </a:fld>
            <a:endParaRPr lang="es-GT"/>
          </a:p>
        </p:txBody>
      </p:sp>
    </p:spTree>
    <p:extLst>
      <p:ext uri="{BB962C8B-B14F-4D97-AF65-F5344CB8AC3E}">
        <p14:creationId xmlns:p14="http://schemas.microsoft.com/office/powerpoint/2010/main" val="2960087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E332C0A-9F5E-4008-AF26-D303B54340E4}"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22FF0F3-328B-4CD3-B4E9-DF40B7F2363A}" type="slidenum">
              <a:rPr lang="es-GT" smtClean="0"/>
              <a:t>‹Nº›</a:t>
            </a:fld>
            <a:endParaRPr lang="es-GT"/>
          </a:p>
        </p:txBody>
      </p:sp>
    </p:spTree>
    <p:extLst>
      <p:ext uri="{BB962C8B-B14F-4D97-AF65-F5344CB8AC3E}">
        <p14:creationId xmlns:p14="http://schemas.microsoft.com/office/powerpoint/2010/main" val="3885453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E332C0A-9F5E-4008-AF26-D303B54340E4}" type="datetimeFigureOut">
              <a:rPr lang="es-GT" smtClean="0"/>
              <a:t>25/06/2018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22FF0F3-328B-4CD3-B4E9-DF40B7F2363A}" type="slidenum">
              <a:rPr lang="es-GT" smtClean="0"/>
              <a:t>‹Nº›</a:t>
            </a:fld>
            <a:endParaRPr lang="es-GT"/>
          </a:p>
        </p:txBody>
      </p:sp>
    </p:spTree>
    <p:extLst>
      <p:ext uri="{BB962C8B-B14F-4D97-AF65-F5344CB8AC3E}">
        <p14:creationId xmlns:p14="http://schemas.microsoft.com/office/powerpoint/2010/main" val="95297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E332C0A-9F5E-4008-AF26-D303B54340E4}" type="datetimeFigureOut">
              <a:rPr lang="es-GT" smtClean="0"/>
              <a:t>25/06/2018</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22FF0F3-328B-4CD3-B4E9-DF40B7F2363A}" type="slidenum">
              <a:rPr lang="es-GT" smtClean="0"/>
              <a:t>‹Nº›</a:t>
            </a:fld>
            <a:endParaRPr lang="es-GT"/>
          </a:p>
        </p:txBody>
      </p:sp>
    </p:spTree>
    <p:extLst>
      <p:ext uri="{BB962C8B-B14F-4D97-AF65-F5344CB8AC3E}">
        <p14:creationId xmlns:p14="http://schemas.microsoft.com/office/powerpoint/2010/main" val="3247796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EE332C0A-9F5E-4008-AF26-D303B54340E4}" type="datetimeFigureOut">
              <a:rPr lang="es-GT" smtClean="0"/>
              <a:t>25/06/2018</a:t>
            </a:fld>
            <a:endParaRPr lang="es-GT"/>
          </a:p>
        </p:txBody>
      </p:sp>
      <p:sp>
        <p:nvSpPr>
          <p:cNvPr id="5" name="Footer Placeholder 3"/>
          <p:cNvSpPr>
            <a:spLocks noGrp="1"/>
          </p:cNvSpPr>
          <p:nvPr>
            <p:ph type="ftr" sz="quarter" idx="11"/>
          </p:nvPr>
        </p:nvSpPr>
        <p:spPr/>
        <p:txBody>
          <a:bodyPr/>
          <a:lstStyle/>
          <a:p>
            <a:endParaRPr lang="es-GT"/>
          </a:p>
        </p:txBody>
      </p:sp>
      <p:sp>
        <p:nvSpPr>
          <p:cNvPr id="6" name="Slide Number Placeholder 4"/>
          <p:cNvSpPr>
            <a:spLocks noGrp="1"/>
          </p:cNvSpPr>
          <p:nvPr>
            <p:ph type="sldNum" sz="quarter" idx="12"/>
          </p:nvPr>
        </p:nvSpPr>
        <p:spPr/>
        <p:txBody>
          <a:bodyPr/>
          <a:lstStyle/>
          <a:p>
            <a:fld id="{422FF0F3-328B-4CD3-B4E9-DF40B7F2363A}" type="slidenum">
              <a:rPr lang="es-GT" smtClean="0"/>
              <a:t>‹Nº›</a:t>
            </a:fld>
            <a:endParaRPr lang="es-GT"/>
          </a:p>
        </p:txBody>
      </p:sp>
    </p:spTree>
    <p:extLst>
      <p:ext uri="{BB962C8B-B14F-4D97-AF65-F5344CB8AC3E}">
        <p14:creationId xmlns:p14="http://schemas.microsoft.com/office/powerpoint/2010/main" val="2407813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E332C0A-9F5E-4008-AF26-D303B54340E4}" type="datetimeFigureOut">
              <a:rPr lang="es-GT" smtClean="0"/>
              <a:t>25/06/2018</a:t>
            </a:fld>
            <a:endParaRPr lang="es-GT"/>
          </a:p>
        </p:txBody>
      </p:sp>
      <p:sp>
        <p:nvSpPr>
          <p:cNvPr id="5" name="Footer Placeholder 2"/>
          <p:cNvSpPr>
            <a:spLocks noGrp="1"/>
          </p:cNvSpPr>
          <p:nvPr>
            <p:ph type="ftr" sz="quarter" idx="11"/>
          </p:nvPr>
        </p:nvSpPr>
        <p:spPr/>
        <p:txBody>
          <a:bodyPr/>
          <a:lstStyle/>
          <a:p>
            <a:endParaRPr lang="es-GT"/>
          </a:p>
        </p:txBody>
      </p:sp>
      <p:sp>
        <p:nvSpPr>
          <p:cNvPr id="6" name="Slide Number Placeholder 3"/>
          <p:cNvSpPr>
            <a:spLocks noGrp="1"/>
          </p:cNvSpPr>
          <p:nvPr>
            <p:ph type="sldNum" sz="quarter" idx="12"/>
          </p:nvPr>
        </p:nvSpPr>
        <p:spPr/>
        <p:txBody>
          <a:bodyPr/>
          <a:lstStyle/>
          <a:p>
            <a:fld id="{422FF0F3-328B-4CD3-B4E9-DF40B7F2363A}" type="slidenum">
              <a:rPr lang="es-GT" smtClean="0"/>
              <a:t>‹Nº›</a:t>
            </a:fld>
            <a:endParaRPr lang="es-GT"/>
          </a:p>
        </p:txBody>
      </p:sp>
    </p:spTree>
    <p:extLst>
      <p:ext uri="{BB962C8B-B14F-4D97-AF65-F5344CB8AC3E}">
        <p14:creationId xmlns:p14="http://schemas.microsoft.com/office/powerpoint/2010/main" val="2066169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EE332C0A-9F5E-4008-AF26-D303B54340E4}" type="datetimeFigureOut">
              <a:rPr lang="es-GT" smtClean="0"/>
              <a:t>25/06/2018</a:t>
            </a:fld>
            <a:endParaRPr lang="es-GT"/>
          </a:p>
        </p:txBody>
      </p:sp>
      <p:sp>
        <p:nvSpPr>
          <p:cNvPr id="5" name="Footer Placeholder 5"/>
          <p:cNvSpPr>
            <a:spLocks noGrp="1"/>
          </p:cNvSpPr>
          <p:nvPr>
            <p:ph type="ftr" sz="quarter" idx="11"/>
          </p:nvPr>
        </p:nvSpPr>
        <p:spPr/>
        <p:txBody>
          <a:bodyPr/>
          <a:lstStyle/>
          <a:p>
            <a:endParaRPr lang="es-GT"/>
          </a:p>
        </p:txBody>
      </p:sp>
      <p:sp>
        <p:nvSpPr>
          <p:cNvPr id="6" name="Slide Number Placeholder 6"/>
          <p:cNvSpPr>
            <a:spLocks noGrp="1"/>
          </p:cNvSpPr>
          <p:nvPr>
            <p:ph type="sldNum" sz="quarter" idx="12"/>
          </p:nvPr>
        </p:nvSpPr>
        <p:spPr/>
        <p:txBody>
          <a:bodyPr/>
          <a:lstStyle/>
          <a:p>
            <a:fld id="{422FF0F3-328B-4CD3-B4E9-DF40B7F2363A}" type="slidenum">
              <a:rPr lang="es-GT" smtClean="0"/>
              <a:t>‹Nº›</a:t>
            </a:fld>
            <a:endParaRPr lang="es-GT"/>
          </a:p>
        </p:txBody>
      </p:sp>
    </p:spTree>
    <p:extLst>
      <p:ext uri="{BB962C8B-B14F-4D97-AF65-F5344CB8AC3E}">
        <p14:creationId xmlns:p14="http://schemas.microsoft.com/office/powerpoint/2010/main" val="416727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E332C0A-9F5E-4008-AF26-D303B54340E4}" type="datetimeFigureOut">
              <a:rPr lang="es-GT" smtClean="0"/>
              <a:t>25/06/2018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22FF0F3-328B-4CD3-B4E9-DF40B7F2363A}" type="slidenum">
              <a:rPr lang="es-GT" smtClean="0"/>
              <a:t>‹Nº›</a:t>
            </a:fld>
            <a:endParaRPr lang="es-GT"/>
          </a:p>
        </p:txBody>
      </p:sp>
    </p:spTree>
    <p:extLst>
      <p:ext uri="{BB962C8B-B14F-4D97-AF65-F5344CB8AC3E}">
        <p14:creationId xmlns:p14="http://schemas.microsoft.com/office/powerpoint/2010/main" val="669915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E332C0A-9F5E-4008-AF26-D303B54340E4}" type="datetimeFigureOut">
              <a:rPr lang="es-GT" smtClean="0"/>
              <a:t>25/06/2018</a:t>
            </a:fld>
            <a:endParaRPr lang="es-G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G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22FF0F3-328B-4CD3-B4E9-DF40B7F2363A}" type="slidenum">
              <a:rPr lang="es-GT" smtClean="0"/>
              <a:t>‹Nº›</a:t>
            </a:fld>
            <a:endParaRPr lang="es-GT"/>
          </a:p>
        </p:txBody>
      </p:sp>
    </p:spTree>
    <p:extLst>
      <p:ext uri="{BB962C8B-B14F-4D97-AF65-F5344CB8AC3E}">
        <p14:creationId xmlns:p14="http://schemas.microsoft.com/office/powerpoint/2010/main" val="34330373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01930" y="0"/>
            <a:ext cx="8825658" cy="3329581"/>
          </a:xfrm>
        </p:spPr>
        <p:txBody>
          <a:bodyPr/>
          <a:lstStyle/>
          <a:p>
            <a:r>
              <a:rPr lang="es-GT" dirty="0" smtClean="0">
                <a:solidFill>
                  <a:srgbClr val="FF0000"/>
                </a:solidFill>
              </a:rPr>
              <a:t>WEB RESPONSIVE</a:t>
            </a:r>
            <a:endParaRPr lang="es-GT" dirty="0">
              <a:solidFill>
                <a:srgbClr val="FF0000"/>
              </a:solidFill>
            </a:endParaRPr>
          </a:p>
        </p:txBody>
      </p:sp>
      <p:sp>
        <p:nvSpPr>
          <p:cNvPr id="3" name="Subtítulo 2"/>
          <p:cNvSpPr>
            <a:spLocks noGrp="1"/>
          </p:cNvSpPr>
          <p:nvPr>
            <p:ph type="subTitle" idx="1"/>
          </p:nvPr>
        </p:nvSpPr>
        <p:spPr/>
        <p:txBody>
          <a:bodyPr>
            <a:normAutofit fontScale="47500" lnSpcReduction="20000"/>
          </a:bodyPr>
          <a:lstStyle/>
          <a:p>
            <a:r>
              <a:rPr lang="es-GT" dirty="0" smtClean="0"/>
              <a:t>El diseño web adaptable (también diseño web adaptativo o responsivo; este último calco del inglés </a:t>
            </a:r>
            <a:r>
              <a:rPr lang="es-GT" dirty="0" err="1" smtClean="0"/>
              <a:t>responsive</a:t>
            </a:r>
            <a:r>
              <a:rPr lang="es-GT" dirty="0" smtClean="0"/>
              <a:t> web </a:t>
            </a:r>
            <a:r>
              <a:rPr lang="es-GT" dirty="0" err="1" smtClean="0"/>
              <a:t>design</a:t>
            </a:r>
            <a:r>
              <a:rPr lang="es-GT" dirty="0" smtClean="0"/>
              <a:t>), es una filosofía de diseño y desarrollo cuyo objetivo es adaptar la apariencia de las páginas web al dispositivo que se esté utilizando para visitarlas. Hoy día las páginas web se ven en multitud de dispositivos como tabletas, teléfonos inteligentes, libros electrónicos, portátiles, PC, etcétera. Además, aún dentro de cada tipo, cada dispositivo tiene sus características concretas: tamaño de pantalla, resolución, potencia de CPU, sistema operativo o capacidad de memoria entre otras. Esta tecnología pretende que con un único diseño web, todo se vea correctamente en cualquier dispositivo.</a:t>
            </a:r>
            <a:endParaRPr lang="es-GT" dirty="0"/>
          </a:p>
        </p:txBody>
      </p:sp>
    </p:spTree>
    <p:extLst>
      <p:ext uri="{BB962C8B-B14F-4D97-AF65-F5344CB8AC3E}">
        <p14:creationId xmlns:p14="http://schemas.microsoft.com/office/powerpoint/2010/main" val="19252676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6366" y="296214"/>
            <a:ext cx="10967434" cy="5880749"/>
          </a:xfrm>
        </p:spPr>
        <p:txBody>
          <a:bodyPr>
            <a:normAutofit lnSpcReduction="10000"/>
          </a:bodyPr>
          <a:lstStyle/>
          <a:p>
            <a:r>
              <a:rPr lang="es-GT" dirty="0" smtClean="0"/>
              <a:t>Origen del diseño web adaptable</a:t>
            </a:r>
          </a:p>
          <a:p>
            <a:r>
              <a:rPr lang="es-GT" dirty="0" smtClean="0"/>
              <a:t>Tanto la idea como el propósito del diseño web adaptable fueron previamente discutidos y descritos por el </a:t>
            </a:r>
            <a:r>
              <a:rPr lang="es-GT" dirty="0" err="1" smtClean="0"/>
              <a:t>World</a:t>
            </a:r>
            <a:r>
              <a:rPr lang="es-GT" dirty="0" smtClean="0"/>
              <a:t> Wide Web </a:t>
            </a:r>
            <a:r>
              <a:rPr lang="es-GT" dirty="0" err="1" smtClean="0"/>
              <a:t>Consortium</a:t>
            </a:r>
            <a:r>
              <a:rPr lang="es-GT" dirty="0" smtClean="0"/>
              <a:t> (W3C) en julio de 2008 en su recomendación Mobile Web </a:t>
            </a:r>
            <a:r>
              <a:rPr lang="es-GT" dirty="0" err="1" smtClean="0"/>
              <a:t>Best</a:t>
            </a:r>
            <a:r>
              <a:rPr lang="es-GT" dirty="0" smtClean="0"/>
              <a:t> </a:t>
            </a:r>
            <a:r>
              <a:rPr lang="es-GT" dirty="0" err="1" smtClean="0"/>
              <a:t>Practices</a:t>
            </a:r>
            <a:r>
              <a:rPr lang="es-GT" dirty="0" smtClean="0"/>
              <a:t> bajo el subtítulo «</a:t>
            </a:r>
            <a:r>
              <a:rPr lang="es-GT" dirty="0" err="1" smtClean="0"/>
              <a:t>One</a:t>
            </a:r>
            <a:r>
              <a:rPr lang="es-GT" dirty="0" smtClean="0"/>
              <a:t> Web».2​</a:t>
            </a:r>
          </a:p>
          <a:p>
            <a:endParaRPr lang="es-GT" dirty="0" smtClean="0"/>
          </a:p>
          <a:p>
            <a:r>
              <a:rPr lang="es-GT" dirty="0" smtClean="0"/>
              <a:t>Dicha recomendación, aunque específica para dispositivos móviles, puntualiza que está hecha en el contexto de </a:t>
            </a:r>
            <a:r>
              <a:rPr lang="es-GT" dirty="0" err="1" smtClean="0"/>
              <a:t>One</a:t>
            </a:r>
            <a:r>
              <a:rPr lang="es-GT" dirty="0" smtClean="0"/>
              <a:t> Web, y que por lo tanto engloba no solo la experiencia de navegación en dispositivos móviles sino también en dispositivos de mayor resolución de pantalla como dispositivos de sobremesa.3​</a:t>
            </a:r>
          </a:p>
          <a:p>
            <a:endParaRPr lang="es-GT" dirty="0" smtClean="0"/>
          </a:p>
          <a:p>
            <a:r>
              <a:rPr lang="es-GT" dirty="0" smtClean="0"/>
              <a:t>El concepto de </a:t>
            </a:r>
            <a:r>
              <a:rPr lang="es-GT" dirty="0" err="1" smtClean="0"/>
              <a:t>One</a:t>
            </a:r>
            <a:r>
              <a:rPr lang="es-GT" dirty="0" smtClean="0"/>
              <a:t> Web hace referencia a la idea de construir una ‘Web para Todos’ (Web </a:t>
            </a:r>
            <a:r>
              <a:rPr lang="es-GT" dirty="0" err="1" smtClean="0"/>
              <a:t>for</a:t>
            </a:r>
            <a:r>
              <a:rPr lang="es-GT" dirty="0" smtClean="0"/>
              <a:t> </a:t>
            </a:r>
            <a:r>
              <a:rPr lang="es-GT" dirty="0" err="1" smtClean="0"/>
              <a:t>All</a:t>
            </a:r>
            <a:r>
              <a:rPr lang="es-GT" dirty="0" smtClean="0"/>
              <a:t>) y accesible desde cualquier tipo de dispositivo (Web </a:t>
            </a:r>
            <a:r>
              <a:rPr lang="es-GT" dirty="0" err="1" smtClean="0"/>
              <a:t>on</a:t>
            </a:r>
            <a:r>
              <a:rPr lang="es-GT" dirty="0" smtClean="0"/>
              <a:t> </a:t>
            </a:r>
            <a:r>
              <a:rPr lang="es-GT" dirty="0" err="1" smtClean="0"/>
              <a:t>Everything</a:t>
            </a:r>
            <a:r>
              <a:rPr lang="es-GT" dirty="0" smtClean="0"/>
              <a:t>).4​</a:t>
            </a:r>
          </a:p>
          <a:p>
            <a:endParaRPr lang="es-GT" dirty="0" smtClean="0"/>
          </a:p>
          <a:p>
            <a:r>
              <a:rPr lang="es-GT" dirty="0" smtClean="0"/>
              <a:t>Hoy en día, la variedad de dispositivos existentes en el mercado ha provocado que la información disponible no sea accesible desde todos los dispositivos, o bien sea accesible pero con una experiencia de navegación muy pobre.</a:t>
            </a:r>
            <a:endParaRPr lang="es-GT" dirty="0"/>
          </a:p>
        </p:txBody>
      </p:sp>
    </p:spTree>
    <p:extLst>
      <p:ext uri="{BB962C8B-B14F-4D97-AF65-F5344CB8AC3E}">
        <p14:creationId xmlns:p14="http://schemas.microsoft.com/office/powerpoint/2010/main" val="29383913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Identificar un sitio web responsivo</a:t>
            </a:r>
            <a:endParaRPr lang="es-GT" dirty="0"/>
          </a:p>
        </p:txBody>
      </p:sp>
      <p:sp>
        <p:nvSpPr>
          <p:cNvPr id="3" name="Marcador de contenido 2"/>
          <p:cNvSpPr>
            <a:spLocks noGrp="1"/>
          </p:cNvSpPr>
          <p:nvPr>
            <p:ph idx="1"/>
          </p:nvPr>
        </p:nvSpPr>
        <p:spPr>
          <a:xfrm>
            <a:off x="515155" y="1313645"/>
            <a:ext cx="10838645" cy="4863318"/>
          </a:xfrm>
        </p:spPr>
        <p:txBody>
          <a:bodyPr>
            <a:normAutofit fontScale="55000" lnSpcReduction="20000"/>
          </a:bodyPr>
          <a:lstStyle/>
          <a:p>
            <a:r>
              <a:rPr lang="es-GT" dirty="0" smtClean="0"/>
              <a:t>Es importante tener en cuenta que el concepto de sitio </a:t>
            </a:r>
            <a:r>
              <a:rPr lang="es-GT" dirty="0" err="1" smtClean="0"/>
              <a:t>responsive</a:t>
            </a:r>
            <a:r>
              <a:rPr lang="es-GT" dirty="0" smtClean="0"/>
              <a:t> no es equivalente a sitio adaptable. La principal diferencia se relaciona en que la página web </a:t>
            </a:r>
            <a:r>
              <a:rPr lang="es-GT" dirty="0" err="1" smtClean="0"/>
              <a:t>responsive</a:t>
            </a:r>
            <a:r>
              <a:rPr lang="es-GT" dirty="0" smtClean="0"/>
              <a:t> cambia el diseño de la web según el dispositivo que utilices mientras que la página adaptable significará tener una versión específica del sitio para cada tipo de dispositivo.</a:t>
            </a:r>
          </a:p>
          <a:p>
            <a:endParaRPr lang="es-GT" dirty="0" smtClean="0"/>
          </a:p>
          <a:p>
            <a:r>
              <a:rPr lang="es-GT" dirty="0" smtClean="0"/>
              <a:t>Hay varias maneras de distinguir un sitio </a:t>
            </a:r>
            <a:r>
              <a:rPr lang="es-GT" dirty="0" err="1" smtClean="0"/>
              <a:t>responsive</a:t>
            </a:r>
            <a:r>
              <a:rPr lang="es-GT" dirty="0" smtClean="0"/>
              <a:t> aunque tus conocimientos en informática sean limitados. Nosotros destacamos las siguientes:</a:t>
            </a:r>
          </a:p>
          <a:p>
            <a:endParaRPr lang="es-GT" dirty="0" smtClean="0"/>
          </a:p>
          <a:p>
            <a:r>
              <a:rPr lang="es-GT" dirty="0" smtClean="0"/>
              <a:t>Existe una </a:t>
            </a:r>
            <a:r>
              <a:rPr lang="es-GT" dirty="0" err="1" smtClean="0"/>
              <a:t>app</a:t>
            </a:r>
            <a:r>
              <a:rPr lang="es-GT" dirty="0" smtClean="0"/>
              <a:t> que facilita Google, Test Mobile </a:t>
            </a:r>
            <a:r>
              <a:rPr lang="es-GT" dirty="0" err="1" smtClean="0"/>
              <a:t>Friendly</a:t>
            </a:r>
            <a:r>
              <a:rPr lang="es-GT" dirty="0" smtClean="0"/>
              <a:t>, que te permite rápidamente saber si una página es </a:t>
            </a:r>
            <a:r>
              <a:rPr lang="es-GT" dirty="0" err="1" smtClean="0"/>
              <a:t>responsive</a:t>
            </a:r>
            <a:r>
              <a:rPr lang="es-GT" dirty="0" smtClean="0"/>
              <a:t> o no, únicamente indicando su URL. Con esta herramienta sabrás en pocos segundos si la página está optimizada para teléfonos celulares y otros dispositivos móviles. Esta opción es interesante para conocer cuál es el punto de partida.</a:t>
            </a:r>
          </a:p>
          <a:p>
            <a:r>
              <a:rPr lang="es-GT" dirty="0" smtClean="0"/>
              <a:t>Un sitio web responsivo se adaptará a los cambios que realices en la ventana de tu navegador. Por ejemplo, si decides cambiar el tamaño, un sitio </a:t>
            </a:r>
            <a:r>
              <a:rPr lang="es-GT" dirty="0" err="1" smtClean="0"/>
              <a:t>responsive</a:t>
            </a:r>
            <a:r>
              <a:rPr lang="es-GT" dirty="0" smtClean="0"/>
              <a:t> no tendrá el texto deformado, sino que, simplemente, se adaptará para que la experiencia de lectura sea más fácil. Tampoco deberías tener que desplazarte horizontalmente para ver toda la pantalla. Si obviamos otros indicadores, esta es una forma sencilla de comprobar si el diseñador web ha realizado un trabajo de adaptabilidad.</a:t>
            </a:r>
          </a:p>
          <a:p>
            <a:r>
              <a:rPr lang="es-GT" dirty="0" smtClean="0"/>
              <a:t>Las pruebas de usabilidad complementarias son especialmente útiles si necesitas comprobar si un sitio web es o no </a:t>
            </a:r>
            <a:r>
              <a:rPr lang="es-GT" dirty="0" err="1" smtClean="0"/>
              <a:t>responsive</a:t>
            </a:r>
            <a:r>
              <a:rPr lang="es-GT" dirty="0" smtClean="0"/>
              <a:t>. Por ejemplo, ver si la función flash está desactivada cuando navegas por un dispositivo móvil o si hay suficiente espacio entre los botones para poder realizar las funciones que necesitas. Estos detalles te darán pistas, sobre todo del grado de optimización real de la página web.</a:t>
            </a:r>
          </a:p>
          <a:p>
            <a:r>
              <a:rPr lang="es-GT" dirty="0" smtClean="0"/>
              <a:t>Existen métricas que has de conocer si eres el propietario del sitio porque dan información indirecta. Cuando la tasa de conversión en dispositivos móviles es muy baja, los usuarios no se suscriben a través de esta plataforma o las visitas están por debajo de la proporción habitual en tu sector, lo más probable es que la web no esté adaptada.</a:t>
            </a:r>
          </a:p>
          <a:p>
            <a:r>
              <a:rPr lang="es-GT" dirty="0" smtClean="0"/>
              <a:t>El diseño en un sitio </a:t>
            </a:r>
            <a:r>
              <a:rPr lang="es-GT" dirty="0" err="1" smtClean="0"/>
              <a:t>responsive</a:t>
            </a:r>
            <a:r>
              <a:rPr lang="es-GT" dirty="0" smtClean="0"/>
              <a:t> evoluciona y, por lo tanto, esta variable es dinámica, así como el concepto. Hace cinco años, las conexiones a internet a través de dispositivos móviles eran claramente minoritarias y no se hacía necesario invertir grandes cantidades en esta tecnología. Además, algunas necesidades que ahora se perciben con claridad como adaptar el tamaño de la página web al navegador de tu celular no eran tan importantes como en la actualidad.</a:t>
            </a:r>
            <a:endParaRPr lang="es-GT" dirty="0"/>
          </a:p>
        </p:txBody>
      </p:sp>
    </p:spTree>
    <p:extLst>
      <p:ext uri="{BB962C8B-B14F-4D97-AF65-F5344CB8AC3E}">
        <p14:creationId xmlns:p14="http://schemas.microsoft.com/office/powerpoint/2010/main" val="194483786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La necesidad de contar con una página web </a:t>
            </a:r>
            <a:r>
              <a:rPr lang="es-GT" dirty="0" err="1" smtClean="0"/>
              <a:t>responsive</a:t>
            </a:r>
            <a:endParaRPr lang="es-GT" dirty="0"/>
          </a:p>
        </p:txBody>
      </p:sp>
      <p:sp>
        <p:nvSpPr>
          <p:cNvPr id="3" name="Marcador de contenido 2"/>
          <p:cNvSpPr>
            <a:spLocks noGrp="1"/>
          </p:cNvSpPr>
          <p:nvPr>
            <p:ph idx="1"/>
          </p:nvPr>
        </p:nvSpPr>
        <p:spPr/>
        <p:txBody>
          <a:bodyPr>
            <a:normAutofit fontScale="85000" lnSpcReduction="20000"/>
          </a:bodyPr>
          <a:lstStyle/>
          <a:p>
            <a:r>
              <a:rPr lang="es-GT" dirty="0" smtClean="0"/>
              <a:t>Ten presente que el diseño </a:t>
            </a:r>
            <a:r>
              <a:rPr lang="es-GT" dirty="0" err="1" smtClean="0"/>
              <a:t>responsive</a:t>
            </a:r>
            <a:r>
              <a:rPr lang="es-GT" dirty="0" smtClean="0"/>
              <a:t> o adaptable ya no es una opción, sino una necesidad. El costo de oportunidad de no incorporar esta tecnología en tu página web es demasiado elevado como para no considerarlo. El usuario busca una experiencia de navegación rápida, ágil y versátil. Si no la encuentra en tu sitio web, marchará a la competencia y habrás perdido la oportunidad de vender.</a:t>
            </a:r>
          </a:p>
          <a:p>
            <a:endParaRPr lang="es-GT" dirty="0" smtClean="0"/>
          </a:p>
          <a:p>
            <a:r>
              <a:rPr lang="es-GT" dirty="0" smtClean="0"/>
              <a:t>Aunque el trabajo de optimización de tu sitio web le corresponde a un especialista, como propietario del negocio o directivo sí puedes comprobar qué necesitarían tus clientes y dar directrices para conseguir un buen resultado. Te recomendamos que indiques al especialista qué buscas exactamente.</a:t>
            </a:r>
          </a:p>
          <a:p>
            <a:endParaRPr lang="es-GT" dirty="0" smtClean="0"/>
          </a:p>
          <a:p>
            <a:r>
              <a:rPr lang="es-GT" dirty="0" smtClean="0"/>
              <a:t>Por lo tanto, si cuentas con una tienda online o una página corporativa, uno de los primeros puntos a considerar es que el sitio tenga una tecnología compatible con cualquier dispositivo. Cuanta más adaptabilidad ofrezcas, más posibilidades de venta tendrás.</a:t>
            </a:r>
            <a:endParaRPr lang="es-GT" dirty="0"/>
          </a:p>
        </p:txBody>
      </p:sp>
    </p:spTree>
    <p:extLst>
      <p:ext uri="{BB962C8B-B14F-4D97-AF65-F5344CB8AC3E}">
        <p14:creationId xmlns:p14="http://schemas.microsoft.com/office/powerpoint/2010/main" val="41812984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96214" y="0"/>
            <a:ext cx="11057586" cy="6176963"/>
          </a:xfrm>
        </p:spPr>
        <p:txBody>
          <a:bodyPr>
            <a:normAutofit fontScale="85000" lnSpcReduction="10000"/>
          </a:bodyPr>
          <a:lstStyle/>
          <a:p>
            <a:r>
              <a:rPr lang="es-GT" dirty="0" smtClean="0"/>
              <a:t>Ventajas</a:t>
            </a:r>
          </a:p>
          <a:p>
            <a:r>
              <a:rPr lang="es-GT" dirty="0" smtClean="0"/>
              <a:t>El uso de dispositivos móviles ha aumentado notablemente en los años 2010, en particular, el uso de tabletas y teléfonos inteligentes. La evolución de la navegación en Internet ha ido a la par, y ello ha popularizado la navegación en Internet mediante una creciente variedad de dispositivos y resoluciones de pantalla, lo que a su vez ha creado unas necesidades de adaptar la experiencia de la navegación web a ellos.</a:t>
            </a:r>
          </a:p>
          <a:p>
            <a:endParaRPr lang="es-GT" dirty="0" smtClean="0"/>
          </a:p>
          <a:p>
            <a:r>
              <a:rPr lang="es-GT" dirty="0" smtClean="0"/>
              <a:t>Con una sola versión en HTML y CSS se pueden cubrir todas las resoluciones de pantalla, con lo que el sitio web estará optimizado para distintos dispositivos y resoluciones de pantalla. Esto mejora la experiencia de usuario a diferencia de lo que ocurre, por ejemplo, con sitios web de ancho fijo cuando se acceden desde dispositivos móviles. De esta forma se reducen los costos de creación y mantenimiento cuando el diseño de las pantallas es similar entre dispositivos de distintos tamaños. También evita tener que desarrollar aplicaciones ad-hoc para cada sistema operativo móvil: </a:t>
            </a:r>
            <a:r>
              <a:rPr lang="es-GT" dirty="0" err="1" smtClean="0"/>
              <a:t>iOS</a:t>
            </a:r>
            <a:r>
              <a:rPr lang="es-GT" dirty="0" smtClean="0"/>
              <a:t>, </a:t>
            </a:r>
            <a:r>
              <a:rPr lang="es-GT" dirty="0" err="1" smtClean="0"/>
              <a:t>Android</a:t>
            </a:r>
            <a:r>
              <a:rPr lang="es-GT" dirty="0" smtClean="0"/>
              <a:t>, Windows </a:t>
            </a:r>
            <a:r>
              <a:rPr lang="es-GT" dirty="0" err="1" smtClean="0"/>
              <a:t>Phone</a:t>
            </a:r>
            <a:r>
              <a:rPr lang="es-GT" dirty="0" smtClean="0"/>
              <a:t>, BlackBerry OS, etcétera,5​ aunque hoy en día[¿cuándo?] las webs para móviles todavía no pueden realizar las mismas funciones que las aplicaciones nativas.[cita requerida]</a:t>
            </a:r>
          </a:p>
          <a:p>
            <a:endParaRPr lang="es-GT" dirty="0" smtClean="0"/>
          </a:p>
          <a:p>
            <a:r>
              <a:rPr lang="es-GT" dirty="0" smtClean="0"/>
              <a:t>Desde el punto de vista del posicionamiento en buscadores, aparecería una única URL en los resultados de búsqueda, con lo cual se ahorrarían múltiples redirecciones y los fallos que se derivan de estas. También se evitarían errores al acceder al sitio web en concreto desde los llamados social links, es decir, desde enlaces que los usuarios comparten en medios sociales tales como Facebook o </a:t>
            </a:r>
            <a:r>
              <a:rPr lang="es-GT" dirty="0" err="1" smtClean="0"/>
              <a:t>Twitter</a:t>
            </a:r>
            <a:r>
              <a:rPr lang="es-GT" dirty="0" smtClean="0"/>
              <a:t>, y que pueden acabar en error dependiendo desde qué dispositivo se copió y desde qué dispositivo se intenta acceder a ese enlace.6​</a:t>
            </a:r>
            <a:endParaRPr lang="es-GT" dirty="0"/>
          </a:p>
        </p:txBody>
      </p:sp>
    </p:spTree>
    <p:extLst>
      <p:ext uri="{BB962C8B-B14F-4D97-AF65-F5344CB8AC3E}">
        <p14:creationId xmlns:p14="http://schemas.microsoft.com/office/powerpoint/2010/main" val="96341480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0"/>
                                        <p:tgtEl>
                                          <p:spTgt spid="3">
                                            <p:txEl>
                                              <p:pRg st="3" end="3"/>
                                            </p:txEl>
                                          </p:spTgt>
                                        </p:tgtEl>
                                      </p:cBhvr>
                                    </p:animEffect>
                                    <p:anim calcmode="lin" valueType="num">
                                      <p:cBhvr>
                                        <p:cTn id="22"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anim calcmode="lin" valueType="num">
                                      <p:cBhvr>
                                        <p:cTn id="29"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0"/>
            <a:ext cx="11353800" cy="6176963"/>
          </a:xfrm>
        </p:spPr>
        <p:txBody>
          <a:bodyPr>
            <a:normAutofit/>
          </a:bodyPr>
          <a:lstStyle/>
          <a:p>
            <a:r>
              <a:rPr lang="es-GT" dirty="0" smtClean="0"/>
              <a:t>Funcionamiento</a:t>
            </a:r>
          </a:p>
          <a:p>
            <a:r>
              <a:rPr lang="es-GT" dirty="0" smtClean="0"/>
              <a:t>El diseño web adaptable se hace posible gracias a la introducción de las media quieres en las propiedades de los estilos CSS en su versión número 3. Las media quieres son una serie de órdenes que se incluyen en la hoja de estilos que indica al documento HTML cómo debe comportarse en diferentes resoluciones de pantalla.</a:t>
            </a:r>
          </a:p>
          <a:p>
            <a:endParaRPr lang="es-GT" dirty="0" smtClean="0"/>
          </a:p>
          <a:p>
            <a:r>
              <a:rPr lang="es-GT" dirty="0" smtClean="0"/>
              <a:t>Para entenderlo mejor, los diseños de las páginas web, al igual que los periódicos y las revistas, están basados en columnas, entonces con la filosofía del diseño adaptativo, si una web a resolución de PC (1028x768 </a:t>
            </a:r>
            <a:r>
              <a:rPr lang="es-GT" dirty="0" err="1" smtClean="0"/>
              <a:t>px</a:t>
            </a:r>
            <a:r>
              <a:rPr lang="es-GT" dirty="0" smtClean="0"/>
              <a:t>) tiene 5 columnas, para una tableta (800x600 píxeles) necesitaría sólo 4, y en el caso de un teléfono inteligente cuyo ancho suele ser entre 320 y 480 píxeles las columnas usadas serían 3.</a:t>
            </a:r>
          </a:p>
          <a:p>
            <a:endParaRPr lang="es-GT" dirty="0" smtClean="0"/>
          </a:p>
          <a:p>
            <a:r>
              <a:rPr lang="es-GT" dirty="0" smtClean="0"/>
              <a:t>El diseño responsivo debe fluir con una adaptación constante del tamaño de los gráficos y las estructuras compositivas de un sitio web dentro de los diferentes dispositivos y tamaños de pantalla considerando de forma automática la disposición (vertical – horizontal) en la que se visualizan los contenidos.</a:t>
            </a:r>
            <a:endParaRPr lang="es-GT" dirty="0"/>
          </a:p>
        </p:txBody>
      </p:sp>
    </p:spTree>
    <p:extLst>
      <p:ext uri="{BB962C8B-B14F-4D97-AF65-F5344CB8AC3E}">
        <p14:creationId xmlns:p14="http://schemas.microsoft.com/office/powerpoint/2010/main" val="42868294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TotalTime>
  <Words>1426</Words>
  <Application>Microsoft Office PowerPoint</Application>
  <PresentationFormat>Panorámica</PresentationFormat>
  <Paragraphs>38</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Century Gothic</vt:lpstr>
      <vt:lpstr>Wingdings 3</vt:lpstr>
      <vt:lpstr>Ion</vt:lpstr>
      <vt:lpstr>WEB RESPONSIVE</vt:lpstr>
      <vt:lpstr>Presentación de PowerPoint</vt:lpstr>
      <vt:lpstr>Identificar un sitio web responsivo</vt:lpstr>
      <vt:lpstr>La necesidad de contar con una página web responsive</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RESPONSIVE</dc:title>
  <dc:creator>Estudiante</dc:creator>
  <cp:lastModifiedBy>Estudiante</cp:lastModifiedBy>
  <cp:revision>4</cp:revision>
  <dcterms:created xsi:type="dcterms:W3CDTF">2018-06-25T18:27:44Z</dcterms:created>
  <dcterms:modified xsi:type="dcterms:W3CDTF">2018-06-25T18:29:32Z</dcterms:modified>
</cp:coreProperties>
</file>