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Raleway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A251D8-AB74-4772-9267-0778F2BA4185}">
  <a:tblStyle styleId="{44A251D8-AB74-4772-9267-0778F2BA418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aleway-bold.fntdata"/><Relationship Id="rId43" Type="http://schemas.openxmlformats.org/officeDocument/2006/relationships/font" Target="fonts/Raleway-regular.fntdata"/><Relationship Id="rId46" Type="http://schemas.openxmlformats.org/officeDocument/2006/relationships/font" Target="fonts/Raleway-boldItalic.fntdata"/><Relationship Id="rId45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fb1ff459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fb1ff459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profile = Based on the the genre list for each movie, we build a movie profile. Example movie 1 belongs to genre [“Action”],movie 2 is a RomCom movie, and so 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ratings data, which has ratings for a movie by the user, we build a user profile.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entry in the user profile vector depicts the </a:t>
            </a:r>
            <a:r>
              <a:rPr lang="en"/>
              <a:t>affinity</a:t>
            </a:r>
            <a:r>
              <a:rPr lang="en"/>
              <a:t> of the user for that specific genre.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3fb1ff459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3fb1ff459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3fb1ff459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3fb1ff459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ato"/>
              <a:buChar char="●"/>
            </a:pPr>
            <a:r>
              <a:rPr lang="en" sz="1000"/>
              <a:t>As it is clearly seen from the movie title, movies with Christmas and Santa Claus are returned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4d6c54ba0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4d6c54ba0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3fb1ff459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3fb1ff459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4d6c54ba0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4d6c54ba0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3fb1ff459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3fb1ff459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Pearson Baseline: This method computes the Pearson correlation coefficient between all pairs of users (or items) using baselines for centering instead of means.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3fb1ff459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3fb1ff459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4d6c54ba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4d6c54ba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3fb1ff459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3fb1ff459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3fb1ff459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3fb1ff459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Implemented popularity model, content based model, collaborative filtering model and  latent  factor  based  model and combining the above to form a hybrid model.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Hyperparameter  tuning,  testing accuracy  and  evaluation  of  recommendations  of  each  model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4d6c54ba0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4d6c54ba0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SVD++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4d6c54ba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4d6c54ba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4d6c54ba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4d6c54ba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4d6c54ba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4d6c54ba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4d6c54ba0_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4d6c54ba0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4d6c54ba0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4d6c54ba0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4d6c54ba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4d6c54ba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3fb1ff459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3fb1ff459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3fb1ff459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3fb1ff459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3fb1ff459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3fb1ff459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4d6c54ba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4d6c54ba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434343"/>
                </a:solidFill>
              </a:rPr>
              <a:t>The primary dataset used for this project is the movielens review dataset. consisting of   27,753,444 reviews  over  58,098  different  movies  by  283,228  users.</a:t>
            </a:r>
            <a:endParaRPr sz="10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4d6c54ba0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4d6c54ba0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4d6c54ba0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4d6c54ba0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3fb1ff459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3fb1ff459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3fb1ff459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3fb1ff459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3fb1ff459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3fb1ff459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4d6c54ba0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4d6c54ba0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3fb1ff45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3fb1ff45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3fb1ff45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3fb1ff45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4d6c54ba0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4d6c54ba0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3fb1ff45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3fb1ff45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3fb1ff459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3fb1ff459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3fb1ff459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3fb1ff459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3fb1ff459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3fb1ff459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surprise.readthedocs.io/en/stable/" TargetMode="External"/><Relationship Id="rId4" Type="http://schemas.openxmlformats.org/officeDocument/2006/relationships/hyperlink" Target="https://arxiv.org/pdf/1901.03888.pdf" TargetMode="External"/><Relationship Id="rId5" Type="http://schemas.openxmlformats.org/officeDocument/2006/relationships/hyperlink" Target="http://fastml.com/evaluating-recommender-systems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3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Recommendation System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2969400"/>
            <a:ext cx="7688100" cy="18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Group 2: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Prakruti Joshi (phj15)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Twisha Naik (tn268)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Hari Priya Ponnakanti (hp467)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Dhruv Mundhra (dm1396)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811900" y="555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and Item Vectors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773" y="1167075"/>
            <a:ext cx="3911276" cy="36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328500" y="1562050"/>
            <a:ext cx="4140600" cy="27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Item Vector: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Vector of length total genres with 1 at relevant indices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User Vector: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Vector of length total genres with the value of average rating for each genre based on ratings in train set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</a:t>
            </a:r>
            <a:r>
              <a:rPr lang="en"/>
              <a:t>metrics</a:t>
            </a:r>
            <a:endParaRPr/>
          </a:p>
        </p:txBody>
      </p:sp>
      <p:graphicFrame>
        <p:nvGraphicFramePr>
          <p:cNvPr id="155" name="Google Shape;155;p23"/>
          <p:cNvGraphicFramePr/>
          <p:nvPr/>
        </p:nvGraphicFramePr>
        <p:xfrm>
          <a:off x="5013675" y="210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{44A251D8-AB74-4772-9267-0778F2BA4185}</a:tableStyleId>
              </a:tblPr>
              <a:tblGrid>
                <a:gridCol w="1741100"/>
                <a:gridCol w="1741100"/>
              </a:tblGrid>
              <a:tr h="54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Metric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Content based (</a:t>
                      </a: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Genre)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55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0.800932214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0.495168862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F-Measure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0.6119842046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NDCG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0.945576877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6" name="Google Shape;156;p23"/>
          <p:cNvGraphicFramePr/>
          <p:nvPr/>
        </p:nvGraphicFramePr>
        <p:xfrm>
          <a:off x="912950" y="210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{44A251D8-AB74-4772-9267-0778F2BA4185}</a:tableStyleId>
              </a:tblPr>
              <a:tblGrid>
                <a:gridCol w="1741100"/>
                <a:gridCol w="1741100"/>
              </a:tblGrid>
              <a:tr h="54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Metric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Content based (Genre)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55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RMSE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0.9185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MAE</a:t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0.7095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Movie-Movie Similarity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29450" y="2240200"/>
            <a:ext cx="7688700" cy="27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TF-IDF using overview and tagline of movies (from TMDb) 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u="sng">
                <a:solidFill>
                  <a:srgbClr val="000000"/>
                </a:solidFill>
              </a:rPr>
              <a:t>Issue: </a:t>
            </a:r>
            <a:r>
              <a:rPr lang="en" sz="1800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just gives movies having similar description. 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Movie-Movie Similarity (Cont.)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520675" y="2078875"/>
            <a:ext cx="4000500" cy="27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</a:rPr>
              <a:t>Overview of ‘Doctor Who: Last Christmas’</a:t>
            </a:r>
            <a:endParaRPr sz="1400" u="sng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'The Doctor and Clara face their </a:t>
            </a: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Last Christmas</a:t>
            </a: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Trapped on an Arctic base, under attack from terrifying creatures, who are you going to call?</a:t>
            </a: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Santa Claus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550" y="2409475"/>
            <a:ext cx="4260549" cy="2344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05875" y="2005525"/>
            <a:ext cx="82350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Adding the genre two times to give more weightage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Changing TF-IDF to Count Vector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TF-IDF gives lesser weight to frequently occurring terms across documents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5" name="Google Shape;175;p26"/>
          <p:cNvSpPr txBox="1"/>
          <p:nvPr>
            <p:ph type="title"/>
          </p:nvPr>
        </p:nvSpPr>
        <p:spPr>
          <a:xfrm>
            <a:off x="798600" y="1330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228100" y="990425"/>
            <a:ext cx="4803000" cy="3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 1: '20 Years After'</a:t>
            </a:r>
            <a:endParaRPr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“In the middle of nowhere, 20 years after an</a:t>
            </a: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apocalyptic terrorist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event that obliterated the face of the world!”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Genre: </a:t>
            </a: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['Drama', 'Fantasy', 'Sci-Fi']</a:t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 2: '4:44 Last Day on Earth'</a:t>
            </a:r>
            <a:endParaRPr sz="1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'A look at how a painter and a successful actor spend their last day together before the </a:t>
            </a: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world comes to an end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.'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Genre: </a:t>
            </a:r>
            <a:r>
              <a:rPr lang="en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['Drama', 'Fantasy', 'Sci-Fi']</a:t>
            </a:r>
            <a:endParaRPr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025" y="778000"/>
            <a:ext cx="3891026" cy="2024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2" name="Google Shape;182;p27"/>
          <p:cNvSpPr txBox="1"/>
          <p:nvPr/>
        </p:nvSpPr>
        <p:spPr>
          <a:xfrm>
            <a:off x="5115025" y="2922750"/>
            <a:ext cx="3932400" cy="196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Doctor Who: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en"/>
              <a:t>'The Doctor and Clara face their Last Christmas. Trapped on an Arctic base, </a:t>
            </a:r>
            <a:r>
              <a:rPr lang="en">
                <a:solidFill>
                  <a:srgbClr val="0000FF"/>
                </a:solidFill>
              </a:rPr>
              <a:t>under attack from terrifying creatures</a:t>
            </a:r>
            <a:r>
              <a:rPr lang="en">
                <a:solidFill>
                  <a:srgbClr val="666666"/>
                </a:solidFill>
              </a:rPr>
              <a:t>, </a:t>
            </a:r>
            <a:r>
              <a:rPr lang="en"/>
              <a:t>who are you going to call? Santa Claus!'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-"/>
            </a:pPr>
            <a:r>
              <a:rPr lang="en">
                <a:solidFill>
                  <a:srgbClr val="0000FF"/>
                </a:solidFill>
              </a:rPr>
              <a:t>['Adventure', 'Drama', 'Fantasy', 'Sci-Fi']</a:t>
            </a:r>
            <a:endParaRPr sz="105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615575" y="606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Filtering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727650" y="1461450"/>
            <a:ext cx="7688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KNN (k- nearest neighbors) algorithm using Surprise library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Variations of KNN based approaches: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KNNBasic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KNNwithMeans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KNNWithZScore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FF"/>
                </a:solidFill>
              </a:rPr>
              <a:t>KNNBaseline </a:t>
            </a:r>
            <a:r>
              <a:rPr lang="en" sz="1500">
                <a:solidFill>
                  <a:srgbClr val="000000"/>
                </a:solidFill>
              </a:rPr>
              <a:t>: integrates the baseline estimate ratings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Similarity metrics: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Cosine similarity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Mean square difference based similarity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Pearson coefficient (</a:t>
            </a:r>
            <a:r>
              <a:rPr lang="en" sz="1500">
                <a:solidFill>
                  <a:srgbClr val="000000"/>
                </a:solidFill>
              </a:rPr>
              <a:t>mean-centered cosine similarity)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FF"/>
                </a:solidFill>
              </a:rPr>
              <a:t>Pearson Baseline</a:t>
            </a:r>
            <a:r>
              <a:rPr lang="en" sz="1500">
                <a:solidFill>
                  <a:srgbClr val="000000"/>
                </a:solidFill>
              </a:rPr>
              <a:t> (uses global baselines for centering instead of means)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615575" y="578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User-User and Item-Item comparison</a:t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00" y="1489900"/>
            <a:ext cx="8999000" cy="35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 vs MAE for different k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847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Factor </a:t>
            </a:r>
            <a:r>
              <a:rPr lang="en"/>
              <a:t>Methods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Matrix Factorisation </a:t>
            </a:r>
            <a:r>
              <a:rPr lang="en" sz="1800">
                <a:solidFill>
                  <a:srgbClr val="000000"/>
                </a:solidFill>
              </a:rPr>
              <a:t>algorithms using Surprise library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SVD : baseline estimates + latent factor predictions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SVDpp : SVD + considers implicit ratings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Hyperparameter tuning using GridsearchCV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Number of epochs, number of factors, regularization parameter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48650" y="1922800"/>
            <a:ext cx="8221800" cy="30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Aim:</a:t>
            </a:r>
            <a:r>
              <a:rPr lang="en" sz="1800">
                <a:solidFill>
                  <a:srgbClr val="000000"/>
                </a:solidFill>
              </a:rPr>
              <a:t>  Build </a:t>
            </a:r>
            <a:r>
              <a:rPr lang="en" sz="1800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</a:rPr>
              <a:t>a </a:t>
            </a:r>
            <a:r>
              <a:rPr lang="en" sz="1800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</a:rPr>
              <a:t>movie</a:t>
            </a:r>
            <a:r>
              <a:rPr lang="en" sz="1800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</a:rPr>
              <a:t> recommendation </a:t>
            </a:r>
            <a:r>
              <a:rPr lang="en" sz="1800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</a:rPr>
              <a:t>system </a:t>
            </a:r>
            <a:r>
              <a:rPr lang="en" sz="1800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</a:rPr>
              <a:t>based  on  ‘MovieLens’  dataset.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We  wish  to integrate  the  aspects  of  personalization  of  user  with  the  overall features of movie such as genre, popularity etc.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727650" y="1372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various algorithms:</a:t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82300"/>
            <a:ext cx="9143998" cy="242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578775" y="4552875"/>
            <a:ext cx="46350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Precision and Recall @ 5</a:t>
            </a:r>
            <a:endParaRPr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Relevant : rating &gt;=3.75</a:t>
            </a:r>
            <a:endParaRPr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610863" y="60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 vs MAE for different algorithms</a:t>
            </a:r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00" y="1394575"/>
            <a:ext cx="8638126" cy="36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565375" y="588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different algorithms</a:t>
            </a:r>
            <a:endParaRPr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25" y="1410975"/>
            <a:ext cx="8408426" cy="362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532575" y="621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NDCG scores for different algorithms</a:t>
            </a:r>
            <a:endParaRPr/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50" y="1452000"/>
            <a:ext cx="8279051" cy="34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727650" y="1294025"/>
            <a:ext cx="76887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Which model is best for less ratings in training data?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(Less than 18 ratings per  user)</a:t>
            </a:r>
            <a:endParaRPr b="0" sz="2400"/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075" y="2619200"/>
            <a:ext cx="4402976" cy="21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Model </a:t>
            </a:r>
            <a:endParaRPr/>
          </a:p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729450" y="2078875"/>
            <a:ext cx="7688700" cy="23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Matrix Factorization + CF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Weighted linear combination of prediction ratings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Combined: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KNNBaseline (with pearson baseline similarity)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SVDpp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SVD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BaselineOnly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Combination of the best Algorithms</a:t>
            </a:r>
            <a:endParaRPr/>
          </a:p>
        </p:txBody>
      </p:sp>
      <p:graphicFrame>
        <p:nvGraphicFramePr>
          <p:cNvPr id="249" name="Google Shape;249;p38"/>
          <p:cNvGraphicFramePr/>
          <p:nvPr/>
        </p:nvGraphicFramePr>
        <p:xfrm>
          <a:off x="407388" y="220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{44A251D8-AB74-4772-9267-0778F2BA4185}</a:tableStyleId>
              </a:tblPr>
              <a:tblGrid>
                <a:gridCol w="546975"/>
                <a:gridCol w="1540500"/>
                <a:gridCol w="625875"/>
                <a:gridCol w="795075"/>
                <a:gridCol w="860375"/>
                <a:gridCol w="802075"/>
                <a:gridCol w="872100"/>
                <a:gridCol w="838450"/>
                <a:gridCol w="904125"/>
                <a:gridCol w="650300"/>
              </a:tblGrid>
              <a:tr h="671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SVD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KNNBaseline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(PearsonBaseline)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SVDPP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Baseline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RMSE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MAE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Precision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Recall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F-Measure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NDCG</a:t>
                      </a:r>
                      <a:endParaRPr b="1"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0.8626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0.6735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0.7992</a:t>
                      </a: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0.33642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0.47352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0.95872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0.8527</a:t>
                      </a:r>
                      <a:endParaRPr sz="1200">
                        <a:solidFill>
                          <a:srgbClr val="21212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0.6482</a:t>
                      </a:r>
                      <a:endParaRPr sz="1200">
                        <a:solidFill>
                          <a:srgbClr val="21212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0.81984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0.36242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0.50264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0.96310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0.4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0.844</a:t>
                      </a:r>
                      <a:endParaRPr sz="1200">
                        <a:solidFill>
                          <a:srgbClr val="21212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12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0.6427</a:t>
                      </a:r>
                      <a:endParaRPr sz="1200">
                        <a:solidFill>
                          <a:srgbClr val="21212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0.82732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0.35428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0.49611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0.96637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0.05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0.84405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0.6427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0.82836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0.35424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0.49626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0.96731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69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0.84405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0.6433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0.83139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0.35040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0.49301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0.96614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342650" y="1302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Model</a:t>
            </a:r>
            <a:endParaRPr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424950" y="2185850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Combination of recommendations using: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Combined model ( SVD + CF)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Content Based Movie-Movie Similarity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Popularity model </a:t>
            </a:r>
            <a:endParaRPr sz="16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+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User Profile (</a:t>
            </a:r>
            <a:r>
              <a:rPr lang="en" sz="1600">
                <a:solidFill>
                  <a:srgbClr val="000000"/>
                </a:solidFill>
              </a:rPr>
              <a:t>Genre Based)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256" name="Google Shape;256;p39"/>
          <p:cNvPicPr preferRelativeResize="0"/>
          <p:nvPr/>
        </p:nvPicPr>
        <p:blipFill rotWithShape="1">
          <a:blip r:embed="rId3">
            <a:alphaModFix/>
          </a:blip>
          <a:srcRect b="-2436" l="-3871" r="-3378" t="-2122"/>
          <a:stretch/>
        </p:blipFill>
        <p:spPr>
          <a:xfrm>
            <a:off x="4514400" y="579625"/>
            <a:ext cx="3948599" cy="44686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when enough information of User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653700" y="1569350"/>
            <a:ext cx="6581400" cy="14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User Id = 2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User top genre list from User vector:  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 ['Documentary', 'Romance', 'War']</a:t>
            </a:r>
            <a:r>
              <a:rPr lang="en" sz="1800">
                <a:solidFill>
                  <a:srgbClr val="000000"/>
                </a:solidFill>
              </a:rPr>
              <a:t>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75" y="2892200"/>
            <a:ext cx="8552648" cy="13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0"/>
          <p:cNvSpPr txBox="1"/>
          <p:nvPr/>
        </p:nvSpPr>
        <p:spPr>
          <a:xfrm>
            <a:off x="812575" y="3648000"/>
            <a:ext cx="4599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25" y="724325"/>
            <a:ext cx="7149025" cy="41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585250" y="61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28500" y="1522225"/>
            <a:ext cx="8487000" cy="31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MovieLens review dataset (ml-latest-small)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Ratings: 100k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Movies: 9k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Users: 600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Integrated the dataset with IMDB and TMDB data set publically available.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Split the dataset into 80% training and 20% testing based on the User ID.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00" y="2935475"/>
            <a:ext cx="8893301" cy="12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2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when enough information of User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645450" y="1454125"/>
            <a:ext cx="6581400" cy="14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User Id = 1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User top genre list from User vector:  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 [‘Film-Noir’, ‘Animation’, ‘Musical’]</a:t>
            </a:r>
            <a:r>
              <a:rPr lang="en" sz="1800">
                <a:solidFill>
                  <a:srgbClr val="000000"/>
                </a:solidFill>
              </a:rPr>
              <a:t>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3"/>
          <p:cNvPicPr preferRelativeResize="0"/>
          <p:nvPr/>
        </p:nvPicPr>
        <p:blipFill rotWithShape="1">
          <a:blip r:embed="rId3">
            <a:alphaModFix/>
          </a:blip>
          <a:srcRect b="34649" l="0" r="0" t="0"/>
          <a:stretch/>
        </p:blipFill>
        <p:spPr>
          <a:xfrm>
            <a:off x="144025" y="994125"/>
            <a:ext cx="8917023" cy="26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727650" y="58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when less information about user</a:t>
            </a:r>
            <a:endParaRPr/>
          </a:p>
        </p:txBody>
      </p:sp>
      <p:pic>
        <p:nvPicPr>
          <p:cNvPr id="287" name="Google Shape;2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25" y="2898800"/>
            <a:ext cx="8263950" cy="113426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727650" y="1572450"/>
            <a:ext cx="6569700" cy="12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User Id = 9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User top genre from User Vector: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[‘Fantasy’, ‘Western’, ‘Mystery’]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5"/>
          <p:cNvPicPr preferRelativeResize="0"/>
          <p:nvPr/>
        </p:nvPicPr>
        <p:blipFill rotWithShape="1">
          <a:blip r:embed="rId3">
            <a:alphaModFix/>
          </a:blip>
          <a:srcRect b="18453" l="0" r="0" t="0"/>
          <a:stretch/>
        </p:blipFill>
        <p:spPr>
          <a:xfrm>
            <a:off x="622400" y="746950"/>
            <a:ext cx="7987250" cy="30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649075" y="57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Takeaways:</a:t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727650" y="1593575"/>
            <a:ext cx="7688700" cy="29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Content based with genre is good when a user has less ratings.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Movie similarity metric based on features like overview, taglines and genre.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Item-item collaborative filtering works better than user-user collaborative filtering.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KNN based and SVD algorithms improve when global baselines are added.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Combining the predictions and recommendations of different models gives better results in terms of accuracy and quality of recommendations.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305" name="Google Shape;305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Surprise library:</a:t>
            </a:r>
            <a:r>
              <a:rPr lang="en" sz="1400">
                <a:solidFill>
                  <a:srgbClr val="0000FF"/>
                </a:solidFill>
              </a:rPr>
              <a:t> </a:t>
            </a:r>
            <a:r>
              <a:rPr lang="en" sz="1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https://surprise.readthedocs.io/en/stable/</a:t>
            </a:r>
            <a:endParaRPr sz="1400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Hybrid recommendation system: </a:t>
            </a:r>
            <a:r>
              <a:rPr lang="en" sz="1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https://arxiv.org/pdf/1901.03888.pdf</a:t>
            </a:r>
            <a:endParaRPr sz="1400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Evaluating recommendation system: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http://fastml.com/evaluating-recommender-systems/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3172325" y="2002200"/>
            <a:ext cx="2038500" cy="17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17300" y="549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4825" t="0"/>
          <a:stretch/>
        </p:blipFill>
        <p:spPr>
          <a:xfrm>
            <a:off x="0" y="2146225"/>
            <a:ext cx="3890850" cy="24699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304450" y="1399175"/>
            <a:ext cx="2306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Genre Distribution:                                             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100" y="1857037"/>
            <a:ext cx="5034900" cy="304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4572000" y="1399175"/>
            <a:ext cx="3009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Number of ratings per user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:                                             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475" y="1302650"/>
            <a:ext cx="2555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Histogram of Ratings: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975" y="1474150"/>
            <a:ext cx="6928050" cy="35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Popularity based model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Content based model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Collaborative Filtering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Matrix Factorization method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Combined model ( SVD + CF)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Hybrid model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651650" y="557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 Model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561900" y="1564650"/>
            <a:ext cx="7183500" cy="13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Genre wise popular movies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Computed on: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Popularity metric from TMDB data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Weighted Rating from IMDB 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67476" l="28330" r="0" t="0"/>
          <a:stretch/>
        </p:blipFill>
        <p:spPr>
          <a:xfrm>
            <a:off x="1642450" y="2945250"/>
            <a:ext cx="2973725" cy="6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0" t="41779"/>
          <a:stretch/>
        </p:blipFill>
        <p:spPr>
          <a:xfrm>
            <a:off x="1708425" y="3613425"/>
            <a:ext cx="3971026" cy="11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50" y="1500950"/>
            <a:ext cx="4042525" cy="331404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7150" y="1500951"/>
            <a:ext cx="3082063" cy="33140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5" name="Google Shape;135;p20"/>
          <p:cNvSpPr txBox="1"/>
          <p:nvPr/>
        </p:nvSpPr>
        <p:spPr>
          <a:xfrm>
            <a:off x="1970100" y="1045975"/>
            <a:ext cx="19017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Action Movies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5857338" y="1045975"/>
            <a:ext cx="19017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Animated Movies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Content-Based Recommendation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249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User profile based on item profiles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Genre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lphaLcPeriod"/>
            </a:pPr>
            <a:r>
              <a:rPr lang="en" sz="1800">
                <a:solidFill>
                  <a:srgbClr val="000000"/>
                </a:solidFill>
              </a:rPr>
              <a:t>Year of release of movie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Movie - Movie similarity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