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  <p:sldMasterId id="2147483659" r:id="rId2"/>
  </p:sldMasterIdLst>
  <p:notesMasterIdLst>
    <p:notesMasterId r:id="rId26"/>
  </p:notesMasterIdLst>
  <p:sldIdLst>
    <p:sldId id="344" r:id="rId3"/>
    <p:sldId id="256" r:id="rId4"/>
    <p:sldId id="348" r:id="rId5"/>
    <p:sldId id="258" r:id="rId6"/>
    <p:sldId id="355" r:id="rId7"/>
    <p:sldId id="266" r:id="rId8"/>
    <p:sldId id="354" r:id="rId9"/>
    <p:sldId id="295" r:id="rId10"/>
    <p:sldId id="352" r:id="rId11"/>
    <p:sldId id="297" r:id="rId12"/>
    <p:sldId id="351" r:id="rId13"/>
    <p:sldId id="358" r:id="rId14"/>
    <p:sldId id="302" r:id="rId15"/>
    <p:sldId id="349" r:id="rId16"/>
    <p:sldId id="305" r:id="rId17"/>
    <p:sldId id="350" r:id="rId18"/>
    <p:sldId id="310" r:id="rId19"/>
    <p:sldId id="359" r:id="rId20"/>
    <p:sldId id="367" r:id="rId21"/>
    <p:sldId id="368" r:id="rId22"/>
    <p:sldId id="370" r:id="rId23"/>
    <p:sldId id="372" r:id="rId24"/>
    <p:sldId id="312" r:id="rId25"/>
  </p:sldIdLst>
  <p:sldSz cx="9144000" cy="5143500" type="screen16x9"/>
  <p:notesSz cx="7010400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 Front Marketing - Template" id="{6A71996F-78C3-44D0-9115-8A21AE390BE5}">
          <p14:sldIdLst>
            <p14:sldId id="344"/>
            <p14:sldId id="256"/>
            <p14:sldId id="348"/>
            <p14:sldId id="258"/>
            <p14:sldId id="355"/>
            <p14:sldId id="266"/>
            <p14:sldId id="354"/>
            <p14:sldId id="295"/>
            <p14:sldId id="352"/>
            <p14:sldId id="297"/>
            <p14:sldId id="351"/>
            <p14:sldId id="358"/>
            <p14:sldId id="302"/>
            <p14:sldId id="349"/>
            <p14:sldId id="305"/>
            <p14:sldId id="350"/>
            <p14:sldId id="310"/>
            <p14:sldId id="359"/>
            <p14:sldId id="367"/>
            <p14:sldId id="368"/>
            <p14:sldId id="370"/>
            <p14:sldId id="372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BCDCE1"/>
    <a:srgbClr val="C6E0B4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353B41-34CA-4F43-8979-B426FDD428CD}">
  <a:tblStyle styleId="{54353B41-34CA-4F43-8979-B426FDD428CD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2" autoAdjust="0"/>
    <p:restoredTop sz="95839" autoAdjust="0"/>
  </p:normalViewPr>
  <p:slideViewPr>
    <p:cSldViewPr snapToGrid="0">
      <p:cViewPr varScale="1">
        <p:scale>
          <a:sx n="182" d="100"/>
          <a:sy n="182" d="100"/>
        </p:scale>
        <p:origin x="23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lIns="92815" tIns="92815" rIns="92815" bIns="9281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7941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626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829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94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199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4436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2159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2842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7488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0605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299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63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784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64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997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77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22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60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-6025" y="2571761"/>
            <a:ext cx="1984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1117950" y="228825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5" y="2571750"/>
            <a:ext cx="32510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81250" y="327525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0" y="5221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/>
          <p:nvPr/>
        </p:nvSpPr>
        <p:spPr>
          <a:xfrm>
            <a:off x="817475" y="3191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265650" y="5221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4513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" name="Shape 55"/>
          <p:cNvSpPr/>
          <p:nvPr/>
        </p:nvSpPr>
        <p:spPr>
          <a:xfrm>
            <a:off x="4293700" y="4235405"/>
            <a:ext cx="556499" cy="5564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80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 dirty="0"/>
          </a:p>
        </p:txBody>
      </p:sp>
      <p:cxnSp>
        <p:nvCxnSpPr>
          <p:cNvPr id="14" name="Shape 14"/>
          <p:cNvCxnSpPr/>
          <p:nvPr/>
        </p:nvCxnSpPr>
        <p:spPr>
          <a:xfrm>
            <a:off x="-6025" y="2571761"/>
            <a:ext cx="1984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1117950" y="2288250"/>
            <a:ext cx="566999" cy="566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5" y="2571750"/>
            <a:ext cx="32510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68337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81250" y="327525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0" y="5221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/>
          <p:nvPr/>
        </p:nvSpPr>
        <p:spPr>
          <a:xfrm>
            <a:off x="817475" y="319166"/>
            <a:ext cx="405899" cy="4058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265650" y="5221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47179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4513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" name="Shape 55"/>
          <p:cNvSpPr/>
          <p:nvPr/>
        </p:nvSpPr>
        <p:spPr>
          <a:xfrm>
            <a:off x="4293700" y="4235405"/>
            <a:ext cx="556499" cy="5564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64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1592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aps.canadapost.ca/RouteFinder/Maps/Current/CPC_SCP_AB_T3K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@infrontmarketing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dave@infrontmarketing.c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ohn@infrontmarketing.c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hyperlink" Target="mailto:dave@infrontmarketing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643" y="2897429"/>
            <a:ext cx="1234019" cy="17263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8308" y="4623786"/>
            <a:ext cx="3874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Georgia" panose="02040502050405020303" pitchFamily="18" charset="0"/>
                <a:cs typeface="Times New Roman" panose="02020603050405020304" pitchFamily="18" charset="0"/>
              </a:rPr>
              <a:t>October 6, 2017 – Oct 31, 2018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D08673-A514-4492-B958-A9F93A76FB46}"/>
              </a:ext>
            </a:extLst>
          </p:cNvPr>
          <p:cNvSpPr/>
          <p:nvPr/>
        </p:nvSpPr>
        <p:spPr>
          <a:xfrm>
            <a:off x="1095935" y="2265829"/>
            <a:ext cx="596443" cy="631600"/>
          </a:xfrm>
          <a:prstGeom prst="ellipse">
            <a:avLst/>
          </a:prstGeom>
          <a:solidFill>
            <a:srgbClr val="BC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15043-5F7E-4FEB-B2BB-7C25BABDC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100" y="1735189"/>
            <a:ext cx="4261104" cy="12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0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D06EF6D0-E61E-4FD1-AA7D-4179E0933C65}"/>
              </a:ext>
            </a:extLst>
          </p:cNvPr>
          <p:cNvSpPr/>
          <p:nvPr/>
        </p:nvSpPr>
        <p:spPr>
          <a:xfrm>
            <a:off x="811160" y="303449"/>
            <a:ext cx="427705" cy="435599"/>
          </a:xfrm>
          <a:prstGeom prst="ellipse">
            <a:avLst/>
          </a:prstGeom>
          <a:solidFill>
            <a:srgbClr val="BC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43" name="Shape 243"/>
          <p:cNvGrpSpPr/>
          <p:nvPr/>
        </p:nvGrpSpPr>
        <p:grpSpPr>
          <a:xfrm>
            <a:off x="916458" y="396837"/>
            <a:ext cx="214624" cy="214624"/>
            <a:chOff x="2594050" y="1631825"/>
            <a:chExt cx="439625" cy="439625"/>
          </a:xfrm>
        </p:grpSpPr>
        <p:sp>
          <p:nvSpPr>
            <p:cNvPr id="244" name="Shape 24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749" y="4830487"/>
            <a:ext cx="208430" cy="291588"/>
          </a:xfrm>
          <a:prstGeom prst="rect">
            <a:avLst/>
          </a:prstGeom>
        </p:spPr>
      </p:pic>
      <p:sp>
        <p:nvSpPr>
          <p:cNvPr id="14" name="Shape 241"/>
          <p:cNvSpPr txBox="1">
            <a:spLocks/>
          </p:cNvSpPr>
          <p:nvPr/>
        </p:nvSpPr>
        <p:spPr>
          <a:xfrm>
            <a:off x="1408390" y="286050"/>
            <a:ext cx="3878399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en-CA" dirty="0">
                <a:latin typeface="Georgia" panose="02040502050405020303" pitchFamily="18" charset="0"/>
                <a:cs typeface="Times New Roman" panose="02020603050405020304" pitchFamily="18" charset="0"/>
              </a:rPr>
              <a:t>Overall Conversions</a:t>
            </a:r>
            <a:endParaRPr lang="en" dirty="0">
              <a:highlight>
                <a:srgbClr val="FFCD00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D3A5A5-7037-406A-9537-E0330A121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43897"/>
              </p:ext>
            </p:extLst>
          </p:nvPr>
        </p:nvGraphicFramePr>
        <p:xfrm>
          <a:off x="252410" y="1068917"/>
          <a:ext cx="8486780" cy="3761570"/>
        </p:xfrm>
        <a:graphic>
          <a:graphicData uri="http://schemas.openxmlformats.org/drawingml/2006/table">
            <a:tbl>
              <a:tblPr/>
              <a:tblGrid>
                <a:gridCol w="1131570">
                  <a:extLst>
                    <a:ext uri="{9D8B030D-6E8A-4147-A177-3AD203B41FA5}">
                      <a16:colId xmlns:a16="http://schemas.microsoft.com/office/drawing/2014/main" val="2686431352"/>
                    </a:ext>
                  </a:extLst>
                </a:gridCol>
                <a:gridCol w="589360">
                  <a:extLst>
                    <a:ext uri="{9D8B030D-6E8A-4147-A177-3AD203B41FA5}">
                      <a16:colId xmlns:a16="http://schemas.microsoft.com/office/drawing/2014/main" val="1918055868"/>
                    </a:ext>
                  </a:extLst>
                </a:gridCol>
                <a:gridCol w="259318">
                  <a:extLst>
                    <a:ext uri="{9D8B030D-6E8A-4147-A177-3AD203B41FA5}">
                      <a16:colId xmlns:a16="http://schemas.microsoft.com/office/drawing/2014/main" val="2664593605"/>
                    </a:ext>
                  </a:extLst>
                </a:gridCol>
                <a:gridCol w="1084422">
                  <a:extLst>
                    <a:ext uri="{9D8B030D-6E8A-4147-A177-3AD203B41FA5}">
                      <a16:colId xmlns:a16="http://schemas.microsoft.com/office/drawing/2014/main" val="360283951"/>
                    </a:ext>
                  </a:extLst>
                </a:gridCol>
                <a:gridCol w="1084422">
                  <a:extLst>
                    <a:ext uri="{9D8B030D-6E8A-4147-A177-3AD203B41FA5}">
                      <a16:colId xmlns:a16="http://schemas.microsoft.com/office/drawing/2014/main" val="2297652077"/>
                    </a:ext>
                  </a:extLst>
                </a:gridCol>
                <a:gridCol w="1084422">
                  <a:extLst>
                    <a:ext uri="{9D8B030D-6E8A-4147-A177-3AD203B41FA5}">
                      <a16:colId xmlns:a16="http://schemas.microsoft.com/office/drawing/2014/main" val="3200208124"/>
                    </a:ext>
                  </a:extLst>
                </a:gridCol>
                <a:gridCol w="1084422">
                  <a:extLst>
                    <a:ext uri="{9D8B030D-6E8A-4147-A177-3AD203B41FA5}">
                      <a16:colId xmlns:a16="http://schemas.microsoft.com/office/drawing/2014/main" val="2185300439"/>
                    </a:ext>
                  </a:extLst>
                </a:gridCol>
                <a:gridCol w="1084422">
                  <a:extLst>
                    <a:ext uri="{9D8B030D-6E8A-4147-A177-3AD203B41FA5}">
                      <a16:colId xmlns:a16="http://schemas.microsoft.com/office/drawing/2014/main" val="985817970"/>
                    </a:ext>
                  </a:extLst>
                </a:gridCol>
                <a:gridCol w="1084422">
                  <a:extLst>
                    <a:ext uri="{9D8B030D-6E8A-4147-A177-3AD203B41FA5}">
                      <a16:colId xmlns:a16="http://schemas.microsoft.com/office/drawing/2014/main" val="536427057"/>
                    </a:ext>
                  </a:extLst>
                </a:gridCol>
              </a:tblGrid>
              <a:tr h="7735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CONVERSION ANALYSIS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BRAND INQUIRY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439934"/>
                  </a:ext>
                </a:extLst>
              </a:tr>
              <a:tr h="356987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ABOUT US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CONTACT US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HOME PAGE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LINKS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SERVICES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TESTIMONIALS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781105"/>
                  </a:ext>
                </a:extLst>
              </a:tr>
              <a:tr h="18425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MAIN CREATIVE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46509"/>
                  </a:ext>
                </a:extLst>
              </a:tr>
              <a:tr h="20254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LEADERBOARD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694331"/>
                  </a:ext>
                </a:extLst>
              </a:tr>
              <a:tr h="20254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TALL BLOCK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852408"/>
                  </a:ext>
                </a:extLst>
              </a:tr>
              <a:tr h="20254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SKYSCRAPER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980702"/>
                  </a:ext>
                </a:extLst>
              </a:tr>
              <a:tr h="20254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BIG BOX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698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311196"/>
                  </a:ext>
                </a:extLst>
              </a:tr>
              <a:tr h="20254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MOBILE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727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49913"/>
                  </a:ext>
                </a:extLst>
              </a:tr>
              <a:tr h="2140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SUBTOTAL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1,559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212259"/>
                  </a:ext>
                </a:extLst>
              </a:tr>
              <a:tr h="21405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REMARKETING CREATIVE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97229"/>
                  </a:ext>
                </a:extLst>
              </a:tr>
              <a:tr h="20254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LEADERBOARD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568323"/>
                  </a:ext>
                </a:extLst>
              </a:tr>
              <a:tr h="20254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BIG BOX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990405"/>
                  </a:ext>
                </a:extLst>
              </a:tr>
              <a:tr h="20254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MOBILE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882516"/>
                  </a:ext>
                </a:extLst>
              </a:tr>
              <a:tr h="2140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SUBTOTAL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425" marR="6425" marT="6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646241"/>
                  </a:ext>
                </a:extLst>
              </a:tr>
              <a:tr h="18425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TOTALS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2,594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25" marR="6425" marT="6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25" marR="6425" marT="6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25" marR="6425" marT="6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25" marR="6425" marT="6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25" marR="6425" marT="6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2,594</a:t>
                      </a:r>
                    </a:p>
                  </a:txBody>
                  <a:tcPr marL="6425" marR="6425" marT="64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94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89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generated with high confidence">
            <a:extLst>
              <a:ext uri="{FF2B5EF4-FFF2-40B4-BE49-F238E27FC236}">
                <a16:creationId xmlns:a16="http://schemas.microsoft.com/office/drawing/2014/main" id="{5DB9C298-50D5-480F-83EF-F73F272E5F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222"/>
            <a:ext cx="9144000" cy="5041055"/>
          </a:xfrm>
          <a:prstGeom prst="rect">
            <a:avLst/>
          </a:prstGeom>
        </p:spPr>
      </p:pic>
      <p:sp>
        <p:nvSpPr>
          <p:cNvPr id="181" name="Shape 181"/>
          <p:cNvSpPr txBox="1">
            <a:spLocks noGrp="1"/>
          </p:cNvSpPr>
          <p:nvPr>
            <p:ph type="title" idx="4294967295"/>
          </p:nvPr>
        </p:nvSpPr>
        <p:spPr>
          <a:xfrm>
            <a:off x="0" y="3715750"/>
            <a:ext cx="9144000" cy="503999"/>
          </a:xfrm>
          <a:prstGeom prst="rect">
            <a:avLst/>
          </a:prstGeom>
          <a:solidFill>
            <a:srgbClr val="BCDCE1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sz="2400" dirty="0">
                <a:highlight>
                  <a:srgbClr val="BCDCE1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BEHAVIOR &amp; AUDIENCE</a:t>
            </a:r>
            <a:endParaRPr lang="en" sz="2400" dirty="0">
              <a:highlight>
                <a:srgbClr val="BCDCE1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570" y="4851912"/>
            <a:ext cx="208430" cy="2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1"/>
          <p:cNvSpPr txBox="1">
            <a:spLocks/>
          </p:cNvSpPr>
          <p:nvPr/>
        </p:nvSpPr>
        <p:spPr>
          <a:xfrm>
            <a:off x="2486617" y="175768"/>
            <a:ext cx="4229677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CA" sz="16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Category</a:t>
            </a:r>
          </a:p>
          <a:p>
            <a:pPr algn="ctr"/>
            <a:r>
              <a:rPr lang="en-CA" sz="16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 Behavior Audience</a:t>
            </a:r>
            <a:endParaRPr lang="en" sz="1600" b="1" i="1" dirty="0">
              <a:highlight>
                <a:srgbClr val="FFCD00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784" y="4106442"/>
            <a:ext cx="8175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latin typeface="Georgia" panose="02040502050405020303" pitchFamily="18" charset="0"/>
                <a:cs typeface="Times New Roman" panose="02020603050405020304" pitchFamily="18" charset="0"/>
              </a:rPr>
              <a:t>This report is showing the categories view.</a:t>
            </a:r>
          </a:p>
          <a:p>
            <a:endParaRPr lang="en-CA" sz="1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CA" sz="1000" dirty="0">
                <a:latin typeface="Georgia" panose="02040502050405020303" pitchFamily="18" charset="0"/>
                <a:cs typeface="Times New Roman" panose="02020603050405020304" pitchFamily="18" charset="0"/>
              </a:rPr>
              <a:t>This is the full ’50,000’ foot view of the categories of behaviors (bSegs) shown on the next slide. </a:t>
            </a:r>
          </a:p>
          <a:p>
            <a:endParaRPr lang="en-CA" sz="1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3115"/>
            <a:ext cx="2235200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C2AE7A0-BFA3-4F80-8726-DCACFCD53289}"/>
              </a:ext>
            </a:extLst>
          </p:cNvPr>
          <p:cNvSpPr/>
          <p:nvPr/>
        </p:nvSpPr>
        <p:spPr>
          <a:xfrm>
            <a:off x="234279" y="465315"/>
            <a:ext cx="427705" cy="435599"/>
          </a:xfrm>
          <a:prstGeom prst="ellipse">
            <a:avLst/>
          </a:prstGeom>
          <a:solidFill>
            <a:srgbClr val="BC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Shape 243"/>
          <p:cNvGrpSpPr/>
          <p:nvPr/>
        </p:nvGrpSpPr>
        <p:grpSpPr>
          <a:xfrm>
            <a:off x="328116" y="560345"/>
            <a:ext cx="214624" cy="214624"/>
            <a:chOff x="2594050" y="1631825"/>
            <a:chExt cx="439625" cy="439625"/>
          </a:xfrm>
        </p:grpSpPr>
        <p:sp>
          <p:nvSpPr>
            <p:cNvPr id="13" name="Shape 24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Shape 24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Shape 24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Shape 24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932387-D426-4B97-A53E-0FF5FF507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972929"/>
              </p:ext>
            </p:extLst>
          </p:nvPr>
        </p:nvGraphicFramePr>
        <p:xfrm>
          <a:off x="576262" y="937855"/>
          <a:ext cx="7991476" cy="3050606"/>
        </p:xfrm>
        <a:graphic>
          <a:graphicData uri="http://schemas.openxmlformats.org/drawingml/2006/table">
            <a:tbl>
              <a:tblPr/>
              <a:tblGrid>
                <a:gridCol w="2519834">
                  <a:extLst>
                    <a:ext uri="{9D8B030D-6E8A-4147-A177-3AD203B41FA5}">
                      <a16:colId xmlns:a16="http://schemas.microsoft.com/office/drawing/2014/main" val="3643091663"/>
                    </a:ext>
                  </a:extLst>
                </a:gridCol>
                <a:gridCol w="925654">
                  <a:extLst>
                    <a:ext uri="{9D8B030D-6E8A-4147-A177-3AD203B41FA5}">
                      <a16:colId xmlns:a16="http://schemas.microsoft.com/office/drawing/2014/main" val="378540955"/>
                    </a:ext>
                  </a:extLst>
                </a:gridCol>
                <a:gridCol w="925654">
                  <a:extLst>
                    <a:ext uri="{9D8B030D-6E8A-4147-A177-3AD203B41FA5}">
                      <a16:colId xmlns:a16="http://schemas.microsoft.com/office/drawing/2014/main" val="1432744222"/>
                    </a:ext>
                  </a:extLst>
                </a:gridCol>
                <a:gridCol w="925654">
                  <a:extLst>
                    <a:ext uri="{9D8B030D-6E8A-4147-A177-3AD203B41FA5}">
                      <a16:colId xmlns:a16="http://schemas.microsoft.com/office/drawing/2014/main" val="2177826424"/>
                    </a:ext>
                  </a:extLst>
                </a:gridCol>
                <a:gridCol w="802233">
                  <a:extLst>
                    <a:ext uri="{9D8B030D-6E8A-4147-A177-3AD203B41FA5}">
                      <a16:colId xmlns:a16="http://schemas.microsoft.com/office/drawing/2014/main" val="1577331989"/>
                    </a:ext>
                  </a:extLst>
                </a:gridCol>
                <a:gridCol w="925654">
                  <a:extLst>
                    <a:ext uri="{9D8B030D-6E8A-4147-A177-3AD203B41FA5}">
                      <a16:colId xmlns:a16="http://schemas.microsoft.com/office/drawing/2014/main" val="844300086"/>
                    </a:ext>
                  </a:extLst>
                </a:gridCol>
                <a:gridCol w="966793">
                  <a:extLst>
                    <a:ext uri="{9D8B030D-6E8A-4147-A177-3AD203B41FA5}">
                      <a16:colId xmlns:a16="http://schemas.microsoft.com/office/drawing/2014/main" val="1719631572"/>
                    </a:ext>
                  </a:extLst>
                </a:gridCol>
              </a:tblGrid>
              <a:tr h="51355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Category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Impressions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Clicks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CTR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Impression Performance (%)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Clicks (%)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Click Performance (%)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053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Lifestyle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548,593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249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0.05%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103.74%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21.43%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112.38%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723782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Entertainment and Hobbies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505,088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189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0.04%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95.30%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16.27%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88.16%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205801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Food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423,554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160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0.04%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107.80%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13.77%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94.07%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541736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Auto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383,943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152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0.04%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173.14%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13.08%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122.03%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671447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Music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328,439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120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0.04%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111.85%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10.33%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137.21%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543612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Finance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125,885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69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0.05%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76.54%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5.94%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92.36%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579495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Technology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79,798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56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0.07%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82.62%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4.82%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90.67%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482861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Movie/TV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121,200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46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0.04%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86.36%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3.96%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71.41%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234991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Shopping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55,561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34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0.06%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64.54%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2.93%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73.23%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538360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Travel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48,871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32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0.07%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53.26%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2.75%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96.07%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982444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Home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111,164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27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0.02%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65.19%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2.32%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73.00%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769111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News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11,538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15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0.13%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116.63%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1.29%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345.26%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572782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Health and Wellness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19,364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0.05%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65.40%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0.77%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61.25%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92895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Region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10,047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0.02%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59.63%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0.17%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28.88%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723660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Students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1,122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0.09%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120.60%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0.09%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269.15%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068529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Book Lover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14.29%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52.70%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0.09%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269.33%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900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18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1"/>
          <p:cNvSpPr txBox="1">
            <a:spLocks/>
          </p:cNvSpPr>
          <p:nvPr/>
        </p:nvSpPr>
        <p:spPr>
          <a:xfrm>
            <a:off x="542740" y="1194357"/>
            <a:ext cx="2344855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CA" sz="16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Behavior / Audience</a:t>
            </a:r>
            <a:endParaRPr lang="en" sz="1600" b="1" i="1" dirty="0">
              <a:highlight>
                <a:srgbClr val="FFCD00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06" y="1629956"/>
            <a:ext cx="408914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bSegs</a:t>
            </a:r>
            <a:r>
              <a:rPr lang="en-CA" sz="1100" dirty="0">
                <a:latin typeface="Georgia" panose="02040502050405020303" pitchFamily="18" charset="0"/>
                <a:cs typeface="Times New Roman" panose="02020603050405020304" pitchFamily="18" charset="0"/>
              </a:rPr>
              <a:t> (Behavioral Segments) View</a:t>
            </a:r>
          </a:p>
          <a:p>
            <a:endParaRPr lang="en-CA" sz="1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CA" sz="1100" dirty="0">
                <a:latin typeface="Georgia" panose="02040502050405020303" pitchFamily="18" charset="0"/>
                <a:cs typeface="Times New Roman" panose="02020603050405020304" pitchFamily="18" charset="0"/>
              </a:rPr>
              <a:t>Top 35 view sorted by clicks.</a:t>
            </a:r>
          </a:p>
          <a:p>
            <a:endParaRPr lang="en-CA" sz="1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CA" sz="1100" dirty="0">
                <a:latin typeface="Georgia" panose="02040502050405020303" pitchFamily="18" charset="0"/>
                <a:cs typeface="Times New Roman" panose="02020603050405020304" pitchFamily="18" charset="0"/>
              </a:rPr>
              <a:t>Over 250 total </a:t>
            </a:r>
            <a:r>
              <a:rPr lang="en-CA" sz="11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Bsegs</a:t>
            </a:r>
            <a:r>
              <a:rPr lang="en-CA" sz="1100" dirty="0">
                <a:latin typeface="Georgia" panose="02040502050405020303" pitchFamily="18" charset="0"/>
                <a:cs typeface="Times New Roman" panose="02020603050405020304" pitchFamily="18" charset="0"/>
              </a:rPr>
              <a:t> that are targeted during this campaign.  As bSegs don’t perform we will optimize towards bSegs that provide value for the campaign.</a:t>
            </a:r>
          </a:p>
          <a:p>
            <a:endParaRPr lang="en-CA" sz="1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CA" sz="1100" dirty="0">
                <a:latin typeface="Georgia" panose="02040502050405020303" pitchFamily="18" charset="0"/>
                <a:cs typeface="Times New Roman" panose="02020603050405020304" pitchFamily="18" charset="0"/>
              </a:rPr>
              <a:t>We are adjusting and optimizing for the top 75-100 behaviors we are seeing results on.  We will continue to target and optimize moving forward with this campaign.</a:t>
            </a:r>
          </a:p>
          <a:p>
            <a:endParaRPr lang="en-CA" sz="1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CA" sz="1100" dirty="0">
                <a:latin typeface="Georgia" panose="02040502050405020303" pitchFamily="18" charset="0"/>
                <a:cs typeface="Times New Roman" panose="02020603050405020304" pitchFamily="18" charset="0"/>
              </a:rPr>
              <a:t>If there are questions about this data, please let us know.</a:t>
            </a:r>
          </a:p>
          <a:p>
            <a:endParaRPr lang="en-CA" sz="1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en-CA" sz="1100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3115"/>
            <a:ext cx="2235200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C2AE7A0-BFA3-4F80-8726-DCACFCD53289}"/>
              </a:ext>
            </a:extLst>
          </p:cNvPr>
          <p:cNvSpPr/>
          <p:nvPr/>
        </p:nvSpPr>
        <p:spPr>
          <a:xfrm>
            <a:off x="234279" y="465315"/>
            <a:ext cx="427705" cy="435599"/>
          </a:xfrm>
          <a:prstGeom prst="ellipse">
            <a:avLst/>
          </a:prstGeom>
          <a:solidFill>
            <a:srgbClr val="BC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Shape 243"/>
          <p:cNvGrpSpPr/>
          <p:nvPr/>
        </p:nvGrpSpPr>
        <p:grpSpPr>
          <a:xfrm>
            <a:off x="328116" y="560345"/>
            <a:ext cx="214624" cy="214624"/>
            <a:chOff x="2594050" y="1631825"/>
            <a:chExt cx="439625" cy="439625"/>
          </a:xfrm>
        </p:grpSpPr>
        <p:sp>
          <p:nvSpPr>
            <p:cNvPr id="13" name="Shape 24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Shape 24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Shape 24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Shape 24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51C33A-0C6B-4357-9D37-5A38861F5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574846"/>
              </p:ext>
            </p:extLst>
          </p:nvPr>
        </p:nvGraphicFramePr>
        <p:xfrm>
          <a:off x="4271649" y="73405"/>
          <a:ext cx="4638071" cy="5003388"/>
        </p:xfrm>
        <a:graphic>
          <a:graphicData uri="http://schemas.openxmlformats.org/drawingml/2006/table">
            <a:tbl>
              <a:tblPr/>
              <a:tblGrid>
                <a:gridCol w="2206463">
                  <a:extLst>
                    <a:ext uri="{9D8B030D-6E8A-4147-A177-3AD203B41FA5}">
                      <a16:colId xmlns:a16="http://schemas.microsoft.com/office/drawing/2014/main" val="1070714292"/>
                    </a:ext>
                  </a:extLst>
                </a:gridCol>
                <a:gridCol w="810536">
                  <a:extLst>
                    <a:ext uri="{9D8B030D-6E8A-4147-A177-3AD203B41FA5}">
                      <a16:colId xmlns:a16="http://schemas.microsoft.com/office/drawing/2014/main" val="2990033331"/>
                    </a:ext>
                  </a:extLst>
                </a:gridCol>
                <a:gridCol w="810536">
                  <a:extLst>
                    <a:ext uri="{9D8B030D-6E8A-4147-A177-3AD203B41FA5}">
                      <a16:colId xmlns:a16="http://schemas.microsoft.com/office/drawing/2014/main" val="3247445967"/>
                    </a:ext>
                  </a:extLst>
                </a:gridCol>
                <a:gridCol w="810536">
                  <a:extLst>
                    <a:ext uri="{9D8B030D-6E8A-4147-A177-3AD203B41FA5}">
                      <a16:colId xmlns:a16="http://schemas.microsoft.com/office/drawing/2014/main" val="134700367"/>
                    </a:ext>
                  </a:extLst>
                </a:gridCol>
              </a:tblGrid>
              <a:tr h="138983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Name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Impressions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Clicks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CTR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54381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Canadian Affairs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358,557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143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0.04%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365751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Metropolitan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280,106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91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0.03%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195672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International News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201,400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83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0.04%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176395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Greater Metropolitan Area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129,923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62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0.05%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147858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Women's Clothing 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210,757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57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0.03%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198238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Music Lover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110,758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46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0.04%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156516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Government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48,125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32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0.07%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742165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Foreign Car Brands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103,921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30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0.03%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553232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Moviegoer - Now Playing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60,619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26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0.04%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790669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IT Corporate Tech Intender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43,355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25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0.06%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245947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Celebrity News and Gossip Reader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103,169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24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0.02%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128311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Online Shopping Enthusiast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30,283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0.07%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544764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Finance News Reader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75,634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0.03%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869259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Auto Intender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24,317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0.09%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818871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TV Watcher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60,581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0.03%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756178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Men's Interest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50,929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0.04%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202557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Outdoor Clothing 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105,040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18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0.02%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538912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Lifestyle Enthusiast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38,753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16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0.04%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444568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Sports Fan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60,482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15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0.02%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29633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Hockey Fan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39,387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15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0.04%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095322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Fine Art Enthusiast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1,418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15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1.06%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648110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Women's Interest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58,477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14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0.02%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354970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Personal and Home Electronics Intender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11,221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14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0.12%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367611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Legal Issues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22,259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14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0.06%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840441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Vacation Travel Intender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6,562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13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0.20%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060558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New Auto Intender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17,015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0.07%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582533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Men's Clothing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47,720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0.03%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044373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Discount and Deal Seeker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23,125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0.05%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034198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Video Gamer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53,207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0.02%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057110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Theatre &amp; Performing Arts Fan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10,485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0.10%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257280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Social Media Fan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51,870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0.02%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288956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Parenting and Family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3,579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0.31%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377703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Car Purchasing Sites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6,635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0.17%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581271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Wine and Spirits Drinker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12,132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0.08%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242709"/>
                  </a:ext>
                </a:extLst>
              </a:tr>
              <a:tr h="138983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Real Estate &amp; Mortgage Intender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5,117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0.20%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661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68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BD2685D-96C2-47B1-B131-D820D398AA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1" name="Shape 181"/>
          <p:cNvSpPr txBox="1">
            <a:spLocks noGrp="1"/>
          </p:cNvSpPr>
          <p:nvPr>
            <p:ph type="title" idx="4294967295"/>
          </p:nvPr>
        </p:nvSpPr>
        <p:spPr>
          <a:xfrm>
            <a:off x="0" y="3715750"/>
            <a:ext cx="9144000" cy="503999"/>
          </a:xfrm>
          <a:prstGeom prst="rect">
            <a:avLst/>
          </a:prstGeom>
          <a:solidFill>
            <a:srgbClr val="BCDCE1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sz="2400" dirty="0">
                <a:highlight>
                  <a:srgbClr val="BCDCE1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SITE BREAKDOWN</a:t>
            </a:r>
            <a:endParaRPr lang="en" sz="2400" dirty="0">
              <a:highlight>
                <a:srgbClr val="BCDCE1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570" y="4851912"/>
            <a:ext cx="208430" cy="2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41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1"/>
          <p:cNvSpPr txBox="1">
            <a:spLocks/>
          </p:cNvSpPr>
          <p:nvPr/>
        </p:nvSpPr>
        <p:spPr>
          <a:xfrm>
            <a:off x="146836" y="874656"/>
            <a:ext cx="3457367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CA" sz="16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Site Lists – Impression Delivery (Top 35</a:t>
            </a:r>
            <a:endParaRPr lang="en" sz="1600" b="1" i="1" dirty="0">
              <a:highlight>
                <a:srgbClr val="FFCD00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836" y="1549881"/>
            <a:ext cx="3630448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latin typeface="Georgia" panose="02040502050405020303" pitchFamily="18" charset="0"/>
                <a:cs typeface="Times New Roman" panose="02020603050405020304" pitchFamily="18" charset="0"/>
              </a:rPr>
              <a:t>Site Lists will only paint a part of the picture.</a:t>
            </a:r>
          </a:p>
          <a:p>
            <a:endParaRPr lang="en-CA" sz="105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CA" sz="1050" dirty="0">
                <a:latin typeface="Georgia" panose="02040502050405020303" pitchFamily="18" charset="0"/>
                <a:cs typeface="Times New Roman" panose="02020603050405020304" pitchFamily="18" charset="0"/>
              </a:rPr>
              <a:t>There are many things to consider when looking at the site list.</a:t>
            </a:r>
          </a:p>
          <a:p>
            <a:endParaRPr lang="en-CA" sz="105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CA" sz="1050" dirty="0">
                <a:latin typeface="Georgia" panose="02040502050405020303" pitchFamily="18" charset="0"/>
                <a:cs typeface="Times New Roman" panose="02020603050405020304" pitchFamily="18" charset="0"/>
              </a:rPr>
              <a:t>Something with a lot of success like cpaxrtb.ca or googleads.g.doubleclick.net is actually a Canadian Network of premium inventory along with a premium Google Network.   We unfortunately can’t breakdown these networks but they tend to have premium inventory we use along with generate great results.</a:t>
            </a:r>
          </a:p>
          <a:p>
            <a:endParaRPr lang="en-CA" sz="105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CA" sz="1050" dirty="0">
                <a:latin typeface="Georgia" panose="02040502050405020303" pitchFamily="18" charset="0"/>
                <a:cs typeface="Times New Roman" panose="02020603050405020304" pitchFamily="18" charset="0"/>
              </a:rPr>
              <a:t>BBC.com is also a premium network which is great to see results and impressions being delivered on.</a:t>
            </a:r>
          </a:p>
          <a:p>
            <a:endParaRPr lang="en-CA" sz="105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CA" sz="1050" dirty="0">
                <a:latin typeface="Georgia" panose="02040502050405020303" pitchFamily="18" charset="0"/>
                <a:cs typeface="Times New Roman" panose="02020603050405020304" pitchFamily="18" charset="0"/>
              </a:rPr>
              <a:t>Any questions on sites/site lists or a larger list please don’t hesitate to ask.</a:t>
            </a:r>
          </a:p>
          <a:p>
            <a:endParaRPr lang="en-CA" sz="105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CA" sz="1050" b="1" dirty="0">
                <a:latin typeface="Georgia" panose="02040502050405020303" pitchFamily="18" charset="0"/>
                <a:cs typeface="Times New Roman" panose="02020603050405020304" pitchFamily="18" charset="0"/>
              </a:rPr>
              <a:t>This will be an ongoing site delivery list for the entire season.</a:t>
            </a:r>
          </a:p>
          <a:p>
            <a:endParaRPr lang="en-CA" sz="105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3115"/>
            <a:ext cx="2235200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DCB4C3A-C662-4EA1-9E3E-7B1DD8C340D5}"/>
              </a:ext>
            </a:extLst>
          </p:cNvPr>
          <p:cNvGrpSpPr/>
          <p:nvPr/>
        </p:nvGrpSpPr>
        <p:grpSpPr>
          <a:xfrm>
            <a:off x="234279" y="465315"/>
            <a:ext cx="427705" cy="435599"/>
            <a:chOff x="234279" y="465315"/>
            <a:chExt cx="427705" cy="4355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454819C-3927-4FD2-8B25-430184633FBF}"/>
                </a:ext>
              </a:extLst>
            </p:cNvPr>
            <p:cNvSpPr/>
            <p:nvPr/>
          </p:nvSpPr>
          <p:spPr>
            <a:xfrm>
              <a:off x="234279" y="465315"/>
              <a:ext cx="427705" cy="435599"/>
            </a:xfrm>
            <a:prstGeom prst="ellipse">
              <a:avLst/>
            </a:prstGeom>
            <a:solidFill>
              <a:srgbClr val="BCD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2" name="Shape 243"/>
            <p:cNvGrpSpPr/>
            <p:nvPr/>
          </p:nvGrpSpPr>
          <p:grpSpPr>
            <a:xfrm>
              <a:off x="328116" y="560345"/>
              <a:ext cx="214624" cy="214624"/>
              <a:chOff x="2594050" y="1631825"/>
              <a:chExt cx="439625" cy="439625"/>
            </a:xfrm>
          </p:grpSpPr>
          <p:sp>
            <p:nvSpPr>
              <p:cNvPr id="13" name="Shape 244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Shape 245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Shape 246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Shape 247"/>
              <p:cNvSpPr/>
              <p:nvPr/>
            </p:nvSpPr>
            <p:spPr>
              <a:xfrm>
                <a:off x="2814911" y="1754061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3936EB-8298-4F34-87BF-4DE8FA38A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52275"/>
              </p:ext>
            </p:extLst>
          </p:nvPr>
        </p:nvGraphicFramePr>
        <p:xfrm>
          <a:off x="3904709" y="92081"/>
          <a:ext cx="5092454" cy="4943365"/>
        </p:xfrm>
        <a:graphic>
          <a:graphicData uri="http://schemas.openxmlformats.org/drawingml/2006/table">
            <a:tbl>
              <a:tblPr/>
              <a:tblGrid>
                <a:gridCol w="3146123">
                  <a:extLst>
                    <a:ext uri="{9D8B030D-6E8A-4147-A177-3AD203B41FA5}">
                      <a16:colId xmlns:a16="http://schemas.microsoft.com/office/drawing/2014/main" val="3156842363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4226044353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696460284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581117046"/>
                    </a:ext>
                  </a:extLst>
                </a:gridCol>
              </a:tblGrid>
              <a:tr h="14123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URL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Impressions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Clicks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CTR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67769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bbc.co.uk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345,223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925857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57,501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840614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diply.com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235,461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094443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ads.mopub.com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191,858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352535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bbc.com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185,565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84890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quizzes.howstuffworks.com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437,186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882708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ctvnews.ca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37,919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43721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washingtonpost.com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66,308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878419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dailymail.co.uk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62,916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834019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cpaxrtb.ca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20,522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193431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thespec.com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11,034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187848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espn.com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51,112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503959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globalnews.ca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45,739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409505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cracked.com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24,621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805946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fashionbeans.com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78,450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817910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itunes.apple.com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23,268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13507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77,182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657708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weather.com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4,495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80829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newsweek.com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38,922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275844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calgary.ctvnews.ca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14,091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331558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nhl.com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71,508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379050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everydayhealth.com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3,607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56988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varagesale.com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21,063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086864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worldation.com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4,116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70825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allrecipes.com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79,234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817150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tpc.googlesyndication.com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84,024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133434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play.howstuffworks.com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20,506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49616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bhaskar.com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7,820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481171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xxlmag.com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23,074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921428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medicinehatnews.com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4,113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540758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theladders.com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9,727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542218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kissasian.ch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6,964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3226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cp24.com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1,971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329037"/>
                  </a:ext>
                </a:extLst>
              </a:tr>
              <a:tr h="141239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maduradas.com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19,035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9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144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nature&#10;&#10;Description generated with high confidence">
            <a:extLst>
              <a:ext uri="{FF2B5EF4-FFF2-40B4-BE49-F238E27FC236}">
                <a16:creationId xmlns:a16="http://schemas.microsoft.com/office/drawing/2014/main" id="{199C757D-6264-49F0-B0D9-B12165A153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</p:spPr>
      </p:pic>
      <p:sp>
        <p:nvSpPr>
          <p:cNvPr id="181" name="Shape 181"/>
          <p:cNvSpPr txBox="1">
            <a:spLocks noGrp="1"/>
          </p:cNvSpPr>
          <p:nvPr>
            <p:ph type="title" idx="4294967295"/>
          </p:nvPr>
        </p:nvSpPr>
        <p:spPr>
          <a:xfrm>
            <a:off x="0" y="3715750"/>
            <a:ext cx="9144000" cy="503999"/>
          </a:xfrm>
          <a:prstGeom prst="rect">
            <a:avLst/>
          </a:prstGeom>
          <a:solidFill>
            <a:srgbClr val="BCDCE1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sz="2400" dirty="0">
                <a:highlight>
                  <a:srgbClr val="BCDCE1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GEOGRAPHY</a:t>
            </a:r>
            <a:endParaRPr lang="en" sz="2400" dirty="0">
              <a:highlight>
                <a:srgbClr val="BCDCE1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570" y="4851912"/>
            <a:ext cx="208430" cy="2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gyazo.com/76d79bd3e115bce07e258433cacf8b75.png">
            <a:extLst>
              <a:ext uri="{FF2B5EF4-FFF2-40B4-BE49-F238E27FC236}">
                <a16:creationId xmlns:a16="http://schemas.microsoft.com/office/drawing/2014/main" id="{DAAFF06D-7700-492D-ABBD-CC53A391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583257"/>
            <a:ext cx="8810625" cy="44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241"/>
          <p:cNvSpPr txBox="1">
            <a:spLocks/>
          </p:cNvSpPr>
          <p:nvPr/>
        </p:nvSpPr>
        <p:spPr>
          <a:xfrm>
            <a:off x="70687" y="273774"/>
            <a:ext cx="3095936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CA" sz="16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Geography</a:t>
            </a:r>
            <a:endParaRPr lang="en" sz="1600" b="1" i="1" dirty="0">
              <a:highlight>
                <a:srgbClr val="FFCD00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3115"/>
            <a:ext cx="2235200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0CFC21-2CDC-4CA7-8087-4CFE63972CAE}"/>
              </a:ext>
            </a:extLst>
          </p:cNvPr>
          <p:cNvGrpSpPr/>
          <p:nvPr/>
        </p:nvGrpSpPr>
        <p:grpSpPr>
          <a:xfrm>
            <a:off x="220181" y="466056"/>
            <a:ext cx="427705" cy="435599"/>
            <a:chOff x="220181" y="466056"/>
            <a:chExt cx="427705" cy="4355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DD894B-EC51-4DBD-9816-75F0634BF3F3}"/>
                </a:ext>
              </a:extLst>
            </p:cNvPr>
            <p:cNvSpPr/>
            <p:nvPr/>
          </p:nvSpPr>
          <p:spPr>
            <a:xfrm>
              <a:off x="220181" y="466056"/>
              <a:ext cx="427705" cy="435599"/>
            </a:xfrm>
            <a:prstGeom prst="ellipse">
              <a:avLst/>
            </a:prstGeom>
            <a:solidFill>
              <a:srgbClr val="BCD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8" name="Shape 630">
              <a:extLst>
                <a:ext uri="{FF2B5EF4-FFF2-40B4-BE49-F238E27FC236}">
                  <a16:creationId xmlns:a16="http://schemas.microsoft.com/office/drawing/2014/main" id="{DF7182D0-CCC0-4880-A6E7-2C8E9EA66C73}"/>
                </a:ext>
              </a:extLst>
            </p:cNvPr>
            <p:cNvGrpSpPr/>
            <p:nvPr/>
          </p:nvGrpSpPr>
          <p:grpSpPr>
            <a:xfrm>
              <a:off x="287204" y="534411"/>
              <a:ext cx="284986" cy="267912"/>
              <a:chOff x="5941025" y="3634400"/>
              <a:chExt cx="467650" cy="467650"/>
            </a:xfrm>
          </p:grpSpPr>
          <p:sp>
            <p:nvSpPr>
              <p:cNvPr id="19" name="Shape 631">
                <a:extLst>
                  <a:ext uri="{FF2B5EF4-FFF2-40B4-BE49-F238E27FC236}">
                    <a16:creationId xmlns:a16="http://schemas.microsoft.com/office/drawing/2014/main" id="{36120B89-A4C2-4069-ADAB-2BC4F764AE9D}"/>
                  </a:ext>
                </a:extLst>
              </p:cNvPr>
              <p:cNvSpPr/>
              <p:nvPr/>
            </p:nvSpPr>
            <p:spPr>
              <a:xfrm>
                <a:off x="5941025" y="3634400"/>
                <a:ext cx="467650" cy="467650"/>
              </a:xfrm>
              <a:custGeom>
                <a:avLst/>
                <a:gdLst/>
                <a:ahLst/>
                <a:cxnLst/>
                <a:rect l="0" t="0" r="0" b="0"/>
                <a:pathLst>
                  <a:path w="18706" h="18706" fill="none" extrusionOk="0">
                    <a:moveTo>
                      <a:pt x="9353" y="1"/>
                    </a:moveTo>
                    <a:lnTo>
                      <a:pt x="9353" y="1"/>
                    </a:lnTo>
                    <a:lnTo>
                      <a:pt x="8866" y="25"/>
                    </a:lnTo>
                    <a:lnTo>
                      <a:pt x="8403" y="50"/>
                    </a:lnTo>
                    <a:lnTo>
                      <a:pt x="7940" y="123"/>
                    </a:lnTo>
                    <a:lnTo>
                      <a:pt x="7478" y="196"/>
                    </a:lnTo>
                    <a:lnTo>
                      <a:pt x="7015" y="293"/>
                    </a:lnTo>
                    <a:lnTo>
                      <a:pt x="6577" y="439"/>
                    </a:lnTo>
                    <a:lnTo>
                      <a:pt x="6138" y="585"/>
                    </a:lnTo>
                    <a:lnTo>
                      <a:pt x="5724" y="732"/>
                    </a:lnTo>
                    <a:lnTo>
                      <a:pt x="5310" y="926"/>
                    </a:lnTo>
                    <a:lnTo>
                      <a:pt x="4896" y="1146"/>
                    </a:lnTo>
                    <a:lnTo>
                      <a:pt x="4506" y="1365"/>
                    </a:lnTo>
                    <a:lnTo>
                      <a:pt x="4117" y="1608"/>
                    </a:lnTo>
                    <a:lnTo>
                      <a:pt x="3751" y="1876"/>
                    </a:lnTo>
                    <a:lnTo>
                      <a:pt x="3410" y="2144"/>
                    </a:lnTo>
                    <a:lnTo>
                      <a:pt x="3069" y="2436"/>
                    </a:lnTo>
                    <a:lnTo>
                      <a:pt x="2753" y="2753"/>
                    </a:lnTo>
                    <a:lnTo>
                      <a:pt x="2436" y="3070"/>
                    </a:lnTo>
                    <a:lnTo>
                      <a:pt x="2144" y="3411"/>
                    </a:lnTo>
                    <a:lnTo>
                      <a:pt x="1876" y="3752"/>
                    </a:lnTo>
                    <a:lnTo>
                      <a:pt x="1608" y="4117"/>
                    </a:lnTo>
                    <a:lnTo>
                      <a:pt x="1365" y="4507"/>
                    </a:lnTo>
                    <a:lnTo>
                      <a:pt x="1145" y="4896"/>
                    </a:lnTo>
                    <a:lnTo>
                      <a:pt x="926" y="5310"/>
                    </a:lnTo>
                    <a:lnTo>
                      <a:pt x="731" y="5724"/>
                    </a:lnTo>
                    <a:lnTo>
                      <a:pt x="585" y="6138"/>
                    </a:lnTo>
                    <a:lnTo>
                      <a:pt x="439" y="6577"/>
                    </a:lnTo>
                    <a:lnTo>
                      <a:pt x="293" y="7015"/>
                    </a:lnTo>
                    <a:lnTo>
                      <a:pt x="196" y="7478"/>
                    </a:lnTo>
                    <a:lnTo>
                      <a:pt x="123" y="7941"/>
                    </a:lnTo>
                    <a:lnTo>
                      <a:pt x="49" y="8403"/>
                    </a:lnTo>
                    <a:lnTo>
                      <a:pt x="25" y="8866"/>
                    </a:lnTo>
                    <a:lnTo>
                      <a:pt x="1" y="9353"/>
                    </a:lnTo>
                    <a:lnTo>
                      <a:pt x="1" y="9353"/>
                    </a:lnTo>
                    <a:lnTo>
                      <a:pt x="25" y="9840"/>
                    </a:lnTo>
                    <a:lnTo>
                      <a:pt x="49" y="10303"/>
                    </a:lnTo>
                    <a:lnTo>
                      <a:pt x="123" y="10766"/>
                    </a:lnTo>
                    <a:lnTo>
                      <a:pt x="196" y="11229"/>
                    </a:lnTo>
                    <a:lnTo>
                      <a:pt x="293" y="11691"/>
                    </a:lnTo>
                    <a:lnTo>
                      <a:pt x="439" y="12130"/>
                    </a:lnTo>
                    <a:lnTo>
                      <a:pt x="585" y="12568"/>
                    </a:lnTo>
                    <a:lnTo>
                      <a:pt x="731" y="12982"/>
                    </a:lnTo>
                    <a:lnTo>
                      <a:pt x="926" y="13396"/>
                    </a:lnTo>
                    <a:lnTo>
                      <a:pt x="1145" y="13810"/>
                    </a:lnTo>
                    <a:lnTo>
                      <a:pt x="1365" y="14200"/>
                    </a:lnTo>
                    <a:lnTo>
                      <a:pt x="1608" y="14590"/>
                    </a:lnTo>
                    <a:lnTo>
                      <a:pt x="1876" y="14955"/>
                    </a:lnTo>
                    <a:lnTo>
                      <a:pt x="2144" y="15296"/>
                    </a:lnTo>
                    <a:lnTo>
                      <a:pt x="2436" y="15637"/>
                    </a:lnTo>
                    <a:lnTo>
                      <a:pt x="2753" y="15953"/>
                    </a:lnTo>
                    <a:lnTo>
                      <a:pt x="3069" y="16270"/>
                    </a:lnTo>
                    <a:lnTo>
                      <a:pt x="3410" y="16562"/>
                    </a:lnTo>
                    <a:lnTo>
                      <a:pt x="3751" y="16830"/>
                    </a:lnTo>
                    <a:lnTo>
                      <a:pt x="4117" y="17098"/>
                    </a:lnTo>
                    <a:lnTo>
                      <a:pt x="4506" y="17342"/>
                    </a:lnTo>
                    <a:lnTo>
                      <a:pt x="4896" y="17561"/>
                    </a:lnTo>
                    <a:lnTo>
                      <a:pt x="5310" y="17780"/>
                    </a:lnTo>
                    <a:lnTo>
                      <a:pt x="5724" y="17975"/>
                    </a:lnTo>
                    <a:lnTo>
                      <a:pt x="6138" y="18121"/>
                    </a:lnTo>
                    <a:lnTo>
                      <a:pt x="6577" y="18267"/>
                    </a:lnTo>
                    <a:lnTo>
                      <a:pt x="7015" y="18413"/>
                    </a:lnTo>
                    <a:lnTo>
                      <a:pt x="7478" y="18511"/>
                    </a:lnTo>
                    <a:lnTo>
                      <a:pt x="7940" y="18584"/>
                    </a:lnTo>
                    <a:lnTo>
                      <a:pt x="8403" y="18657"/>
                    </a:lnTo>
                    <a:lnTo>
                      <a:pt x="8866" y="18681"/>
                    </a:lnTo>
                    <a:lnTo>
                      <a:pt x="9353" y="18706"/>
                    </a:lnTo>
                    <a:lnTo>
                      <a:pt x="9353" y="18706"/>
                    </a:lnTo>
                    <a:lnTo>
                      <a:pt x="9840" y="18681"/>
                    </a:lnTo>
                    <a:lnTo>
                      <a:pt x="10303" y="18657"/>
                    </a:lnTo>
                    <a:lnTo>
                      <a:pt x="10766" y="18584"/>
                    </a:lnTo>
                    <a:lnTo>
                      <a:pt x="11228" y="18511"/>
                    </a:lnTo>
                    <a:lnTo>
                      <a:pt x="11691" y="18413"/>
                    </a:lnTo>
                    <a:lnTo>
                      <a:pt x="12130" y="18267"/>
                    </a:lnTo>
                    <a:lnTo>
                      <a:pt x="12568" y="18121"/>
                    </a:lnTo>
                    <a:lnTo>
                      <a:pt x="12982" y="17975"/>
                    </a:lnTo>
                    <a:lnTo>
                      <a:pt x="13396" y="17780"/>
                    </a:lnTo>
                    <a:lnTo>
                      <a:pt x="13810" y="17561"/>
                    </a:lnTo>
                    <a:lnTo>
                      <a:pt x="14200" y="17342"/>
                    </a:lnTo>
                    <a:lnTo>
                      <a:pt x="14589" y="17098"/>
                    </a:lnTo>
                    <a:lnTo>
                      <a:pt x="14955" y="16830"/>
                    </a:lnTo>
                    <a:lnTo>
                      <a:pt x="15296" y="16562"/>
                    </a:lnTo>
                    <a:lnTo>
                      <a:pt x="15637" y="16270"/>
                    </a:lnTo>
                    <a:lnTo>
                      <a:pt x="15953" y="15953"/>
                    </a:lnTo>
                    <a:lnTo>
                      <a:pt x="16270" y="15637"/>
                    </a:lnTo>
                    <a:lnTo>
                      <a:pt x="16562" y="15296"/>
                    </a:lnTo>
                    <a:lnTo>
                      <a:pt x="16830" y="14955"/>
                    </a:lnTo>
                    <a:lnTo>
                      <a:pt x="17098" y="14590"/>
                    </a:lnTo>
                    <a:lnTo>
                      <a:pt x="17341" y="14200"/>
                    </a:lnTo>
                    <a:lnTo>
                      <a:pt x="17561" y="13810"/>
                    </a:lnTo>
                    <a:lnTo>
                      <a:pt x="17780" y="13396"/>
                    </a:lnTo>
                    <a:lnTo>
                      <a:pt x="17975" y="12982"/>
                    </a:lnTo>
                    <a:lnTo>
                      <a:pt x="18121" y="12568"/>
                    </a:lnTo>
                    <a:lnTo>
                      <a:pt x="18267" y="12130"/>
                    </a:lnTo>
                    <a:lnTo>
                      <a:pt x="18413" y="11691"/>
                    </a:lnTo>
                    <a:lnTo>
                      <a:pt x="18511" y="11229"/>
                    </a:lnTo>
                    <a:lnTo>
                      <a:pt x="18584" y="10766"/>
                    </a:lnTo>
                    <a:lnTo>
                      <a:pt x="18657" y="10303"/>
                    </a:lnTo>
                    <a:lnTo>
                      <a:pt x="18681" y="9840"/>
                    </a:lnTo>
                    <a:lnTo>
                      <a:pt x="18705" y="9353"/>
                    </a:lnTo>
                    <a:lnTo>
                      <a:pt x="18705" y="9353"/>
                    </a:lnTo>
                    <a:lnTo>
                      <a:pt x="18681" y="8866"/>
                    </a:lnTo>
                    <a:lnTo>
                      <a:pt x="18657" y="8403"/>
                    </a:lnTo>
                    <a:lnTo>
                      <a:pt x="18584" y="7941"/>
                    </a:lnTo>
                    <a:lnTo>
                      <a:pt x="18511" y="7478"/>
                    </a:lnTo>
                    <a:lnTo>
                      <a:pt x="18413" y="7015"/>
                    </a:lnTo>
                    <a:lnTo>
                      <a:pt x="18267" y="6577"/>
                    </a:lnTo>
                    <a:lnTo>
                      <a:pt x="18121" y="6138"/>
                    </a:lnTo>
                    <a:lnTo>
                      <a:pt x="17975" y="5724"/>
                    </a:lnTo>
                    <a:lnTo>
                      <a:pt x="17780" y="5310"/>
                    </a:lnTo>
                    <a:lnTo>
                      <a:pt x="17561" y="4896"/>
                    </a:lnTo>
                    <a:lnTo>
                      <a:pt x="17341" y="4507"/>
                    </a:lnTo>
                    <a:lnTo>
                      <a:pt x="17098" y="4117"/>
                    </a:lnTo>
                    <a:lnTo>
                      <a:pt x="16830" y="3752"/>
                    </a:lnTo>
                    <a:lnTo>
                      <a:pt x="16562" y="3411"/>
                    </a:lnTo>
                    <a:lnTo>
                      <a:pt x="16270" y="3070"/>
                    </a:lnTo>
                    <a:lnTo>
                      <a:pt x="15953" y="2753"/>
                    </a:lnTo>
                    <a:lnTo>
                      <a:pt x="15637" y="2436"/>
                    </a:lnTo>
                    <a:lnTo>
                      <a:pt x="15296" y="2144"/>
                    </a:lnTo>
                    <a:lnTo>
                      <a:pt x="14955" y="1876"/>
                    </a:lnTo>
                    <a:lnTo>
                      <a:pt x="14589" y="1608"/>
                    </a:lnTo>
                    <a:lnTo>
                      <a:pt x="14200" y="1365"/>
                    </a:lnTo>
                    <a:lnTo>
                      <a:pt x="13810" y="1146"/>
                    </a:lnTo>
                    <a:lnTo>
                      <a:pt x="13396" y="926"/>
                    </a:lnTo>
                    <a:lnTo>
                      <a:pt x="12982" y="732"/>
                    </a:lnTo>
                    <a:lnTo>
                      <a:pt x="12568" y="585"/>
                    </a:lnTo>
                    <a:lnTo>
                      <a:pt x="12130" y="439"/>
                    </a:lnTo>
                    <a:lnTo>
                      <a:pt x="11691" y="293"/>
                    </a:lnTo>
                    <a:lnTo>
                      <a:pt x="11228" y="196"/>
                    </a:lnTo>
                    <a:lnTo>
                      <a:pt x="10766" y="123"/>
                    </a:lnTo>
                    <a:lnTo>
                      <a:pt x="10303" y="50"/>
                    </a:lnTo>
                    <a:lnTo>
                      <a:pt x="9840" y="25"/>
                    </a:lnTo>
                    <a:lnTo>
                      <a:pt x="9353" y="1"/>
                    </a:lnTo>
                    <a:lnTo>
                      <a:pt x="935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Shape 632">
                <a:extLst>
                  <a:ext uri="{FF2B5EF4-FFF2-40B4-BE49-F238E27FC236}">
                    <a16:creationId xmlns:a16="http://schemas.microsoft.com/office/drawing/2014/main" id="{439D73C7-EB75-4E02-B4B9-5AA0F08C0F6D}"/>
                  </a:ext>
                </a:extLst>
              </p:cNvPr>
              <p:cNvSpPr/>
              <p:nvPr/>
            </p:nvSpPr>
            <p:spPr>
              <a:xfrm>
                <a:off x="6211975" y="3753150"/>
                <a:ext cx="19525" cy="18900"/>
              </a:xfrm>
              <a:custGeom>
                <a:avLst/>
                <a:gdLst/>
                <a:ahLst/>
                <a:cxnLst/>
                <a:rect l="0" t="0" r="0" b="0"/>
                <a:pathLst>
                  <a:path w="781" h="756" fill="none" extrusionOk="0">
                    <a:moveTo>
                      <a:pt x="585" y="0"/>
                    </a:moveTo>
                    <a:lnTo>
                      <a:pt x="585" y="0"/>
                    </a:lnTo>
                    <a:lnTo>
                      <a:pt x="658" y="24"/>
                    </a:lnTo>
                    <a:lnTo>
                      <a:pt x="707" y="49"/>
                    </a:lnTo>
                    <a:lnTo>
                      <a:pt x="756" y="122"/>
                    </a:lnTo>
                    <a:lnTo>
                      <a:pt x="780" y="195"/>
                    </a:lnTo>
                    <a:lnTo>
                      <a:pt x="780" y="195"/>
                    </a:lnTo>
                    <a:lnTo>
                      <a:pt x="756" y="268"/>
                    </a:lnTo>
                    <a:lnTo>
                      <a:pt x="707" y="390"/>
                    </a:lnTo>
                    <a:lnTo>
                      <a:pt x="658" y="487"/>
                    </a:lnTo>
                    <a:lnTo>
                      <a:pt x="585" y="560"/>
                    </a:lnTo>
                    <a:lnTo>
                      <a:pt x="585" y="560"/>
                    </a:lnTo>
                    <a:lnTo>
                      <a:pt x="488" y="633"/>
                    </a:lnTo>
                    <a:lnTo>
                      <a:pt x="390" y="706"/>
                    </a:lnTo>
                    <a:lnTo>
                      <a:pt x="293" y="755"/>
                    </a:lnTo>
                    <a:lnTo>
                      <a:pt x="196" y="755"/>
                    </a:lnTo>
                    <a:lnTo>
                      <a:pt x="196" y="755"/>
                    </a:lnTo>
                    <a:lnTo>
                      <a:pt x="122" y="755"/>
                    </a:lnTo>
                    <a:lnTo>
                      <a:pt x="74" y="706"/>
                    </a:lnTo>
                    <a:lnTo>
                      <a:pt x="25" y="633"/>
                    </a:lnTo>
                    <a:lnTo>
                      <a:pt x="1" y="560"/>
                    </a:lnTo>
                    <a:lnTo>
                      <a:pt x="1" y="560"/>
                    </a:lnTo>
                    <a:lnTo>
                      <a:pt x="25" y="487"/>
                    </a:lnTo>
                    <a:lnTo>
                      <a:pt x="74" y="390"/>
                    </a:lnTo>
                    <a:lnTo>
                      <a:pt x="122" y="268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390" y="49"/>
                    </a:lnTo>
                    <a:lnTo>
                      <a:pt x="488" y="24"/>
                    </a:lnTo>
                    <a:lnTo>
                      <a:pt x="585" y="0"/>
                    </a:lnTo>
                    <a:lnTo>
                      <a:pt x="585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Shape 633">
                <a:extLst>
                  <a:ext uri="{FF2B5EF4-FFF2-40B4-BE49-F238E27FC236}">
                    <a16:creationId xmlns:a16="http://schemas.microsoft.com/office/drawing/2014/main" id="{A1B080E6-C11C-4EAA-8311-DBDD0D9BFBD5}"/>
                  </a:ext>
                </a:extLst>
              </p:cNvPr>
              <p:cNvSpPr/>
              <p:nvPr/>
            </p:nvSpPr>
            <p:spPr>
              <a:xfrm>
                <a:off x="5943475" y="3695900"/>
                <a:ext cx="177800" cy="351350"/>
              </a:xfrm>
              <a:custGeom>
                <a:avLst/>
                <a:gdLst/>
                <a:ahLst/>
                <a:cxnLst/>
                <a:rect l="0" t="0" r="0" b="0"/>
                <a:pathLst>
                  <a:path w="7112" h="14054" fill="none" extrusionOk="0">
                    <a:moveTo>
                      <a:pt x="2582" y="780"/>
                    </a:moveTo>
                    <a:lnTo>
                      <a:pt x="2582" y="780"/>
                    </a:lnTo>
                    <a:lnTo>
                      <a:pt x="2752" y="780"/>
                    </a:lnTo>
                    <a:lnTo>
                      <a:pt x="2752" y="780"/>
                    </a:lnTo>
                    <a:lnTo>
                      <a:pt x="2996" y="780"/>
                    </a:lnTo>
                    <a:lnTo>
                      <a:pt x="3215" y="829"/>
                    </a:lnTo>
                    <a:lnTo>
                      <a:pt x="3386" y="878"/>
                    </a:lnTo>
                    <a:lnTo>
                      <a:pt x="3507" y="951"/>
                    </a:lnTo>
                    <a:lnTo>
                      <a:pt x="3507" y="951"/>
                    </a:lnTo>
                    <a:lnTo>
                      <a:pt x="3605" y="1024"/>
                    </a:lnTo>
                    <a:lnTo>
                      <a:pt x="3702" y="1048"/>
                    </a:lnTo>
                    <a:lnTo>
                      <a:pt x="3800" y="1024"/>
                    </a:lnTo>
                    <a:lnTo>
                      <a:pt x="3897" y="951"/>
                    </a:lnTo>
                    <a:lnTo>
                      <a:pt x="3897" y="951"/>
                    </a:lnTo>
                    <a:lnTo>
                      <a:pt x="3970" y="878"/>
                    </a:lnTo>
                    <a:lnTo>
                      <a:pt x="4092" y="829"/>
                    </a:lnTo>
                    <a:lnTo>
                      <a:pt x="4189" y="780"/>
                    </a:lnTo>
                    <a:lnTo>
                      <a:pt x="4262" y="780"/>
                    </a:lnTo>
                    <a:lnTo>
                      <a:pt x="4262" y="780"/>
                    </a:lnTo>
                    <a:lnTo>
                      <a:pt x="4384" y="731"/>
                    </a:lnTo>
                    <a:lnTo>
                      <a:pt x="4506" y="658"/>
                    </a:lnTo>
                    <a:lnTo>
                      <a:pt x="4676" y="537"/>
                    </a:lnTo>
                    <a:lnTo>
                      <a:pt x="4847" y="390"/>
                    </a:lnTo>
                    <a:lnTo>
                      <a:pt x="4847" y="390"/>
                    </a:lnTo>
                    <a:lnTo>
                      <a:pt x="5042" y="244"/>
                    </a:lnTo>
                    <a:lnTo>
                      <a:pt x="5285" y="123"/>
                    </a:lnTo>
                    <a:lnTo>
                      <a:pt x="5529" y="49"/>
                    </a:lnTo>
                    <a:lnTo>
                      <a:pt x="5797" y="1"/>
                    </a:lnTo>
                    <a:lnTo>
                      <a:pt x="5797" y="1"/>
                    </a:lnTo>
                    <a:lnTo>
                      <a:pt x="5894" y="25"/>
                    </a:lnTo>
                    <a:lnTo>
                      <a:pt x="5992" y="49"/>
                    </a:lnTo>
                    <a:lnTo>
                      <a:pt x="6040" y="74"/>
                    </a:lnTo>
                    <a:lnTo>
                      <a:pt x="6089" y="123"/>
                    </a:lnTo>
                    <a:lnTo>
                      <a:pt x="6089" y="171"/>
                    </a:lnTo>
                    <a:lnTo>
                      <a:pt x="6089" y="244"/>
                    </a:lnTo>
                    <a:lnTo>
                      <a:pt x="6040" y="317"/>
                    </a:lnTo>
                    <a:lnTo>
                      <a:pt x="5992" y="390"/>
                    </a:lnTo>
                    <a:lnTo>
                      <a:pt x="5992" y="390"/>
                    </a:lnTo>
                    <a:lnTo>
                      <a:pt x="5845" y="561"/>
                    </a:lnTo>
                    <a:lnTo>
                      <a:pt x="5772" y="707"/>
                    </a:lnTo>
                    <a:lnTo>
                      <a:pt x="5748" y="853"/>
                    </a:lnTo>
                    <a:lnTo>
                      <a:pt x="5772" y="926"/>
                    </a:lnTo>
                    <a:lnTo>
                      <a:pt x="5797" y="951"/>
                    </a:lnTo>
                    <a:lnTo>
                      <a:pt x="5797" y="951"/>
                    </a:lnTo>
                    <a:lnTo>
                      <a:pt x="5870" y="1048"/>
                    </a:lnTo>
                    <a:lnTo>
                      <a:pt x="5918" y="1145"/>
                    </a:lnTo>
                    <a:lnTo>
                      <a:pt x="5967" y="1243"/>
                    </a:lnTo>
                    <a:lnTo>
                      <a:pt x="5992" y="1340"/>
                    </a:lnTo>
                    <a:lnTo>
                      <a:pt x="5992" y="1340"/>
                    </a:lnTo>
                    <a:lnTo>
                      <a:pt x="5967" y="1438"/>
                    </a:lnTo>
                    <a:lnTo>
                      <a:pt x="5918" y="1535"/>
                    </a:lnTo>
                    <a:lnTo>
                      <a:pt x="5870" y="1633"/>
                    </a:lnTo>
                    <a:lnTo>
                      <a:pt x="5797" y="1730"/>
                    </a:lnTo>
                    <a:lnTo>
                      <a:pt x="5797" y="1730"/>
                    </a:lnTo>
                    <a:lnTo>
                      <a:pt x="5748" y="1754"/>
                    </a:lnTo>
                    <a:lnTo>
                      <a:pt x="5699" y="1754"/>
                    </a:lnTo>
                    <a:lnTo>
                      <a:pt x="5553" y="1754"/>
                    </a:lnTo>
                    <a:lnTo>
                      <a:pt x="5383" y="1657"/>
                    </a:lnTo>
                    <a:lnTo>
                      <a:pt x="5212" y="1535"/>
                    </a:lnTo>
                    <a:lnTo>
                      <a:pt x="5212" y="1535"/>
                    </a:lnTo>
                    <a:lnTo>
                      <a:pt x="5066" y="1389"/>
                    </a:lnTo>
                    <a:lnTo>
                      <a:pt x="4896" y="1316"/>
                    </a:lnTo>
                    <a:lnTo>
                      <a:pt x="4749" y="1292"/>
                    </a:lnTo>
                    <a:lnTo>
                      <a:pt x="4701" y="1316"/>
                    </a:lnTo>
                    <a:lnTo>
                      <a:pt x="4652" y="1340"/>
                    </a:lnTo>
                    <a:lnTo>
                      <a:pt x="4652" y="1340"/>
                    </a:lnTo>
                    <a:lnTo>
                      <a:pt x="4555" y="1413"/>
                    </a:lnTo>
                    <a:lnTo>
                      <a:pt x="4457" y="1486"/>
                    </a:lnTo>
                    <a:lnTo>
                      <a:pt x="4360" y="1511"/>
                    </a:lnTo>
                    <a:lnTo>
                      <a:pt x="4262" y="1535"/>
                    </a:lnTo>
                    <a:lnTo>
                      <a:pt x="4262" y="1535"/>
                    </a:lnTo>
                    <a:lnTo>
                      <a:pt x="4116" y="1559"/>
                    </a:lnTo>
                    <a:lnTo>
                      <a:pt x="4043" y="1584"/>
                    </a:lnTo>
                    <a:lnTo>
                      <a:pt x="3994" y="1633"/>
                    </a:lnTo>
                    <a:lnTo>
                      <a:pt x="3994" y="1633"/>
                    </a:lnTo>
                    <a:lnTo>
                      <a:pt x="3946" y="1657"/>
                    </a:lnTo>
                    <a:lnTo>
                      <a:pt x="3873" y="1681"/>
                    </a:lnTo>
                    <a:lnTo>
                      <a:pt x="3702" y="1730"/>
                    </a:lnTo>
                    <a:lnTo>
                      <a:pt x="3702" y="1730"/>
                    </a:lnTo>
                    <a:lnTo>
                      <a:pt x="3605" y="1730"/>
                    </a:lnTo>
                    <a:lnTo>
                      <a:pt x="3507" y="1779"/>
                    </a:lnTo>
                    <a:lnTo>
                      <a:pt x="3410" y="1827"/>
                    </a:lnTo>
                    <a:lnTo>
                      <a:pt x="3312" y="1900"/>
                    </a:lnTo>
                    <a:lnTo>
                      <a:pt x="3312" y="1900"/>
                    </a:lnTo>
                    <a:lnTo>
                      <a:pt x="3288" y="1949"/>
                    </a:lnTo>
                    <a:lnTo>
                      <a:pt x="3288" y="2022"/>
                    </a:lnTo>
                    <a:lnTo>
                      <a:pt x="3288" y="2144"/>
                    </a:lnTo>
                    <a:lnTo>
                      <a:pt x="3386" y="2314"/>
                    </a:lnTo>
                    <a:lnTo>
                      <a:pt x="3507" y="2485"/>
                    </a:lnTo>
                    <a:lnTo>
                      <a:pt x="3507" y="2485"/>
                    </a:lnTo>
                    <a:lnTo>
                      <a:pt x="3605" y="2558"/>
                    </a:lnTo>
                    <a:lnTo>
                      <a:pt x="3702" y="2582"/>
                    </a:lnTo>
                    <a:lnTo>
                      <a:pt x="3800" y="2607"/>
                    </a:lnTo>
                    <a:lnTo>
                      <a:pt x="3921" y="2607"/>
                    </a:lnTo>
                    <a:lnTo>
                      <a:pt x="4043" y="2582"/>
                    </a:lnTo>
                    <a:lnTo>
                      <a:pt x="4141" y="2534"/>
                    </a:lnTo>
                    <a:lnTo>
                      <a:pt x="4262" y="2461"/>
                    </a:lnTo>
                    <a:lnTo>
                      <a:pt x="4360" y="2388"/>
                    </a:lnTo>
                    <a:lnTo>
                      <a:pt x="4360" y="2388"/>
                    </a:lnTo>
                    <a:lnTo>
                      <a:pt x="4555" y="2193"/>
                    </a:lnTo>
                    <a:lnTo>
                      <a:pt x="4749" y="2047"/>
                    </a:lnTo>
                    <a:lnTo>
                      <a:pt x="4920" y="1949"/>
                    </a:lnTo>
                    <a:lnTo>
                      <a:pt x="5042" y="1900"/>
                    </a:lnTo>
                    <a:lnTo>
                      <a:pt x="5042" y="1900"/>
                    </a:lnTo>
                    <a:lnTo>
                      <a:pt x="5115" y="1925"/>
                    </a:lnTo>
                    <a:lnTo>
                      <a:pt x="5163" y="1974"/>
                    </a:lnTo>
                    <a:lnTo>
                      <a:pt x="5212" y="2022"/>
                    </a:lnTo>
                    <a:lnTo>
                      <a:pt x="5212" y="2095"/>
                    </a:lnTo>
                    <a:lnTo>
                      <a:pt x="5212" y="2095"/>
                    </a:lnTo>
                    <a:lnTo>
                      <a:pt x="5236" y="2168"/>
                    </a:lnTo>
                    <a:lnTo>
                      <a:pt x="5285" y="2241"/>
                    </a:lnTo>
                    <a:lnTo>
                      <a:pt x="5334" y="2266"/>
                    </a:lnTo>
                    <a:lnTo>
                      <a:pt x="5407" y="2290"/>
                    </a:lnTo>
                    <a:lnTo>
                      <a:pt x="5407" y="2290"/>
                    </a:lnTo>
                    <a:lnTo>
                      <a:pt x="5504" y="2314"/>
                    </a:lnTo>
                    <a:lnTo>
                      <a:pt x="5602" y="2339"/>
                    </a:lnTo>
                    <a:lnTo>
                      <a:pt x="5699" y="2412"/>
                    </a:lnTo>
                    <a:lnTo>
                      <a:pt x="5797" y="2485"/>
                    </a:lnTo>
                    <a:lnTo>
                      <a:pt x="5797" y="2485"/>
                    </a:lnTo>
                    <a:lnTo>
                      <a:pt x="5845" y="2558"/>
                    </a:lnTo>
                    <a:lnTo>
                      <a:pt x="5870" y="2680"/>
                    </a:lnTo>
                    <a:lnTo>
                      <a:pt x="5845" y="2777"/>
                    </a:lnTo>
                    <a:lnTo>
                      <a:pt x="5797" y="2850"/>
                    </a:lnTo>
                    <a:lnTo>
                      <a:pt x="5797" y="2850"/>
                    </a:lnTo>
                    <a:lnTo>
                      <a:pt x="5699" y="2923"/>
                    </a:lnTo>
                    <a:lnTo>
                      <a:pt x="5602" y="2996"/>
                    </a:lnTo>
                    <a:lnTo>
                      <a:pt x="5504" y="3045"/>
                    </a:lnTo>
                    <a:lnTo>
                      <a:pt x="5407" y="3045"/>
                    </a:lnTo>
                    <a:lnTo>
                      <a:pt x="5407" y="3045"/>
                    </a:lnTo>
                    <a:lnTo>
                      <a:pt x="5310" y="3069"/>
                    </a:lnTo>
                    <a:lnTo>
                      <a:pt x="5163" y="3167"/>
                    </a:lnTo>
                    <a:lnTo>
                      <a:pt x="4993" y="3289"/>
                    </a:lnTo>
                    <a:lnTo>
                      <a:pt x="4847" y="3435"/>
                    </a:lnTo>
                    <a:lnTo>
                      <a:pt x="4847" y="3435"/>
                    </a:lnTo>
                    <a:lnTo>
                      <a:pt x="4676" y="3581"/>
                    </a:lnTo>
                    <a:lnTo>
                      <a:pt x="4506" y="3703"/>
                    </a:lnTo>
                    <a:lnTo>
                      <a:pt x="4384" y="3776"/>
                    </a:lnTo>
                    <a:lnTo>
                      <a:pt x="4262" y="3800"/>
                    </a:lnTo>
                    <a:lnTo>
                      <a:pt x="4262" y="3800"/>
                    </a:lnTo>
                    <a:lnTo>
                      <a:pt x="4141" y="3849"/>
                    </a:lnTo>
                    <a:lnTo>
                      <a:pt x="3970" y="3971"/>
                    </a:lnTo>
                    <a:lnTo>
                      <a:pt x="3726" y="4165"/>
                    </a:lnTo>
                    <a:lnTo>
                      <a:pt x="3483" y="4409"/>
                    </a:lnTo>
                    <a:lnTo>
                      <a:pt x="3142" y="4750"/>
                    </a:lnTo>
                    <a:lnTo>
                      <a:pt x="3142" y="4750"/>
                    </a:lnTo>
                    <a:lnTo>
                      <a:pt x="3020" y="4847"/>
                    </a:lnTo>
                    <a:lnTo>
                      <a:pt x="2874" y="4969"/>
                    </a:lnTo>
                    <a:lnTo>
                      <a:pt x="2557" y="5164"/>
                    </a:lnTo>
                    <a:lnTo>
                      <a:pt x="2265" y="5286"/>
                    </a:lnTo>
                    <a:lnTo>
                      <a:pt x="2119" y="5310"/>
                    </a:lnTo>
                    <a:lnTo>
                      <a:pt x="1997" y="5335"/>
                    </a:lnTo>
                    <a:lnTo>
                      <a:pt x="1997" y="5335"/>
                    </a:lnTo>
                    <a:lnTo>
                      <a:pt x="1754" y="5335"/>
                    </a:lnTo>
                    <a:lnTo>
                      <a:pt x="1535" y="5383"/>
                    </a:lnTo>
                    <a:lnTo>
                      <a:pt x="1364" y="5456"/>
                    </a:lnTo>
                    <a:lnTo>
                      <a:pt x="1242" y="5529"/>
                    </a:lnTo>
                    <a:lnTo>
                      <a:pt x="1242" y="5529"/>
                    </a:lnTo>
                    <a:lnTo>
                      <a:pt x="1169" y="5602"/>
                    </a:lnTo>
                    <a:lnTo>
                      <a:pt x="1096" y="5700"/>
                    </a:lnTo>
                    <a:lnTo>
                      <a:pt x="1047" y="5797"/>
                    </a:lnTo>
                    <a:lnTo>
                      <a:pt x="1047" y="5895"/>
                    </a:lnTo>
                    <a:lnTo>
                      <a:pt x="1047" y="5895"/>
                    </a:lnTo>
                    <a:lnTo>
                      <a:pt x="1047" y="5992"/>
                    </a:lnTo>
                    <a:lnTo>
                      <a:pt x="1096" y="6090"/>
                    </a:lnTo>
                    <a:lnTo>
                      <a:pt x="1169" y="6187"/>
                    </a:lnTo>
                    <a:lnTo>
                      <a:pt x="1242" y="6284"/>
                    </a:lnTo>
                    <a:lnTo>
                      <a:pt x="1242" y="6284"/>
                    </a:lnTo>
                    <a:lnTo>
                      <a:pt x="1315" y="6357"/>
                    </a:lnTo>
                    <a:lnTo>
                      <a:pt x="1413" y="6406"/>
                    </a:lnTo>
                    <a:lnTo>
                      <a:pt x="1535" y="6455"/>
                    </a:lnTo>
                    <a:lnTo>
                      <a:pt x="1608" y="6455"/>
                    </a:lnTo>
                    <a:lnTo>
                      <a:pt x="1608" y="6455"/>
                    </a:lnTo>
                    <a:lnTo>
                      <a:pt x="1729" y="6504"/>
                    </a:lnTo>
                    <a:lnTo>
                      <a:pt x="1876" y="6601"/>
                    </a:lnTo>
                    <a:lnTo>
                      <a:pt x="2070" y="6747"/>
                    </a:lnTo>
                    <a:lnTo>
                      <a:pt x="2290" y="6942"/>
                    </a:lnTo>
                    <a:lnTo>
                      <a:pt x="2290" y="6942"/>
                    </a:lnTo>
                    <a:lnTo>
                      <a:pt x="2484" y="7137"/>
                    </a:lnTo>
                    <a:lnTo>
                      <a:pt x="2679" y="7283"/>
                    </a:lnTo>
                    <a:lnTo>
                      <a:pt x="2825" y="7380"/>
                    </a:lnTo>
                    <a:lnTo>
                      <a:pt x="2947" y="7405"/>
                    </a:lnTo>
                    <a:lnTo>
                      <a:pt x="2947" y="7405"/>
                    </a:lnTo>
                    <a:lnTo>
                      <a:pt x="3093" y="7380"/>
                    </a:lnTo>
                    <a:lnTo>
                      <a:pt x="3166" y="7356"/>
                    </a:lnTo>
                    <a:lnTo>
                      <a:pt x="3239" y="7332"/>
                    </a:lnTo>
                    <a:lnTo>
                      <a:pt x="3239" y="7332"/>
                    </a:lnTo>
                    <a:lnTo>
                      <a:pt x="3288" y="7283"/>
                    </a:lnTo>
                    <a:lnTo>
                      <a:pt x="3410" y="7259"/>
                    </a:lnTo>
                    <a:lnTo>
                      <a:pt x="3556" y="7234"/>
                    </a:lnTo>
                    <a:lnTo>
                      <a:pt x="3702" y="7234"/>
                    </a:lnTo>
                    <a:lnTo>
                      <a:pt x="3702" y="7234"/>
                    </a:lnTo>
                    <a:lnTo>
                      <a:pt x="3873" y="7234"/>
                    </a:lnTo>
                    <a:lnTo>
                      <a:pt x="4019" y="7283"/>
                    </a:lnTo>
                    <a:lnTo>
                      <a:pt x="4165" y="7332"/>
                    </a:lnTo>
                    <a:lnTo>
                      <a:pt x="4262" y="7429"/>
                    </a:lnTo>
                    <a:lnTo>
                      <a:pt x="4262" y="7429"/>
                    </a:lnTo>
                    <a:lnTo>
                      <a:pt x="4360" y="7502"/>
                    </a:lnTo>
                    <a:lnTo>
                      <a:pt x="4457" y="7551"/>
                    </a:lnTo>
                    <a:lnTo>
                      <a:pt x="4555" y="7600"/>
                    </a:lnTo>
                    <a:lnTo>
                      <a:pt x="4652" y="7600"/>
                    </a:lnTo>
                    <a:lnTo>
                      <a:pt x="4652" y="7600"/>
                    </a:lnTo>
                    <a:lnTo>
                      <a:pt x="4749" y="7648"/>
                    </a:lnTo>
                    <a:lnTo>
                      <a:pt x="4896" y="7721"/>
                    </a:lnTo>
                    <a:lnTo>
                      <a:pt x="5066" y="7843"/>
                    </a:lnTo>
                    <a:lnTo>
                      <a:pt x="5212" y="7989"/>
                    </a:lnTo>
                    <a:lnTo>
                      <a:pt x="5212" y="7989"/>
                    </a:lnTo>
                    <a:lnTo>
                      <a:pt x="5383" y="8135"/>
                    </a:lnTo>
                    <a:lnTo>
                      <a:pt x="5553" y="8257"/>
                    </a:lnTo>
                    <a:lnTo>
                      <a:pt x="5699" y="8330"/>
                    </a:lnTo>
                    <a:lnTo>
                      <a:pt x="5797" y="8355"/>
                    </a:lnTo>
                    <a:lnTo>
                      <a:pt x="5797" y="8355"/>
                    </a:lnTo>
                    <a:lnTo>
                      <a:pt x="5870" y="8379"/>
                    </a:lnTo>
                    <a:lnTo>
                      <a:pt x="5992" y="8428"/>
                    </a:lnTo>
                    <a:lnTo>
                      <a:pt x="6089" y="8476"/>
                    </a:lnTo>
                    <a:lnTo>
                      <a:pt x="6162" y="8549"/>
                    </a:lnTo>
                    <a:lnTo>
                      <a:pt x="6162" y="8549"/>
                    </a:lnTo>
                    <a:lnTo>
                      <a:pt x="6259" y="8622"/>
                    </a:lnTo>
                    <a:lnTo>
                      <a:pt x="6357" y="8695"/>
                    </a:lnTo>
                    <a:lnTo>
                      <a:pt x="6454" y="8720"/>
                    </a:lnTo>
                    <a:lnTo>
                      <a:pt x="6552" y="8744"/>
                    </a:lnTo>
                    <a:lnTo>
                      <a:pt x="6552" y="8744"/>
                    </a:lnTo>
                    <a:lnTo>
                      <a:pt x="6649" y="8769"/>
                    </a:lnTo>
                    <a:lnTo>
                      <a:pt x="6747" y="8793"/>
                    </a:lnTo>
                    <a:lnTo>
                      <a:pt x="6844" y="8866"/>
                    </a:lnTo>
                    <a:lnTo>
                      <a:pt x="6941" y="8939"/>
                    </a:lnTo>
                    <a:lnTo>
                      <a:pt x="6941" y="8939"/>
                    </a:lnTo>
                    <a:lnTo>
                      <a:pt x="7014" y="9036"/>
                    </a:lnTo>
                    <a:lnTo>
                      <a:pt x="7063" y="9134"/>
                    </a:lnTo>
                    <a:lnTo>
                      <a:pt x="7112" y="9231"/>
                    </a:lnTo>
                    <a:lnTo>
                      <a:pt x="7112" y="9304"/>
                    </a:lnTo>
                    <a:lnTo>
                      <a:pt x="7112" y="9304"/>
                    </a:lnTo>
                    <a:lnTo>
                      <a:pt x="7112" y="9402"/>
                    </a:lnTo>
                    <a:lnTo>
                      <a:pt x="7063" y="9499"/>
                    </a:lnTo>
                    <a:lnTo>
                      <a:pt x="7014" y="9597"/>
                    </a:lnTo>
                    <a:lnTo>
                      <a:pt x="6941" y="9694"/>
                    </a:lnTo>
                    <a:lnTo>
                      <a:pt x="6941" y="9694"/>
                    </a:lnTo>
                    <a:lnTo>
                      <a:pt x="6868" y="9791"/>
                    </a:lnTo>
                    <a:lnTo>
                      <a:pt x="6795" y="9889"/>
                    </a:lnTo>
                    <a:lnTo>
                      <a:pt x="6747" y="9986"/>
                    </a:lnTo>
                    <a:lnTo>
                      <a:pt x="6747" y="10084"/>
                    </a:lnTo>
                    <a:lnTo>
                      <a:pt x="6747" y="10084"/>
                    </a:lnTo>
                    <a:lnTo>
                      <a:pt x="6722" y="10181"/>
                    </a:lnTo>
                    <a:lnTo>
                      <a:pt x="6625" y="10327"/>
                    </a:lnTo>
                    <a:lnTo>
                      <a:pt x="6503" y="10473"/>
                    </a:lnTo>
                    <a:lnTo>
                      <a:pt x="6357" y="10644"/>
                    </a:lnTo>
                    <a:lnTo>
                      <a:pt x="6357" y="10644"/>
                    </a:lnTo>
                    <a:lnTo>
                      <a:pt x="6211" y="10814"/>
                    </a:lnTo>
                    <a:lnTo>
                      <a:pt x="6089" y="10961"/>
                    </a:lnTo>
                    <a:lnTo>
                      <a:pt x="6016" y="11107"/>
                    </a:lnTo>
                    <a:lnTo>
                      <a:pt x="5992" y="11204"/>
                    </a:lnTo>
                    <a:lnTo>
                      <a:pt x="5992" y="11204"/>
                    </a:lnTo>
                    <a:lnTo>
                      <a:pt x="5943" y="11326"/>
                    </a:lnTo>
                    <a:lnTo>
                      <a:pt x="5870" y="11472"/>
                    </a:lnTo>
                    <a:lnTo>
                      <a:pt x="5748" y="11618"/>
                    </a:lnTo>
                    <a:lnTo>
                      <a:pt x="5602" y="11789"/>
                    </a:lnTo>
                    <a:lnTo>
                      <a:pt x="5602" y="11789"/>
                    </a:lnTo>
                    <a:lnTo>
                      <a:pt x="5456" y="11935"/>
                    </a:lnTo>
                    <a:lnTo>
                      <a:pt x="5334" y="12105"/>
                    </a:lnTo>
                    <a:lnTo>
                      <a:pt x="5261" y="12251"/>
                    </a:lnTo>
                    <a:lnTo>
                      <a:pt x="5212" y="12349"/>
                    </a:lnTo>
                    <a:lnTo>
                      <a:pt x="5212" y="12349"/>
                    </a:lnTo>
                    <a:lnTo>
                      <a:pt x="5188" y="12446"/>
                    </a:lnTo>
                    <a:lnTo>
                      <a:pt x="5139" y="12568"/>
                    </a:lnTo>
                    <a:lnTo>
                      <a:pt x="5042" y="12714"/>
                    </a:lnTo>
                    <a:lnTo>
                      <a:pt x="4944" y="12836"/>
                    </a:lnTo>
                    <a:lnTo>
                      <a:pt x="4944" y="12836"/>
                    </a:lnTo>
                    <a:lnTo>
                      <a:pt x="4822" y="12958"/>
                    </a:lnTo>
                    <a:lnTo>
                      <a:pt x="4725" y="13079"/>
                    </a:lnTo>
                    <a:lnTo>
                      <a:pt x="4676" y="13201"/>
                    </a:lnTo>
                    <a:lnTo>
                      <a:pt x="4652" y="13299"/>
                    </a:lnTo>
                    <a:lnTo>
                      <a:pt x="4652" y="13299"/>
                    </a:lnTo>
                    <a:lnTo>
                      <a:pt x="4676" y="13469"/>
                    </a:lnTo>
                    <a:lnTo>
                      <a:pt x="4701" y="13542"/>
                    </a:lnTo>
                    <a:lnTo>
                      <a:pt x="4749" y="13591"/>
                    </a:lnTo>
                    <a:lnTo>
                      <a:pt x="4749" y="13591"/>
                    </a:lnTo>
                    <a:lnTo>
                      <a:pt x="4774" y="13640"/>
                    </a:lnTo>
                    <a:lnTo>
                      <a:pt x="4822" y="13713"/>
                    </a:lnTo>
                    <a:lnTo>
                      <a:pt x="4847" y="13883"/>
                    </a:lnTo>
                    <a:lnTo>
                      <a:pt x="4847" y="13883"/>
                    </a:lnTo>
                    <a:lnTo>
                      <a:pt x="4822" y="13956"/>
                    </a:lnTo>
                    <a:lnTo>
                      <a:pt x="4774" y="14005"/>
                    </a:lnTo>
                    <a:lnTo>
                      <a:pt x="4725" y="14054"/>
                    </a:lnTo>
                    <a:lnTo>
                      <a:pt x="4652" y="14054"/>
                    </a:lnTo>
                    <a:lnTo>
                      <a:pt x="4652" y="14054"/>
                    </a:lnTo>
                    <a:lnTo>
                      <a:pt x="4555" y="14054"/>
                    </a:lnTo>
                    <a:lnTo>
                      <a:pt x="4457" y="14005"/>
                    </a:lnTo>
                    <a:lnTo>
                      <a:pt x="4360" y="13956"/>
                    </a:lnTo>
                    <a:lnTo>
                      <a:pt x="4262" y="13883"/>
                    </a:lnTo>
                    <a:lnTo>
                      <a:pt x="4262" y="13883"/>
                    </a:lnTo>
                    <a:lnTo>
                      <a:pt x="4189" y="13761"/>
                    </a:lnTo>
                    <a:lnTo>
                      <a:pt x="4141" y="13615"/>
                    </a:lnTo>
                    <a:lnTo>
                      <a:pt x="4092" y="13469"/>
                    </a:lnTo>
                    <a:lnTo>
                      <a:pt x="4092" y="13299"/>
                    </a:lnTo>
                    <a:lnTo>
                      <a:pt x="4092" y="13299"/>
                    </a:lnTo>
                    <a:lnTo>
                      <a:pt x="4067" y="13152"/>
                    </a:lnTo>
                    <a:lnTo>
                      <a:pt x="4019" y="12982"/>
                    </a:lnTo>
                    <a:lnTo>
                      <a:pt x="3970" y="12836"/>
                    </a:lnTo>
                    <a:lnTo>
                      <a:pt x="3897" y="12738"/>
                    </a:lnTo>
                    <a:lnTo>
                      <a:pt x="3897" y="12738"/>
                    </a:lnTo>
                    <a:lnTo>
                      <a:pt x="3848" y="12690"/>
                    </a:lnTo>
                    <a:lnTo>
                      <a:pt x="3824" y="12592"/>
                    </a:lnTo>
                    <a:lnTo>
                      <a:pt x="3751" y="12349"/>
                    </a:lnTo>
                    <a:lnTo>
                      <a:pt x="3726" y="12056"/>
                    </a:lnTo>
                    <a:lnTo>
                      <a:pt x="3702" y="11716"/>
                    </a:lnTo>
                    <a:lnTo>
                      <a:pt x="3702" y="11472"/>
                    </a:lnTo>
                    <a:lnTo>
                      <a:pt x="3702" y="11472"/>
                    </a:lnTo>
                    <a:lnTo>
                      <a:pt x="3702" y="11301"/>
                    </a:lnTo>
                    <a:lnTo>
                      <a:pt x="3653" y="11107"/>
                    </a:lnTo>
                    <a:lnTo>
                      <a:pt x="3629" y="10936"/>
                    </a:lnTo>
                    <a:lnTo>
                      <a:pt x="3556" y="10741"/>
                    </a:lnTo>
                    <a:lnTo>
                      <a:pt x="3483" y="10571"/>
                    </a:lnTo>
                    <a:lnTo>
                      <a:pt x="3410" y="10425"/>
                    </a:lnTo>
                    <a:lnTo>
                      <a:pt x="3312" y="10279"/>
                    </a:lnTo>
                    <a:lnTo>
                      <a:pt x="3239" y="10181"/>
                    </a:lnTo>
                    <a:lnTo>
                      <a:pt x="3239" y="10181"/>
                    </a:lnTo>
                    <a:lnTo>
                      <a:pt x="3045" y="9962"/>
                    </a:lnTo>
                    <a:lnTo>
                      <a:pt x="2898" y="9767"/>
                    </a:lnTo>
                    <a:lnTo>
                      <a:pt x="2801" y="9621"/>
                    </a:lnTo>
                    <a:lnTo>
                      <a:pt x="2752" y="9499"/>
                    </a:lnTo>
                    <a:lnTo>
                      <a:pt x="2752" y="9499"/>
                    </a:lnTo>
                    <a:lnTo>
                      <a:pt x="2728" y="9353"/>
                    </a:lnTo>
                    <a:lnTo>
                      <a:pt x="2704" y="9280"/>
                    </a:lnTo>
                    <a:lnTo>
                      <a:pt x="2655" y="9231"/>
                    </a:lnTo>
                    <a:lnTo>
                      <a:pt x="2655" y="9231"/>
                    </a:lnTo>
                    <a:lnTo>
                      <a:pt x="2631" y="9158"/>
                    </a:lnTo>
                    <a:lnTo>
                      <a:pt x="2582" y="9036"/>
                    </a:lnTo>
                    <a:lnTo>
                      <a:pt x="2582" y="8890"/>
                    </a:lnTo>
                    <a:lnTo>
                      <a:pt x="2557" y="8744"/>
                    </a:lnTo>
                    <a:lnTo>
                      <a:pt x="2557" y="8744"/>
                    </a:lnTo>
                    <a:lnTo>
                      <a:pt x="2582" y="8598"/>
                    </a:lnTo>
                    <a:lnTo>
                      <a:pt x="2582" y="8452"/>
                    </a:lnTo>
                    <a:lnTo>
                      <a:pt x="2631" y="8330"/>
                    </a:lnTo>
                    <a:lnTo>
                      <a:pt x="2655" y="8281"/>
                    </a:lnTo>
                    <a:lnTo>
                      <a:pt x="2655" y="8281"/>
                    </a:lnTo>
                    <a:lnTo>
                      <a:pt x="2704" y="8208"/>
                    </a:lnTo>
                    <a:lnTo>
                      <a:pt x="2728" y="8160"/>
                    </a:lnTo>
                    <a:lnTo>
                      <a:pt x="2752" y="7989"/>
                    </a:lnTo>
                    <a:lnTo>
                      <a:pt x="2752" y="7989"/>
                    </a:lnTo>
                    <a:lnTo>
                      <a:pt x="2728" y="7819"/>
                    </a:lnTo>
                    <a:lnTo>
                      <a:pt x="2704" y="7746"/>
                    </a:lnTo>
                    <a:lnTo>
                      <a:pt x="2655" y="7697"/>
                    </a:lnTo>
                    <a:lnTo>
                      <a:pt x="2655" y="7697"/>
                    </a:lnTo>
                    <a:lnTo>
                      <a:pt x="2606" y="7673"/>
                    </a:lnTo>
                    <a:lnTo>
                      <a:pt x="2533" y="7624"/>
                    </a:lnTo>
                    <a:lnTo>
                      <a:pt x="2363" y="7600"/>
                    </a:lnTo>
                    <a:lnTo>
                      <a:pt x="2363" y="7600"/>
                    </a:lnTo>
                    <a:lnTo>
                      <a:pt x="2265" y="7575"/>
                    </a:lnTo>
                    <a:lnTo>
                      <a:pt x="2119" y="7502"/>
                    </a:lnTo>
                    <a:lnTo>
                      <a:pt x="1973" y="7380"/>
                    </a:lnTo>
                    <a:lnTo>
                      <a:pt x="1802" y="7234"/>
                    </a:lnTo>
                    <a:lnTo>
                      <a:pt x="1802" y="7234"/>
                    </a:lnTo>
                    <a:lnTo>
                      <a:pt x="1632" y="7088"/>
                    </a:lnTo>
                    <a:lnTo>
                      <a:pt x="1486" y="6966"/>
                    </a:lnTo>
                    <a:lnTo>
                      <a:pt x="1340" y="6869"/>
                    </a:lnTo>
                    <a:lnTo>
                      <a:pt x="1242" y="6845"/>
                    </a:lnTo>
                    <a:lnTo>
                      <a:pt x="1242" y="6845"/>
                    </a:lnTo>
                    <a:lnTo>
                      <a:pt x="1121" y="6796"/>
                    </a:lnTo>
                    <a:lnTo>
                      <a:pt x="926" y="6674"/>
                    </a:lnTo>
                    <a:lnTo>
                      <a:pt x="706" y="6504"/>
                    </a:lnTo>
                    <a:lnTo>
                      <a:pt x="463" y="6284"/>
                    </a:lnTo>
                    <a:lnTo>
                      <a:pt x="463" y="6284"/>
                    </a:lnTo>
                    <a:lnTo>
                      <a:pt x="171" y="5919"/>
                    </a:lnTo>
                    <a:lnTo>
                      <a:pt x="0" y="5700"/>
                    </a:lnTo>
                    <a:lnTo>
                      <a:pt x="0" y="5700"/>
                    </a:lnTo>
                    <a:lnTo>
                      <a:pt x="0" y="572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Shape 634">
                <a:extLst>
                  <a:ext uri="{FF2B5EF4-FFF2-40B4-BE49-F238E27FC236}">
                    <a16:creationId xmlns:a16="http://schemas.microsoft.com/office/drawing/2014/main" id="{24BAD374-9096-4ECE-A56B-74CE89DDD6A7}"/>
                  </a:ext>
                </a:extLst>
              </p:cNvPr>
              <p:cNvSpPr/>
              <p:nvPr/>
            </p:nvSpPr>
            <p:spPr>
              <a:xfrm>
                <a:off x="6128575" y="3695900"/>
                <a:ext cx="86475" cy="47525"/>
              </a:xfrm>
              <a:custGeom>
                <a:avLst/>
                <a:gdLst/>
                <a:ahLst/>
                <a:cxnLst/>
                <a:rect l="0" t="0" r="0" b="0"/>
                <a:pathLst>
                  <a:path w="3459" h="1901" fill="none" extrusionOk="0">
                    <a:moveTo>
                      <a:pt x="2022" y="1340"/>
                    </a:moveTo>
                    <a:lnTo>
                      <a:pt x="2022" y="1340"/>
                    </a:lnTo>
                    <a:lnTo>
                      <a:pt x="1924" y="1413"/>
                    </a:lnTo>
                    <a:lnTo>
                      <a:pt x="1827" y="1486"/>
                    </a:lnTo>
                    <a:lnTo>
                      <a:pt x="1729" y="1511"/>
                    </a:lnTo>
                    <a:lnTo>
                      <a:pt x="1632" y="1535"/>
                    </a:lnTo>
                    <a:lnTo>
                      <a:pt x="1632" y="1535"/>
                    </a:lnTo>
                    <a:lnTo>
                      <a:pt x="1559" y="1535"/>
                    </a:lnTo>
                    <a:lnTo>
                      <a:pt x="1461" y="1584"/>
                    </a:lnTo>
                    <a:lnTo>
                      <a:pt x="1340" y="1657"/>
                    </a:lnTo>
                    <a:lnTo>
                      <a:pt x="1267" y="1730"/>
                    </a:lnTo>
                    <a:lnTo>
                      <a:pt x="1267" y="1730"/>
                    </a:lnTo>
                    <a:lnTo>
                      <a:pt x="1169" y="1803"/>
                    </a:lnTo>
                    <a:lnTo>
                      <a:pt x="1072" y="1852"/>
                    </a:lnTo>
                    <a:lnTo>
                      <a:pt x="974" y="1900"/>
                    </a:lnTo>
                    <a:lnTo>
                      <a:pt x="877" y="1900"/>
                    </a:lnTo>
                    <a:lnTo>
                      <a:pt x="877" y="1900"/>
                    </a:lnTo>
                    <a:lnTo>
                      <a:pt x="779" y="1900"/>
                    </a:lnTo>
                    <a:lnTo>
                      <a:pt x="682" y="1852"/>
                    </a:lnTo>
                    <a:lnTo>
                      <a:pt x="585" y="1803"/>
                    </a:lnTo>
                    <a:lnTo>
                      <a:pt x="512" y="1730"/>
                    </a:lnTo>
                    <a:lnTo>
                      <a:pt x="512" y="1730"/>
                    </a:lnTo>
                    <a:lnTo>
                      <a:pt x="438" y="1633"/>
                    </a:lnTo>
                    <a:lnTo>
                      <a:pt x="414" y="1535"/>
                    </a:lnTo>
                    <a:lnTo>
                      <a:pt x="438" y="1438"/>
                    </a:lnTo>
                    <a:lnTo>
                      <a:pt x="512" y="1340"/>
                    </a:lnTo>
                    <a:lnTo>
                      <a:pt x="512" y="1340"/>
                    </a:lnTo>
                    <a:lnTo>
                      <a:pt x="585" y="1243"/>
                    </a:lnTo>
                    <a:lnTo>
                      <a:pt x="633" y="1145"/>
                    </a:lnTo>
                    <a:lnTo>
                      <a:pt x="682" y="1048"/>
                    </a:lnTo>
                    <a:lnTo>
                      <a:pt x="682" y="951"/>
                    </a:lnTo>
                    <a:lnTo>
                      <a:pt x="682" y="951"/>
                    </a:lnTo>
                    <a:lnTo>
                      <a:pt x="658" y="804"/>
                    </a:lnTo>
                    <a:lnTo>
                      <a:pt x="633" y="731"/>
                    </a:lnTo>
                    <a:lnTo>
                      <a:pt x="585" y="683"/>
                    </a:lnTo>
                    <a:lnTo>
                      <a:pt x="585" y="683"/>
                    </a:lnTo>
                    <a:lnTo>
                      <a:pt x="536" y="634"/>
                    </a:lnTo>
                    <a:lnTo>
                      <a:pt x="463" y="610"/>
                    </a:lnTo>
                    <a:lnTo>
                      <a:pt x="317" y="585"/>
                    </a:lnTo>
                    <a:lnTo>
                      <a:pt x="317" y="585"/>
                    </a:lnTo>
                    <a:lnTo>
                      <a:pt x="146" y="561"/>
                    </a:lnTo>
                    <a:lnTo>
                      <a:pt x="73" y="512"/>
                    </a:lnTo>
                    <a:lnTo>
                      <a:pt x="24" y="488"/>
                    </a:lnTo>
                    <a:lnTo>
                      <a:pt x="24" y="488"/>
                    </a:lnTo>
                    <a:lnTo>
                      <a:pt x="0" y="439"/>
                    </a:lnTo>
                    <a:lnTo>
                      <a:pt x="24" y="366"/>
                    </a:lnTo>
                    <a:lnTo>
                      <a:pt x="49" y="293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71" y="171"/>
                    </a:lnTo>
                    <a:lnTo>
                      <a:pt x="268" y="123"/>
                    </a:lnTo>
                    <a:lnTo>
                      <a:pt x="512" y="74"/>
                    </a:lnTo>
                    <a:lnTo>
                      <a:pt x="804" y="25"/>
                    </a:lnTo>
                    <a:lnTo>
                      <a:pt x="1145" y="1"/>
                    </a:lnTo>
                    <a:lnTo>
                      <a:pt x="2509" y="1"/>
                    </a:lnTo>
                    <a:lnTo>
                      <a:pt x="2509" y="1"/>
                    </a:lnTo>
                    <a:lnTo>
                      <a:pt x="2850" y="25"/>
                    </a:lnTo>
                    <a:lnTo>
                      <a:pt x="3142" y="49"/>
                    </a:lnTo>
                    <a:lnTo>
                      <a:pt x="3337" y="74"/>
                    </a:lnTo>
                    <a:lnTo>
                      <a:pt x="3434" y="98"/>
                    </a:lnTo>
                    <a:lnTo>
                      <a:pt x="3434" y="98"/>
                    </a:lnTo>
                    <a:lnTo>
                      <a:pt x="3458" y="123"/>
                    </a:lnTo>
                    <a:lnTo>
                      <a:pt x="3434" y="171"/>
                    </a:lnTo>
                    <a:lnTo>
                      <a:pt x="3361" y="317"/>
                    </a:lnTo>
                    <a:lnTo>
                      <a:pt x="3239" y="488"/>
                    </a:lnTo>
                    <a:lnTo>
                      <a:pt x="3069" y="683"/>
                    </a:lnTo>
                    <a:lnTo>
                      <a:pt x="3069" y="683"/>
                    </a:lnTo>
                    <a:lnTo>
                      <a:pt x="2874" y="853"/>
                    </a:lnTo>
                    <a:lnTo>
                      <a:pt x="2679" y="999"/>
                    </a:lnTo>
                    <a:lnTo>
                      <a:pt x="2509" y="1121"/>
                    </a:lnTo>
                    <a:lnTo>
                      <a:pt x="2411" y="1145"/>
                    </a:lnTo>
                    <a:lnTo>
                      <a:pt x="2411" y="1145"/>
                    </a:lnTo>
                    <a:lnTo>
                      <a:pt x="2314" y="1170"/>
                    </a:lnTo>
                    <a:lnTo>
                      <a:pt x="2216" y="1194"/>
                    </a:lnTo>
                    <a:lnTo>
                      <a:pt x="2119" y="1267"/>
                    </a:lnTo>
                    <a:lnTo>
                      <a:pt x="2022" y="1340"/>
                    </a:lnTo>
                    <a:lnTo>
                      <a:pt x="2022" y="134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Shape 635">
                <a:extLst>
                  <a:ext uri="{FF2B5EF4-FFF2-40B4-BE49-F238E27FC236}">
                    <a16:creationId xmlns:a16="http://schemas.microsoft.com/office/drawing/2014/main" id="{086D584E-9A7F-4E87-BF2C-F6A2A747DC70}"/>
                  </a:ext>
                </a:extLst>
              </p:cNvPr>
              <p:cNvSpPr/>
              <p:nvPr/>
            </p:nvSpPr>
            <p:spPr>
              <a:xfrm>
                <a:off x="6357500" y="3940075"/>
                <a:ext cx="18900" cy="34725"/>
              </a:xfrm>
              <a:custGeom>
                <a:avLst/>
                <a:gdLst/>
                <a:ahLst/>
                <a:cxnLst/>
                <a:rect l="0" t="0" r="0" b="0"/>
                <a:pathLst>
                  <a:path w="756" h="1389" fill="none" extrusionOk="0">
                    <a:moveTo>
                      <a:pt x="585" y="682"/>
                    </a:moveTo>
                    <a:lnTo>
                      <a:pt x="585" y="682"/>
                    </a:lnTo>
                    <a:lnTo>
                      <a:pt x="512" y="779"/>
                    </a:lnTo>
                    <a:lnTo>
                      <a:pt x="439" y="877"/>
                    </a:lnTo>
                    <a:lnTo>
                      <a:pt x="390" y="974"/>
                    </a:lnTo>
                    <a:lnTo>
                      <a:pt x="390" y="1072"/>
                    </a:lnTo>
                    <a:lnTo>
                      <a:pt x="390" y="1072"/>
                    </a:lnTo>
                    <a:lnTo>
                      <a:pt x="366" y="1218"/>
                    </a:lnTo>
                    <a:lnTo>
                      <a:pt x="317" y="1291"/>
                    </a:lnTo>
                    <a:lnTo>
                      <a:pt x="293" y="1364"/>
                    </a:lnTo>
                    <a:lnTo>
                      <a:pt x="293" y="1364"/>
                    </a:lnTo>
                    <a:lnTo>
                      <a:pt x="244" y="1388"/>
                    </a:lnTo>
                    <a:lnTo>
                      <a:pt x="195" y="1388"/>
                    </a:lnTo>
                    <a:lnTo>
                      <a:pt x="147" y="1388"/>
                    </a:lnTo>
                    <a:lnTo>
                      <a:pt x="98" y="1364"/>
                    </a:lnTo>
                    <a:lnTo>
                      <a:pt x="98" y="1364"/>
                    </a:lnTo>
                    <a:lnTo>
                      <a:pt x="74" y="1291"/>
                    </a:lnTo>
                    <a:lnTo>
                      <a:pt x="25" y="1169"/>
                    </a:lnTo>
                    <a:lnTo>
                      <a:pt x="25" y="1023"/>
                    </a:lnTo>
                    <a:lnTo>
                      <a:pt x="1" y="877"/>
                    </a:lnTo>
                    <a:lnTo>
                      <a:pt x="1" y="877"/>
                    </a:lnTo>
                    <a:lnTo>
                      <a:pt x="25" y="706"/>
                    </a:lnTo>
                    <a:lnTo>
                      <a:pt x="98" y="536"/>
                    </a:lnTo>
                    <a:lnTo>
                      <a:pt x="171" y="365"/>
                    </a:lnTo>
                    <a:lnTo>
                      <a:pt x="293" y="219"/>
                    </a:lnTo>
                    <a:lnTo>
                      <a:pt x="293" y="219"/>
                    </a:lnTo>
                    <a:lnTo>
                      <a:pt x="415" y="122"/>
                    </a:lnTo>
                    <a:lnTo>
                      <a:pt x="512" y="49"/>
                    </a:lnTo>
                    <a:lnTo>
                      <a:pt x="609" y="0"/>
                    </a:lnTo>
                    <a:lnTo>
                      <a:pt x="682" y="24"/>
                    </a:lnTo>
                    <a:lnTo>
                      <a:pt x="682" y="24"/>
                    </a:lnTo>
                    <a:lnTo>
                      <a:pt x="707" y="73"/>
                    </a:lnTo>
                    <a:lnTo>
                      <a:pt x="731" y="146"/>
                    </a:lnTo>
                    <a:lnTo>
                      <a:pt x="756" y="317"/>
                    </a:lnTo>
                    <a:lnTo>
                      <a:pt x="756" y="317"/>
                    </a:lnTo>
                    <a:lnTo>
                      <a:pt x="756" y="390"/>
                    </a:lnTo>
                    <a:lnTo>
                      <a:pt x="707" y="487"/>
                    </a:lnTo>
                    <a:lnTo>
                      <a:pt x="658" y="609"/>
                    </a:lnTo>
                    <a:lnTo>
                      <a:pt x="585" y="682"/>
                    </a:lnTo>
                    <a:lnTo>
                      <a:pt x="585" y="682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Shape 636">
                <a:extLst>
                  <a:ext uri="{FF2B5EF4-FFF2-40B4-BE49-F238E27FC236}">
                    <a16:creationId xmlns:a16="http://schemas.microsoft.com/office/drawing/2014/main" id="{873972E6-7A4C-41EC-BFC7-E61D65598E04}"/>
                  </a:ext>
                </a:extLst>
              </p:cNvPr>
              <p:cNvSpPr/>
              <p:nvPr/>
            </p:nvSpPr>
            <p:spPr>
              <a:xfrm>
                <a:off x="6202850" y="3720875"/>
                <a:ext cx="204000" cy="278875"/>
              </a:xfrm>
              <a:custGeom>
                <a:avLst/>
                <a:gdLst/>
                <a:ahLst/>
                <a:cxnLst/>
                <a:rect l="0" t="0" r="0" b="0"/>
                <a:pathLst>
                  <a:path w="8160" h="11155" fill="none" extrusionOk="0">
                    <a:moveTo>
                      <a:pt x="8159" y="4774"/>
                    </a:moveTo>
                    <a:lnTo>
                      <a:pt x="8159" y="4774"/>
                    </a:lnTo>
                    <a:lnTo>
                      <a:pt x="7599" y="4701"/>
                    </a:lnTo>
                    <a:lnTo>
                      <a:pt x="7283" y="4652"/>
                    </a:lnTo>
                    <a:lnTo>
                      <a:pt x="7136" y="4603"/>
                    </a:lnTo>
                    <a:lnTo>
                      <a:pt x="7136" y="4603"/>
                    </a:lnTo>
                    <a:lnTo>
                      <a:pt x="7088" y="4579"/>
                    </a:lnTo>
                    <a:lnTo>
                      <a:pt x="7015" y="4555"/>
                    </a:lnTo>
                    <a:lnTo>
                      <a:pt x="6844" y="4530"/>
                    </a:lnTo>
                    <a:lnTo>
                      <a:pt x="6844" y="4530"/>
                    </a:lnTo>
                    <a:lnTo>
                      <a:pt x="6747" y="4506"/>
                    </a:lnTo>
                    <a:lnTo>
                      <a:pt x="6649" y="4457"/>
                    </a:lnTo>
                    <a:lnTo>
                      <a:pt x="6552" y="4409"/>
                    </a:lnTo>
                    <a:lnTo>
                      <a:pt x="6454" y="4336"/>
                    </a:lnTo>
                    <a:lnTo>
                      <a:pt x="6454" y="4336"/>
                    </a:lnTo>
                    <a:lnTo>
                      <a:pt x="6381" y="4262"/>
                    </a:lnTo>
                    <a:lnTo>
                      <a:pt x="6308" y="4214"/>
                    </a:lnTo>
                    <a:lnTo>
                      <a:pt x="6235" y="4214"/>
                    </a:lnTo>
                    <a:lnTo>
                      <a:pt x="6187" y="4238"/>
                    </a:lnTo>
                    <a:lnTo>
                      <a:pt x="6187" y="4238"/>
                    </a:lnTo>
                    <a:lnTo>
                      <a:pt x="6162" y="4287"/>
                    </a:lnTo>
                    <a:lnTo>
                      <a:pt x="6162" y="4360"/>
                    </a:lnTo>
                    <a:lnTo>
                      <a:pt x="6211" y="4433"/>
                    </a:lnTo>
                    <a:lnTo>
                      <a:pt x="6284" y="4530"/>
                    </a:lnTo>
                    <a:lnTo>
                      <a:pt x="6284" y="4530"/>
                    </a:lnTo>
                    <a:lnTo>
                      <a:pt x="6357" y="4603"/>
                    </a:lnTo>
                    <a:lnTo>
                      <a:pt x="6454" y="4652"/>
                    </a:lnTo>
                    <a:lnTo>
                      <a:pt x="6576" y="4701"/>
                    </a:lnTo>
                    <a:lnTo>
                      <a:pt x="6649" y="4701"/>
                    </a:lnTo>
                    <a:lnTo>
                      <a:pt x="6649" y="4701"/>
                    </a:lnTo>
                    <a:lnTo>
                      <a:pt x="6747" y="4725"/>
                    </a:lnTo>
                    <a:lnTo>
                      <a:pt x="6844" y="4774"/>
                    </a:lnTo>
                    <a:lnTo>
                      <a:pt x="6942" y="4823"/>
                    </a:lnTo>
                    <a:lnTo>
                      <a:pt x="7039" y="4896"/>
                    </a:lnTo>
                    <a:lnTo>
                      <a:pt x="7039" y="4896"/>
                    </a:lnTo>
                    <a:lnTo>
                      <a:pt x="7063" y="4944"/>
                    </a:lnTo>
                    <a:lnTo>
                      <a:pt x="7088" y="4993"/>
                    </a:lnTo>
                    <a:lnTo>
                      <a:pt x="7063" y="5139"/>
                    </a:lnTo>
                    <a:lnTo>
                      <a:pt x="6966" y="5310"/>
                    </a:lnTo>
                    <a:lnTo>
                      <a:pt x="6844" y="5480"/>
                    </a:lnTo>
                    <a:lnTo>
                      <a:pt x="6844" y="5480"/>
                    </a:lnTo>
                    <a:lnTo>
                      <a:pt x="6674" y="5626"/>
                    </a:lnTo>
                    <a:lnTo>
                      <a:pt x="6528" y="5748"/>
                    </a:lnTo>
                    <a:lnTo>
                      <a:pt x="6381" y="5821"/>
                    </a:lnTo>
                    <a:lnTo>
                      <a:pt x="6284" y="5846"/>
                    </a:lnTo>
                    <a:lnTo>
                      <a:pt x="6284" y="5846"/>
                    </a:lnTo>
                    <a:lnTo>
                      <a:pt x="6113" y="5870"/>
                    </a:lnTo>
                    <a:lnTo>
                      <a:pt x="6040" y="5894"/>
                    </a:lnTo>
                    <a:lnTo>
                      <a:pt x="5992" y="5943"/>
                    </a:lnTo>
                    <a:lnTo>
                      <a:pt x="5992" y="5943"/>
                    </a:lnTo>
                    <a:lnTo>
                      <a:pt x="5943" y="5967"/>
                    </a:lnTo>
                    <a:lnTo>
                      <a:pt x="5894" y="5992"/>
                    </a:lnTo>
                    <a:lnTo>
                      <a:pt x="5846" y="5967"/>
                    </a:lnTo>
                    <a:lnTo>
                      <a:pt x="5797" y="5943"/>
                    </a:lnTo>
                    <a:lnTo>
                      <a:pt x="5797" y="5943"/>
                    </a:lnTo>
                    <a:lnTo>
                      <a:pt x="5773" y="5894"/>
                    </a:lnTo>
                    <a:lnTo>
                      <a:pt x="5724" y="5821"/>
                    </a:lnTo>
                    <a:lnTo>
                      <a:pt x="5699" y="5651"/>
                    </a:lnTo>
                    <a:lnTo>
                      <a:pt x="5699" y="5651"/>
                    </a:lnTo>
                    <a:lnTo>
                      <a:pt x="5675" y="5553"/>
                    </a:lnTo>
                    <a:lnTo>
                      <a:pt x="5602" y="5407"/>
                    </a:lnTo>
                    <a:lnTo>
                      <a:pt x="5480" y="5261"/>
                    </a:lnTo>
                    <a:lnTo>
                      <a:pt x="5334" y="5091"/>
                    </a:lnTo>
                    <a:lnTo>
                      <a:pt x="5334" y="5091"/>
                    </a:lnTo>
                    <a:lnTo>
                      <a:pt x="5188" y="4920"/>
                    </a:lnTo>
                    <a:lnTo>
                      <a:pt x="5066" y="4774"/>
                    </a:lnTo>
                    <a:lnTo>
                      <a:pt x="4969" y="4628"/>
                    </a:lnTo>
                    <a:lnTo>
                      <a:pt x="4944" y="4530"/>
                    </a:lnTo>
                    <a:lnTo>
                      <a:pt x="4944" y="4530"/>
                    </a:lnTo>
                    <a:lnTo>
                      <a:pt x="4944" y="4457"/>
                    </a:lnTo>
                    <a:lnTo>
                      <a:pt x="4920" y="4409"/>
                    </a:lnTo>
                    <a:lnTo>
                      <a:pt x="4896" y="4409"/>
                    </a:lnTo>
                    <a:lnTo>
                      <a:pt x="4847" y="4433"/>
                    </a:lnTo>
                    <a:lnTo>
                      <a:pt x="4847" y="4433"/>
                    </a:lnTo>
                    <a:lnTo>
                      <a:pt x="4823" y="4482"/>
                    </a:lnTo>
                    <a:lnTo>
                      <a:pt x="4774" y="4555"/>
                    </a:lnTo>
                    <a:lnTo>
                      <a:pt x="4750" y="4701"/>
                    </a:lnTo>
                    <a:lnTo>
                      <a:pt x="4750" y="4701"/>
                    </a:lnTo>
                    <a:lnTo>
                      <a:pt x="4774" y="4798"/>
                    </a:lnTo>
                    <a:lnTo>
                      <a:pt x="4847" y="4920"/>
                    </a:lnTo>
                    <a:lnTo>
                      <a:pt x="4920" y="5066"/>
                    </a:lnTo>
                    <a:lnTo>
                      <a:pt x="5042" y="5188"/>
                    </a:lnTo>
                    <a:lnTo>
                      <a:pt x="5042" y="5188"/>
                    </a:lnTo>
                    <a:lnTo>
                      <a:pt x="5139" y="5310"/>
                    </a:lnTo>
                    <a:lnTo>
                      <a:pt x="5237" y="5431"/>
                    </a:lnTo>
                    <a:lnTo>
                      <a:pt x="5310" y="5553"/>
                    </a:lnTo>
                    <a:lnTo>
                      <a:pt x="5334" y="5651"/>
                    </a:lnTo>
                    <a:lnTo>
                      <a:pt x="5334" y="5651"/>
                    </a:lnTo>
                    <a:lnTo>
                      <a:pt x="5334" y="5748"/>
                    </a:lnTo>
                    <a:lnTo>
                      <a:pt x="5383" y="5846"/>
                    </a:lnTo>
                    <a:lnTo>
                      <a:pt x="5432" y="5943"/>
                    </a:lnTo>
                    <a:lnTo>
                      <a:pt x="5505" y="6040"/>
                    </a:lnTo>
                    <a:lnTo>
                      <a:pt x="5505" y="6040"/>
                    </a:lnTo>
                    <a:lnTo>
                      <a:pt x="5626" y="6113"/>
                    </a:lnTo>
                    <a:lnTo>
                      <a:pt x="5773" y="6162"/>
                    </a:lnTo>
                    <a:lnTo>
                      <a:pt x="5919" y="6211"/>
                    </a:lnTo>
                    <a:lnTo>
                      <a:pt x="6089" y="6235"/>
                    </a:lnTo>
                    <a:lnTo>
                      <a:pt x="6089" y="6235"/>
                    </a:lnTo>
                    <a:lnTo>
                      <a:pt x="6235" y="6235"/>
                    </a:lnTo>
                    <a:lnTo>
                      <a:pt x="6357" y="6284"/>
                    </a:lnTo>
                    <a:lnTo>
                      <a:pt x="6430" y="6333"/>
                    </a:lnTo>
                    <a:lnTo>
                      <a:pt x="6454" y="6381"/>
                    </a:lnTo>
                    <a:lnTo>
                      <a:pt x="6454" y="6430"/>
                    </a:lnTo>
                    <a:lnTo>
                      <a:pt x="6454" y="6430"/>
                    </a:lnTo>
                    <a:lnTo>
                      <a:pt x="6430" y="6527"/>
                    </a:lnTo>
                    <a:lnTo>
                      <a:pt x="6308" y="6722"/>
                    </a:lnTo>
                    <a:lnTo>
                      <a:pt x="6113" y="6941"/>
                    </a:lnTo>
                    <a:lnTo>
                      <a:pt x="5894" y="7185"/>
                    </a:lnTo>
                    <a:lnTo>
                      <a:pt x="5894" y="7185"/>
                    </a:lnTo>
                    <a:lnTo>
                      <a:pt x="5675" y="7429"/>
                    </a:lnTo>
                    <a:lnTo>
                      <a:pt x="5505" y="7696"/>
                    </a:lnTo>
                    <a:lnTo>
                      <a:pt x="5358" y="7940"/>
                    </a:lnTo>
                    <a:lnTo>
                      <a:pt x="5334" y="8037"/>
                    </a:lnTo>
                    <a:lnTo>
                      <a:pt x="5334" y="8135"/>
                    </a:lnTo>
                    <a:lnTo>
                      <a:pt x="5334" y="8135"/>
                    </a:lnTo>
                    <a:lnTo>
                      <a:pt x="5334" y="8281"/>
                    </a:lnTo>
                    <a:lnTo>
                      <a:pt x="5358" y="8427"/>
                    </a:lnTo>
                    <a:lnTo>
                      <a:pt x="5383" y="8525"/>
                    </a:lnTo>
                    <a:lnTo>
                      <a:pt x="5432" y="8598"/>
                    </a:lnTo>
                    <a:lnTo>
                      <a:pt x="5432" y="8598"/>
                    </a:lnTo>
                    <a:lnTo>
                      <a:pt x="5456" y="8646"/>
                    </a:lnTo>
                    <a:lnTo>
                      <a:pt x="5480" y="8719"/>
                    </a:lnTo>
                    <a:lnTo>
                      <a:pt x="5505" y="8890"/>
                    </a:lnTo>
                    <a:lnTo>
                      <a:pt x="5505" y="8890"/>
                    </a:lnTo>
                    <a:lnTo>
                      <a:pt x="5480" y="8987"/>
                    </a:lnTo>
                    <a:lnTo>
                      <a:pt x="5383" y="9158"/>
                    </a:lnTo>
                    <a:lnTo>
                      <a:pt x="5237" y="9353"/>
                    </a:lnTo>
                    <a:lnTo>
                      <a:pt x="5042" y="9547"/>
                    </a:lnTo>
                    <a:lnTo>
                      <a:pt x="5042" y="9547"/>
                    </a:lnTo>
                    <a:lnTo>
                      <a:pt x="4847" y="9742"/>
                    </a:lnTo>
                    <a:lnTo>
                      <a:pt x="4701" y="9937"/>
                    </a:lnTo>
                    <a:lnTo>
                      <a:pt x="4603" y="10108"/>
                    </a:lnTo>
                    <a:lnTo>
                      <a:pt x="4555" y="10205"/>
                    </a:lnTo>
                    <a:lnTo>
                      <a:pt x="4555" y="10205"/>
                    </a:lnTo>
                    <a:lnTo>
                      <a:pt x="4530" y="10327"/>
                    </a:lnTo>
                    <a:lnTo>
                      <a:pt x="4457" y="10473"/>
                    </a:lnTo>
                    <a:lnTo>
                      <a:pt x="4336" y="10619"/>
                    </a:lnTo>
                    <a:lnTo>
                      <a:pt x="4189" y="10790"/>
                    </a:lnTo>
                    <a:lnTo>
                      <a:pt x="4189" y="10790"/>
                    </a:lnTo>
                    <a:lnTo>
                      <a:pt x="4019" y="10936"/>
                    </a:lnTo>
                    <a:lnTo>
                      <a:pt x="3873" y="11057"/>
                    </a:lnTo>
                    <a:lnTo>
                      <a:pt x="3727" y="11131"/>
                    </a:lnTo>
                    <a:lnTo>
                      <a:pt x="3605" y="11155"/>
                    </a:lnTo>
                    <a:lnTo>
                      <a:pt x="3605" y="11155"/>
                    </a:lnTo>
                    <a:lnTo>
                      <a:pt x="3532" y="11155"/>
                    </a:lnTo>
                    <a:lnTo>
                      <a:pt x="3434" y="11106"/>
                    </a:lnTo>
                    <a:lnTo>
                      <a:pt x="3337" y="11057"/>
                    </a:lnTo>
                    <a:lnTo>
                      <a:pt x="3240" y="10984"/>
                    </a:lnTo>
                    <a:lnTo>
                      <a:pt x="3240" y="10984"/>
                    </a:lnTo>
                    <a:lnTo>
                      <a:pt x="3167" y="10887"/>
                    </a:lnTo>
                    <a:lnTo>
                      <a:pt x="3093" y="10790"/>
                    </a:lnTo>
                    <a:lnTo>
                      <a:pt x="3069" y="10692"/>
                    </a:lnTo>
                    <a:lnTo>
                      <a:pt x="3045" y="10595"/>
                    </a:lnTo>
                    <a:lnTo>
                      <a:pt x="3045" y="10595"/>
                    </a:lnTo>
                    <a:lnTo>
                      <a:pt x="3020" y="10424"/>
                    </a:lnTo>
                    <a:lnTo>
                      <a:pt x="2996" y="10351"/>
                    </a:lnTo>
                    <a:lnTo>
                      <a:pt x="2947" y="10302"/>
                    </a:lnTo>
                    <a:lnTo>
                      <a:pt x="2947" y="10302"/>
                    </a:lnTo>
                    <a:lnTo>
                      <a:pt x="2923" y="10254"/>
                    </a:lnTo>
                    <a:lnTo>
                      <a:pt x="2874" y="10181"/>
                    </a:lnTo>
                    <a:lnTo>
                      <a:pt x="2850" y="10035"/>
                    </a:lnTo>
                    <a:lnTo>
                      <a:pt x="2850" y="10035"/>
                    </a:lnTo>
                    <a:lnTo>
                      <a:pt x="2826" y="9864"/>
                    </a:lnTo>
                    <a:lnTo>
                      <a:pt x="2801" y="9791"/>
                    </a:lnTo>
                    <a:lnTo>
                      <a:pt x="2752" y="9742"/>
                    </a:lnTo>
                    <a:lnTo>
                      <a:pt x="2752" y="9742"/>
                    </a:lnTo>
                    <a:lnTo>
                      <a:pt x="2728" y="9669"/>
                    </a:lnTo>
                    <a:lnTo>
                      <a:pt x="2704" y="9572"/>
                    </a:lnTo>
                    <a:lnTo>
                      <a:pt x="2679" y="9426"/>
                    </a:lnTo>
                    <a:lnTo>
                      <a:pt x="2655" y="9255"/>
                    </a:lnTo>
                    <a:lnTo>
                      <a:pt x="2655" y="9255"/>
                    </a:lnTo>
                    <a:lnTo>
                      <a:pt x="2679" y="9109"/>
                    </a:lnTo>
                    <a:lnTo>
                      <a:pt x="2704" y="8963"/>
                    </a:lnTo>
                    <a:lnTo>
                      <a:pt x="2728" y="8866"/>
                    </a:lnTo>
                    <a:lnTo>
                      <a:pt x="2752" y="8792"/>
                    </a:lnTo>
                    <a:lnTo>
                      <a:pt x="2752" y="8792"/>
                    </a:lnTo>
                    <a:lnTo>
                      <a:pt x="2801" y="8744"/>
                    </a:lnTo>
                    <a:lnTo>
                      <a:pt x="2826" y="8671"/>
                    </a:lnTo>
                    <a:lnTo>
                      <a:pt x="2850" y="8500"/>
                    </a:lnTo>
                    <a:lnTo>
                      <a:pt x="2850" y="8500"/>
                    </a:lnTo>
                    <a:lnTo>
                      <a:pt x="2826" y="8403"/>
                    </a:lnTo>
                    <a:lnTo>
                      <a:pt x="2777" y="8281"/>
                    </a:lnTo>
                    <a:lnTo>
                      <a:pt x="2679" y="8159"/>
                    </a:lnTo>
                    <a:lnTo>
                      <a:pt x="2582" y="8037"/>
                    </a:lnTo>
                    <a:lnTo>
                      <a:pt x="2582" y="8037"/>
                    </a:lnTo>
                    <a:lnTo>
                      <a:pt x="2460" y="7891"/>
                    </a:lnTo>
                    <a:lnTo>
                      <a:pt x="2363" y="7721"/>
                    </a:lnTo>
                    <a:lnTo>
                      <a:pt x="2314" y="7526"/>
                    </a:lnTo>
                    <a:lnTo>
                      <a:pt x="2290" y="7356"/>
                    </a:lnTo>
                    <a:lnTo>
                      <a:pt x="2290" y="7356"/>
                    </a:lnTo>
                    <a:lnTo>
                      <a:pt x="2290" y="7209"/>
                    </a:lnTo>
                    <a:lnTo>
                      <a:pt x="2265" y="7063"/>
                    </a:lnTo>
                    <a:lnTo>
                      <a:pt x="2217" y="6966"/>
                    </a:lnTo>
                    <a:lnTo>
                      <a:pt x="2192" y="6893"/>
                    </a:lnTo>
                    <a:lnTo>
                      <a:pt x="2192" y="6893"/>
                    </a:lnTo>
                    <a:lnTo>
                      <a:pt x="2144" y="6844"/>
                    </a:lnTo>
                    <a:lnTo>
                      <a:pt x="2071" y="6820"/>
                    </a:lnTo>
                    <a:lnTo>
                      <a:pt x="1900" y="6795"/>
                    </a:lnTo>
                    <a:lnTo>
                      <a:pt x="1900" y="6795"/>
                    </a:lnTo>
                    <a:lnTo>
                      <a:pt x="1754" y="6820"/>
                    </a:lnTo>
                    <a:lnTo>
                      <a:pt x="1681" y="6844"/>
                    </a:lnTo>
                    <a:lnTo>
                      <a:pt x="1632" y="6893"/>
                    </a:lnTo>
                    <a:lnTo>
                      <a:pt x="1632" y="6893"/>
                    </a:lnTo>
                    <a:lnTo>
                      <a:pt x="1559" y="6941"/>
                    </a:lnTo>
                    <a:lnTo>
                      <a:pt x="1437" y="6966"/>
                    </a:lnTo>
                    <a:lnTo>
                      <a:pt x="1291" y="6990"/>
                    </a:lnTo>
                    <a:lnTo>
                      <a:pt x="1145" y="6990"/>
                    </a:lnTo>
                    <a:lnTo>
                      <a:pt x="1145" y="6990"/>
                    </a:lnTo>
                    <a:lnTo>
                      <a:pt x="975" y="6966"/>
                    </a:lnTo>
                    <a:lnTo>
                      <a:pt x="780" y="6868"/>
                    </a:lnTo>
                    <a:lnTo>
                      <a:pt x="561" y="6747"/>
                    </a:lnTo>
                    <a:lnTo>
                      <a:pt x="390" y="6601"/>
                    </a:lnTo>
                    <a:lnTo>
                      <a:pt x="390" y="6601"/>
                    </a:lnTo>
                    <a:lnTo>
                      <a:pt x="317" y="6527"/>
                    </a:lnTo>
                    <a:lnTo>
                      <a:pt x="244" y="6406"/>
                    </a:lnTo>
                    <a:lnTo>
                      <a:pt x="122" y="6113"/>
                    </a:lnTo>
                    <a:lnTo>
                      <a:pt x="49" y="5797"/>
                    </a:lnTo>
                    <a:lnTo>
                      <a:pt x="0" y="5480"/>
                    </a:lnTo>
                    <a:lnTo>
                      <a:pt x="0" y="5480"/>
                    </a:lnTo>
                    <a:lnTo>
                      <a:pt x="25" y="5310"/>
                    </a:lnTo>
                    <a:lnTo>
                      <a:pt x="49" y="5139"/>
                    </a:lnTo>
                    <a:lnTo>
                      <a:pt x="147" y="4798"/>
                    </a:lnTo>
                    <a:lnTo>
                      <a:pt x="220" y="4628"/>
                    </a:lnTo>
                    <a:lnTo>
                      <a:pt x="293" y="4482"/>
                    </a:lnTo>
                    <a:lnTo>
                      <a:pt x="390" y="4336"/>
                    </a:lnTo>
                    <a:lnTo>
                      <a:pt x="487" y="4238"/>
                    </a:lnTo>
                    <a:lnTo>
                      <a:pt x="487" y="4238"/>
                    </a:lnTo>
                    <a:lnTo>
                      <a:pt x="682" y="4043"/>
                    </a:lnTo>
                    <a:lnTo>
                      <a:pt x="877" y="3897"/>
                    </a:lnTo>
                    <a:lnTo>
                      <a:pt x="1048" y="3800"/>
                    </a:lnTo>
                    <a:lnTo>
                      <a:pt x="1145" y="3751"/>
                    </a:lnTo>
                    <a:lnTo>
                      <a:pt x="1145" y="3751"/>
                    </a:lnTo>
                    <a:lnTo>
                      <a:pt x="1316" y="3727"/>
                    </a:lnTo>
                    <a:lnTo>
                      <a:pt x="1389" y="3702"/>
                    </a:lnTo>
                    <a:lnTo>
                      <a:pt x="1437" y="3654"/>
                    </a:lnTo>
                    <a:lnTo>
                      <a:pt x="1437" y="3654"/>
                    </a:lnTo>
                    <a:lnTo>
                      <a:pt x="1510" y="3629"/>
                    </a:lnTo>
                    <a:lnTo>
                      <a:pt x="1608" y="3605"/>
                    </a:lnTo>
                    <a:lnTo>
                      <a:pt x="1754" y="3581"/>
                    </a:lnTo>
                    <a:lnTo>
                      <a:pt x="1900" y="3581"/>
                    </a:lnTo>
                    <a:lnTo>
                      <a:pt x="1900" y="3581"/>
                    </a:lnTo>
                    <a:lnTo>
                      <a:pt x="2071" y="3581"/>
                    </a:lnTo>
                    <a:lnTo>
                      <a:pt x="2241" y="3629"/>
                    </a:lnTo>
                    <a:lnTo>
                      <a:pt x="2363" y="3678"/>
                    </a:lnTo>
                    <a:lnTo>
                      <a:pt x="2485" y="3751"/>
                    </a:lnTo>
                    <a:lnTo>
                      <a:pt x="2485" y="3751"/>
                    </a:lnTo>
                    <a:lnTo>
                      <a:pt x="2558" y="3824"/>
                    </a:lnTo>
                    <a:lnTo>
                      <a:pt x="2655" y="3897"/>
                    </a:lnTo>
                    <a:lnTo>
                      <a:pt x="2777" y="3946"/>
                    </a:lnTo>
                    <a:lnTo>
                      <a:pt x="2850" y="3946"/>
                    </a:lnTo>
                    <a:lnTo>
                      <a:pt x="2850" y="3946"/>
                    </a:lnTo>
                    <a:lnTo>
                      <a:pt x="3020" y="3970"/>
                    </a:lnTo>
                    <a:lnTo>
                      <a:pt x="3093" y="4019"/>
                    </a:lnTo>
                    <a:lnTo>
                      <a:pt x="3142" y="4043"/>
                    </a:lnTo>
                    <a:lnTo>
                      <a:pt x="3142" y="4043"/>
                    </a:lnTo>
                    <a:lnTo>
                      <a:pt x="3191" y="4068"/>
                    </a:lnTo>
                    <a:lnTo>
                      <a:pt x="3240" y="4092"/>
                    </a:lnTo>
                    <a:lnTo>
                      <a:pt x="3288" y="4068"/>
                    </a:lnTo>
                    <a:lnTo>
                      <a:pt x="3337" y="4043"/>
                    </a:lnTo>
                    <a:lnTo>
                      <a:pt x="3337" y="4043"/>
                    </a:lnTo>
                    <a:lnTo>
                      <a:pt x="3386" y="4019"/>
                    </a:lnTo>
                    <a:lnTo>
                      <a:pt x="3459" y="3970"/>
                    </a:lnTo>
                    <a:lnTo>
                      <a:pt x="3605" y="3946"/>
                    </a:lnTo>
                    <a:lnTo>
                      <a:pt x="3605" y="3946"/>
                    </a:lnTo>
                    <a:lnTo>
                      <a:pt x="3775" y="3970"/>
                    </a:lnTo>
                    <a:lnTo>
                      <a:pt x="3848" y="4019"/>
                    </a:lnTo>
                    <a:lnTo>
                      <a:pt x="3897" y="4043"/>
                    </a:lnTo>
                    <a:lnTo>
                      <a:pt x="3897" y="4043"/>
                    </a:lnTo>
                    <a:lnTo>
                      <a:pt x="3970" y="4092"/>
                    </a:lnTo>
                    <a:lnTo>
                      <a:pt x="4068" y="4116"/>
                    </a:lnTo>
                    <a:lnTo>
                      <a:pt x="4214" y="4141"/>
                    </a:lnTo>
                    <a:lnTo>
                      <a:pt x="4384" y="4141"/>
                    </a:lnTo>
                    <a:lnTo>
                      <a:pt x="4384" y="4141"/>
                    </a:lnTo>
                    <a:lnTo>
                      <a:pt x="4530" y="4141"/>
                    </a:lnTo>
                    <a:lnTo>
                      <a:pt x="4677" y="4116"/>
                    </a:lnTo>
                    <a:lnTo>
                      <a:pt x="4774" y="4092"/>
                    </a:lnTo>
                    <a:lnTo>
                      <a:pt x="4847" y="4043"/>
                    </a:lnTo>
                    <a:lnTo>
                      <a:pt x="4847" y="4043"/>
                    </a:lnTo>
                    <a:lnTo>
                      <a:pt x="4896" y="3995"/>
                    </a:lnTo>
                    <a:lnTo>
                      <a:pt x="4920" y="3921"/>
                    </a:lnTo>
                    <a:lnTo>
                      <a:pt x="4944" y="3751"/>
                    </a:lnTo>
                    <a:lnTo>
                      <a:pt x="4944" y="3751"/>
                    </a:lnTo>
                    <a:lnTo>
                      <a:pt x="4944" y="3727"/>
                    </a:lnTo>
                    <a:lnTo>
                      <a:pt x="4920" y="3678"/>
                    </a:lnTo>
                    <a:lnTo>
                      <a:pt x="4823" y="3629"/>
                    </a:lnTo>
                    <a:lnTo>
                      <a:pt x="4701" y="3581"/>
                    </a:lnTo>
                    <a:lnTo>
                      <a:pt x="4555" y="3581"/>
                    </a:lnTo>
                    <a:lnTo>
                      <a:pt x="4555" y="3581"/>
                    </a:lnTo>
                    <a:lnTo>
                      <a:pt x="4409" y="3556"/>
                    </a:lnTo>
                    <a:lnTo>
                      <a:pt x="4238" y="3507"/>
                    </a:lnTo>
                    <a:lnTo>
                      <a:pt x="4092" y="3459"/>
                    </a:lnTo>
                    <a:lnTo>
                      <a:pt x="3995" y="3386"/>
                    </a:lnTo>
                    <a:lnTo>
                      <a:pt x="3995" y="3386"/>
                    </a:lnTo>
                    <a:lnTo>
                      <a:pt x="3897" y="3313"/>
                    </a:lnTo>
                    <a:lnTo>
                      <a:pt x="3800" y="3240"/>
                    </a:lnTo>
                    <a:lnTo>
                      <a:pt x="3702" y="3215"/>
                    </a:lnTo>
                    <a:lnTo>
                      <a:pt x="3605" y="3191"/>
                    </a:lnTo>
                    <a:lnTo>
                      <a:pt x="3605" y="3191"/>
                    </a:lnTo>
                    <a:lnTo>
                      <a:pt x="3532" y="3166"/>
                    </a:lnTo>
                    <a:lnTo>
                      <a:pt x="3434" y="3142"/>
                    </a:lnTo>
                    <a:lnTo>
                      <a:pt x="3337" y="3069"/>
                    </a:lnTo>
                    <a:lnTo>
                      <a:pt x="3240" y="2996"/>
                    </a:lnTo>
                    <a:lnTo>
                      <a:pt x="3240" y="2996"/>
                    </a:lnTo>
                    <a:lnTo>
                      <a:pt x="3167" y="2923"/>
                    </a:lnTo>
                    <a:lnTo>
                      <a:pt x="3069" y="2899"/>
                    </a:lnTo>
                    <a:lnTo>
                      <a:pt x="2996" y="2874"/>
                    </a:lnTo>
                    <a:lnTo>
                      <a:pt x="2947" y="2899"/>
                    </a:lnTo>
                    <a:lnTo>
                      <a:pt x="2947" y="2899"/>
                    </a:lnTo>
                    <a:lnTo>
                      <a:pt x="2899" y="2923"/>
                    </a:lnTo>
                    <a:lnTo>
                      <a:pt x="2826" y="2923"/>
                    </a:lnTo>
                    <a:lnTo>
                      <a:pt x="2752" y="2874"/>
                    </a:lnTo>
                    <a:lnTo>
                      <a:pt x="2655" y="2801"/>
                    </a:lnTo>
                    <a:lnTo>
                      <a:pt x="2655" y="2801"/>
                    </a:lnTo>
                    <a:lnTo>
                      <a:pt x="2582" y="2752"/>
                    </a:lnTo>
                    <a:lnTo>
                      <a:pt x="2509" y="2704"/>
                    </a:lnTo>
                    <a:lnTo>
                      <a:pt x="2436" y="2704"/>
                    </a:lnTo>
                    <a:lnTo>
                      <a:pt x="2387" y="2704"/>
                    </a:lnTo>
                    <a:lnTo>
                      <a:pt x="2387" y="2704"/>
                    </a:lnTo>
                    <a:lnTo>
                      <a:pt x="2338" y="2752"/>
                    </a:lnTo>
                    <a:lnTo>
                      <a:pt x="2265" y="2777"/>
                    </a:lnTo>
                    <a:lnTo>
                      <a:pt x="2095" y="2801"/>
                    </a:lnTo>
                    <a:lnTo>
                      <a:pt x="2095" y="2801"/>
                    </a:lnTo>
                    <a:lnTo>
                      <a:pt x="1997" y="2850"/>
                    </a:lnTo>
                    <a:lnTo>
                      <a:pt x="1851" y="2923"/>
                    </a:lnTo>
                    <a:lnTo>
                      <a:pt x="1681" y="3045"/>
                    </a:lnTo>
                    <a:lnTo>
                      <a:pt x="1535" y="3191"/>
                    </a:lnTo>
                    <a:lnTo>
                      <a:pt x="1535" y="3191"/>
                    </a:lnTo>
                    <a:lnTo>
                      <a:pt x="1364" y="3337"/>
                    </a:lnTo>
                    <a:lnTo>
                      <a:pt x="1194" y="3459"/>
                    </a:lnTo>
                    <a:lnTo>
                      <a:pt x="1072" y="3532"/>
                    </a:lnTo>
                    <a:lnTo>
                      <a:pt x="950" y="3581"/>
                    </a:lnTo>
                    <a:lnTo>
                      <a:pt x="950" y="3581"/>
                    </a:lnTo>
                    <a:lnTo>
                      <a:pt x="804" y="3532"/>
                    </a:lnTo>
                    <a:lnTo>
                      <a:pt x="731" y="3507"/>
                    </a:lnTo>
                    <a:lnTo>
                      <a:pt x="682" y="3483"/>
                    </a:lnTo>
                    <a:lnTo>
                      <a:pt x="682" y="3483"/>
                    </a:lnTo>
                    <a:lnTo>
                      <a:pt x="634" y="3434"/>
                    </a:lnTo>
                    <a:lnTo>
                      <a:pt x="609" y="3361"/>
                    </a:lnTo>
                    <a:lnTo>
                      <a:pt x="585" y="3191"/>
                    </a:lnTo>
                    <a:lnTo>
                      <a:pt x="585" y="3191"/>
                    </a:lnTo>
                    <a:lnTo>
                      <a:pt x="609" y="3020"/>
                    </a:lnTo>
                    <a:lnTo>
                      <a:pt x="634" y="2947"/>
                    </a:lnTo>
                    <a:lnTo>
                      <a:pt x="682" y="2899"/>
                    </a:lnTo>
                    <a:lnTo>
                      <a:pt x="682" y="2899"/>
                    </a:lnTo>
                    <a:lnTo>
                      <a:pt x="731" y="2874"/>
                    </a:lnTo>
                    <a:lnTo>
                      <a:pt x="853" y="2850"/>
                    </a:lnTo>
                    <a:lnTo>
                      <a:pt x="999" y="2826"/>
                    </a:lnTo>
                    <a:lnTo>
                      <a:pt x="1145" y="2801"/>
                    </a:lnTo>
                    <a:lnTo>
                      <a:pt x="1145" y="2801"/>
                    </a:lnTo>
                    <a:lnTo>
                      <a:pt x="1291" y="2801"/>
                    </a:lnTo>
                    <a:lnTo>
                      <a:pt x="1413" y="2752"/>
                    </a:lnTo>
                    <a:lnTo>
                      <a:pt x="1486" y="2704"/>
                    </a:lnTo>
                    <a:lnTo>
                      <a:pt x="1510" y="2655"/>
                    </a:lnTo>
                    <a:lnTo>
                      <a:pt x="1535" y="2631"/>
                    </a:lnTo>
                    <a:lnTo>
                      <a:pt x="1535" y="2631"/>
                    </a:lnTo>
                    <a:lnTo>
                      <a:pt x="1486" y="2460"/>
                    </a:lnTo>
                    <a:lnTo>
                      <a:pt x="1462" y="2387"/>
                    </a:lnTo>
                    <a:lnTo>
                      <a:pt x="1437" y="2338"/>
                    </a:lnTo>
                    <a:lnTo>
                      <a:pt x="1437" y="2338"/>
                    </a:lnTo>
                    <a:lnTo>
                      <a:pt x="1389" y="2290"/>
                    </a:lnTo>
                    <a:lnTo>
                      <a:pt x="1389" y="2241"/>
                    </a:lnTo>
                    <a:lnTo>
                      <a:pt x="1389" y="2192"/>
                    </a:lnTo>
                    <a:lnTo>
                      <a:pt x="1437" y="2144"/>
                    </a:lnTo>
                    <a:lnTo>
                      <a:pt x="1437" y="2144"/>
                    </a:lnTo>
                    <a:lnTo>
                      <a:pt x="1486" y="2119"/>
                    </a:lnTo>
                    <a:lnTo>
                      <a:pt x="1559" y="2070"/>
                    </a:lnTo>
                    <a:lnTo>
                      <a:pt x="1705" y="2046"/>
                    </a:lnTo>
                    <a:lnTo>
                      <a:pt x="1705" y="2046"/>
                    </a:lnTo>
                    <a:lnTo>
                      <a:pt x="1803" y="2046"/>
                    </a:lnTo>
                    <a:lnTo>
                      <a:pt x="1900" y="1997"/>
                    </a:lnTo>
                    <a:lnTo>
                      <a:pt x="1997" y="1924"/>
                    </a:lnTo>
                    <a:lnTo>
                      <a:pt x="2095" y="1851"/>
                    </a:lnTo>
                    <a:lnTo>
                      <a:pt x="2095" y="1851"/>
                    </a:lnTo>
                    <a:lnTo>
                      <a:pt x="2168" y="1778"/>
                    </a:lnTo>
                    <a:lnTo>
                      <a:pt x="2241" y="1681"/>
                    </a:lnTo>
                    <a:lnTo>
                      <a:pt x="2265" y="1559"/>
                    </a:lnTo>
                    <a:lnTo>
                      <a:pt x="2290" y="1486"/>
                    </a:lnTo>
                    <a:lnTo>
                      <a:pt x="2290" y="1486"/>
                    </a:lnTo>
                    <a:lnTo>
                      <a:pt x="2265" y="1315"/>
                    </a:lnTo>
                    <a:lnTo>
                      <a:pt x="2217" y="1242"/>
                    </a:lnTo>
                    <a:lnTo>
                      <a:pt x="2192" y="1194"/>
                    </a:lnTo>
                    <a:lnTo>
                      <a:pt x="2192" y="1194"/>
                    </a:lnTo>
                    <a:lnTo>
                      <a:pt x="2192" y="1169"/>
                    </a:lnTo>
                    <a:lnTo>
                      <a:pt x="2192" y="1121"/>
                    </a:lnTo>
                    <a:lnTo>
                      <a:pt x="2265" y="999"/>
                    </a:lnTo>
                    <a:lnTo>
                      <a:pt x="2387" y="828"/>
                    </a:lnTo>
                    <a:lnTo>
                      <a:pt x="2582" y="634"/>
                    </a:lnTo>
                    <a:lnTo>
                      <a:pt x="2582" y="634"/>
                    </a:lnTo>
                    <a:lnTo>
                      <a:pt x="2679" y="536"/>
                    </a:lnTo>
                    <a:lnTo>
                      <a:pt x="2826" y="439"/>
                    </a:lnTo>
                    <a:lnTo>
                      <a:pt x="2972" y="366"/>
                    </a:lnTo>
                    <a:lnTo>
                      <a:pt x="3142" y="293"/>
                    </a:lnTo>
                    <a:lnTo>
                      <a:pt x="3483" y="195"/>
                    </a:lnTo>
                    <a:lnTo>
                      <a:pt x="3654" y="171"/>
                    </a:lnTo>
                    <a:lnTo>
                      <a:pt x="3800" y="146"/>
                    </a:lnTo>
                    <a:lnTo>
                      <a:pt x="3800" y="146"/>
                    </a:lnTo>
                    <a:lnTo>
                      <a:pt x="4116" y="171"/>
                    </a:lnTo>
                    <a:lnTo>
                      <a:pt x="4360" y="171"/>
                    </a:lnTo>
                    <a:lnTo>
                      <a:pt x="4555" y="220"/>
                    </a:lnTo>
                    <a:lnTo>
                      <a:pt x="4652" y="244"/>
                    </a:lnTo>
                    <a:lnTo>
                      <a:pt x="4652" y="244"/>
                    </a:lnTo>
                    <a:lnTo>
                      <a:pt x="4701" y="268"/>
                    </a:lnTo>
                    <a:lnTo>
                      <a:pt x="4750" y="293"/>
                    </a:lnTo>
                    <a:lnTo>
                      <a:pt x="4798" y="268"/>
                    </a:lnTo>
                    <a:lnTo>
                      <a:pt x="4847" y="244"/>
                    </a:lnTo>
                    <a:lnTo>
                      <a:pt x="4847" y="244"/>
                    </a:lnTo>
                    <a:lnTo>
                      <a:pt x="5018" y="195"/>
                    </a:lnTo>
                    <a:lnTo>
                      <a:pt x="5407" y="122"/>
                    </a:lnTo>
                    <a:lnTo>
                      <a:pt x="5821" y="25"/>
                    </a:lnTo>
                    <a:lnTo>
                      <a:pt x="613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062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gyazo.com/47ebf6bf3b95f035473898cf5bb56f0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31" y="2348280"/>
            <a:ext cx="3997737" cy="247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241"/>
          <p:cNvSpPr txBox="1">
            <a:spLocks/>
          </p:cNvSpPr>
          <p:nvPr/>
        </p:nvSpPr>
        <p:spPr>
          <a:xfrm>
            <a:off x="70687" y="273774"/>
            <a:ext cx="4150584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CA" sz="16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Geography – Top 40</a:t>
            </a:r>
            <a:endParaRPr lang="en" sz="1600" b="1" i="1" dirty="0">
              <a:highlight>
                <a:srgbClr val="FFCD00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744" y="1035075"/>
            <a:ext cx="43271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latin typeface="Georgia" panose="02040502050405020303" pitchFamily="18" charset="0"/>
                <a:cs typeface="Times New Roman" panose="02020603050405020304" pitchFamily="18" charset="0"/>
              </a:rPr>
              <a:t>Here is a greater look at the Alberta breakdown specific to postal codes to show performance.</a:t>
            </a:r>
          </a:p>
          <a:p>
            <a:endParaRPr lang="en-CA" sz="1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CA" sz="1100" dirty="0">
                <a:latin typeface="Georgia" panose="02040502050405020303" pitchFamily="18" charset="0"/>
                <a:cs typeface="Times New Roman" panose="02020603050405020304" pitchFamily="18" charset="0"/>
              </a:rPr>
              <a:t>More information on view through from FSA along with clicks, CTR &amp; Post Clicks.</a:t>
            </a:r>
          </a:p>
          <a:p>
            <a:endParaRPr lang="en-CA" sz="1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CA" sz="1100" dirty="0">
                <a:latin typeface="Georgia" panose="02040502050405020303" pitchFamily="18" charset="0"/>
                <a:cs typeface="Times New Roman" panose="02020603050405020304" pitchFamily="18" charset="0"/>
              </a:rPr>
              <a:t>Canada Post offers a great mapping service for further insight.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3115"/>
            <a:ext cx="2235200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4892370"/>
            <a:ext cx="449684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00" dirty="0">
                <a:latin typeface="Georgia" panose="02040502050405020303" pitchFamily="18" charset="0"/>
                <a:cs typeface="Times New Roman" panose="02020603050405020304" pitchFamily="18" charset="0"/>
                <a:hlinkClick r:id="rId4"/>
              </a:rPr>
              <a:t>https://maps.canadapost.ca/RouteFinder/Maps/Current/CPC_SCP_AB_T3K.pdf</a:t>
            </a:r>
            <a:r>
              <a:rPr lang="en-CA" sz="500" dirty="0">
                <a:latin typeface="Georgia" panose="02040502050405020303" pitchFamily="18" charset="0"/>
                <a:cs typeface="Times New Roman" panose="02020603050405020304" pitchFamily="18" charset="0"/>
              </a:rPr>
              <a:t>  (Can replace T3K with any 3 digit postal code (T2K, T2T for lookup).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0CFC21-2CDC-4CA7-8087-4CFE63972CAE}"/>
              </a:ext>
            </a:extLst>
          </p:cNvPr>
          <p:cNvGrpSpPr/>
          <p:nvPr/>
        </p:nvGrpSpPr>
        <p:grpSpPr>
          <a:xfrm>
            <a:off x="220181" y="466056"/>
            <a:ext cx="427705" cy="435599"/>
            <a:chOff x="220181" y="466056"/>
            <a:chExt cx="427705" cy="4355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DD894B-EC51-4DBD-9816-75F0634BF3F3}"/>
                </a:ext>
              </a:extLst>
            </p:cNvPr>
            <p:cNvSpPr/>
            <p:nvPr/>
          </p:nvSpPr>
          <p:spPr>
            <a:xfrm>
              <a:off x="220181" y="466056"/>
              <a:ext cx="427705" cy="435599"/>
            </a:xfrm>
            <a:prstGeom prst="ellipse">
              <a:avLst/>
            </a:prstGeom>
            <a:solidFill>
              <a:srgbClr val="BCD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8" name="Shape 630">
              <a:extLst>
                <a:ext uri="{FF2B5EF4-FFF2-40B4-BE49-F238E27FC236}">
                  <a16:creationId xmlns:a16="http://schemas.microsoft.com/office/drawing/2014/main" id="{DF7182D0-CCC0-4880-A6E7-2C8E9EA66C73}"/>
                </a:ext>
              </a:extLst>
            </p:cNvPr>
            <p:cNvGrpSpPr/>
            <p:nvPr/>
          </p:nvGrpSpPr>
          <p:grpSpPr>
            <a:xfrm>
              <a:off x="287204" y="534411"/>
              <a:ext cx="284986" cy="267912"/>
              <a:chOff x="5941025" y="3634400"/>
              <a:chExt cx="467650" cy="467650"/>
            </a:xfrm>
          </p:grpSpPr>
          <p:sp>
            <p:nvSpPr>
              <p:cNvPr id="19" name="Shape 631">
                <a:extLst>
                  <a:ext uri="{FF2B5EF4-FFF2-40B4-BE49-F238E27FC236}">
                    <a16:creationId xmlns:a16="http://schemas.microsoft.com/office/drawing/2014/main" id="{36120B89-A4C2-4069-ADAB-2BC4F764AE9D}"/>
                  </a:ext>
                </a:extLst>
              </p:cNvPr>
              <p:cNvSpPr/>
              <p:nvPr/>
            </p:nvSpPr>
            <p:spPr>
              <a:xfrm>
                <a:off x="5941025" y="3634400"/>
                <a:ext cx="467650" cy="467650"/>
              </a:xfrm>
              <a:custGeom>
                <a:avLst/>
                <a:gdLst/>
                <a:ahLst/>
                <a:cxnLst/>
                <a:rect l="0" t="0" r="0" b="0"/>
                <a:pathLst>
                  <a:path w="18706" h="18706" fill="none" extrusionOk="0">
                    <a:moveTo>
                      <a:pt x="9353" y="1"/>
                    </a:moveTo>
                    <a:lnTo>
                      <a:pt x="9353" y="1"/>
                    </a:lnTo>
                    <a:lnTo>
                      <a:pt x="8866" y="25"/>
                    </a:lnTo>
                    <a:lnTo>
                      <a:pt x="8403" y="50"/>
                    </a:lnTo>
                    <a:lnTo>
                      <a:pt x="7940" y="123"/>
                    </a:lnTo>
                    <a:lnTo>
                      <a:pt x="7478" y="196"/>
                    </a:lnTo>
                    <a:lnTo>
                      <a:pt x="7015" y="293"/>
                    </a:lnTo>
                    <a:lnTo>
                      <a:pt x="6577" y="439"/>
                    </a:lnTo>
                    <a:lnTo>
                      <a:pt x="6138" y="585"/>
                    </a:lnTo>
                    <a:lnTo>
                      <a:pt x="5724" y="732"/>
                    </a:lnTo>
                    <a:lnTo>
                      <a:pt x="5310" y="926"/>
                    </a:lnTo>
                    <a:lnTo>
                      <a:pt x="4896" y="1146"/>
                    </a:lnTo>
                    <a:lnTo>
                      <a:pt x="4506" y="1365"/>
                    </a:lnTo>
                    <a:lnTo>
                      <a:pt x="4117" y="1608"/>
                    </a:lnTo>
                    <a:lnTo>
                      <a:pt x="3751" y="1876"/>
                    </a:lnTo>
                    <a:lnTo>
                      <a:pt x="3410" y="2144"/>
                    </a:lnTo>
                    <a:lnTo>
                      <a:pt x="3069" y="2436"/>
                    </a:lnTo>
                    <a:lnTo>
                      <a:pt x="2753" y="2753"/>
                    </a:lnTo>
                    <a:lnTo>
                      <a:pt x="2436" y="3070"/>
                    </a:lnTo>
                    <a:lnTo>
                      <a:pt x="2144" y="3411"/>
                    </a:lnTo>
                    <a:lnTo>
                      <a:pt x="1876" y="3752"/>
                    </a:lnTo>
                    <a:lnTo>
                      <a:pt x="1608" y="4117"/>
                    </a:lnTo>
                    <a:lnTo>
                      <a:pt x="1365" y="4507"/>
                    </a:lnTo>
                    <a:lnTo>
                      <a:pt x="1145" y="4896"/>
                    </a:lnTo>
                    <a:lnTo>
                      <a:pt x="926" y="5310"/>
                    </a:lnTo>
                    <a:lnTo>
                      <a:pt x="731" y="5724"/>
                    </a:lnTo>
                    <a:lnTo>
                      <a:pt x="585" y="6138"/>
                    </a:lnTo>
                    <a:lnTo>
                      <a:pt x="439" y="6577"/>
                    </a:lnTo>
                    <a:lnTo>
                      <a:pt x="293" y="7015"/>
                    </a:lnTo>
                    <a:lnTo>
                      <a:pt x="196" y="7478"/>
                    </a:lnTo>
                    <a:lnTo>
                      <a:pt x="123" y="7941"/>
                    </a:lnTo>
                    <a:lnTo>
                      <a:pt x="49" y="8403"/>
                    </a:lnTo>
                    <a:lnTo>
                      <a:pt x="25" y="8866"/>
                    </a:lnTo>
                    <a:lnTo>
                      <a:pt x="1" y="9353"/>
                    </a:lnTo>
                    <a:lnTo>
                      <a:pt x="1" y="9353"/>
                    </a:lnTo>
                    <a:lnTo>
                      <a:pt x="25" y="9840"/>
                    </a:lnTo>
                    <a:lnTo>
                      <a:pt x="49" y="10303"/>
                    </a:lnTo>
                    <a:lnTo>
                      <a:pt x="123" y="10766"/>
                    </a:lnTo>
                    <a:lnTo>
                      <a:pt x="196" y="11229"/>
                    </a:lnTo>
                    <a:lnTo>
                      <a:pt x="293" y="11691"/>
                    </a:lnTo>
                    <a:lnTo>
                      <a:pt x="439" y="12130"/>
                    </a:lnTo>
                    <a:lnTo>
                      <a:pt x="585" y="12568"/>
                    </a:lnTo>
                    <a:lnTo>
                      <a:pt x="731" y="12982"/>
                    </a:lnTo>
                    <a:lnTo>
                      <a:pt x="926" y="13396"/>
                    </a:lnTo>
                    <a:lnTo>
                      <a:pt x="1145" y="13810"/>
                    </a:lnTo>
                    <a:lnTo>
                      <a:pt x="1365" y="14200"/>
                    </a:lnTo>
                    <a:lnTo>
                      <a:pt x="1608" y="14590"/>
                    </a:lnTo>
                    <a:lnTo>
                      <a:pt x="1876" y="14955"/>
                    </a:lnTo>
                    <a:lnTo>
                      <a:pt x="2144" y="15296"/>
                    </a:lnTo>
                    <a:lnTo>
                      <a:pt x="2436" y="15637"/>
                    </a:lnTo>
                    <a:lnTo>
                      <a:pt x="2753" y="15953"/>
                    </a:lnTo>
                    <a:lnTo>
                      <a:pt x="3069" y="16270"/>
                    </a:lnTo>
                    <a:lnTo>
                      <a:pt x="3410" y="16562"/>
                    </a:lnTo>
                    <a:lnTo>
                      <a:pt x="3751" y="16830"/>
                    </a:lnTo>
                    <a:lnTo>
                      <a:pt x="4117" y="17098"/>
                    </a:lnTo>
                    <a:lnTo>
                      <a:pt x="4506" y="17342"/>
                    </a:lnTo>
                    <a:lnTo>
                      <a:pt x="4896" y="17561"/>
                    </a:lnTo>
                    <a:lnTo>
                      <a:pt x="5310" y="17780"/>
                    </a:lnTo>
                    <a:lnTo>
                      <a:pt x="5724" y="17975"/>
                    </a:lnTo>
                    <a:lnTo>
                      <a:pt x="6138" y="18121"/>
                    </a:lnTo>
                    <a:lnTo>
                      <a:pt x="6577" y="18267"/>
                    </a:lnTo>
                    <a:lnTo>
                      <a:pt x="7015" y="18413"/>
                    </a:lnTo>
                    <a:lnTo>
                      <a:pt x="7478" y="18511"/>
                    </a:lnTo>
                    <a:lnTo>
                      <a:pt x="7940" y="18584"/>
                    </a:lnTo>
                    <a:lnTo>
                      <a:pt x="8403" y="18657"/>
                    </a:lnTo>
                    <a:lnTo>
                      <a:pt x="8866" y="18681"/>
                    </a:lnTo>
                    <a:lnTo>
                      <a:pt x="9353" y="18706"/>
                    </a:lnTo>
                    <a:lnTo>
                      <a:pt x="9353" y="18706"/>
                    </a:lnTo>
                    <a:lnTo>
                      <a:pt x="9840" y="18681"/>
                    </a:lnTo>
                    <a:lnTo>
                      <a:pt x="10303" y="18657"/>
                    </a:lnTo>
                    <a:lnTo>
                      <a:pt x="10766" y="18584"/>
                    </a:lnTo>
                    <a:lnTo>
                      <a:pt x="11228" y="18511"/>
                    </a:lnTo>
                    <a:lnTo>
                      <a:pt x="11691" y="18413"/>
                    </a:lnTo>
                    <a:lnTo>
                      <a:pt x="12130" y="18267"/>
                    </a:lnTo>
                    <a:lnTo>
                      <a:pt x="12568" y="18121"/>
                    </a:lnTo>
                    <a:lnTo>
                      <a:pt x="12982" y="17975"/>
                    </a:lnTo>
                    <a:lnTo>
                      <a:pt x="13396" y="17780"/>
                    </a:lnTo>
                    <a:lnTo>
                      <a:pt x="13810" y="17561"/>
                    </a:lnTo>
                    <a:lnTo>
                      <a:pt x="14200" y="17342"/>
                    </a:lnTo>
                    <a:lnTo>
                      <a:pt x="14589" y="17098"/>
                    </a:lnTo>
                    <a:lnTo>
                      <a:pt x="14955" y="16830"/>
                    </a:lnTo>
                    <a:lnTo>
                      <a:pt x="15296" y="16562"/>
                    </a:lnTo>
                    <a:lnTo>
                      <a:pt x="15637" y="16270"/>
                    </a:lnTo>
                    <a:lnTo>
                      <a:pt x="15953" y="15953"/>
                    </a:lnTo>
                    <a:lnTo>
                      <a:pt x="16270" y="15637"/>
                    </a:lnTo>
                    <a:lnTo>
                      <a:pt x="16562" y="15296"/>
                    </a:lnTo>
                    <a:lnTo>
                      <a:pt x="16830" y="14955"/>
                    </a:lnTo>
                    <a:lnTo>
                      <a:pt x="17098" y="14590"/>
                    </a:lnTo>
                    <a:lnTo>
                      <a:pt x="17341" y="14200"/>
                    </a:lnTo>
                    <a:lnTo>
                      <a:pt x="17561" y="13810"/>
                    </a:lnTo>
                    <a:lnTo>
                      <a:pt x="17780" y="13396"/>
                    </a:lnTo>
                    <a:lnTo>
                      <a:pt x="17975" y="12982"/>
                    </a:lnTo>
                    <a:lnTo>
                      <a:pt x="18121" y="12568"/>
                    </a:lnTo>
                    <a:lnTo>
                      <a:pt x="18267" y="12130"/>
                    </a:lnTo>
                    <a:lnTo>
                      <a:pt x="18413" y="11691"/>
                    </a:lnTo>
                    <a:lnTo>
                      <a:pt x="18511" y="11229"/>
                    </a:lnTo>
                    <a:lnTo>
                      <a:pt x="18584" y="10766"/>
                    </a:lnTo>
                    <a:lnTo>
                      <a:pt x="18657" y="10303"/>
                    </a:lnTo>
                    <a:lnTo>
                      <a:pt x="18681" y="9840"/>
                    </a:lnTo>
                    <a:lnTo>
                      <a:pt x="18705" y="9353"/>
                    </a:lnTo>
                    <a:lnTo>
                      <a:pt x="18705" y="9353"/>
                    </a:lnTo>
                    <a:lnTo>
                      <a:pt x="18681" y="8866"/>
                    </a:lnTo>
                    <a:lnTo>
                      <a:pt x="18657" y="8403"/>
                    </a:lnTo>
                    <a:lnTo>
                      <a:pt x="18584" y="7941"/>
                    </a:lnTo>
                    <a:lnTo>
                      <a:pt x="18511" y="7478"/>
                    </a:lnTo>
                    <a:lnTo>
                      <a:pt x="18413" y="7015"/>
                    </a:lnTo>
                    <a:lnTo>
                      <a:pt x="18267" y="6577"/>
                    </a:lnTo>
                    <a:lnTo>
                      <a:pt x="18121" y="6138"/>
                    </a:lnTo>
                    <a:lnTo>
                      <a:pt x="17975" y="5724"/>
                    </a:lnTo>
                    <a:lnTo>
                      <a:pt x="17780" y="5310"/>
                    </a:lnTo>
                    <a:lnTo>
                      <a:pt x="17561" y="4896"/>
                    </a:lnTo>
                    <a:lnTo>
                      <a:pt x="17341" y="4507"/>
                    </a:lnTo>
                    <a:lnTo>
                      <a:pt x="17098" y="4117"/>
                    </a:lnTo>
                    <a:lnTo>
                      <a:pt x="16830" y="3752"/>
                    </a:lnTo>
                    <a:lnTo>
                      <a:pt x="16562" y="3411"/>
                    </a:lnTo>
                    <a:lnTo>
                      <a:pt x="16270" y="3070"/>
                    </a:lnTo>
                    <a:lnTo>
                      <a:pt x="15953" y="2753"/>
                    </a:lnTo>
                    <a:lnTo>
                      <a:pt x="15637" y="2436"/>
                    </a:lnTo>
                    <a:lnTo>
                      <a:pt x="15296" y="2144"/>
                    </a:lnTo>
                    <a:lnTo>
                      <a:pt x="14955" y="1876"/>
                    </a:lnTo>
                    <a:lnTo>
                      <a:pt x="14589" y="1608"/>
                    </a:lnTo>
                    <a:lnTo>
                      <a:pt x="14200" y="1365"/>
                    </a:lnTo>
                    <a:lnTo>
                      <a:pt x="13810" y="1146"/>
                    </a:lnTo>
                    <a:lnTo>
                      <a:pt x="13396" y="926"/>
                    </a:lnTo>
                    <a:lnTo>
                      <a:pt x="12982" y="732"/>
                    </a:lnTo>
                    <a:lnTo>
                      <a:pt x="12568" y="585"/>
                    </a:lnTo>
                    <a:lnTo>
                      <a:pt x="12130" y="439"/>
                    </a:lnTo>
                    <a:lnTo>
                      <a:pt x="11691" y="293"/>
                    </a:lnTo>
                    <a:lnTo>
                      <a:pt x="11228" y="196"/>
                    </a:lnTo>
                    <a:lnTo>
                      <a:pt x="10766" y="123"/>
                    </a:lnTo>
                    <a:lnTo>
                      <a:pt x="10303" y="50"/>
                    </a:lnTo>
                    <a:lnTo>
                      <a:pt x="9840" y="25"/>
                    </a:lnTo>
                    <a:lnTo>
                      <a:pt x="9353" y="1"/>
                    </a:lnTo>
                    <a:lnTo>
                      <a:pt x="9353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Shape 632">
                <a:extLst>
                  <a:ext uri="{FF2B5EF4-FFF2-40B4-BE49-F238E27FC236}">
                    <a16:creationId xmlns:a16="http://schemas.microsoft.com/office/drawing/2014/main" id="{439D73C7-EB75-4E02-B4B9-5AA0F08C0F6D}"/>
                  </a:ext>
                </a:extLst>
              </p:cNvPr>
              <p:cNvSpPr/>
              <p:nvPr/>
            </p:nvSpPr>
            <p:spPr>
              <a:xfrm>
                <a:off x="6211975" y="3753150"/>
                <a:ext cx="19525" cy="18900"/>
              </a:xfrm>
              <a:custGeom>
                <a:avLst/>
                <a:gdLst/>
                <a:ahLst/>
                <a:cxnLst/>
                <a:rect l="0" t="0" r="0" b="0"/>
                <a:pathLst>
                  <a:path w="781" h="756" fill="none" extrusionOk="0">
                    <a:moveTo>
                      <a:pt x="585" y="0"/>
                    </a:moveTo>
                    <a:lnTo>
                      <a:pt x="585" y="0"/>
                    </a:lnTo>
                    <a:lnTo>
                      <a:pt x="658" y="24"/>
                    </a:lnTo>
                    <a:lnTo>
                      <a:pt x="707" y="49"/>
                    </a:lnTo>
                    <a:lnTo>
                      <a:pt x="756" y="122"/>
                    </a:lnTo>
                    <a:lnTo>
                      <a:pt x="780" y="195"/>
                    </a:lnTo>
                    <a:lnTo>
                      <a:pt x="780" y="195"/>
                    </a:lnTo>
                    <a:lnTo>
                      <a:pt x="756" y="268"/>
                    </a:lnTo>
                    <a:lnTo>
                      <a:pt x="707" y="390"/>
                    </a:lnTo>
                    <a:lnTo>
                      <a:pt x="658" y="487"/>
                    </a:lnTo>
                    <a:lnTo>
                      <a:pt x="585" y="560"/>
                    </a:lnTo>
                    <a:lnTo>
                      <a:pt x="585" y="560"/>
                    </a:lnTo>
                    <a:lnTo>
                      <a:pt x="488" y="633"/>
                    </a:lnTo>
                    <a:lnTo>
                      <a:pt x="390" y="706"/>
                    </a:lnTo>
                    <a:lnTo>
                      <a:pt x="293" y="755"/>
                    </a:lnTo>
                    <a:lnTo>
                      <a:pt x="196" y="755"/>
                    </a:lnTo>
                    <a:lnTo>
                      <a:pt x="196" y="755"/>
                    </a:lnTo>
                    <a:lnTo>
                      <a:pt x="122" y="755"/>
                    </a:lnTo>
                    <a:lnTo>
                      <a:pt x="74" y="706"/>
                    </a:lnTo>
                    <a:lnTo>
                      <a:pt x="25" y="633"/>
                    </a:lnTo>
                    <a:lnTo>
                      <a:pt x="1" y="560"/>
                    </a:lnTo>
                    <a:lnTo>
                      <a:pt x="1" y="560"/>
                    </a:lnTo>
                    <a:lnTo>
                      <a:pt x="25" y="487"/>
                    </a:lnTo>
                    <a:lnTo>
                      <a:pt x="74" y="390"/>
                    </a:lnTo>
                    <a:lnTo>
                      <a:pt x="122" y="268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390" y="49"/>
                    </a:lnTo>
                    <a:lnTo>
                      <a:pt x="488" y="24"/>
                    </a:lnTo>
                    <a:lnTo>
                      <a:pt x="585" y="0"/>
                    </a:lnTo>
                    <a:lnTo>
                      <a:pt x="585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Shape 633">
                <a:extLst>
                  <a:ext uri="{FF2B5EF4-FFF2-40B4-BE49-F238E27FC236}">
                    <a16:creationId xmlns:a16="http://schemas.microsoft.com/office/drawing/2014/main" id="{A1B080E6-C11C-4EAA-8311-DBDD0D9BFBD5}"/>
                  </a:ext>
                </a:extLst>
              </p:cNvPr>
              <p:cNvSpPr/>
              <p:nvPr/>
            </p:nvSpPr>
            <p:spPr>
              <a:xfrm>
                <a:off x="5943475" y="3695900"/>
                <a:ext cx="177800" cy="351350"/>
              </a:xfrm>
              <a:custGeom>
                <a:avLst/>
                <a:gdLst/>
                <a:ahLst/>
                <a:cxnLst/>
                <a:rect l="0" t="0" r="0" b="0"/>
                <a:pathLst>
                  <a:path w="7112" h="14054" fill="none" extrusionOk="0">
                    <a:moveTo>
                      <a:pt x="2582" y="780"/>
                    </a:moveTo>
                    <a:lnTo>
                      <a:pt x="2582" y="780"/>
                    </a:lnTo>
                    <a:lnTo>
                      <a:pt x="2752" y="780"/>
                    </a:lnTo>
                    <a:lnTo>
                      <a:pt x="2752" y="780"/>
                    </a:lnTo>
                    <a:lnTo>
                      <a:pt x="2996" y="780"/>
                    </a:lnTo>
                    <a:lnTo>
                      <a:pt x="3215" y="829"/>
                    </a:lnTo>
                    <a:lnTo>
                      <a:pt x="3386" y="878"/>
                    </a:lnTo>
                    <a:lnTo>
                      <a:pt x="3507" y="951"/>
                    </a:lnTo>
                    <a:lnTo>
                      <a:pt x="3507" y="951"/>
                    </a:lnTo>
                    <a:lnTo>
                      <a:pt x="3605" y="1024"/>
                    </a:lnTo>
                    <a:lnTo>
                      <a:pt x="3702" y="1048"/>
                    </a:lnTo>
                    <a:lnTo>
                      <a:pt x="3800" y="1024"/>
                    </a:lnTo>
                    <a:lnTo>
                      <a:pt x="3897" y="951"/>
                    </a:lnTo>
                    <a:lnTo>
                      <a:pt x="3897" y="951"/>
                    </a:lnTo>
                    <a:lnTo>
                      <a:pt x="3970" y="878"/>
                    </a:lnTo>
                    <a:lnTo>
                      <a:pt x="4092" y="829"/>
                    </a:lnTo>
                    <a:lnTo>
                      <a:pt x="4189" y="780"/>
                    </a:lnTo>
                    <a:lnTo>
                      <a:pt x="4262" y="780"/>
                    </a:lnTo>
                    <a:lnTo>
                      <a:pt x="4262" y="780"/>
                    </a:lnTo>
                    <a:lnTo>
                      <a:pt x="4384" y="731"/>
                    </a:lnTo>
                    <a:lnTo>
                      <a:pt x="4506" y="658"/>
                    </a:lnTo>
                    <a:lnTo>
                      <a:pt x="4676" y="537"/>
                    </a:lnTo>
                    <a:lnTo>
                      <a:pt x="4847" y="390"/>
                    </a:lnTo>
                    <a:lnTo>
                      <a:pt x="4847" y="390"/>
                    </a:lnTo>
                    <a:lnTo>
                      <a:pt x="5042" y="244"/>
                    </a:lnTo>
                    <a:lnTo>
                      <a:pt x="5285" y="123"/>
                    </a:lnTo>
                    <a:lnTo>
                      <a:pt x="5529" y="49"/>
                    </a:lnTo>
                    <a:lnTo>
                      <a:pt x="5797" y="1"/>
                    </a:lnTo>
                    <a:lnTo>
                      <a:pt x="5797" y="1"/>
                    </a:lnTo>
                    <a:lnTo>
                      <a:pt x="5894" y="25"/>
                    </a:lnTo>
                    <a:lnTo>
                      <a:pt x="5992" y="49"/>
                    </a:lnTo>
                    <a:lnTo>
                      <a:pt x="6040" y="74"/>
                    </a:lnTo>
                    <a:lnTo>
                      <a:pt x="6089" y="123"/>
                    </a:lnTo>
                    <a:lnTo>
                      <a:pt x="6089" y="171"/>
                    </a:lnTo>
                    <a:lnTo>
                      <a:pt x="6089" y="244"/>
                    </a:lnTo>
                    <a:lnTo>
                      <a:pt x="6040" y="317"/>
                    </a:lnTo>
                    <a:lnTo>
                      <a:pt x="5992" y="390"/>
                    </a:lnTo>
                    <a:lnTo>
                      <a:pt x="5992" y="390"/>
                    </a:lnTo>
                    <a:lnTo>
                      <a:pt x="5845" y="561"/>
                    </a:lnTo>
                    <a:lnTo>
                      <a:pt x="5772" y="707"/>
                    </a:lnTo>
                    <a:lnTo>
                      <a:pt x="5748" y="853"/>
                    </a:lnTo>
                    <a:lnTo>
                      <a:pt x="5772" y="926"/>
                    </a:lnTo>
                    <a:lnTo>
                      <a:pt x="5797" y="951"/>
                    </a:lnTo>
                    <a:lnTo>
                      <a:pt x="5797" y="951"/>
                    </a:lnTo>
                    <a:lnTo>
                      <a:pt x="5870" y="1048"/>
                    </a:lnTo>
                    <a:lnTo>
                      <a:pt x="5918" y="1145"/>
                    </a:lnTo>
                    <a:lnTo>
                      <a:pt x="5967" y="1243"/>
                    </a:lnTo>
                    <a:lnTo>
                      <a:pt x="5992" y="1340"/>
                    </a:lnTo>
                    <a:lnTo>
                      <a:pt x="5992" y="1340"/>
                    </a:lnTo>
                    <a:lnTo>
                      <a:pt x="5967" y="1438"/>
                    </a:lnTo>
                    <a:lnTo>
                      <a:pt x="5918" y="1535"/>
                    </a:lnTo>
                    <a:lnTo>
                      <a:pt x="5870" y="1633"/>
                    </a:lnTo>
                    <a:lnTo>
                      <a:pt x="5797" y="1730"/>
                    </a:lnTo>
                    <a:lnTo>
                      <a:pt x="5797" y="1730"/>
                    </a:lnTo>
                    <a:lnTo>
                      <a:pt x="5748" y="1754"/>
                    </a:lnTo>
                    <a:lnTo>
                      <a:pt x="5699" y="1754"/>
                    </a:lnTo>
                    <a:lnTo>
                      <a:pt x="5553" y="1754"/>
                    </a:lnTo>
                    <a:lnTo>
                      <a:pt x="5383" y="1657"/>
                    </a:lnTo>
                    <a:lnTo>
                      <a:pt x="5212" y="1535"/>
                    </a:lnTo>
                    <a:lnTo>
                      <a:pt x="5212" y="1535"/>
                    </a:lnTo>
                    <a:lnTo>
                      <a:pt x="5066" y="1389"/>
                    </a:lnTo>
                    <a:lnTo>
                      <a:pt x="4896" y="1316"/>
                    </a:lnTo>
                    <a:lnTo>
                      <a:pt x="4749" y="1292"/>
                    </a:lnTo>
                    <a:lnTo>
                      <a:pt x="4701" y="1316"/>
                    </a:lnTo>
                    <a:lnTo>
                      <a:pt x="4652" y="1340"/>
                    </a:lnTo>
                    <a:lnTo>
                      <a:pt x="4652" y="1340"/>
                    </a:lnTo>
                    <a:lnTo>
                      <a:pt x="4555" y="1413"/>
                    </a:lnTo>
                    <a:lnTo>
                      <a:pt x="4457" y="1486"/>
                    </a:lnTo>
                    <a:lnTo>
                      <a:pt x="4360" y="1511"/>
                    </a:lnTo>
                    <a:lnTo>
                      <a:pt x="4262" y="1535"/>
                    </a:lnTo>
                    <a:lnTo>
                      <a:pt x="4262" y="1535"/>
                    </a:lnTo>
                    <a:lnTo>
                      <a:pt x="4116" y="1559"/>
                    </a:lnTo>
                    <a:lnTo>
                      <a:pt x="4043" y="1584"/>
                    </a:lnTo>
                    <a:lnTo>
                      <a:pt x="3994" y="1633"/>
                    </a:lnTo>
                    <a:lnTo>
                      <a:pt x="3994" y="1633"/>
                    </a:lnTo>
                    <a:lnTo>
                      <a:pt x="3946" y="1657"/>
                    </a:lnTo>
                    <a:lnTo>
                      <a:pt x="3873" y="1681"/>
                    </a:lnTo>
                    <a:lnTo>
                      <a:pt x="3702" y="1730"/>
                    </a:lnTo>
                    <a:lnTo>
                      <a:pt x="3702" y="1730"/>
                    </a:lnTo>
                    <a:lnTo>
                      <a:pt x="3605" y="1730"/>
                    </a:lnTo>
                    <a:lnTo>
                      <a:pt x="3507" y="1779"/>
                    </a:lnTo>
                    <a:lnTo>
                      <a:pt x="3410" y="1827"/>
                    </a:lnTo>
                    <a:lnTo>
                      <a:pt x="3312" y="1900"/>
                    </a:lnTo>
                    <a:lnTo>
                      <a:pt x="3312" y="1900"/>
                    </a:lnTo>
                    <a:lnTo>
                      <a:pt x="3288" y="1949"/>
                    </a:lnTo>
                    <a:lnTo>
                      <a:pt x="3288" y="2022"/>
                    </a:lnTo>
                    <a:lnTo>
                      <a:pt x="3288" y="2144"/>
                    </a:lnTo>
                    <a:lnTo>
                      <a:pt x="3386" y="2314"/>
                    </a:lnTo>
                    <a:lnTo>
                      <a:pt x="3507" y="2485"/>
                    </a:lnTo>
                    <a:lnTo>
                      <a:pt x="3507" y="2485"/>
                    </a:lnTo>
                    <a:lnTo>
                      <a:pt x="3605" y="2558"/>
                    </a:lnTo>
                    <a:lnTo>
                      <a:pt x="3702" y="2582"/>
                    </a:lnTo>
                    <a:lnTo>
                      <a:pt x="3800" y="2607"/>
                    </a:lnTo>
                    <a:lnTo>
                      <a:pt x="3921" y="2607"/>
                    </a:lnTo>
                    <a:lnTo>
                      <a:pt x="4043" y="2582"/>
                    </a:lnTo>
                    <a:lnTo>
                      <a:pt x="4141" y="2534"/>
                    </a:lnTo>
                    <a:lnTo>
                      <a:pt x="4262" y="2461"/>
                    </a:lnTo>
                    <a:lnTo>
                      <a:pt x="4360" y="2388"/>
                    </a:lnTo>
                    <a:lnTo>
                      <a:pt x="4360" y="2388"/>
                    </a:lnTo>
                    <a:lnTo>
                      <a:pt x="4555" y="2193"/>
                    </a:lnTo>
                    <a:lnTo>
                      <a:pt x="4749" y="2047"/>
                    </a:lnTo>
                    <a:lnTo>
                      <a:pt x="4920" y="1949"/>
                    </a:lnTo>
                    <a:lnTo>
                      <a:pt x="5042" y="1900"/>
                    </a:lnTo>
                    <a:lnTo>
                      <a:pt x="5042" y="1900"/>
                    </a:lnTo>
                    <a:lnTo>
                      <a:pt x="5115" y="1925"/>
                    </a:lnTo>
                    <a:lnTo>
                      <a:pt x="5163" y="1974"/>
                    </a:lnTo>
                    <a:lnTo>
                      <a:pt x="5212" y="2022"/>
                    </a:lnTo>
                    <a:lnTo>
                      <a:pt x="5212" y="2095"/>
                    </a:lnTo>
                    <a:lnTo>
                      <a:pt x="5212" y="2095"/>
                    </a:lnTo>
                    <a:lnTo>
                      <a:pt x="5236" y="2168"/>
                    </a:lnTo>
                    <a:lnTo>
                      <a:pt x="5285" y="2241"/>
                    </a:lnTo>
                    <a:lnTo>
                      <a:pt x="5334" y="2266"/>
                    </a:lnTo>
                    <a:lnTo>
                      <a:pt x="5407" y="2290"/>
                    </a:lnTo>
                    <a:lnTo>
                      <a:pt x="5407" y="2290"/>
                    </a:lnTo>
                    <a:lnTo>
                      <a:pt x="5504" y="2314"/>
                    </a:lnTo>
                    <a:lnTo>
                      <a:pt x="5602" y="2339"/>
                    </a:lnTo>
                    <a:lnTo>
                      <a:pt x="5699" y="2412"/>
                    </a:lnTo>
                    <a:lnTo>
                      <a:pt x="5797" y="2485"/>
                    </a:lnTo>
                    <a:lnTo>
                      <a:pt x="5797" y="2485"/>
                    </a:lnTo>
                    <a:lnTo>
                      <a:pt x="5845" y="2558"/>
                    </a:lnTo>
                    <a:lnTo>
                      <a:pt x="5870" y="2680"/>
                    </a:lnTo>
                    <a:lnTo>
                      <a:pt x="5845" y="2777"/>
                    </a:lnTo>
                    <a:lnTo>
                      <a:pt x="5797" y="2850"/>
                    </a:lnTo>
                    <a:lnTo>
                      <a:pt x="5797" y="2850"/>
                    </a:lnTo>
                    <a:lnTo>
                      <a:pt x="5699" y="2923"/>
                    </a:lnTo>
                    <a:lnTo>
                      <a:pt x="5602" y="2996"/>
                    </a:lnTo>
                    <a:lnTo>
                      <a:pt x="5504" y="3045"/>
                    </a:lnTo>
                    <a:lnTo>
                      <a:pt x="5407" y="3045"/>
                    </a:lnTo>
                    <a:lnTo>
                      <a:pt x="5407" y="3045"/>
                    </a:lnTo>
                    <a:lnTo>
                      <a:pt x="5310" y="3069"/>
                    </a:lnTo>
                    <a:lnTo>
                      <a:pt x="5163" y="3167"/>
                    </a:lnTo>
                    <a:lnTo>
                      <a:pt x="4993" y="3289"/>
                    </a:lnTo>
                    <a:lnTo>
                      <a:pt x="4847" y="3435"/>
                    </a:lnTo>
                    <a:lnTo>
                      <a:pt x="4847" y="3435"/>
                    </a:lnTo>
                    <a:lnTo>
                      <a:pt x="4676" y="3581"/>
                    </a:lnTo>
                    <a:lnTo>
                      <a:pt x="4506" y="3703"/>
                    </a:lnTo>
                    <a:lnTo>
                      <a:pt x="4384" y="3776"/>
                    </a:lnTo>
                    <a:lnTo>
                      <a:pt x="4262" y="3800"/>
                    </a:lnTo>
                    <a:lnTo>
                      <a:pt x="4262" y="3800"/>
                    </a:lnTo>
                    <a:lnTo>
                      <a:pt x="4141" y="3849"/>
                    </a:lnTo>
                    <a:lnTo>
                      <a:pt x="3970" y="3971"/>
                    </a:lnTo>
                    <a:lnTo>
                      <a:pt x="3726" y="4165"/>
                    </a:lnTo>
                    <a:lnTo>
                      <a:pt x="3483" y="4409"/>
                    </a:lnTo>
                    <a:lnTo>
                      <a:pt x="3142" y="4750"/>
                    </a:lnTo>
                    <a:lnTo>
                      <a:pt x="3142" y="4750"/>
                    </a:lnTo>
                    <a:lnTo>
                      <a:pt x="3020" y="4847"/>
                    </a:lnTo>
                    <a:lnTo>
                      <a:pt x="2874" y="4969"/>
                    </a:lnTo>
                    <a:lnTo>
                      <a:pt x="2557" y="5164"/>
                    </a:lnTo>
                    <a:lnTo>
                      <a:pt x="2265" y="5286"/>
                    </a:lnTo>
                    <a:lnTo>
                      <a:pt x="2119" y="5310"/>
                    </a:lnTo>
                    <a:lnTo>
                      <a:pt x="1997" y="5335"/>
                    </a:lnTo>
                    <a:lnTo>
                      <a:pt x="1997" y="5335"/>
                    </a:lnTo>
                    <a:lnTo>
                      <a:pt x="1754" y="5335"/>
                    </a:lnTo>
                    <a:lnTo>
                      <a:pt x="1535" y="5383"/>
                    </a:lnTo>
                    <a:lnTo>
                      <a:pt x="1364" y="5456"/>
                    </a:lnTo>
                    <a:lnTo>
                      <a:pt x="1242" y="5529"/>
                    </a:lnTo>
                    <a:lnTo>
                      <a:pt x="1242" y="5529"/>
                    </a:lnTo>
                    <a:lnTo>
                      <a:pt x="1169" y="5602"/>
                    </a:lnTo>
                    <a:lnTo>
                      <a:pt x="1096" y="5700"/>
                    </a:lnTo>
                    <a:lnTo>
                      <a:pt x="1047" y="5797"/>
                    </a:lnTo>
                    <a:lnTo>
                      <a:pt x="1047" y="5895"/>
                    </a:lnTo>
                    <a:lnTo>
                      <a:pt x="1047" y="5895"/>
                    </a:lnTo>
                    <a:lnTo>
                      <a:pt x="1047" y="5992"/>
                    </a:lnTo>
                    <a:lnTo>
                      <a:pt x="1096" y="6090"/>
                    </a:lnTo>
                    <a:lnTo>
                      <a:pt x="1169" y="6187"/>
                    </a:lnTo>
                    <a:lnTo>
                      <a:pt x="1242" y="6284"/>
                    </a:lnTo>
                    <a:lnTo>
                      <a:pt x="1242" y="6284"/>
                    </a:lnTo>
                    <a:lnTo>
                      <a:pt x="1315" y="6357"/>
                    </a:lnTo>
                    <a:lnTo>
                      <a:pt x="1413" y="6406"/>
                    </a:lnTo>
                    <a:lnTo>
                      <a:pt x="1535" y="6455"/>
                    </a:lnTo>
                    <a:lnTo>
                      <a:pt x="1608" y="6455"/>
                    </a:lnTo>
                    <a:lnTo>
                      <a:pt x="1608" y="6455"/>
                    </a:lnTo>
                    <a:lnTo>
                      <a:pt x="1729" y="6504"/>
                    </a:lnTo>
                    <a:lnTo>
                      <a:pt x="1876" y="6601"/>
                    </a:lnTo>
                    <a:lnTo>
                      <a:pt x="2070" y="6747"/>
                    </a:lnTo>
                    <a:lnTo>
                      <a:pt x="2290" y="6942"/>
                    </a:lnTo>
                    <a:lnTo>
                      <a:pt x="2290" y="6942"/>
                    </a:lnTo>
                    <a:lnTo>
                      <a:pt x="2484" y="7137"/>
                    </a:lnTo>
                    <a:lnTo>
                      <a:pt x="2679" y="7283"/>
                    </a:lnTo>
                    <a:lnTo>
                      <a:pt x="2825" y="7380"/>
                    </a:lnTo>
                    <a:lnTo>
                      <a:pt x="2947" y="7405"/>
                    </a:lnTo>
                    <a:lnTo>
                      <a:pt x="2947" y="7405"/>
                    </a:lnTo>
                    <a:lnTo>
                      <a:pt x="3093" y="7380"/>
                    </a:lnTo>
                    <a:lnTo>
                      <a:pt x="3166" y="7356"/>
                    </a:lnTo>
                    <a:lnTo>
                      <a:pt x="3239" y="7332"/>
                    </a:lnTo>
                    <a:lnTo>
                      <a:pt x="3239" y="7332"/>
                    </a:lnTo>
                    <a:lnTo>
                      <a:pt x="3288" y="7283"/>
                    </a:lnTo>
                    <a:lnTo>
                      <a:pt x="3410" y="7259"/>
                    </a:lnTo>
                    <a:lnTo>
                      <a:pt x="3556" y="7234"/>
                    </a:lnTo>
                    <a:lnTo>
                      <a:pt x="3702" y="7234"/>
                    </a:lnTo>
                    <a:lnTo>
                      <a:pt x="3702" y="7234"/>
                    </a:lnTo>
                    <a:lnTo>
                      <a:pt x="3873" y="7234"/>
                    </a:lnTo>
                    <a:lnTo>
                      <a:pt x="4019" y="7283"/>
                    </a:lnTo>
                    <a:lnTo>
                      <a:pt x="4165" y="7332"/>
                    </a:lnTo>
                    <a:lnTo>
                      <a:pt x="4262" y="7429"/>
                    </a:lnTo>
                    <a:lnTo>
                      <a:pt x="4262" y="7429"/>
                    </a:lnTo>
                    <a:lnTo>
                      <a:pt x="4360" y="7502"/>
                    </a:lnTo>
                    <a:lnTo>
                      <a:pt x="4457" y="7551"/>
                    </a:lnTo>
                    <a:lnTo>
                      <a:pt x="4555" y="7600"/>
                    </a:lnTo>
                    <a:lnTo>
                      <a:pt x="4652" y="7600"/>
                    </a:lnTo>
                    <a:lnTo>
                      <a:pt x="4652" y="7600"/>
                    </a:lnTo>
                    <a:lnTo>
                      <a:pt x="4749" y="7648"/>
                    </a:lnTo>
                    <a:lnTo>
                      <a:pt x="4896" y="7721"/>
                    </a:lnTo>
                    <a:lnTo>
                      <a:pt x="5066" y="7843"/>
                    </a:lnTo>
                    <a:lnTo>
                      <a:pt x="5212" y="7989"/>
                    </a:lnTo>
                    <a:lnTo>
                      <a:pt x="5212" y="7989"/>
                    </a:lnTo>
                    <a:lnTo>
                      <a:pt x="5383" y="8135"/>
                    </a:lnTo>
                    <a:lnTo>
                      <a:pt x="5553" y="8257"/>
                    </a:lnTo>
                    <a:lnTo>
                      <a:pt x="5699" y="8330"/>
                    </a:lnTo>
                    <a:lnTo>
                      <a:pt x="5797" y="8355"/>
                    </a:lnTo>
                    <a:lnTo>
                      <a:pt x="5797" y="8355"/>
                    </a:lnTo>
                    <a:lnTo>
                      <a:pt x="5870" y="8379"/>
                    </a:lnTo>
                    <a:lnTo>
                      <a:pt x="5992" y="8428"/>
                    </a:lnTo>
                    <a:lnTo>
                      <a:pt x="6089" y="8476"/>
                    </a:lnTo>
                    <a:lnTo>
                      <a:pt x="6162" y="8549"/>
                    </a:lnTo>
                    <a:lnTo>
                      <a:pt x="6162" y="8549"/>
                    </a:lnTo>
                    <a:lnTo>
                      <a:pt x="6259" y="8622"/>
                    </a:lnTo>
                    <a:lnTo>
                      <a:pt x="6357" y="8695"/>
                    </a:lnTo>
                    <a:lnTo>
                      <a:pt x="6454" y="8720"/>
                    </a:lnTo>
                    <a:lnTo>
                      <a:pt x="6552" y="8744"/>
                    </a:lnTo>
                    <a:lnTo>
                      <a:pt x="6552" y="8744"/>
                    </a:lnTo>
                    <a:lnTo>
                      <a:pt x="6649" y="8769"/>
                    </a:lnTo>
                    <a:lnTo>
                      <a:pt x="6747" y="8793"/>
                    </a:lnTo>
                    <a:lnTo>
                      <a:pt x="6844" y="8866"/>
                    </a:lnTo>
                    <a:lnTo>
                      <a:pt x="6941" y="8939"/>
                    </a:lnTo>
                    <a:lnTo>
                      <a:pt x="6941" y="8939"/>
                    </a:lnTo>
                    <a:lnTo>
                      <a:pt x="7014" y="9036"/>
                    </a:lnTo>
                    <a:lnTo>
                      <a:pt x="7063" y="9134"/>
                    </a:lnTo>
                    <a:lnTo>
                      <a:pt x="7112" y="9231"/>
                    </a:lnTo>
                    <a:lnTo>
                      <a:pt x="7112" y="9304"/>
                    </a:lnTo>
                    <a:lnTo>
                      <a:pt x="7112" y="9304"/>
                    </a:lnTo>
                    <a:lnTo>
                      <a:pt x="7112" y="9402"/>
                    </a:lnTo>
                    <a:lnTo>
                      <a:pt x="7063" y="9499"/>
                    </a:lnTo>
                    <a:lnTo>
                      <a:pt x="7014" y="9597"/>
                    </a:lnTo>
                    <a:lnTo>
                      <a:pt x="6941" y="9694"/>
                    </a:lnTo>
                    <a:lnTo>
                      <a:pt x="6941" y="9694"/>
                    </a:lnTo>
                    <a:lnTo>
                      <a:pt x="6868" y="9791"/>
                    </a:lnTo>
                    <a:lnTo>
                      <a:pt x="6795" y="9889"/>
                    </a:lnTo>
                    <a:lnTo>
                      <a:pt x="6747" y="9986"/>
                    </a:lnTo>
                    <a:lnTo>
                      <a:pt x="6747" y="10084"/>
                    </a:lnTo>
                    <a:lnTo>
                      <a:pt x="6747" y="10084"/>
                    </a:lnTo>
                    <a:lnTo>
                      <a:pt x="6722" y="10181"/>
                    </a:lnTo>
                    <a:lnTo>
                      <a:pt x="6625" y="10327"/>
                    </a:lnTo>
                    <a:lnTo>
                      <a:pt x="6503" y="10473"/>
                    </a:lnTo>
                    <a:lnTo>
                      <a:pt x="6357" y="10644"/>
                    </a:lnTo>
                    <a:lnTo>
                      <a:pt x="6357" y="10644"/>
                    </a:lnTo>
                    <a:lnTo>
                      <a:pt x="6211" y="10814"/>
                    </a:lnTo>
                    <a:lnTo>
                      <a:pt x="6089" y="10961"/>
                    </a:lnTo>
                    <a:lnTo>
                      <a:pt x="6016" y="11107"/>
                    </a:lnTo>
                    <a:lnTo>
                      <a:pt x="5992" y="11204"/>
                    </a:lnTo>
                    <a:lnTo>
                      <a:pt x="5992" y="11204"/>
                    </a:lnTo>
                    <a:lnTo>
                      <a:pt x="5943" y="11326"/>
                    </a:lnTo>
                    <a:lnTo>
                      <a:pt x="5870" y="11472"/>
                    </a:lnTo>
                    <a:lnTo>
                      <a:pt x="5748" y="11618"/>
                    </a:lnTo>
                    <a:lnTo>
                      <a:pt x="5602" y="11789"/>
                    </a:lnTo>
                    <a:lnTo>
                      <a:pt x="5602" y="11789"/>
                    </a:lnTo>
                    <a:lnTo>
                      <a:pt x="5456" y="11935"/>
                    </a:lnTo>
                    <a:lnTo>
                      <a:pt x="5334" y="12105"/>
                    </a:lnTo>
                    <a:lnTo>
                      <a:pt x="5261" y="12251"/>
                    </a:lnTo>
                    <a:lnTo>
                      <a:pt x="5212" y="12349"/>
                    </a:lnTo>
                    <a:lnTo>
                      <a:pt x="5212" y="12349"/>
                    </a:lnTo>
                    <a:lnTo>
                      <a:pt x="5188" y="12446"/>
                    </a:lnTo>
                    <a:lnTo>
                      <a:pt x="5139" y="12568"/>
                    </a:lnTo>
                    <a:lnTo>
                      <a:pt x="5042" y="12714"/>
                    </a:lnTo>
                    <a:lnTo>
                      <a:pt x="4944" y="12836"/>
                    </a:lnTo>
                    <a:lnTo>
                      <a:pt x="4944" y="12836"/>
                    </a:lnTo>
                    <a:lnTo>
                      <a:pt x="4822" y="12958"/>
                    </a:lnTo>
                    <a:lnTo>
                      <a:pt x="4725" y="13079"/>
                    </a:lnTo>
                    <a:lnTo>
                      <a:pt x="4676" y="13201"/>
                    </a:lnTo>
                    <a:lnTo>
                      <a:pt x="4652" y="13299"/>
                    </a:lnTo>
                    <a:lnTo>
                      <a:pt x="4652" y="13299"/>
                    </a:lnTo>
                    <a:lnTo>
                      <a:pt x="4676" y="13469"/>
                    </a:lnTo>
                    <a:lnTo>
                      <a:pt x="4701" y="13542"/>
                    </a:lnTo>
                    <a:lnTo>
                      <a:pt x="4749" y="13591"/>
                    </a:lnTo>
                    <a:lnTo>
                      <a:pt x="4749" y="13591"/>
                    </a:lnTo>
                    <a:lnTo>
                      <a:pt x="4774" y="13640"/>
                    </a:lnTo>
                    <a:lnTo>
                      <a:pt x="4822" y="13713"/>
                    </a:lnTo>
                    <a:lnTo>
                      <a:pt x="4847" y="13883"/>
                    </a:lnTo>
                    <a:lnTo>
                      <a:pt x="4847" y="13883"/>
                    </a:lnTo>
                    <a:lnTo>
                      <a:pt x="4822" y="13956"/>
                    </a:lnTo>
                    <a:lnTo>
                      <a:pt x="4774" y="14005"/>
                    </a:lnTo>
                    <a:lnTo>
                      <a:pt x="4725" y="14054"/>
                    </a:lnTo>
                    <a:lnTo>
                      <a:pt x="4652" y="14054"/>
                    </a:lnTo>
                    <a:lnTo>
                      <a:pt x="4652" y="14054"/>
                    </a:lnTo>
                    <a:lnTo>
                      <a:pt x="4555" y="14054"/>
                    </a:lnTo>
                    <a:lnTo>
                      <a:pt x="4457" y="14005"/>
                    </a:lnTo>
                    <a:lnTo>
                      <a:pt x="4360" y="13956"/>
                    </a:lnTo>
                    <a:lnTo>
                      <a:pt x="4262" y="13883"/>
                    </a:lnTo>
                    <a:lnTo>
                      <a:pt x="4262" y="13883"/>
                    </a:lnTo>
                    <a:lnTo>
                      <a:pt x="4189" y="13761"/>
                    </a:lnTo>
                    <a:lnTo>
                      <a:pt x="4141" y="13615"/>
                    </a:lnTo>
                    <a:lnTo>
                      <a:pt x="4092" y="13469"/>
                    </a:lnTo>
                    <a:lnTo>
                      <a:pt x="4092" y="13299"/>
                    </a:lnTo>
                    <a:lnTo>
                      <a:pt x="4092" y="13299"/>
                    </a:lnTo>
                    <a:lnTo>
                      <a:pt x="4067" y="13152"/>
                    </a:lnTo>
                    <a:lnTo>
                      <a:pt x="4019" y="12982"/>
                    </a:lnTo>
                    <a:lnTo>
                      <a:pt x="3970" y="12836"/>
                    </a:lnTo>
                    <a:lnTo>
                      <a:pt x="3897" y="12738"/>
                    </a:lnTo>
                    <a:lnTo>
                      <a:pt x="3897" y="12738"/>
                    </a:lnTo>
                    <a:lnTo>
                      <a:pt x="3848" y="12690"/>
                    </a:lnTo>
                    <a:lnTo>
                      <a:pt x="3824" y="12592"/>
                    </a:lnTo>
                    <a:lnTo>
                      <a:pt x="3751" y="12349"/>
                    </a:lnTo>
                    <a:lnTo>
                      <a:pt x="3726" y="12056"/>
                    </a:lnTo>
                    <a:lnTo>
                      <a:pt x="3702" y="11716"/>
                    </a:lnTo>
                    <a:lnTo>
                      <a:pt x="3702" y="11472"/>
                    </a:lnTo>
                    <a:lnTo>
                      <a:pt x="3702" y="11472"/>
                    </a:lnTo>
                    <a:lnTo>
                      <a:pt x="3702" y="11301"/>
                    </a:lnTo>
                    <a:lnTo>
                      <a:pt x="3653" y="11107"/>
                    </a:lnTo>
                    <a:lnTo>
                      <a:pt x="3629" y="10936"/>
                    </a:lnTo>
                    <a:lnTo>
                      <a:pt x="3556" y="10741"/>
                    </a:lnTo>
                    <a:lnTo>
                      <a:pt x="3483" y="10571"/>
                    </a:lnTo>
                    <a:lnTo>
                      <a:pt x="3410" y="10425"/>
                    </a:lnTo>
                    <a:lnTo>
                      <a:pt x="3312" y="10279"/>
                    </a:lnTo>
                    <a:lnTo>
                      <a:pt x="3239" y="10181"/>
                    </a:lnTo>
                    <a:lnTo>
                      <a:pt x="3239" y="10181"/>
                    </a:lnTo>
                    <a:lnTo>
                      <a:pt x="3045" y="9962"/>
                    </a:lnTo>
                    <a:lnTo>
                      <a:pt x="2898" y="9767"/>
                    </a:lnTo>
                    <a:lnTo>
                      <a:pt x="2801" y="9621"/>
                    </a:lnTo>
                    <a:lnTo>
                      <a:pt x="2752" y="9499"/>
                    </a:lnTo>
                    <a:lnTo>
                      <a:pt x="2752" y="9499"/>
                    </a:lnTo>
                    <a:lnTo>
                      <a:pt x="2728" y="9353"/>
                    </a:lnTo>
                    <a:lnTo>
                      <a:pt x="2704" y="9280"/>
                    </a:lnTo>
                    <a:lnTo>
                      <a:pt x="2655" y="9231"/>
                    </a:lnTo>
                    <a:lnTo>
                      <a:pt x="2655" y="9231"/>
                    </a:lnTo>
                    <a:lnTo>
                      <a:pt x="2631" y="9158"/>
                    </a:lnTo>
                    <a:lnTo>
                      <a:pt x="2582" y="9036"/>
                    </a:lnTo>
                    <a:lnTo>
                      <a:pt x="2582" y="8890"/>
                    </a:lnTo>
                    <a:lnTo>
                      <a:pt x="2557" y="8744"/>
                    </a:lnTo>
                    <a:lnTo>
                      <a:pt x="2557" y="8744"/>
                    </a:lnTo>
                    <a:lnTo>
                      <a:pt x="2582" y="8598"/>
                    </a:lnTo>
                    <a:lnTo>
                      <a:pt x="2582" y="8452"/>
                    </a:lnTo>
                    <a:lnTo>
                      <a:pt x="2631" y="8330"/>
                    </a:lnTo>
                    <a:lnTo>
                      <a:pt x="2655" y="8281"/>
                    </a:lnTo>
                    <a:lnTo>
                      <a:pt x="2655" y="8281"/>
                    </a:lnTo>
                    <a:lnTo>
                      <a:pt x="2704" y="8208"/>
                    </a:lnTo>
                    <a:lnTo>
                      <a:pt x="2728" y="8160"/>
                    </a:lnTo>
                    <a:lnTo>
                      <a:pt x="2752" y="7989"/>
                    </a:lnTo>
                    <a:lnTo>
                      <a:pt x="2752" y="7989"/>
                    </a:lnTo>
                    <a:lnTo>
                      <a:pt x="2728" y="7819"/>
                    </a:lnTo>
                    <a:lnTo>
                      <a:pt x="2704" y="7746"/>
                    </a:lnTo>
                    <a:lnTo>
                      <a:pt x="2655" y="7697"/>
                    </a:lnTo>
                    <a:lnTo>
                      <a:pt x="2655" y="7697"/>
                    </a:lnTo>
                    <a:lnTo>
                      <a:pt x="2606" y="7673"/>
                    </a:lnTo>
                    <a:lnTo>
                      <a:pt x="2533" y="7624"/>
                    </a:lnTo>
                    <a:lnTo>
                      <a:pt x="2363" y="7600"/>
                    </a:lnTo>
                    <a:lnTo>
                      <a:pt x="2363" y="7600"/>
                    </a:lnTo>
                    <a:lnTo>
                      <a:pt x="2265" y="7575"/>
                    </a:lnTo>
                    <a:lnTo>
                      <a:pt x="2119" y="7502"/>
                    </a:lnTo>
                    <a:lnTo>
                      <a:pt x="1973" y="7380"/>
                    </a:lnTo>
                    <a:lnTo>
                      <a:pt x="1802" y="7234"/>
                    </a:lnTo>
                    <a:lnTo>
                      <a:pt x="1802" y="7234"/>
                    </a:lnTo>
                    <a:lnTo>
                      <a:pt x="1632" y="7088"/>
                    </a:lnTo>
                    <a:lnTo>
                      <a:pt x="1486" y="6966"/>
                    </a:lnTo>
                    <a:lnTo>
                      <a:pt x="1340" y="6869"/>
                    </a:lnTo>
                    <a:lnTo>
                      <a:pt x="1242" y="6845"/>
                    </a:lnTo>
                    <a:lnTo>
                      <a:pt x="1242" y="6845"/>
                    </a:lnTo>
                    <a:lnTo>
                      <a:pt x="1121" y="6796"/>
                    </a:lnTo>
                    <a:lnTo>
                      <a:pt x="926" y="6674"/>
                    </a:lnTo>
                    <a:lnTo>
                      <a:pt x="706" y="6504"/>
                    </a:lnTo>
                    <a:lnTo>
                      <a:pt x="463" y="6284"/>
                    </a:lnTo>
                    <a:lnTo>
                      <a:pt x="463" y="6284"/>
                    </a:lnTo>
                    <a:lnTo>
                      <a:pt x="171" y="5919"/>
                    </a:lnTo>
                    <a:lnTo>
                      <a:pt x="0" y="5700"/>
                    </a:lnTo>
                    <a:lnTo>
                      <a:pt x="0" y="5700"/>
                    </a:lnTo>
                    <a:lnTo>
                      <a:pt x="0" y="572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Shape 634">
                <a:extLst>
                  <a:ext uri="{FF2B5EF4-FFF2-40B4-BE49-F238E27FC236}">
                    <a16:creationId xmlns:a16="http://schemas.microsoft.com/office/drawing/2014/main" id="{24BAD374-9096-4ECE-A56B-74CE89DDD6A7}"/>
                  </a:ext>
                </a:extLst>
              </p:cNvPr>
              <p:cNvSpPr/>
              <p:nvPr/>
            </p:nvSpPr>
            <p:spPr>
              <a:xfrm>
                <a:off x="6128575" y="3695900"/>
                <a:ext cx="86475" cy="47525"/>
              </a:xfrm>
              <a:custGeom>
                <a:avLst/>
                <a:gdLst/>
                <a:ahLst/>
                <a:cxnLst/>
                <a:rect l="0" t="0" r="0" b="0"/>
                <a:pathLst>
                  <a:path w="3459" h="1901" fill="none" extrusionOk="0">
                    <a:moveTo>
                      <a:pt x="2022" y="1340"/>
                    </a:moveTo>
                    <a:lnTo>
                      <a:pt x="2022" y="1340"/>
                    </a:lnTo>
                    <a:lnTo>
                      <a:pt x="1924" y="1413"/>
                    </a:lnTo>
                    <a:lnTo>
                      <a:pt x="1827" y="1486"/>
                    </a:lnTo>
                    <a:lnTo>
                      <a:pt x="1729" y="1511"/>
                    </a:lnTo>
                    <a:lnTo>
                      <a:pt x="1632" y="1535"/>
                    </a:lnTo>
                    <a:lnTo>
                      <a:pt x="1632" y="1535"/>
                    </a:lnTo>
                    <a:lnTo>
                      <a:pt x="1559" y="1535"/>
                    </a:lnTo>
                    <a:lnTo>
                      <a:pt x="1461" y="1584"/>
                    </a:lnTo>
                    <a:lnTo>
                      <a:pt x="1340" y="1657"/>
                    </a:lnTo>
                    <a:lnTo>
                      <a:pt x="1267" y="1730"/>
                    </a:lnTo>
                    <a:lnTo>
                      <a:pt x="1267" y="1730"/>
                    </a:lnTo>
                    <a:lnTo>
                      <a:pt x="1169" y="1803"/>
                    </a:lnTo>
                    <a:lnTo>
                      <a:pt x="1072" y="1852"/>
                    </a:lnTo>
                    <a:lnTo>
                      <a:pt x="974" y="1900"/>
                    </a:lnTo>
                    <a:lnTo>
                      <a:pt x="877" y="1900"/>
                    </a:lnTo>
                    <a:lnTo>
                      <a:pt x="877" y="1900"/>
                    </a:lnTo>
                    <a:lnTo>
                      <a:pt x="779" y="1900"/>
                    </a:lnTo>
                    <a:lnTo>
                      <a:pt x="682" y="1852"/>
                    </a:lnTo>
                    <a:lnTo>
                      <a:pt x="585" y="1803"/>
                    </a:lnTo>
                    <a:lnTo>
                      <a:pt x="512" y="1730"/>
                    </a:lnTo>
                    <a:lnTo>
                      <a:pt x="512" y="1730"/>
                    </a:lnTo>
                    <a:lnTo>
                      <a:pt x="438" y="1633"/>
                    </a:lnTo>
                    <a:lnTo>
                      <a:pt x="414" y="1535"/>
                    </a:lnTo>
                    <a:lnTo>
                      <a:pt x="438" y="1438"/>
                    </a:lnTo>
                    <a:lnTo>
                      <a:pt x="512" y="1340"/>
                    </a:lnTo>
                    <a:lnTo>
                      <a:pt x="512" y="1340"/>
                    </a:lnTo>
                    <a:lnTo>
                      <a:pt x="585" y="1243"/>
                    </a:lnTo>
                    <a:lnTo>
                      <a:pt x="633" y="1145"/>
                    </a:lnTo>
                    <a:lnTo>
                      <a:pt x="682" y="1048"/>
                    </a:lnTo>
                    <a:lnTo>
                      <a:pt x="682" y="951"/>
                    </a:lnTo>
                    <a:lnTo>
                      <a:pt x="682" y="951"/>
                    </a:lnTo>
                    <a:lnTo>
                      <a:pt x="658" y="804"/>
                    </a:lnTo>
                    <a:lnTo>
                      <a:pt x="633" y="731"/>
                    </a:lnTo>
                    <a:lnTo>
                      <a:pt x="585" y="683"/>
                    </a:lnTo>
                    <a:lnTo>
                      <a:pt x="585" y="683"/>
                    </a:lnTo>
                    <a:lnTo>
                      <a:pt x="536" y="634"/>
                    </a:lnTo>
                    <a:lnTo>
                      <a:pt x="463" y="610"/>
                    </a:lnTo>
                    <a:lnTo>
                      <a:pt x="317" y="585"/>
                    </a:lnTo>
                    <a:lnTo>
                      <a:pt x="317" y="585"/>
                    </a:lnTo>
                    <a:lnTo>
                      <a:pt x="146" y="561"/>
                    </a:lnTo>
                    <a:lnTo>
                      <a:pt x="73" y="512"/>
                    </a:lnTo>
                    <a:lnTo>
                      <a:pt x="24" y="488"/>
                    </a:lnTo>
                    <a:lnTo>
                      <a:pt x="24" y="488"/>
                    </a:lnTo>
                    <a:lnTo>
                      <a:pt x="0" y="439"/>
                    </a:lnTo>
                    <a:lnTo>
                      <a:pt x="24" y="366"/>
                    </a:lnTo>
                    <a:lnTo>
                      <a:pt x="49" y="293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71" y="171"/>
                    </a:lnTo>
                    <a:lnTo>
                      <a:pt x="268" y="123"/>
                    </a:lnTo>
                    <a:lnTo>
                      <a:pt x="512" y="74"/>
                    </a:lnTo>
                    <a:lnTo>
                      <a:pt x="804" y="25"/>
                    </a:lnTo>
                    <a:lnTo>
                      <a:pt x="1145" y="1"/>
                    </a:lnTo>
                    <a:lnTo>
                      <a:pt x="2509" y="1"/>
                    </a:lnTo>
                    <a:lnTo>
                      <a:pt x="2509" y="1"/>
                    </a:lnTo>
                    <a:lnTo>
                      <a:pt x="2850" y="25"/>
                    </a:lnTo>
                    <a:lnTo>
                      <a:pt x="3142" y="49"/>
                    </a:lnTo>
                    <a:lnTo>
                      <a:pt x="3337" y="74"/>
                    </a:lnTo>
                    <a:lnTo>
                      <a:pt x="3434" y="98"/>
                    </a:lnTo>
                    <a:lnTo>
                      <a:pt x="3434" y="98"/>
                    </a:lnTo>
                    <a:lnTo>
                      <a:pt x="3458" y="123"/>
                    </a:lnTo>
                    <a:lnTo>
                      <a:pt x="3434" y="171"/>
                    </a:lnTo>
                    <a:lnTo>
                      <a:pt x="3361" y="317"/>
                    </a:lnTo>
                    <a:lnTo>
                      <a:pt x="3239" y="488"/>
                    </a:lnTo>
                    <a:lnTo>
                      <a:pt x="3069" y="683"/>
                    </a:lnTo>
                    <a:lnTo>
                      <a:pt x="3069" y="683"/>
                    </a:lnTo>
                    <a:lnTo>
                      <a:pt x="2874" y="853"/>
                    </a:lnTo>
                    <a:lnTo>
                      <a:pt x="2679" y="999"/>
                    </a:lnTo>
                    <a:lnTo>
                      <a:pt x="2509" y="1121"/>
                    </a:lnTo>
                    <a:lnTo>
                      <a:pt x="2411" y="1145"/>
                    </a:lnTo>
                    <a:lnTo>
                      <a:pt x="2411" y="1145"/>
                    </a:lnTo>
                    <a:lnTo>
                      <a:pt x="2314" y="1170"/>
                    </a:lnTo>
                    <a:lnTo>
                      <a:pt x="2216" y="1194"/>
                    </a:lnTo>
                    <a:lnTo>
                      <a:pt x="2119" y="1267"/>
                    </a:lnTo>
                    <a:lnTo>
                      <a:pt x="2022" y="1340"/>
                    </a:lnTo>
                    <a:lnTo>
                      <a:pt x="2022" y="134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Shape 635">
                <a:extLst>
                  <a:ext uri="{FF2B5EF4-FFF2-40B4-BE49-F238E27FC236}">
                    <a16:creationId xmlns:a16="http://schemas.microsoft.com/office/drawing/2014/main" id="{086D584E-9A7F-4E87-BF2C-F6A2A747DC70}"/>
                  </a:ext>
                </a:extLst>
              </p:cNvPr>
              <p:cNvSpPr/>
              <p:nvPr/>
            </p:nvSpPr>
            <p:spPr>
              <a:xfrm>
                <a:off x="6357500" y="3940075"/>
                <a:ext cx="18900" cy="34725"/>
              </a:xfrm>
              <a:custGeom>
                <a:avLst/>
                <a:gdLst/>
                <a:ahLst/>
                <a:cxnLst/>
                <a:rect l="0" t="0" r="0" b="0"/>
                <a:pathLst>
                  <a:path w="756" h="1389" fill="none" extrusionOk="0">
                    <a:moveTo>
                      <a:pt x="585" y="682"/>
                    </a:moveTo>
                    <a:lnTo>
                      <a:pt x="585" y="682"/>
                    </a:lnTo>
                    <a:lnTo>
                      <a:pt x="512" y="779"/>
                    </a:lnTo>
                    <a:lnTo>
                      <a:pt x="439" y="877"/>
                    </a:lnTo>
                    <a:lnTo>
                      <a:pt x="390" y="974"/>
                    </a:lnTo>
                    <a:lnTo>
                      <a:pt x="390" y="1072"/>
                    </a:lnTo>
                    <a:lnTo>
                      <a:pt x="390" y="1072"/>
                    </a:lnTo>
                    <a:lnTo>
                      <a:pt x="366" y="1218"/>
                    </a:lnTo>
                    <a:lnTo>
                      <a:pt x="317" y="1291"/>
                    </a:lnTo>
                    <a:lnTo>
                      <a:pt x="293" y="1364"/>
                    </a:lnTo>
                    <a:lnTo>
                      <a:pt x="293" y="1364"/>
                    </a:lnTo>
                    <a:lnTo>
                      <a:pt x="244" y="1388"/>
                    </a:lnTo>
                    <a:lnTo>
                      <a:pt x="195" y="1388"/>
                    </a:lnTo>
                    <a:lnTo>
                      <a:pt x="147" y="1388"/>
                    </a:lnTo>
                    <a:lnTo>
                      <a:pt x="98" y="1364"/>
                    </a:lnTo>
                    <a:lnTo>
                      <a:pt x="98" y="1364"/>
                    </a:lnTo>
                    <a:lnTo>
                      <a:pt x="74" y="1291"/>
                    </a:lnTo>
                    <a:lnTo>
                      <a:pt x="25" y="1169"/>
                    </a:lnTo>
                    <a:lnTo>
                      <a:pt x="25" y="1023"/>
                    </a:lnTo>
                    <a:lnTo>
                      <a:pt x="1" y="877"/>
                    </a:lnTo>
                    <a:lnTo>
                      <a:pt x="1" y="877"/>
                    </a:lnTo>
                    <a:lnTo>
                      <a:pt x="25" y="706"/>
                    </a:lnTo>
                    <a:lnTo>
                      <a:pt x="98" y="536"/>
                    </a:lnTo>
                    <a:lnTo>
                      <a:pt x="171" y="365"/>
                    </a:lnTo>
                    <a:lnTo>
                      <a:pt x="293" y="219"/>
                    </a:lnTo>
                    <a:lnTo>
                      <a:pt x="293" y="219"/>
                    </a:lnTo>
                    <a:lnTo>
                      <a:pt x="415" y="122"/>
                    </a:lnTo>
                    <a:lnTo>
                      <a:pt x="512" y="49"/>
                    </a:lnTo>
                    <a:lnTo>
                      <a:pt x="609" y="0"/>
                    </a:lnTo>
                    <a:lnTo>
                      <a:pt x="682" y="24"/>
                    </a:lnTo>
                    <a:lnTo>
                      <a:pt x="682" y="24"/>
                    </a:lnTo>
                    <a:lnTo>
                      <a:pt x="707" y="73"/>
                    </a:lnTo>
                    <a:lnTo>
                      <a:pt x="731" y="146"/>
                    </a:lnTo>
                    <a:lnTo>
                      <a:pt x="756" y="317"/>
                    </a:lnTo>
                    <a:lnTo>
                      <a:pt x="756" y="317"/>
                    </a:lnTo>
                    <a:lnTo>
                      <a:pt x="756" y="390"/>
                    </a:lnTo>
                    <a:lnTo>
                      <a:pt x="707" y="487"/>
                    </a:lnTo>
                    <a:lnTo>
                      <a:pt x="658" y="609"/>
                    </a:lnTo>
                    <a:lnTo>
                      <a:pt x="585" y="682"/>
                    </a:lnTo>
                    <a:lnTo>
                      <a:pt x="585" y="682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Shape 636">
                <a:extLst>
                  <a:ext uri="{FF2B5EF4-FFF2-40B4-BE49-F238E27FC236}">
                    <a16:creationId xmlns:a16="http://schemas.microsoft.com/office/drawing/2014/main" id="{873972E6-7A4C-41EC-BFC7-E61D65598E04}"/>
                  </a:ext>
                </a:extLst>
              </p:cNvPr>
              <p:cNvSpPr/>
              <p:nvPr/>
            </p:nvSpPr>
            <p:spPr>
              <a:xfrm>
                <a:off x="6202850" y="3720875"/>
                <a:ext cx="204000" cy="278875"/>
              </a:xfrm>
              <a:custGeom>
                <a:avLst/>
                <a:gdLst/>
                <a:ahLst/>
                <a:cxnLst/>
                <a:rect l="0" t="0" r="0" b="0"/>
                <a:pathLst>
                  <a:path w="8160" h="11155" fill="none" extrusionOk="0">
                    <a:moveTo>
                      <a:pt x="8159" y="4774"/>
                    </a:moveTo>
                    <a:lnTo>
                      <a:pt x="8159" y="4774"/>
                    </a:lnTo>
                    <a:lnTo>
                      <a:pt x="7599" y="4701"/>
                    </a:lnTo>
                    <a:lnTo>
                      <a:pt x="7283" y="4652"/>
                    </a:lnTo>
                    <a:lnTo>
                      <a:pt x="7136" y="4603"/>
                    </a:lnTo>
                    <a:lnTo>
                      <a:pt x="7136" y="4603"/>
                    </a:lnTo>
                    <a:lnTo>
                      <a:pt x="7088" y="4579"/>
                    </a:lnTo>
                    <a:lnTo>
                      <a:pt x="7015" y="4555"/>
                    </a:lnTo>
                    <a:lnTo>
                      <a:pt x="6844" y="4530"/>
                    </a:lnTo>
                    <a:lnTo>
                      <a:pt x="6844" y="4530"/>
                    </a:lnTo>
                    <a:lnTo>
                      <a:pt x="6747" y="4506"/>
                    </a:lnTo>
                    <a:lnTo>
                      <a:pt x="6649" y="4457"/>
                    </a:lnTo>
                    <a:lnTo>
                      <a:pt x="6552" y="4409"/>
                    </a:lnTo>
                    <a:lnTo>
                      <a:pt x="6454" y="4336"/>
                    </a:lnTo>
                    <a:lnTo>
                      <a:pt x="6454" y="4336"/>
                    </a:lnTo>
                    <a:lnTo>
                      <a:pt x="6381" y="4262"/>
                    </a:lnTo>
                    <a:lnTo>
                      <a:pt x="6308" y="4214"/>
                    </a:lnTo>
                    <a:lnTo>
                      <a:pt x="6235" y="4214"/>
                    </a:lnTo>
                    <a:lnTo>
                      <a:pt x="6187" y="4238"/>
                    </a:lnTo>
                    <a:lnTo>
                      <a:pt x="6187" y="4238"/>
                    </a:lnTo>
                    <a:lnTo>
                      <a:pt x="6162" y="4287"/>
                    </a:lnTo>
                    <a:lnTo>
                      <a:pt x="6162" y="4360"/>
                    </a:lnTo>
                    <a:lnTo>
                      <a:pt x="6211" y="4433"/>
                    </a:lnTo>
                    <a:lnTo>
                      <a:pt x="6284" y="4530"/>
                    </a:lnTo>
                    <a:lnTo>
                      <a:pt x="6284" y="4530"/>
                    </a:lnTo>
                    <a:lnTo>
                      <a:pt x="6357" y="4603"/>
                    </a:lnTo>
                    <a:lnTo>
                      <a:pt x="6454" y="4652"/>
                    </a:lnTo>
                    <a:lnTo>
                      <a:pt x="6576" y="4701"/>
                    </a:lnTo>
                    <a:lnTo>
                      <a:pt x="6649" y="4701"/>
                    </a:lnTo>
                    <a:lnTo>
                      <a:pt x="6649" y="4701"/>
                    </a:lnTo>
                    <a:lnTo>
                      <a:pt x="6747" y="4725"/>
                    </a:lnTo>
                    <a:lnTo>
                      <a:pt x="6844" y="4774"/>
                    </a:lnTo>
                    <a:lnTo>
                      <a:pt x="6942" y="4823"/>
                    </a:lnTo>
                    <a:lnTo>
                      <a:pt x="7039" y="4896"/>
                    </a:lnTo>
                    <a:lnTo>
                      <a:pt x="7039" y="4896"/>
                    </a:lnTo>
                    <a:lnTo>
                      <a:pt x="7063" y="4944"/>
                    </a:lnTo>
                    <a:lnTo>
                      <a:pt x="7088" y="4993"/>
                    </a:lnTo>
                    <a:lnTo>
                      <a:pt x="7063" y="5139"/>
                    </a:lnTo>
                    <a:lnTo>
                      <a:pt x="6966" y="5310"/>
                    </a:lnTo>
                    <a:lnTo>
                      <a:pt x="6844" y="5480"/>
                    </a:lnTo>
                    <a:lnTo>
                      <a:pt x="6844" y="5480"/>
                    </a:lnTo>
                    <a:lnTo>
                      <a:pt x="6674" y="5626"/>
                    </a:lnTo>
                    <a:lnTo>
                      <a:pt x="6528" y="5748"/>
                    </a:lnTo>
                    <a:lnTo>
                      <a:pt x="6381" y="5821"/>
                    </a:lnTo>
                    <a:lnTo>
                      <a:pt x="6284" y="5846"/>
                    </a:lnTo>
                    <a:lnTo>
                      <a:pt x="6284" y="5846"/>
                    </a:lnTo>
                    <a:lnTo>
                      <a:pt x="6113" y="5870"/>
                    </a:lnTo>
                    <a:lnTo>
                      <a:pt x="6040" y="5894"/>
                    </a:lnTo>
                    <a:lnTo>
                      <a:pt x="5992" y="5943"/>
                    </a:lnTo>
                    <a:lnTo>
                      <a:pt x="5992" y="5943"/>
                    </a:lnTo>
                    <a:lnTo>
                      <a:pt x="5943" y="5967"/>
                    </a:lnTo>
                    <a:lnTo>
                      <a:pt x="5894" y="5992"/>
                    </a:lnTo>
                    <a:lnTo>
                      <a:pt x="5846" y="5967"/>
                    </a:lnTo>
                    <a:lnTo>
                      <a:pt x="5797" y="5943"/>
                    </a:lnTo>
                    <a:lnTo>
                      <a:pt x="5797" y="5943"/>
                    </a:lnTo>
                    <a:lnTo>
                      <a:pt x="5773" y="5894"/>
                    </a:lnTo>
                    <a:lnTo>
                      <a:pt x="5724" y="5821"/>
                    </a:lnTo>
                    <a:lnTo>
                      <a:pt x="5699" y="5651"/>
                    </a:lnTo>
                    <a:lnTo>
                      <a:pt x="5699" y="5651"/>
                    </a:lnTo>
                    <a:lnTo>
                      <a:pt x="5675" y="5553"/>
                    </a:lnTo>
                    <a:lnTo>
                      <a:pt x="5602" y="5407"/>
                    </a:lnTo>
                    <a:lnTo>
                      <a:pt x="5480" y="5261"/>
                    </a:lnTo>
                    <a:lnTo>
                      <a:pt x="5334" y="5091"/>
                    </a:lnTo>
                    <a:lnTo>
                      <a:pt x="5334" y="5091"/>
                    </a:lnTo>
                    <a:lnTo>
                      <a:pt x="5188" y="4920"/>
                    </a:lnTo>
                    <a:lnTo>
                      <a:pt x="5066" y="4774"/>
                    </a:lnTo>
                    <a:lnTo>
                      <a:pt x="4969" y="4628"/>
                    </a:lnTo>
                    <a:lnTo>
                      <a:pt x="4944" y="4530"/>
                    </a:lnTo>
                    <a:lnTo>
                      <a:pt x="4944" y="4530"/>
                    </a:lnTo>
                    <a:lnTo>
                      <a:pt x="4944" y="4457"/>
                    </a:lnTo>
                    <a:lnTo>
                      <a:pt x="4920" y="4409"/>
                    </a:lnTo>
                    <a:lnTo>
                      <a:pt x="4896" y="4409"/>
                    </a:lnTo>
                    <a:lnTo>
                      <a:pt x="4847" y="4433"/>
                    </a:lnTo>
                    <a:lnTo>
                      <a:pt x="4847" y="4433"/>
                    </a:lnTo>
                    <a:lnTo>
                      <a:pt x="4823" y="4482"/>
                    </a:lnTo>
                    <a:lnTo>
                      <a:pt x="4774" y="4555"/>
                    </a:lnTo>
                    <a:lnTo>
                      <a:pt x="4750" y="4701"/>
                    </a:lnTo>
                    <a:lnTo>
                      <a:pt x="4750" y="4701"/>
                    </a:lnTo>
                    <a:lnTo>
                      <a:pt x="4774" y="4798"/>
                    </a:lnTo>
                    <a:lnTo>
                      <a:pt x="4847" y="4920"/>
                    </a:lnTo>
                    <a:lnTo>
                      <a:pt x="4920" y="5066"/>
                    </a:lnTo>
                    <a:lnTo>
                      <a:pt x="5042" y="5188"/>
                    </a:lnTo>
                    <a:lnTo>
                      <a:pt x="5042" y="5188"/>
                    </a:lnTo>
                    <a:lnTo>
                      <a:pt x="5139" y="5310"/>
                    </a:lnTo>
                    <a:lnTo>
                      <a:pt x="5237" y="5431"/>
                    </a:lnTo>
                    <a:lnTo>
                      <a:pt x="5310" y="5553"/>
                    </a:lnTo>
                    <a:lnTo>
                      <a:pt x="5334" y="5651"/>
                    </a:lnTo>
                    <a:lnTo>
                      <a:pt x="5334" y="5651"/>
                    </a:lnTo>
                    <a:lnTo>
                      <a:pt x="5334" y="5748"/>
                    </a:lnTo>
                    <a:lnTo>
                      <a:pt x="5383" y="5846"/>
                    </a:lnTo>
                    <a:lnTo>
                      <a:pt x="5432" y="5943"/>
                    </a:lnTo>
                    <a:lnTo>
                      <a:pt x="5505" y="6040"/>
                    </a:lnTo>
                    <a:lnTo>
                      <a:pt x="5505" y="6040"/>
                    </a:lnTo>
                    <a:lnTo>
                      <a:pt x="5626" y="6113"/>
                    </a:lnTo>
                    <a:lnTo>
                      <a:pt x="5773" y="6162"/>
                    </a:lnTo>
                    <a:lnTo>
                      <a:pt x="5919" y="6211"/>
                    </a:lnTo>
                    <a:lnTo>
                      <a:pt x="6089" y="6235"/>
                    </a:lnTo>
                    <a:lnTo>
                      <a:pt x="6089" y="6235"/>
                    </a:lnTo>
                    <a:lnTo>
                      <a:pt x="6235" y="6235"/>
                    </a:lnTo>
                    <a:lnTo>
                      <a:pt x="6357" y="6284"/>
                    </a:lnTo>
                    <a:lnTo>
                      <a:pt x="6430" y="6333"/>
                    </a:lnTo>
                    <a:lnTo>
                      <a:pt x="6454" y="6381"/>
                    </a:lnTo>
                    <a:lnTo>
                      <a:pt x="6454" y="6430"/>
                    </a:lnTo>
                    <a:lnTo>
                      <a:pt x="6454" y="6430"/>
                    </a:lnTo>
                    <a:lnTo>
                      <a:pt x="6430" y="6527"/>
                    </a:lnTo>
                    <a:lnTo>
                      <a:pt x="6308" y="6722"/>
                    </a:lnTo>
                    <a:lnTo>
                      <a:pt x="6113" y="6941"/>
                    </a:lnTo>
                    <a:lnTo>
                      <a:pt x="5894" y="7185"/>
                    </a:lnTo>
                    <a:lnTo>
                      <a:pt x="5894" y="7185"/>
                    </a:lnTo>
                    <a:lnTo>
                      <a:pt x="5675" y="7429"/>
                    </a:lnTo>
                    <a:lnTo>
                      <a:pt x="5505" y="7696"/>
                    </a:lnTo>
                    <a:lnTo>
                      <a:pt x="5358" y="7940"/>
                    </a:lnTo>
                    <a:lnTo>
                      <a:pt x="5334" y="8037"/>
                    </a:lnTo>
                    <a:lnTo>
                      <a:pt x="5334" y="8135"/>
                    </a:lnTo>
                    <a:lnTo>
                      <a:pt x="5334" y="8135"/>
                    </a:lnTo>
                    <a:lnTo>
                      <a:pt x="5334" y="8281"/>
                    </a:lnTo>
                    <a:lnTo>
                      <a:pt x="5358" y="8427"/>
                    </a:lnTo>
                    <a:lnTo>
                      <a:pt x="5383" y="8525"/>
                    </a:lnTo>
                    <a:lnTo>
                      <a:pt x="5432" y="8598"/>
                    </a:lnTo>
                    <a:lnTo>
                      <a:pt x="5432" y="8598"/>
                    </a:lnTo>
                    <a:lnTo>
                      <a:pt x="5456" y="8646"/>
                    </a:lnTo>
                    <a:lnTo>
                      <a:pt x="5480" y="8719"/>
                    </a:lnTo>
                    <a:lnTo>
                      <a:pt x="5505" y="8890"/>
                    </a:lnTo>
                    <a:lnTo>
                      <a:pt x="5505" y="8890"/>
                    </a:lnTo>
                    <a:lnTo>
                      <a:pt x="5480" y="8987"/>
                    </a:lnTo>
                    <a:lnTo>
                      <a:pt x="5383" y="9158"/>
                    </a:lnTo>
                    <a:lnTo>
                      <a:pt x="5237" y="9353"/>
                    </a:lnTo>
                    <a:lnTo>
                      <a:pt x="5042" y="9547"/>
                    </a:lnTo>
                    <a:lnTo>
                      <a:pt x="5042" y="9547"/>
                    </a:lnTo>
                    <a:lnTo>
                      <a:pt x="4847" y="9742"/>
                    </a:lnTo>
                    <a:lnTo>
                      <a:pt x="4701" y="9937"/>
                    </a:lnTo>
                    <a:lnTo>
                      <a:pt x="4603" y="10108"/>
                    </a:lnTo>
                    <a:lnTo>
                      <a:pt x="4555" y="10205"/>
                    </a:lnTo>
                    <a:lnTo>
                      <a:pt x="4555" y="10205"/>
                    </a:lnTo>
                    <a:lnTo>
                      <a:pt x="4530" y="10327"/>
                    </a:lnTo>
                    <a:lnTo>
                      <a:pt x="4457" y="10473"/>
                    </a:lnTo>
                    <a:lnTo>
                      <a:pt x="4336" y="10619"/>
                    </a:lnTo>
                    <a:lnTo>
                      <a:pt x="4189" y="10790"/>
                    </a:lnTo>
                    <a:lnTo>
                      <a:pt x="4189" y="10790"/>
                    </a:lnTo>
                    <a:lnTo>
                      <a:pt x="4019" y="10936"/>
                    </a:lnTo>
                    <a:lnTo>
                      <a:pt x="3873" y="11057"/>
                    </a:lnTo>
                    <a:lnTo>
                      <a:pt x="3727" y="11131"/>
                    </a:lnTo>
                    <a:lnTo>
                      <a:pt x="3605" y="11155"/>
                    </a:lnTo>
                    <a:lnTo>
                      <a:pt x="3605" y="11155"/>
                    </a:lnTo>
                    <a:lnTo>
                      <a:pt x="3532" y="11155"/>
                    </a:lnTo>
                    <a:lnTo>
                      <a:pt x="3434" y="11106"/>
                    </a:lnTo>
                    <a:lnTo>
                      <a:pt x="3337" y="11057"/>
                    </a:lnTo>
                    <a:lnTo>
                      <a:pt x="3240" y="10984"/>
                    </a:lnTo>
                    <a:lnTo>
                      <a:pt x="3240" y="10984"/>
                    </a:lnTo>
                    <a:lnTo>
                      <a:pt x="3167" y="10887"/>
                    </a:lnTo>
                    <a:lnTo>
                      <a:pt x="3093" y="10790"/>
                    </a:lnTo>
                    <a:lnTo>
                      <a:pt x="3069" y="10692"/>
                    </a:lnTo>
                    <a:lnTo>
                      <a:pt x="3045" y="10595"/>
                    </a:lnTo>
                    <a:lnTo>
                      <a:pt x="3045" y="10595"/>
                    </a:lnTo>
                    <a:lnTo>
                      <a:pt x="3020" y="10424"/>
                    </a:lnTo>
                    <a:lnTo>
                      <a:pt x="2996" y="10351"/>
                    </a:lnTo>
                    <a:lnTo>
                      <a:pt x="2947" y="10302"/>
                    </a:lnTo>
                    <a:lnTo>
                      <a:pt x="2947" y="10302"/>
                    </a:lnTo>
                    <a:lnTo>
                      <a:pt x="2923" y="10254"/>
                    </a:lnTo>
                    <a:lnTo>
                      <a:pt x="2874" y="10181"/>
                    </a:lnTo>
                    <a:lnTo>
                      <a:pt x="2850" y="10035"/>
                    </a:lnTo>
                    <a:lnTo>
                      <a:pt x="2850" y="10035"/>
                    </a:lnTo>
                    <a:lnTo>
                      <a:pt x="2826" y="9864"/>
                    </a:lnTo>
                    <a:lnTo>
                      <a:pt x="2801" y="9791"/>
                    </a:lnTo>
                    <a:lnTo>
                      <a:pt x="2752" y="9742"/>
                    </a:lnTo>
                    <a:lnTo>
                      <a:pt x="2752" y="9742"/>
                    </a:lnTo>
                    <a:lnTo>
                      <a:pt x="2728" y="9669"/>
                    </a:lnTo>
                    <a:lnTo>
                      <a:pt x="2704" y="9572"/>
                    </a:lnTo>
                    <a:lnTo>
                      <a:pt x="2679" y="9426"/>
                    </a:lnTo>
                    <a:lnTo>
                      <a:pt x="2655" y="9255"/>
                    </a:lnTo>
                    <a:lnTo>
                      <a:pt x="2655" y="9255"/>
                    </a:lnTo>
                    <a:lnTo>
                      <a:pt x="2679" y="9109"/>
                    </a:lnTo>
                    <a:lnTo>
                      <a:pt x="2704" y="8963"/>
                    </a:lnTo>
                    <a:lnTo>
                      <a:pt x="2728" y="8866"/>
                    </a:lnTo>
                    <a:lnTo>
                      <a:pt x="2752" y="8792"/>
                    </a:lnTo>
                    <a:lnTo>
                      <a:pt x="2752" y="8792"/>
                    </a:lnTo>
                    <a:lnTo>
                      <a:pt x="2801" y="8744"/>
                    </a:lnTo>
                    <a:lnTo>
                      <a:pt x="2826" y="8671"/>
                    </a:lnTo>
                    <a:lnTo>
                      <a:pt x="2850" y="8500"/>
                    </a:lnTo>
                    <a:lnTo>
                      <a:pt x="2850" y="8500"/>
                    </a:lnTo>
                    <a:lnTo>
                      <a:pt x="2826" y="8403"/>
                    </a:lnTo>
                    <a:lnTo>
                      <a:pt x="2777" y="8281"/>
                    </a:lnTo>
                    <a:lnTo>
                      <a:pt x="2679" y="8159"/>
                    </a:lnTo>
                    <a:lnTo>
                      <a:pt x="2582" y="8037"/>
                    </a:lnTo>
                    <a:lnTo>
                      <a:pt x="2582" y="8037"/>
                    </a:lnTo>
                    <a:lnTo>
                      <a:pt x="2460" y="7891"/>
                    </a:lnTo>
                    <a:lnTo>
                      <a:pt x="2363" y="7721"/>
                    </a:lnTo>
                    <a:lnTo>
                      <a:pt x="2314" y="7526"/>
                    </a:lnTo>
                    <a:lnTo>
                      <a:pt x="2290" y="7356"/>
                    </a:lnTo>
                    <a:lnTo>
                      <a:pt x="2290" y="7356"/>
                    </a:lnTo>
                    <a:lnTo>
                      <a:pt x="2290" y="7209"/>
                    </a:lnTo>
                    <a:lnTo>
                      <a:pt x="2265" y="7063"/>
                    </a:lnTo>
                    <a:lnTo>
                      <a:pt x="2217" y="6966"/>
                    </a:lnTo>
                    <a:lnTo>
                      <a:pt x="2192" y="6893"/>
                    </a:lnTo>
                    <a:lnTo>
                      <a:pt x="2192" y="6893"/>
                    </a:lnTo>
                    <a:lnTo>
                      <a:pt x="2144" y="6844"/>
                    </a:lnTo>
                    <a:lnTo>
                      <a:pt x="2071" y="6820"/>
                    </a:lnTo>
                    <a:lnTo>
                      <a:pt x="1900" y="6795"/>
                    </a:lnTo>
                    <a:lnTo>
                      <a:pt x="1900" y="6795"/>
                    </a:lnTo>
                    <a:lnTo>
                      <a:pt x="1754" y="6820"/>
                    </a:lnTo>
                    <a:lnTo>
                      <a:pt x="1681" y="6844"/>
                    </a:lnTo>
                    <a:lnTo>
                      <a:pt x="1632" y="6893"/>
                    </a:lnTo>
                    <a:lnTo>
                      <a:pt x="1632" y="6893"/>
                    </a:lnTo>
                    <a:lnTo>
                      <a:pt x="1559" y="6941"/>
                    </a:lnTo>
                    <a:lnTo>
                      <a:pt x="1437" y="6966"/>
                    </a:lnTo>
                    <a:lnTo>
                      <a:pt x="1291" y="6990"/>
                    </a:lnTo>
                    <a:lnTo>
                      <a:pt x="1145" y="6990"/>
                    </a:lnTo>
                    <a:lnTo>
                      <a:pt x="1145" y="6990"/>
                    </a:lnTo>
                    <a:lnTo>
                      <a:pt x="975" y="6966"/>
                    </a:lnTo>
                    <a:lnTo>
                      <a:pt x="780" y="6868"/>
                    </a:lnTo>
                    <a:lnTo>
                      <a:pt x="561" y="6747"/>
                    </a:lnTo>
                    <a:lnTo>
                      <a:pt x="390" y="6601"/>
                    </a:lnTo>
                    <a:lnTo>
                      <a:pt x="390" y="6601"/>
                    </a:lnTo>
                    <a:lnTo>
                      <a:pt x="317" y="6527"/>
                    </a:lnTo>
                    <a:lnTo>
                      <a:pt x="244" y="6406"/>
                    </a:lnTo>
                    <a:lnTo>
                      <a:pt x="122" y="6113"/>
                    </a:lnTo>
                    <a:lnTo>
                      <a:pt x="49" y="5797"/>
                    </a:lnTo>
                    <a:lnTo>
                      <a:pt x="0" y="5480"/>
                    </a:lnTo>
                    <a:lnTo>
                      <a:pt x="0" y="5480"/>
                    </a:lnTo>
                    <a:lnTo>
                      <a:pt x="25" y="5310"/>
                    </a:lnTo>
                    <a:lnTo>
                      <a:pt x="49" y="5139"/>
                    </a:lnTo>
                    <a:lnTo>
                      <a:pt x="147" y="4798"/>
                    </a:lnTo>
                    <a:lnTo>
                      <a:pt x="220" y="4628"/>
                    </a:lnTo>
                    <a:lnTo>
                      <a:pt x="293" y="4482"/>
                    </a:lnTo>
                    <a:lnTo>
                      <a:pt x="390" y="4336"/>
                    </a:lnTo>
                    <a:lnTo>
                      <a:pt x="487" y="4238"/>
                    </a:lnTo>
                    <a:lnTo>
                      <a:pt x="487" y="4238"/>
                    </a:lnTo>
                    <a:lnTo>
                      <a:pt x="682" y="4043"/>
                    </a:lnTo>
                    <a:lnTo>
                      <a:pt x="877" y="3897"/>
                    </a:lnTo>
                    <a:lnTo>
                      <a:pt x="1048" y="3800"/>
                    </a:lnTo>
                    <a:lnTo>
                      <a:pt x="1145" y="3751"/>
                    </a:lnTo>
                    <a:lnTo>
                      <a:pt x="1145" y="3751"/>
                    </a:lnTo>
                    <a:lnTo>
                      <a:pt x="1316" y="3727"/>
                    </a:lnTo>
                    <a:lnTo>
                      <a:pt x="1389" y="3702"/>
                    </a:lnTo>
                    <a:lnTo>
                      <a:pt x="1437" y="3654"/>
                    </a:lnTo>
                    <a:lnTo>
                      <a:pt x="1437" y="3654"/>
                    </a:lnTo>
                    <a:lnTo>
                      <a:pt x="1510" y="3629"/>
                    </a:lnTo>
                    <a:lnTo>
                      <a:pt x="1608" y="3605"/>
                    </a:lnTo>
                    <a:lnTo>
                      <a:pt x="1754" y="3581"/>
                    </a:lnTo>
                    <a:lnTo>
                      <a:pt x="1900" y="3581"/>
                    </a:lnTo>
                    <a:lnTo>
                      <a:pt x="1900" y="3581"/>
                    </a:lnTo>
                    <a:lnTo>
                      <a:pt x="2071" y="3581"/>
                    </a:lnTo>
                    <a:lnTo>
                      <a:pt x="2241" y="3629"/>
                    </a:lnTo>
                    <a:lnTo>
                      <a:pt x="2363" y="3678"/>
                    </a:lnTo>
                    <a:lnTo>
                      <a:pt x="2485" y="3751"/>
                    </a:lnTo>
                    <a:lnTo>
                      <a:pt x="2485" y="3751"/>
                    </a:lnTo>
                    <a:lnTo>
                      <a:pt x="2558" y="3824"/>
                    </a:lnTo>
                    <a:lnTo>
                      <a:pt x="2655" y="3897"/>
                    </a:lnTo>
                    <a:lnTo>
                      <a:pt x="2777" y="3946"/>
                    </a:lnTo>
                    <a:lnTo>
                      <a:pt x="2850" y="3946"/>
                    </a:lnTo>
                    <a:lnTo>
                      <a:pt x="2850" y="3946"/>
                    </a:lnTo>
                    <a:lnTo>
                      <a:pt x="3020" y="3970"/>
                    </a:lnTo>
                    <a:lnTo>
                      <a:pt x="3093" y="4019"/>
                    </a:lnTo>
                    <a:lnTo>
                      <a:pt x="3142" y="4043"/>
                    </a:lnTo>
                    <a:lnTo>
                      <a:pt x="3142" y="4043"/>
                    </a:lnTo>
                    <a:lnTo>
                      <a:pt x="3191" y="4068"/>
                    </a:lnTo>
                    <a:lnTo>
                      <a:pt x="3240" y="4092"/>
                    </a:lnTo>
                    <a:lnTo>
                      <a:pt x="3288" y="4068"/>
                    </a:lnTo>
                    <a:lnTo>
                      <a:pt x="3337" y="4043"/>
                    </a:lnTo>
                    <a:lnTo>
                      <a:pt x="3337" y="4043"/>
                    </a:lnTo>
                    <a:lnTo>
                      <a:pt x="3386" y="4019"/>
                    </a:lnTo>
                    <a:lnTo>
                      <a:pt x="3459" y="3970"/>
                    </a:lnTo>
                    <a:lnTo>
                      <a:pt x="3605" y="3946"/>
                    </a:lnTo>
                    <a:lnTo>
                      <a:pt x="3605" y="3946"/>
                    </a:lnTo>
                    <a:lnTo>
                      <a:pt x="3775" y="3970"/>
                    </a:lnTo>
                    <a:lnTo>
                      <a:pt x="3848" y="4019"/>
                    </a:lnTo>
                    <a:lnTo>
                      <a:pt x="3897" y="4043"/>
                    </a:lnTo>
                    <a:lnTo>
                      <a:pt x="3897" y="4043"/>
                    </a:lnTo>
                    <a:lnTo>
                      <a:pt x="3970" y="4092"/>
                    </a:lnTo>
                    <a:lnTo>
                      <a:pt x="4068" y="4116"/>
                    </a:lnTo>
                    <a:lnTo>
                      <a:pt x="4214" y="4141"/>
                    </a:lnTo>
                    <a:lnTo>
                      <a:pt x="4384" y="4141"/>
                    </a:lnTo>
                    <a:lnTo>
                      <a:pt x="4384" y="4141"/>
                    </a:lnTo>
                    <a:lnTo>
                      <a:pt x="4530" y="4141"/>
                    </a:lnTo>
                    <a:lnTo>
                      <a:pt x="4677" y="4116"/>
                    </a:lnTo>
                    <a:lnTo>
                      <a:pt x="4774" y="4092"/>
                    </a:lnTo>
                    <a:lnTo>
                      <a:pt x="4847" y="4043"/>
                    </a:lnTo>
                    <a:lnTo>
                      <a:pt x="4847" y="4043"/>
                    </a:lnTo>
                    <a:lnTo>
                      <a:pt x="4896" y="3995"/>
                    </a:lnTo>
                    <a:lnTo>
                      <a:pt x="4920" y="3921"/>
                    </a:lnTo>
                    <a:lnTo>
                      <a:pt x="4944" y="3751"/>
                    </a:lnTo>
                    <a:lnTo>
                      <a:pt x="4944" y="3751"/>
                    </a:lnTo>
                    <a:lnTo>
                      <a:pt x="4944" y="3727"/>
                    </a:lnTo>
                    <a:lnTo>
                      <a:pt x="4920" y="3678"/>
                    </a:lnTo>
                    <a:lnTo>
                      <a:pt x="4823" y="3629"/>
                    </a:lnTo>
                    <a:lnTo>
                      <a:pt x="4701" y="3581"/>
                    </a:lnTo>
                    <a:lnTo>
                      <a:pt x="4555" y="3581"/>
                    </a:lnTo>
                    <a:lnTo>
                      <a:pt x="4555" y="3581"/>
                    </a:lnTo>
                    <a:lnTo>
                      <a:pt x="4409" y="3556"/>
                    </a:lnTo>
                    <a:lnTo>
                      <a:pt x="4238" y="3507"/>
                    </a:lnTo>
                    <a:lnTo>
                      <a:pt x="4092" y="3459"/>
                    </a:lnTo>
                    <a:lnTo>
                      <a:pt x="3995" y="3386"/>
                    </a:lnTo>
                    <a:lnTo>
                      <a:pt x="3995" y="3386"/>
                    </a:lnTo>
                    <a:lnTo>
                      <a:pt x="3897" y="3313"/>
                    </a:lnTo>
                    <a:lnTo>
                      <a:pt x="3800" y="3240"/>
                    </a:lnTo>
                    <a:lnTo>
                      <a:pt x="3702" y="3215"/>
                    </a:lnTo>
                    <a:lnTo>
                      <a:pt x="3605" y="3191"/>
                    </a:lnTo>
                    <a:lnTo>
                      <a:pt x="3605" y="3191"/>
                    </a:lnTo>
                    <a:lnTo>
                      <a:pt x="3532" y="3166"/>
                    </a:lnTo>
                    <a:lnTo>
                      <a:pt x="3434" y="3142"/>
                    </a:lnTo>
                    <a:lnTo>
                      <a:pt x="3337" y="3069"/>
                    </a:lnTo>
                    <a:lnTo>
                      <a:pt x="3240" y="2996"/>
                    </a:lnTo>
                    <a:lnTo>
                      <a:pt x="3240" y="2996"/>
                    </a:lnTo>
                    <a:lnTo>
                      <a:pt x="3167" y="2923"/>
                    </a:lnTo>
                    <a:lnTo>
                      <a:pt x="3069" y="2899"/>
                    </a:lnTo>
                    <a:lnTo>
                      <a:pt x="2996" y="2874"/>
                    </a:lnTo>
                    <a:lnTo>
                      <a:pt x="2947" y="2899"/>
                    </a:lnTo>
                    <a:lnTo>
                      <a:pt x="2947" y="2899"/>
                    </a:lnTo>
                    <a:lnTo>
                      <a:pt x="2899" y="2923"/>
                    </a:lnTo>
                    <a:lnTo>
                      <a:pt x="2826" y="2923"/>
                    </a:lnTo>
                    <a:lnTo>
                      <a:pt x="2752" y="2874"/>
                    </a:lnTo>
                    <a:lnTo>
                      <a:pt x="2655" y="2801"/>
                    </a:lnTo>
                    <a:lnTo>
                      <a:pt x="2655" y="2801"/>
                    </a:lnTo>
                    <a:lnTo>
                      <a:pt x="2582" y="2752"/>
                    </a:lnTo>
                    <a:lnTo>
                      <a:pt x="2509" y="2704"/>
                    </a:lnTo>
                    <a:lnTo>
                      <a:pt x="2436" y="2704"/>
                    </a:lnTo>
                    <a:lnTo>
                      <a:pt x="2387" y="2704"/>
                    </a:lnTo>
                    <a:lnTo>
                      <a:pt x="2387" y="2704"/>
                    </a:lnTo>
                    <a:lnTo>
                      <a:pt x="2338" y="2752"/>
                    </a:lnTo>
                    <a:lnTo>
                      <a:pt x="2265" y="2777"/>
                    </a:lnTo>
                    <a:lnTo>
                      <a:pt x="2095" y="2801"/>
                    </a:lnTo>
                    <a:lnTo>
                      <a:pt x="2095" y="2801"/>
                    </a:lnTo>
                    <a:lnTo>
                      <a:pt x="1997" y="2850"/>
                    </a:lnTo>
                    <a:lnTo>
                      <a:pt x="1851" y="2923"/>
                    </a:lnTo>
                    <a:lnTo>
                      <a:pt x="1681" y="3045"/>
                    </a:lnTo>
                    <a:lnTo>
                      <a:pt x="1535" y="3191"/>
                    </a:lnTo>
                    <a:lnTo>
                      <a:pt x="1535" y="3191"/>
                    </a:lnTo>
                    <a:lnTo>
                      <a:pt x="1364" y="3337"/>
                    </a:lnTo>
                    <a:lnTo>
                      <a:pt x="1194" y="3459"/>
                    </a:lnTo>
                    <a:lnTo>
                      <a:pt x="1072" y="3532"/>
                    </a:lnTo>
                    <a:lnTo>
                      <a:pt x="950" y="3581"/>
                    </a:lnTo>
                    <a:lnTo>
                      <a:pt x="950" y="3581"/>
                    </a:lnTo>
                    <a:lnTo>
                      <a:pt x="804" y="3532"/>
                    </a:lnTo>
                    <a:lnTo>
                      <a:pt x="731" y="3507"/>
                    </a:lnTo>
                    <a:lnTo>
                      <a:pt x="682" y="3483"/>
                    </a:lnTo>
                    <a:lnTo>
                      <a:pt x="682" y="3483"/>
                    </a:lnTo>
                    <a:lnTo>
                      <a:pt x="634" y="3434"/>
                    </a:lnTo>
                    <a:lnTo>
                      <a:pt x="609" y="3361"/>
                    </a:lnTo>
                    <a:lnTo>
                      <a:pt x="585" y="3191"/>
                    </a:lnTo>
                    <a:lnTo>
                      <a:pt x="585" y="3191"/>
                    </a:lnTo>
                    <a:lnTo>
                      <a:pt x="609" y="3020"/>
                    </a:lnTo>
                    <a:lnTo>
                      <a:pt x="634" y="2947"/>
                    </a:lnTo>
                    <a:lnTo>
                      <a:pt x="682" y="2899"/>
                    </a:lnTo>
                    <a:lnTo>
                      <a:pt x="682" y="2899"/>
                    </a:lnTo>
                    <a:lnTo>
                      <a:pt x="731" y="2874"/>
                    </a:lnTo>
                    <a:lnTo>
                      <a:pt x="853" y="2850"/>
                    </a:lnTo>
                    <a:lnTo>
                      <a:pt x="999" y="2826"/>
                    </a:lnTo>
                    <a:lnTo>
                      <a:pt x="1145" y="2801"/>
                    </a:lnTo>
                    <a:lnTo>
                      <a:pt x="1145" y="2801"/>
                    </a:lnTo>
                    <a:lnTo>
                      <a:pt x="1291" y="2801"/>
                    </a:lnTo>
                    <a:lnTo>
                      <a:pt x="1413" y="2752"/>
                    </a:lnTo>
                    <a:lnTo>
                      <a:pt x="1486" y="2704"/>
                    </a:lnTo>
                    <a:lnTo>
                      <a:pt x="1510" y="2655"/>
                    </a:lnTo>
                    <a:lnTo>
                      <a:pt x="1535" y="2631"/>
                    </a:lnTo>
                    <a:lnTo>
                      <a:pt x="1535" y="2631"/>
                    </a:lnTo>
                    <a:lnTo>
                      <a:pt x="1486" y="2460"/>
                    </a:lnTo>
                    <a:lnTo>
                      <a:pt x="1462" y="2387"/>
                    </a:lnTo>
                    <a:lnTo>
                      <a:pt x="1437" y="2338"/>
                    </a:lnTo>
                    <a:lnTo>
                      <a:pt x="1437" y="2338"/>
                    </a:lnTo>
                    <a:lnTo>
                      <a:pt x="1389" y="2290"/>
                    </a:lnTo>
                    <a:lnTo>
                      <a:pt x="1389" y="2241"/>
                    </a:lnTo>
                    <a:lnTo>
                      <a:pt x="1389" y="2192"/>
                    </a:lnTo>
                    <a:lnTo>
                      <a:pt x="1437" y="2144"/>
                    </a:lnTo>
                    <a:lnTo>
                      <a:pt x="1437" y="2144"/>
                    </a:lnTo>
                    <a:lnTo>
                      <a:pt x="1486" y="2119"/>
                    </a:lnTo>
                    <a:lnTo>
                      <a:pt x="1559" y="2070"/>
                    </a:lnTo>
                    <a:lnTo>
                      <a:pt x="1705" y="2046"/>
                    </a:lnTo>
                    <a:lnTo>
                      <a:pt x="1705" y="2046"/>
                    </a:lnTo>
                    <a:lnTo>
                      <a:pt x="1803" y="2046"/>
                    </a:lnTo>
                    <a:lnTo>
                      <a:pt x="1900" y="1997"/>
                    </a:lnTo>
                    <a:lnTo>
                      <a:pt x="1997" y="1924"/>
                    </a:lnTo>
                    <a:lnTo>
                      <a:pt x="2095" y="1851"/>
                    </a:lnTo>
                    <a:lnTo>
                      <a:pt x="2095" y="1851"/>
                    </a:lnTo>
                    <a:lnTo>
                      <a:pt x="2168" y="1778"/>
                    </a:lnTo>
                    <a:lnTo>
                      <a:pt x="2241" y="1681"/>
                    </a:lnTo>
                    <a:lnTo>
                      <a:pt x="2265" y="1559"/>
                    </a:lnTo>
                    <a:lnTo>
                      <a:pt x="2290" y="1486"/>
                    </a:lnTo>
                    <a:lnTo>
                      <a:pt x="2290" y="1486"/>
                    </a:lnTo>
                    <a:lnTo>
                      <a:pt x="2265" y="1315"/>
                    </a:lnTo>
                    <a:lnTo>
                      <a:pt x="2217" y="1242"/>
                    </a:lnTo>
                    <a:lnTo>
                      <a:pt x="2192" y="1194"/>
                    </a:lnTo>
                    <a:lnTo>
                      <a:pt x="2192" y="1194"/>
                    </a:lnTo>
                    <a:lnTo>
                      <a:pt x="2192" y="1169"/>
                    </a:lnTo>
                    <a:lnTo>
                      <a:pt x="2192" y="1121"/>
                    </a:lnTo>
                    <a:lnTo>
                      <a:pt x="2265" y="999"/>
                    </a:lnTo>
                    <a:lnTo>
                      <a:pt x="2387" y="828"/>
                    </a:lnTo>
                    <a:lnTo>
                      <a:pt x="2582" y="634"/>
                    </a:lnTo>
                    <a:lnTo>
                      <a:pt x="2582" y="634"/>
                    </a:lnTo>
                    <a:lnTo>
                      <a:pt x="2679" y="536"/>
                    </a:lnTo>
                    <a:lnTo>
                      <a:pt x="2826" y="439"/>
                    </a:lnTo>
                    <a:lnTo>
                      <a:pt x="2972" y="366"/>
                    </a:lnTo>
                    <a:lnTo>
                      <a:pt x="3142" y="293"/>
                    </a:lnTo>
                    <a:lnTo>
                      <a:pt x="3483" y="195"/>
                    </a:lnTo>
                    <a:lnTo>
                      <a:pt x="3654" y="171"/>
                    </a:lnTo>
                    <a:lnTo>
                      <a:pt x="3800" y="146"/>
                    </a:lnTo>
                    <a:lnTo>
                      <a:pt x="3800" y="146"/>
                    </a:lnTo>
                    <a:lnTo>
                      <a:pt x="4116" y="171"/>
                    </a:lnTo>
                    <a:lnTo>
                      <a:pt x="4360" y="171"/>
                    </a:lnTo>
                    <a:lnTo>
                      <a:pt x="4555" y="220"/>
                    </a:lnTo>
                    <a:lnTo>
                      <a:pt x="4652" y="244"/>
                    </a:lnTo>
                    <a:lnTo>
                      <a:pt x="4652" y="244"/>
                    </a:lnTo>
                    <a:lnTo>
                      <a:pt x="4701" y="268"/>
                    </a:lnTo>
                    <a:lnTo>
                      <a:pt x="4750" y="293"/>
                    </a:lnTo>
                    <a:lnTo>
                      <a:pt x="4798" y="268"/>
                    </a:lnTo>
                    <a:lnTo>
                      <a:pt x="4847" y="244"/>
                    </a:lnTo>
                    <a:lnTo>
                      <a:pt x="4847" y="244"/>
                    </a:lnTo>
                    <a:lnTo>
                      <a:pt x="5018" y="195"/>
                    </a:lnTo>
                    <a:lnTo>
                      <a:pt x="5407" y="122"/>
                    </a:lnTo>
                    <a:lnTo>
                      <a:pt x="5821" y="25"/>
                    </a:lnTo>
                    <a:lnTo>
                      <a:pt x="613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833438-678C-4892-8822-7E2CA6E0F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96009"/>
              </p:ext>
            </p:extLst>
          </p:nvPr>
        </p:nvGraphicFramePr>
        <p:xfrm>
          <a:off x="4496844" y="81853"/>
          <a:ext cx="4496844" cy="4944492"/>
        </p:xfrm>
        <a:graphic>
          <a:graphicData uri="http://schemas.openxmlformats.org/drawingml/2006/table">
            <a:tbl>
              <a:tblPr/>
              <a:tblGrid>
                <a:gridCol w="1007490">
                  <a:extLst>
                    <a:ext uri="{9D8B030D-6E8A-4147-A177-3AD203B41FA5}">
                      <a16:colId xmlns:a16="http://schemas.microsoft.com/office/drawing/2014/main" val="2643472822"/>
                    </a:ext>
                  </a:extLst>
                </a:gridCol>
                <a:gridCol w="724901">
                  <a:extLst>
                    <a:ext uri="{9D8B030D-6E8A-4147-A177-3AD203B41FA5}">
                      <a16:colId xmlns:a16="http://schemas.microsoft.com/office/drawing/2014/main" val="3513860528"/>
                    </a:ext>
                  </a:extLst>
                </a:gridCol>
                <a:gridCol w="1019776">
                  <a:extLst>
                    <a:ext uri="{9D8B030D-6E8A-4147-A177-3AD203B41FA5}">
                      <a16:colId xmlns:a16="http://schemas.microsoft.com/office/drawing/2014/main" val="3504291433"/>
                    </a:ext>
                  </a:extLst>
                </a:gridCol>
                <a:gridCol w="798620">
                  <a:extLst>
                    <a:ext uri="{9D8B030D-6E8A-4147-A177-3AD203B41FA5}">
                      <a16:colId xmlns:a16="http://schemas.microsoft.com/office/drawing/2014/main" val="285388867"/>
                    </a:ext>
                  </a:extLst>
                </a:gridCol>
                <a:gridCol w="417739">
                  <a:extLst>
                    <a:ext uri="{9D8B030D-6E8A-4147-A177-3AD203B41FA5}">
                      <a16:colId xmlns:a16="http://schemas.microsoft.com/office/drawing/2014/main" val="2794956324"/>
                    </a:ext>
                  </a:extLst>
                </a:gridCol>
                <a:gridCol w="528318">
                  <a:extLst>
                    <a:ext uri="{9D8B030D-6E8A-4147-A177-3AD203B41FA5}">
                      <a16:colId xmlns:a16="http://schemas.microsoft.com/office/drawing/2014/main" val="3737055371"/>
                    </a:ext>
                  </a:extLst>
                </a:gridCol>
              </a:tblGrid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Zip/Postal Code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Impressions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Clicks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CTR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967205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T3H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443,636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844306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T2L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281,775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657085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T3J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299,382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57834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T3G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261,902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959039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T3K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332,843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978070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T2Z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247,609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34008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T2Y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267,991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076268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T2T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239,918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950340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185,303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661800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163,942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337814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T2E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226,769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196028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T2J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176,485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853154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T2W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167,534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378667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T2N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174,000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030524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T1Y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136,758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22171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T2V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150,669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76763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T2K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124,185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634088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T3M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146,079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154137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T2X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120,179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113727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T3L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91,357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224513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T3E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104,263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54891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83,290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051907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T2C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110,737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060975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T2S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67,790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525713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T3R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93,096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683140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T5H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44,956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895647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T2G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74,828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96311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T2R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74,100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473348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T1K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35,448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190375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48,200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126176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35,197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751025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T2P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53,153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40539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48,099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280166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T2M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41,021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557991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T3C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33,358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4107" marR="4107" marT="4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537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65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 on a table&#10;&#10;Description generated with high confidence">
            <a:extLst>
              <a:ext uri="{FF2B5EF4-FFF2-40B4-BE49-F238E27FC236}">
                <a16:creationId xmlns:a16="http://schemas.microsoft.com/office/drawing/2014/main" id="{1C8549F8-9411-475E-9868-48C3BE501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1" name="Shape 181"/>
          <p:cNvSpPr txBox="1">
            <a:spLocks noGrp="1"/>
          </p:cNvSpPr>
          <p:nvPr>
            <p:ph type="title" idx="4294967295"/>
          </p:nvPr>
        </p:nvSpPr>
        <p:spPr>
          <a:xfrm>
            <a:off x="0" y="3715750"/>
            <a:ext cx="9144000" cy="503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GOOGLE ANALYTICS BREAKDOWN</a:t>
            </a:r>
            <a:endParaRPr lang="en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570" y="4851912"/>
            <a:ext cx="208430" cy="2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1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52E6812-D7BD-45BC-9A9D-99D4524F55AE}"/>
              </a:ext>
            </a:extLst>
          </p:cNvPr>
          <p:cNvSpPr/>
          <p:nvPr/>
        </p:nvSpPr>
        <p:spPr>
          <a:xfrm>
            <a:off x="1108648" y="3363221"/>
            <a:ext cx="578875" cy="619792"/>
          </a:xfrm>
          <a:prstGeom prst="ellipse">
            <a:avLst/>
          </a:prstGeom>
          <a:solidFill>
            <a:srgbClr val="BC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Shape 118"/>
          <p:cNvSpPr txBox="1">
            <a:spLocks noGrp="1"/>
          </p:cNvSpPr>
          <p:nvPr>
            <p:ph type="ctrTitle" idx="4294967295"/>
          </p:nvPr>
        </p:nvSpPr>
        <p:spPr>
          <a:xfrm>
            <a:off x="2256299" y="2743648"/>
            <a:ext cx="4376231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Hello!</a:t>
            </a:r>
          </a:p>
        </p:txBody>
      </p:sp>
      <p:sp>
        <p:nvSpPr>
          <p:cNvPr id="17" name="Shape 119"/>
          <p:cNvSpPr txBox="1">
            <a:spLocks/>
          </p:cNvSpPr>
          <p:nvPr/>
        </p:nvSpPr>
        <p:spPr>
          <a:xfrm>
            <a:off x="1778696" y="4006901"/>
            <a:ext cx="2793305" cy="946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000" b="1" dirty="0">
                <a:solidFill>
                  <a:schemeClr val="tx1"/>
                </a:solidFill>
                <a:latin typeface="Georgia" panose="02040502050405020303" pitchFamily="18" charset="0"/>
                <a:ea typeface="Muli"/>
                <a:cs typeface="Times New Roman" panose="02020603050405020304" pitchFamily="18" charset="0"/>
                <a:sym typeface="Muli"/>
              </a:rPr>
              <a:t>John McColman</a:t>
            </a:r>
          </a:p>
          <a:p>
            <a:r>
              <a:rPr lang="en-CA" sz="1200" dirty="0">
                <a:solidFill>
                  <a:srgbClr val="FFFFFF"/>
                </a:solidFill>
                <a:latin typeface="Georgia" panose="02040502050405020303" pitchFamily="18" charset="0"/>
                <a:ea typeface="Muli"/>
                <a:cs typeface="Times New Roman" panose="02020603050405020304" pitchFamily="18" charset="0"/>
                <a:sym typeface="Muli"/>
                <a:hlinkClick r:id="rId3"/>
              </a:rPr>
              <a:t>john@infrontmarketing.ca</a:t>
            </a:r>
            <a:r>
              <a:rPr lang="en-CA" sz="1200" dirty="0">
                <a:solidFill>
                  <a:srgbClr val="FFFFFF"/>
                </a:solidFill>
                <a:latin typeface="Georgia" panose="02040502050405020303" pitchFamily="18" charset="0"/>
                <a:ea typeface="Muli"/>
                <a:cs typeface="Times New Roman" panose="02020603050405020304" pitchFamily="18" charset="0"/>
                <a:sym typeface="Muli"/>
              </a:rPr>
              <a:t> </a:t>
            </a:r>
          </a:p>
          <a:p>
            <a:r>
              <a:rPr lang="en-CA" sz="1200" dirty="0">
                <a:solidFill>
                  <a:schemeClr val="tx1"/>
                </a:solidFill>
                <a:latin typeface="Georgia" panose="02040502050405020303" pitchFamily="18" charset="0"/>
                <a:ea typeface="Muli"/>
                <a:cs typeface="Times New Roman" panose="02020603050405020304" pitchFamily="18" charset="0"/>
                <a:sym typeface="Muli"/>
              </a:rPr>
              <a:t>403.861.9727</a:t>
            </a:r>
          </a:p>
          <a:p>
            <a:endParaRPr lang="en-CA" sz="2000" b="1" dirty="0">
              <a:solidFill>
                <a:srgbClr val="FFFFFF"/>
              </a:solidFill>
              <a:latin typeface="Georgia" panose="02040502050405020303" pitchFamily="18" charset="0"/>
              <a:ea typeface="Muli"/>
              <a:cs typeface="Times New Roman" panose="02020603050405020304" pitchFamily="18" charset="0"/>
              <a:sym typeface="Muli"/>
            </a:endParaRPr>
          </a:p>
          <a:p>
            <a:endParaRPr lang="en" sz="900" dirty="0">
              <a:solidFill>
                <a:srgbClr val="FFFFFF"/>
              </a:solidFill>
              <a:latin typeface="Georgia" panose="02040502050405020303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1" y="4006901"/>
            <a:ext cx="2756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tx1"/>
                </a:solidFill>
                <a:latin typeface="Georgia" panose="02040502050405020303" pitchFamily="18" charset="0"/>
                <a:ea typeface="Muli"/>
                <a:cs typeface="Times New Roman" panose="02020603050405020304" pitchFamily="18" charset="0"/>
                <a:sym typeface="Muli"/>
              </a:rPr>
              <a:t>Dave Taylor</a:t>
            </a:r>
          </a:p>
          <a:p>
            <a:r>
              <a:rPr lang="en-CA" sz="1200" dirty="0">
                <a:solidFill>
                  <a:srgbClr val="FFFFFF"/>
                </a:solidFill>
                <a:latin typeface="Georgia" panose="02040502050405020303" pitchFamily="18" charset="0"/>
                <a:ea typeface="Muli"/>
                <a:cs typeface="Times New Roman" panose="02020603050405020304" pitchFamily="18" charset="0"/>
                <a:sym typeface="Muli"/>
                <a:hlinkClick r:id="rId4"/>
              </a:rPr>
              <a:t>dave@infrontmarketing.ca</a:t>
            </a:r>
            <a:r>
              <a:rPr lang="en-CA" sz="1200" dirty="0">
                <a:solidFill>
                  <a:srgbClr val="FFFFFF"/>
                </a:solidFill>
                <a:latin typeface="Georgia" panose="02040502050405020303" pitchFamily="18" charset="0"/>
                <a:ea typeface="Muli"/>
                <a:cs typeface="Times New Roman" panose="02020603050405020304" pitchFamily="18" charset="0"/>
                <a:sym typeface="Muli"/>
              </a:rPr>
              <a:t> </a:t>
            </a:r>
          </a:p>
          <a:p>
            <a:r>
              <a:rPr lang="en-CA" sz="1200" dirty="0">
                <a:solidFill>
                  <a:schemeClr val="tx1"/>
                </a:solidFill>
                <a:latin typeface="Georgia" panose="02040502050405020303" pitchFamily="18" charset="0"/>
                <a:ea typeface="Muli"/>
                <a:cs typeface="Times New Roman" panose="02020603050405020304" pitchFamily="18" charset="0"/>
                <a:sym typeface="Muli"/>
              </a:rPr>
              <a:t>403.891.9295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696" y="3428040"/>
            <a:ext cx="329284" cy="4606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gyazo.com/0d80212d20e17084cda3195d61b57592.png">
            <a:extLst>
              <a:ext uri="{FF2B5EF4-FFF2-40B4-BE49-F238E27FC236}">
                <a16:creationId xmlns:a16="http://schemas.microsoft.com/office/drawing/2014/main" id="{08B2BA24-2093-4DE4-9A1B-9BCB8149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04780"/>
            <a:ext cx="8877300" cy="430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241"/>
          <p:cNvSpPr txBox="1">
            <a:spLocks/>
          </p:cNvSpPr>
          <p:nvPr/>
        </p:nvSpPr>
        <p:spPr>
          <a:xfrm>
            <a:off x="258512" y="273774"/>
            <a:ext cx="4150584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Google Analytics – 1 Full Year</a:t>
            </a:r>
            <a:endParaRPr kumimoji="0" lang="en" sz="1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CD00"/>
              </a:highlight>
              <a:uLnTx/>
              <a:uFillTx/>
              <a:latin typeface="Georgia" panose="02040502050405020303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3115"/>
            <a:ext cx="2235200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226255" y="491574"/>
            <a:ext cx="419369" cy="38308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4" name="Shape 630"/>
          <p:cNvGrpSpPr/>
          <p:nvPr/>
        </p:nvGrpSpPr>
        <p:grpSpPr>
          <a:xfrm>
            <a:off x="284516" y="546010"/>
            <a:ext cx="284986" cy="267912"/>
            <a:chOff x="5941025" y="3634400"/>
            <a:chExt cx="467650" cy="467650"/>
          </a:xfrm>
        </p:grpSpPr>
        <p:sp>
          <p:nvSpPr>
            <p:cNvPr id="25" name="Shape 63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" name="Shape 63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Shape 63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Shape 63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Shape 63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Shape 63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4DC74A4-ADFB-41A7-B47E-7223A6B84B25}"/>
              </a:ext>
            </a:extLst>
          </p:cNvPr>
          <p:cNvSpPr/>
          <p:nvPr/>
        </p:nvSpPr>
        <p:spPr>
          <a:xfrm>
            <a:off x="6538913" y="335022"/>
            <a:ext cx="2605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i="1" dirty="0">
                <a:latin typeface="Georgia" panose="02040502050405020303" pitchFamily="18" charset="0"/>
                <a:cs typeface="Times New Roman" panose="02020603050405020304" pitchFamily="18" charset="0"/>
              </a:rPr>
              <a:t>Oct 1, 2017 – Oct 31, 2018</a:t>
            </a:r>
            <a:endParaRPr lang="en-CA" sz="1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35C9C4-418E-448F-986D-9F0DCFB67BD6}"/>
              </a:ext>
            </a:extLst>
          </p:cNvPr>
          <p:cNvSpPr/>
          <p:nvPr/>
        </p:nvSpPr>
        <p:spPr>
          <a:xfrm>
            <a:off x="76200" y="2881313"/>
            <a:ext cx="88773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4FFACB-394D-464F-9B56-195FE11C0942}"/>
              </a:ext>
            </a:extLst>
          </p:cNvPr>
          <p:cNvSpPr/>
          <p:nvPr/>
        </p:nvSpPr>
        <p:spPr>
          <a:xfrm>
            <a:off x="76200" y="3316912"/>
            <a:ext cx="8877300" cy="18352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099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1"/>
          <p:cNvSpPr txBox="1">
            <a:spLocks/>
          </p:cNvSpPr>
          <p:nvPr/>
        </p:nvSpPr>
        <p:spPr>
          <a:xfrm>
            <a:off x="258512" y="273774"/>
            <a:ext cx="4150584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Google Analytics – 1 Full Year</a:t>
            </a:r>
            <a:endParaRPr kumimoji="0" lang="en" sz="1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CD00"/>
              </a:highlight>
              <a:uLnTx/>
              <a:uFillTx/>
              <a:latin typeface="Georgia" panose="02040502050405020303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3115"/>
            <a:ext cx="2235200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226255" y="491574"/>
            <a:ext cx="419369" cy="38308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4" name="Shape 630"/>
          <p:cNvGrpSpPr/>
          <p:nvPr/>
        </p:nvGrpSpPr>
        <p:grpSpPr>
          <a:xfrm>
            <a:off x="284516" y="546010"/>
            <a:ext cx="284986" cy="267912"/>
            <a:chOff x="5941025" y="3634400"/>
            <a:chExt cx="467650" cy="467650"/>
          </a:xfrm>
        </p:grpSpPr>
        <p:sp>
          <p:nvSpPr>
            <p:cNvPr id="25" name="Shape 63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" name="Shape 63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Shape 63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Shape 63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Shape 63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Shape 63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4DC74A4-ADFB-41A7-B47E-7223A6B84B25}"/>
              </a:ext>
            </a:extLst>
          </p:cNvPr>
          <p:cNvSpPr/>
          <p:nvPr/>
        </p:nvSpPr>
        <p:spPr>
          <a:xfrm>
            <a:off x="6538913" y="335022"/>
            <a:ext cx="2605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i="1" dirty="0">
                <a:latin typeface="Georgia" panose="02040502050405020303" pitchFamily="18" charset="0"/>
                <a:cs typeface="Times New Roman" panose="02020603050405020304" pitchFamily="18" charset="0"/>
              </a:rPr>
              <a:t>Oct 1, 2017 – Oct 31, 2018</a:t>
            </a:r>
            <a:endParaRPr lang="en-CA" sz="1000" dirty="0"/>
          </a:p>
        </p:txBody>
      </p:sp>
      <p:pic>
        <p:nvPicPr>
          <p:cNvPr id="10242" name="Picture 2" descr="https://i.gyazo.com/765d1ebfe71afa0b602f517178bfc1db.png">
            <a:extLst>
              <a:ext uri="{FF2B5EF4-FFF2-40B4-BE49-F238E27FC236}">
                <a16:creationId xmlns:a16="http://schemas.microsoft.com/office/drawing/2014/main" id="{30A6AC50-CB09-4D59-92A3-D56CE704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201"/>
            <a:ext cx="9144000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4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1"/>
          <p:cNvSpPr txBox="1">
            <a:spLocks/>
          </p:cNvSpPr>
          <p:nvPr/>
        </p:nvSpPr>
        <p:spPr>
          <a:xfrm>
            <a:off x="258512" y="273774"/>
            <a:ext cx="4150584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Google Analytics – 1 Full Year</a:t>
            </a:r>
            <a:endParaRPr kumimoji="0" lang="en" sz="1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CD00"/>
              </a:highlight>
              <a:uLnTx/>
              <a:uFillTx/>
              <a:latin typeface="Georgia" panose="02040502050405020303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3115"/>
            <a:ext cx="2235200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226255" y="491574"/>
            <a:ext cx="419369" cy="38308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4" name="Shape 630"/>
          <p:cNvGrpSpPr/>
          <p:nvPr/>
        </p:nvGrpSpPr>
        <p:grpSpPr>
          <a:xfrm>
            <a:off x="284516" y="546010"/>
            <a:ext cx="284986" cy="267912"/>
            <a:chOff x="5941025" y="3634400"/>
            <a:chExt cx="467650" cy="467650"/>
          </a:xfrm>
        </p:grpSpPr>
        <p:sp>
          <p:nvSpPr>
            <p:cNvPr id="25" name="Shape 63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" name="Shape 63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Shape 63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Shape 63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Shape 63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Shape 63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4DC74A4-ADFB-41A7-B47E-7223A6B84B25}"/>
              </a:ext>
            </a:extLst>
          </p:cNvPr>
          <p:cNvSpPr/>
          <p:nvPr/>
        </p:nvSpPr>
        <p:spPr>
          <a:xfrm>
            <a:off x="6538913" y="335022"/>
            <a:ext cx="2605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i="1" dirty="0">
                <a:latin typeface="Georgia" panose="02040502050405020303" pitchFamily="18" charset="0"/>
                <a:cs typeface="Times New Roman" panose="02020603050405020304" pitchFamily="18" charset="0"/>
              </a:rPr>
              <a:t>Oct 1, 2017 – Oct 31, 2018</a:t>
            </a:r>
            <a:endParaRPr lang="en-CA" sz="1000" dirty="0"/>
          </a:p>
        </p:txBody>
      </p:sp>
      <p:pic>
        <p:nvPicPr>
          <p:cNvPr id="11266" name="Picture 2" descr="https://i.gyazo.com/a74cddca833dd0d183c4223041d0c651.png">
            <a:extLst>
              <a:ext uri="{FF2B5EF4-FFF2-40B4-BE49-F238E27FC236}">
                <a16:creationId xmlns:a16="http://schemas.microsoft.com/office/drawing/2014/main" id="{9785D931-4739-4819-8BC6-DE0F321F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657"/>
            <a:ext cx="9144000" cy="39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50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2403749" y="2093775"/>
            <a:ext cx="5470616" cy="784799"/>
          </a:xfrm>
          <a:prstGeom prst="rect">
            <a:avLst/>
          </a:prstGeom>
          <a:solidFill>
            <a:srgbClr val="BCDCE1"/>
          </a:solidFill>
          <a:effectLst>
            <a:softEdge rad="12700"/>
          </a:effectLst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 dirty="0"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Any </a:t>
            </a:r>
            <a:r>
              <a:rPr lang="en" sz="3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Lora"/>
              </a:rPr>
              <a:t>questions</a:t>
            </a:r>
            <a:r>
              <a:rPr lang="en" sz="3600" b="1" i="1" dirty="0"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 ?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find </a:t>
            </a:r>
            <a:r>
              <a:rPr lang="en-CA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at:</a:t>
            </a:r>
          </a:p>
          <a:p>
            <a:pPr marL="114300" lvl="0" rtl="0">
              <a:spcBef>
                <a:spcPts val="0"/>
              </a:spcBef>
              <a:buSzPct val="100000"/>
              <a:buNone/>
            </a:pPr>
            <a:endParaRPr lang="en"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114300" lvl="0" rtl="0">
              <a:spcBef>
                <a:spcPts val="0"/>
              </a:spcBef>
              <a:buSzPct val="100000"/>
              <a:buNone/>
            </a:pPr>
            <a:r>
              <a:rPr lang="en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john@inf</a:t>
            </a:r>
            <a:r>
              <a:rPr lang="en-CA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rontmarketing.ca</a:t>
            </a:r>
            <a:endParaRPr lang="en-CA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rtl="0">
              <a:spcBef>
                <a:spcPts val="0"/>
              </a:spcBef>
              <a:buSzPct val="100000"/>
              <a:buNone/>
            </a:pPr>
            <a:r>
              <a:rPr lang="en-CA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403.861.9727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endParaRPr lang="en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rtl="0">
              <a:spcBef>
                <a:spcPts val="0"/>
              </a:spcBef>
              <a:buSzPct val="100000"/>
              <a:buNone/>
            </a:pPr>
            <a:r>
              <a:rPr lang="en-CA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dave@infrontmarketing.ca</a:t>
            </a:r>
            <a:endParaRPr lang="en-CA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rtl="0">
              <a:spcBef>
                <a:spcPts val="0"/>
              </a:spcBef>
              <a:buSzPct val="100000"/>
              <a:buNone/>
            </a:pPr>
            <a:r>
              <a:rPr lang="en-CA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403.891.9295</a:t>
            </a:r>
            <a:endParaRPr lang="en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7" name="Shape 377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2320637" y="816550"/>
            <a:ext cx="4412672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CA" sz="6000" dirty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" sz="6000" dirty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379" name="Shape 379"/>
          <p:cNvCxnSpPr>
            <a:cxnSpLocks/>
          </p:cNvCxnSpPr>
          <p:nvPr/>
        </p:nvCxnSpPr>
        <p:spPr>
          <a:xfrm>
            <a:off x="6670964" y="1428725"/>
            <a:ext cx="2472936" cy="25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0" name="Shape 38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BCDC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73" y="932647"/>
            <a:ext cx="709203" cy="9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1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ncil and paper&#10;&#10;Description generated with high confidence">
            <a:extLst>
              <a:ext uri="{FF2B5EF4-FFF2-40B4-BE49-F238E27FC236}">
                <a16:creationId xmlns:a16="http://schemas.microsoft.com/office/drawing/2014/main" id="{DD4CA9BC-C5B1-49A4-BB8B-EFDE04F72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1" name="Shape 181"/>
          <p:cNvSpPr txBox="1">
            <a:spLocks noGrp="1"/>
          </p:cNvSpPr>
          <p:nvPr>
            <p:ph type="title" idx="4294967295"/>
          </p:nvPr>
        </p:nvSpPr>
        <p:spPr>
          <a:xfrm>
            <a:off x="0" y="3715750"/>
            <a:ext cx="9144000" cy="503999"/>
          </a:xfrm>
          <a:prstGeom prst="rect">
            <a:avLst/>
          </a:prstGeom>
          <a:solidFill>
            <a:srgbClr val="BCDCE1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sz="2400" dirty="0">
                <a:highlight>
                  <a:srgbClr val="BCDCE1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ASSETS / CREATIVE</a:t>
            </a:r>
            <a:endParaRPr lang="en" sz="2400" dirty="0">
              <a:highlight>
                <a:srgbClr val="BCDCE1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570" y="4851912"/>
            <a:ext cx="208430" cy="2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3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hape 91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2366775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C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endParaRPr lang="e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Shape 94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570" y="4851912"/>
            <a:ext cx="208430" cy="29158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8B58CB6-BD5F-4B6A-AD1D-13B2EBD7FC14}"/>
              </a:ext>
            </a:extLst>
          </p:cNvPr>
          <p:cNvSpPr txBox="1"/>
          <p:nvPr/>
        </p:nvSpPr>
        <p:spPr>
          <a:xfrm>
            <a:off x="3635849" y="2886926"/>
            <a:ext cx="1648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Box</a:t>
            </a:r>
          </a:p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300x250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5FF3E3-498F-41C5-8E4C-D1A06271D6AB}"/>
              </a:ext>
            </a:extLst>
          </p:cNvPr>
          <p:cNvSpPr txBox="1"/>
          <p:nvPr/>
        </p:nvSpPr>
        <p:spPr>
          <a:xfrm>
            <a:off x="7160199" y="1509983"/>
            <a:ext cx="1607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 Block</a:t>
            </a:r>
          </a:p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300x600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D75318-CC4D-478E-A86E-38B4C823B746}"/>
              </a:ext>
            </a:extLst>
          </p:cNvPr>
          <p:cNvSpPr txBox="1"/>
          <p:nvPr/>
        </p:nvSpPr>
        <p:spPr>
          <a:xfrm>
            <a:off x="335880" y="1819879"/>
            <a:ext cx="4412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Leaderboard – 728x90</a:t>
            </a: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78338C0-7146-4DBC-BDE6-0421D85E7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925" y="3358949"/>
            <a:ext cx="2021789" cy="1684825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6C167CD-DADE-407E-91D0-DE5BC51F2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199" y="1917993"/>
            <a:ext cx="1607046" cy="3214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0577E-02F8-4F07-927E-AC1D3CB20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77" y="3949201"/>
            <a:ext cx="2417591" cy="377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84CEDD-36DE-4B4F-97AF-1E03C369B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65" y="2087013"/>
            <a:ext cx="4837246" cy="598011"/>
          </a:xfrm>
          <a:prstGeom prst="rect">
            <a:avLst/>
          </a:prstGeom>
        </p:spPr>
      </p:pic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60348BA-65D9-471D-BE83-6ADCC3616D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4071" y="1917992"/>
            <a:ext cx="857091" cy="32140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E30C88-696F-42D7-BB71-9204EFB82AC7}"/>
              </a:ext>
            </a:extLst>
          </p:cNvPr>
          <p:cNvSpPr txBox="1"/>
          <p:nvPr/>
        </p:nvSpPr>
        <p:spPr>
          <a:xfrm>
            <a:off x="5449093" y="1511506"/>
            <a:ext cx="1607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Skyscraper</a:t>
            </a:r>
          </a:p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160x600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265B3B-1829-4527-B312-AD9E59EA312F}"/>
              </a:ext>
            </a:extLst>
          </p:cNvPr>
          <p:cNvSpPr txBox="1"/>
          <p:nvPr/>
        </p:nvSpPr>
        <p:spPr>
          <a:xfrm>
            <a:off x="1054588" y="3447631"/>
            <a:ext cx="1648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</a:p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320x50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hape 91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2366775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C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endParaRPr lang="e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Shape 94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570" y="4851912"/>
            <a:ext cx="208430" cy="29158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8B58CB6-BD5F-4B6A-AD1D-13B2EBD7FC14}"/>
              </a:ext>
            </a:extLst>
          </p:cNvPr>
          <p:cNvSpPr txBox="1"/>
          <p:nvPr/>
        </p:nvSpPr>
        <p:spPr>
          <a:xfrm>
            <a:off x="3635849" y="2886926"/>
            <a:ext cx="1648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Box</a:t>
            </a:r>
          </a:p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300x250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5FF3E3-498F-41C5-8E4C-D1A06271D6AB}"/>
              </a:ext>
            </a:extLst>
          </p:cNvPr>
          <p:cNvSpPr txBox="1"/>
          <p:nvPr/>
        </p:nvSpPr>
        <p:spPr>
          <a:xfrm>
            <a:off x="6679248" y="1487106"/>
            <a:ext cx="1638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</a:p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320x50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D75318-CC4D-478E-A86E-38B4C823B746}"/>
              </a:ext>
            </a:extLst>
          </p:cNvPr>
          <p:cNvSpPr txBox="1"/>
          <p:nvPr/>
        </p:nvSpPr>
        <p:spPr>
          <a:xfrm>
            <a:off x="159584" y="1825403"/>
            <a:ext cx="4412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Leaderboard – 728x90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2562B0-839A-49DE-85BB-FA1334D556F1}"/>
              </a:ext>
            </a:extLst>
          </p:cNvPr>
          <p:cNvSpPr txBox="1"/>
          <p:nvPr/>
        </p:nvSpPr>
        <p:spPr>
          <a:xfrm>
            <a:off x="4738300" y="1167140"/>
            <a:ext cx="440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Remarketing Creative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1B351-6309-4662-A7A3-66E4F9DC1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" y="2145592"/>
            <a:ext cx="4707804" cy="582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5B6ED6-D91F-406A-8151-22F7A7094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369" y="1935140"/>
            <a:ext cx="2032000" cy="317500"/>
          </a:xfrm>
          <a:prstGeom prst="rect">
            <a:avLst/>
          </a:prstGeom>
        </p:spPr>
      </p:pic>
      <p:pic>
        <p:nvPicPr>
          <p:cNvPr id="1026" name="Picture 2" descr="https://i.gyazo.com/2b46ad5ad6ee6d3877fcd1928069b1b0.png">
            <a:extLst>
              <a:ext uri="{FF2B5EF4-FFF2-40B4-BE49-F238E27FC236}">
                <a16:creationId xmlns:a16="http://schemas.microsoft.com/office/drawing/2014/main" id="{73881623-1137-4533-9FDD-84192D748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29" y="3385864"/>
            <a:ext cx="1954806" cy="16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3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570" y="4851912"/>
            <a:ext cx="208430" cy="29158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DD77E10-99C2-43D9-978A-305091F1C04E}"/>
              </a:ext>
            </a:extLst>
          </p:cNvPr>
          <p:cNvSpPr/>
          <p:nvPr/>
        </p:nvSpPr>
        <p:spPr>
          <a:xfrm>
            <a:off x="4288093" y="4219749"/>
            <a:ext cx="567813" cy="573477"/>
          </a:xfrm>
          <a:prstGeom prst="ellipse">
            <a:avLst/>
          </a:prstGeom>
          <a:solidFill>
            <a:srgbClr val="BC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1" name="Shape 181"/>
          <p:cNvSpPr txBox="1">
            <a:spLocks noGrp="1"/>
          </p:cNvSpPr>
          <p:nvPr>
            <p:ph type="title" idx="4294967295"/>
          </p:nvPr>
        </p:nvSpPr>
        <p:spPr>
          <a:xfrm>
            <a:off x="0" y="4254487"/>
            <a:ext cx="9144000" cy="503999"/>
          </a:xfrm>
          <a:prstGeom prst="rect">
            <a:avLst/>
          </a:prstGeom>
          <a:solidFill>
            <a:srgbClr val="BCDCE1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sz="2400" dirty="0">
                <a:highlight>
                  <a:srgbClr val="BCDCE1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OVERALL PERFORMANCE</a:t>
            </a:r>
            <a:endParaRPr lang="en" sz="2400" dirty="0">
              <a:highlight>
                <a:srgbClr val="BCDCE1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F3353C6-DF54-4C2B-B48A-CE9F7778D0E9}"/>
              </a:ext>
            </a:extLst>
          </p:cNvPr>
          <p:cNvSpPr/>
          <p:nvPr/>
        </p:nvSpPr>
        <p:spPr>
          <a:xfrm>
            <a:off x="811160" y="303449"/>
            <a:ext cx="427705" cy="435599"/>
          </a:xfrm>
          <a:prstGeom prst="ellipse">
            <a:avLst/>
          </a:prstGeom>
          <a:solidFill>
            <a:srgbClr val="BC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381250" y="310824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dirty="0">
                <a:latin typeface="Georgia" panose="02040502050405020303" pitchFamily="18" charset="0"/>
                <a:cs typeface="Times New Roman" panose="02020603050405020304" pitchFamily="18" charset="0"/>
              </a:rPr>
              <a:t>100,000 Foot View</a:t>
            </a:r>
            <a:endParaRPr lang="en" b="0" dirty="0">
              <a:highlight>
                <a:srgbClr val="FFCD00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3" name="Shape 243"/>
          <p:cNvGrpSpPr/>
          <p:nvPr/>
        </p:nvGrpSpPr>
        <p:grpSpPr>
          <a:xfrm>
            <a:off x="916458" y="393449"/>
            <a:ext cx="214624" cy="214624"/>
            <a:chOff x="2594050" y="1631825"/>
            <a:chExt cx="439625" cy="439625"/>
          </a:xfrm>
        </p:grpSpPr>
        <p:sp>
          <p:nvSpPr>
            <p:cNvPr id="244" name="Shape 24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570" y="4851912"/>
            <a:ext cx="208430" cy="291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6CBC0-4DD1-4146-8182-068671E458C0}"/>
              </a:ext>
            </a:extLst>
          </p:cNvPr>
          <p:cNvSpPr txBox="1"/>
          <p:nvPr/>
        </p:nvSpPr>
        <p:spPr>
          <a:xfrm>
            <a:off x="101803" y="3919395"/>
            <a:ext cx="8940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latin typeface="Georgia" panose="02040502050405020303" pitchFamily="18" charset="0"/>
                <a:cs typeface="Times New Roman" panose="02020603050405020304" pitchFamily="18" charset="0"/>
              </a:rPr>
              <a:t>We will get into more detail throughout this report, but currently here is what we’re seeing.</a:t>
            </a:r>
          </a:p>
          <a:p>
            <a:endParaRPr lang="en-CA" sz="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>
                <a:latin typeface="Georgia" panose="02040502050405020303" pitchFamily="18" charset="0"/>
                <a:cs typeface="Times New Roman" panose="02020603050405020304" pitchFamily="18" charset="0"/>
              </a:rPr>
              <a:t>Ads have been delivered 5.6 million times.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>
                <a:latin typeface="Georgia" panose="02040502050405020303" pitchFamily="18" charset="0"/>
                <a:cs typeface="Times New Roman" panose="02020603050405020304" pitchFamily="18" charset="0"/>
              </a:rPr>
              <a:t>We’ve generated 2,697 clicks and it usually takes 1.75 times viewing the ad before clicking on this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>
                <a:latin typeface="Georgia" panose="02040502050405020303" pitchFamily="18" charset="0"/>
                <a:cs typeface="Times New Roman" panose="02020603050405020304" pitchFamily="18" charset="0"/>
              </a:rPr>
              <a:t>We have reached over 3.2 million unique devices/people over the course of the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>
                <a:latin typeface="Georgia" panose="02040502050405020303" pitchFamily="18" charset="0"/>
                <a:cs typeface="Times New Roman" panose="02020603050405020304" pitchFamily="18" charset="0"/>
              </a:rPr>
              <a:t>Your ad has been interacted with 0.53% (meaning people moving the mouse over the ads/interacting with 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>
                <a:latin typeface="Georgia" panose="02040502050405020303" pitchFamily="18" charset="0"/>
                <a:cs typeface="Times New Roman" panose="02020603050405020304" pitchFamily="18" charset="0"/>
              </a:rPr>
              <a:t>1,743 Total Non-Unique Conversions (meaning people seeing the ad and coming to the website)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8D024B-4BE0-4237-B868-79339FC37FDA}"/>
              </a:ext>
            </a:extLst>
          </p:cNvPr>
          <p:cNvSpPr txBox="1"/>
          <p:nvPr/>
        </p:nvSpPr>
        <p:spPr>
          <a:xfrm>
            <a:off x="5259648" y="215899"/>
            <a:ext cx="3884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latin typeface="Georgia" panose="02040502050405020303" pitchFamily="18" charset="0"/>
                <a:cs typeface="Times New Roman" panose="02020603050405020304" pitchFamily="18" charset="0"/>
              </a:rPr>
              <a:t>Oct 2017 – Oct 2018</a:t>
            </a:r>
          </a:p>
        </p:txBody>
      </p:sp>
      <p:pic>
        <p:nvPicPr>
          <p:cNvPr id="2" name="Picture 2" descr="https://i.gyazo.com/686aeca96e860a55f8e6c7b327b998a8.png">
            <a:extLst>
              <a:ext uri="{FF2B5EF4-FFF2-40B4-BE49-F238E27FC236}">
                <a16:creationId xmlns:a16="http://schemas.microsoft.com/office/drawing/2014/main" id="{03779B06-0AE7-44A3-9A5C-15CF82D8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295"/>
            <a:ext cx="9144000" cy="2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3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631612E4-E199-44A8-8340-ADB0B5C6B059}"/>
              </a:ext>
            </a:extLst>
          </p:cNvPr>
          <p:cNvSpPr/>
          <p:nvPr/>
        </p:nvSpPr>
        <p:spPr>
          <a:xfrm>
            <a:off x="811160" y="303449"/>
            <a:ext cx="427705" cy="435599"/>
          </a:xfrm>
          <a:prstGeom prst="ellipse">
            <a:avLst/>
          </a:prstGeom>
          <a:solidFill>
            <a:srgbClr val="BC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381250" y="310824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dirty="0">
                <a:latin typeface="Georgia" panose="02040502050405020303" pitchFamily="18" charset="0"/>
                <a:cs typeface="Times New Roman" panose="02020603050405020304" pitchFamily="18" charset="0"/>
              </a:rPr>
              <a:t>Creative Breakdown</a:t>
            </a:r>
            <a:br>
              <a:rPr lang="en-CA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CA" sz="1100" b="0" i="1" dirty="0">
                <a:latin typeface="Georgia" panose="02040502050405020303" pitchFamily="18" charset="0"/>
                <a:cs typeface="Times New Roman" panose="02020603050405020304" pitchFamily="18" charset="0"/>
              </a:rPr>
              <a:t>By creative unit</a:t>
            </a:r>
            <a:endParaRPr lang="en" b="0" dirty="0">
              <a:highlight>
                <a:srgbClr val="FFCD00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3" name="Shape 243"/>
          <p:cNvGrpSpPr/>
          <p:nvPr/>
        </p:nvGrpSpPr>
        <p:grpSpPr>
          <a:xfrm>
            <a:off x="916458" y="393449"/>
            <a:ext cx="214624" cy="214624"/>
            <a:chOff x="2594050" y="1631825"/>
            <a:chExt cx="439625" cy="439625"/>
          </a:xfrm>
        </p:grpSpPr>
        <p:sp>
          <p:nvSpPr>
            <p:cNvPr id="244" name="Shape 24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570" y="4851912"/>
            <a:ext cx="208430" cy="291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6CBC0-4DD1-4146-8182-068671E458C0}"/>
              </a:ext>
            </a:extLst>
          </p:cNvPr>
          <p:cNvSpPr txBox="1"/>
          <p:nvPr/>
        </p:nvSpPr>
        <p:spPr>
          <a:xfrm>
            <a:off x="101802" y="4176843"/>
            <a:ext cx="8940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dirty="0">
                <a:latin typeface="Georgia" panose="02040502050405020303" pitchFamily="18" charset="0"/>
                <a:cs typeface="Times New Roman" panose="02020603050405020304" pitchFamily="18" charset="0"/>
              </a:rPr>
              <a:t>The following report is showing each creative size, delivery of ads performance and conversion metrics.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600" dirty="0">
                <a:latin typeface="Georgia" panose="02040502050405020303" pitchFamily="18" charset="0"/>
                <a:cs typeface="Times New Roman" panose="02020603050405020304" pitchFamily="18" charset="0"/>
              </a:rPr>
              <a:t>Format is the size (in pixels) of the ad – Examples of creative that are used are on page 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600" dirty="0">
                <a:latin typeface="Georgia" panose="02040502050405020303" pitchFamily="18" charset="0"/>
                <a:cs typeface="Times New Roman" panose="02020603050405020304" pitchFamily="18" charset="0"/>
              </a:rPr>
              <a:t>Impressions are each time an ad is delivered/shown.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600" dirty="0">
                <a:latin typeface="Georgia" panose="02040502050405020303" pitchFamily="18" charset="0"/>
                <a:cs typeface="Times New Roman" panose="02020603050405020304" pitchFamily="18" charset="0"/>
              </a:rPr>
              <a:t>Clicks – When someone clicks on an 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600" dirty="0">
                <a:latin typeface="Georgia" panose="02040502050405020303" pitchFamily="18" charset="0"/>
                <a:cs typeface="Times New Roman" panose="02020603050405020304" pitchFamily="18" charset="0"/>
              </a:rPr>
              <a:t>CTR (Click Through Rate)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600" dirty="0">
                <a:latin typeface="Georgia" panose="02040502050405020303" pitchFamily="18" charset="0"/>
                <a:cs typeface="Times New Roman" panose="02020603050405020304" pitchFamily="18" charset="0"/>
              </a:rPr>
              <a:t>Total Conversions – If someone sees your ad but does not click, but returns to the site afterwards.  This helps show reach/performance other than clicks &amp; CTR.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600" dirty="0">
                <a:latin typeface="Georgia" panose="02040502050405020303" pitchFamily="18" charset="0"/>
                <a:cs typeface="Times New Roman" panose="02020603050405020304" pitchFamily="18" charset="0"/>
              </a:rPr>
              <a:t>Conversion Rate in % - another way to show conversion.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600" dirty="0">
                <a:latin typeface="Georgia" panose="02040502050405020303" pitchFamily="18" charset="0"/>
                <a:cs typeface="Times New Roman" panose="02020603050405020304" pitchFamily="18" charset="0"/>
              </a:rPr>
              <a:t>Total Non-Unique Conversions – Showing all (including duplication) conversions.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600" dirty="0">
                <a:latin typeface="Georgia" panose="02040502050405020303" pitchFamily="18" charset="0"/>
                <a:cs typeface="Times New Roman" panose="02020603050405020304" pitchFamily="18" charset="0"/>
              </a:rPr>
              <a:t>Non-Unique Conversion Rate in %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9F4A2C-A85D-47C2-951F-D514B29F8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53338"/>
              </p:ext>
            </p:extLst>
          </p:nvPr>
        </p:nvGraphicFramePr>
        <p:xfrm>
          <a:off x="219074" y="951818"/>
          <a:ext cx="8639174" cy="3129649"/>
        </p:xfrm>
        <a:graphic>
          <a:graphicData uri="http://schemas.openxmlformats.org/drawingml/2006/table">
            <a:tbl>
              <a:tblPr/>
              <a:tblGrid>
                <a:gridCol w="1042659">
                  <a:extLst>
                    <a:ext uri="{9D8B030D-6E8A-4147-A177-3AD203B41FA5}">
                      <a16:colId xmlns:a16="http://schemas.microsoft.com/office/drawing/2014/main" val="646038858"/>
                    </a:ext>
                  </a:extLst>
                </a:gridCol>
                <a:gridCol w="840511">
                  <a:extLst>
                    <a:ext uri="{9D8B030D-6E8A-4147-A177-3AD203B41FA5}">
                      <a16:colId xmlns:a16="http://schemas.microsoft.com/office/drawing/2014/main" val="96544343"/>
                    </a:ext>
                  </a:extLst>
                </a:gridCol>
                <a:gridCol w="925626">
                  <a:extLst>
                    <a:ext uri="{9D8B030D-6E8A-4147-A177-3AD203B41FA5}">
                      <a16:colId xmlns:a16="http://schemas.microsoft.com/office/drawing/2014/main" val="3872329106"/>
                    </a:ext>
                  </a:extLst>
                </a:gridCol>
                <a:gridCol w="670281">
                  <a:extLst>
                    <a:ext uri="{9D8B030D-6E8A-4147-A177-3AD203B41FA5}">
                      <a16:colId xmlns:a16="http://schemas.microsoft.com/office/drawing/2014/main" val="3305352087"/>
                    </a:ext>
                  </a:extLst>
                </a:gridCol>
                <a:gridCol w="542608">
                  <a:extLst>
                    <a:ext uri="{9D8B030D-6E8A-4147-A177-3AD203B41FA5}">
                      <a16:colId xmlns:a16="http://schemas.microsoft.com/office/drawing/2014/main" val="3010158272"/>
                    </a:ext>
                  </a:extLst>
                </a:gridCol>
                <a:gridCol w="872429">
                  <a:extLst>
                    <a:ext uri="{9D8B030D-6E8A-4147-A177-3AD203B41FA5}">
                      <a16:colId xmlns:a16="http://schemas.microsoft.com/office/drawing/2014/main" val="941233196"/>
                    </a:ext>
                  </a:extLst>
                </a:gridCol>
                <a:gridCol w="787314">
                  <a:extLst>
                    <a:ext uri="{9D8B030D-6E8A-4147-A177-3AD203B41FA5}">
                      <a16:colId xmlns:a16="http://schemas.microsoft.com/office/drawing/2014/main" val="3216995346"/>
                    </a:ext>
                  </a:extLst>
                </a:gridCol>
                <a:gridCol w="1021380">
                  <a:extLst>
                    <a:ext uri="{9D8B030D-6E8A-4147-A177-3AD203B41FA5}">
                      <a16:colId xmlns:a16="http://schemas.microsoft.com/office/drawing/2014/main" val="3664061272"/>
                    </a:ext>
                  </a:extLst>
                </a:gridCol>
                <a:gridCol w="936265">
                  <a:extLst>
                    <a:ext uri="{9D8B030D-6E8A-4147-A177-3AD203B41FA5}">
                      <a16:colId xmlns:a16="http://schemas.microsoft.com/office/drawing/2014/main" val="2274559399"/>
                    </a:ext>
                  </a:extLst>
                </a:gridCol>
                <a:gridCol w="1000101">
                  <a:extLst>
                    <a:ext uri="{9D8B030D-6E8A-4147-A177-3AD203B41FA5}">
                      <a16:colId xmlns:a16="http://schemas.microsoft.com/office/drawing/2014/main" val="233611748"/>
                    </a:ext>
                  </a:extLst>
                </a:gridCol>
              </a:tblGrid>
              <a:tr h="80294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Creative Size Name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Creative Size Format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Impressions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Clicks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CTR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Conversions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Conversion Rate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Non-Unique Conversions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Non-unique Conversion Rate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Interaction Rate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086181"/>
                  </a:ext>
                </a:extLst>
              </a:tr>
              <a:tr h="16748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 CREATIVE</a:t>
                      </a: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581409"/>
                  </a:ext>
                </a:extLst>
              </a:tr>
              <a:tr h="1674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LEADERBOARD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728x90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670,753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1.69%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935142"/>
                  </a:ext>
                </a:extLst>
              </a:tr>
              <a:tr h="1674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TALL BLOCK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300x600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399,708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0.12%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0.37%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0.39%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3.42%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000850"/>
                  </a:ext>
                </a:extLst>
              </a:tr>
              <a:tr h="1674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SKYSCRAPER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160x600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135,353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0.15%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2.22%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118977"/>
                  </a:ext>
                </a:extLst>
              </a:tr>
              <a:tr h="1674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BIG BOX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300x250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2,074,160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910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621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698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0.07%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0.76%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007525"/>
                  </a:ext>
                </a:extLst>
              </a:tr>
              <a:tr h="15847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MOBILE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320x50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2,312,574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1181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727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111043"/>
                  </a:ext>
                </a:extLst>
              </a:tr>
              <a:tr h="1674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SUBTOTALS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5,592,548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2,672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1,965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0.12%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2,383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1.64%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673495"/>
                  </a:ext>
                </a:extLst>
              </a:tr>
              <a:tr h="16748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REMARKETING CREATIVE</a:t>
                      </a: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858309"/>
                  </a:ext>
                </a:extLst>
              </a:tr>
              <a:tr h="1674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LEADERBOARD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728x90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2,688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0.30%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1.60%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2.64%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7.33%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057184"/>
                  </a:ext>
                </a:extLst>
              </a:tr>
              <a:tr h="1674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BIG BOX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300x250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5,224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1.13%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1.95%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4.31%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601170"/>
                  </a:ext>
                </a:extLst>
              </a:tr>
              <a:tr h="15847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MOBILE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320x50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2,234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0.27%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1.30%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1.70%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5.37%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805086"/>
                  </a:ext>
                </a:extLst>
              </a:tr>
              <a:tr h="1674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SUBTOTALS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10,146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0.23%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1.34%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2.10%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5.67%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622993"/>
                  </a:ext>
                </a:extLst>
              </a:tr>
              <a:tr h="16748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03442"/>
                  </a:ext>
                </a:extLst>
              </a:tr>
              <a:tr h="1674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TOTALS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5,602,694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2,692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2,096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0.73%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2,594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1.12%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3.65%</a:t>
                      </a:r>
                    </a:p>
                  </a:txBody>
                  <a:tcPr marL="5697" marR="5697" marT="5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60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9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n open computer&#10;&#10;Description generated with very high confidence">
            <a:extLst>
              <a:ext uri="{FF2B5EF4-FFF2-40B4-BE49-F238E27FC236}">
                <a16:creationId xmlns:a16="http://schemas.microsoft.com/office/drawing/2014/main" id="{AB07A9CC-C8BF-4E87-8B50-1EEC697415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1" name="Shape 181"/>
          <p:cNvSpPr txBox="1">
            <a:spLocks noGrp="1"/>
          </p:cNvSpPr>
          <p:nvPr>
            <p:ph type="title" idx="4294967295"/>
          </p:nvPr>
        </p:nvSpPr>
        <p:spPr>
          <a:xfrm>
            <a:off x="0" y="3715750"/>
            <a:ext cx="9144000" cy="503999"/>
          </a:xfrm>
          <a:prstGeom prst="rect">
            <a:avLst/>
          </a:prstGeom>
          <a:solidFill>
            <a:srgbClr val="BCDCE1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sz="2400" dirty="0">
                <a:highlight>
                  <a:srgbClr val="BCDCE1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CONVERSION DATA / BREAKDOWN</a:t>
            </a:r>
            <a:endParaRPr lang="en" sz="2400" dirty="0">
              <a:highlight>
                <a:srgbClr val="BCDCE1"/>
              </a:highligh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570" y="4851912"/>
            <a:ext cx="208430" cy="2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52104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ola templat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15462</TotalTime>
  <Words>1916</Words>
  <Application>Microsoft Office PowerPoint</Application>
  <PresentationFormat>On-screen Show (16:9)</PresentationFormat>
  <Paragraphs>942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Georgia</vt:lpstr>
      <vt:lpstr>Lora</vt:lpstr>
      <vt:lpstr>Muli</vt:lpstr>
      <vt:lpstr>Quattrocento Sans</vt:lpstr>
      <vt:lpstr>Times New Roman</vt:lpstr>
      <vt:lpstr>Wingdings</vt:lpstr>
      <vt:lpstr>Viola template</vt:lpstr>
      <vt:lpstr>1_Viola template</vt:lpstr>
      <vt:lpstr>PowerPoint Presentation</vt:lpstr>
      <vt:lpstr>Hello!</vt:lpstr>
      <vt:lpstr>ASSETS / CREATIVE</vt:lpstr>
      <vt:lpstr>Assets</vt:lpstr>
      <vt:lpstr>Assets</vt:lpstr>
      <vt:lpstr>OVERALL PERFORMANCE</vt:lpstr>
      <vt:lpstr>100,000 Foot View</vt:lpstr>
      <vt:lpstr>Creative Breakdown By creative unit</vt:lpstr>
      <vt:lpstr>CONVERSION DATA / BREAKDOWN</vt:lpstr>
      <vt:lpstr>PowerPoint Presentation</vt:lpstr>
      <vt:lpstr>BEHAVIOR &amp; AUDIENCE</vt:lpstr>
      <vt:lpstr>PowerPoint Presentation</vt:lpstr>
      <vt:lpstr>PowerPoint Presentation</vt:lpstr>
      <vt:lpstr>SITE BREAKDOWN</vt:lpstr>
      <vt:lpstr>PowerPoint Presentation</vt:lpstr>
      <vt:lpstr>GEOGRAPHY</vt:lpstr>
      <vt:lpstr>PowerPoint Presentation</vt:lpstr>
      <vt:lpstr>PowerPoint Presentation</vt:lpstr>
      <vt:lpstr>GOOGLE ANALYTICS BREAKDOWN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JDM-SP4</dc:creator>
  <cp:lastModifiedBy>John McColman</cp:lastModifiedBy>
  <cp:revision>307</cp:revision>
  <cp:lastPrinted>2017-03-17T18:37:39Z</cp:lastPrinted>
  <dcterms:modified xsi:type="dcterms:W3CDTF">2018-11-08T21:35:31Z</dcterms:modified>
</cp:coreProperties>
</file>