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261" r:id="rId3"/>
    <p:sldId id="265" r:id="rId4"/>
    <p:sldId id="266" r:id="rId5"/>
    <p:sldId id="268" r:id="rId6"/>
    <p:sldId id="269" r:id="rId7"/>
    <p:sldId id="271" r:id="rId8"/>
    <p:sldId id="275" r:id="rId9"/>
    <p:sldId id="276" r:id="rId10"/>
    <p:sldId id="278" r:id="rId1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dam Bertram" initials="AB [5]" lastIdx="1" clrIdx="6">
    <p:extLst/>
  </p:cmAuthor>
  <p:cmAuthor id="1" name="Jen Hamilton" initials="JH" lastIdx="2" clrIdx="0">
    <p:extLst/>
  </p:cmAuthor>
  <p:cmAuthor id="8" name="Adam Bertram" initials="AB [6]" lastIdx="1" clrIdx="7">
    <p:extLst/>
  </p:cmAuthor>
  <p:cmAuthor id="2" name="Jen" initials="JH" lastIdx="2" clrIdx="1">
    <p:extLst/>
  </p:cmAuthor>
  <p:cmAuthor id="9" name="Adam Bertram" initials="AB [7]" lastIdx="1" clrIdx="8">
    <p:extLst/>
  </p:cmAuthor>
  <p:cmAuthor id="3" name="Adam Bertram" initials="AB" lastIdx="1" clrIdx="2">
    <p:extLst/>
  </p:cmAuthor>
  <p:cmAuthor id="10" name="Adam Bertram" initials="AB [8]" lastIdx="1" clrIdx="9">
    <p:extLst/>
  </p:cmAuthor>
  <p:cmAuthor id="4" name="Adam Bertram" initials="AB [2]" lastIdx="1" clrIdx="3">
    <p:extLst/>
  </p:cmAuthor>
  <p:cmAuthor id="11" name="Adam Bertram" initials="AB [9]" lastIdx="1" clrIdx="10">
    <p:extLst/>
  </p:cmAuthor>
  <p:cmAuthor id="5" name="Adam Bertram" initials="AB [3]" lastIdx="1" clrIdx="4">
    <p:extLst/>
  </p:cmAuthor>
  <p:cmAuthor id="6" name="Adam Bertram" initials="AB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97"/>
    <a:srgbClr val="F15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75539" autoAdjust="0"/>
  </p:normalViewPr>
  <p:slideViewPr>
    <p:cSldViewPr snapToGrid="0">
      <p:cViewPr>
        <p:scale>
          <a:sx n="115" d="100"/>
          <a:sy n="115" d="100"/>
        </p:scale>
        <p:origin x="3344" y="9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19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smtClean="0"/>
              <a:t>TechMentor Las Vegas 2016</a:t>
            </a:r>
            <a:endParaRPr lang="en-US" dirty="0"/>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1/30/16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talk is going</a:t>
            </a:r>
            <a:r>
              <a:rPr lang="en-US" baseline="0" dirty="0" smtClean="0"/>
              <a:t> to be about building a tool in PowerShell for your helpdesk staff.</a:t>
            </a: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05990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72" charset="-128"/>
                <a:cs typeface="ＭＳ Ｐゴシック" pitchFamily="-72" charset="-128"/>
              </a:rPr>
              <a:t>Does this look familiar? It does to me! </a:t>
            </a:r>
            <a:r>
              <a:rPr lang="en-US" sz="1200" kern="1200" dirty="0" smtClean="0">
                <a:solidFill>
                  <a:schemeClr val="tx1"/>
                </a:solidFill>
                <a:latin typeface="+mn-lt"/>
                <a:ea typeface="ＭＳ Ｐゴシック" pitchFamily="-72" charset="-128"/>
                <a:cs typeface="ＭＳ Ｐゴシック" pitchFamily="-72" charset="-128"/>
              </a:rPr>
              <a:t>I’ve typically got dozens of windows open doing all sorts of stuff. In </a:t>
            </a:r>
            <a:r>
              <a:rPr lang="en-US" sz="1200" kern="1200" dirty="0" smtClean="0">
                <a:solidFill>
                  <a:schemeClr val="tx1"/>
                </a:solidFill>
                <a:latin typeface="+mn-lt"/>
                <a:ea typeface="ＭＳ Ｐゴシック" pitchFamily="-72" charset="-128"/>
                <a:cs typeface="ＭＳ Ｐゴシック" pitchFamily="-72" charset="-128"/>
              </a:rPr>
              <a:t>order to be productive, busy professionals have lots of tools they must use everyday. Your helpdesk staff is no different</a:t>
            </a:r>
            <a:r>
              <a:rPr lang="en-US" sz="1200" kern="1200" dirty="0" smtClean="0">
                <a:solidFill>
                  <a:schemeClr val="tx1"/>
                </a:solidFill>
                <a:latin typeface="+mn-lt"/>
                <a:ea typeface="ＭＳ Ｐゴシック" pitchFamily="-72" charset="-128"/>
                <a:cs typeface="ＭＳ Ｐゴシック" pitchFamily="-72" charset="-128"/>
              </a:rPr>
              <a:t>.</a:t>
            </a:r>
          </a:p>
          <a:p>
            <a:endParaRPr lang="en-US" sz="1200" kern="1200" dirty="0" smtClean="0">
              <a:solidFill>
                <a:schemeClr val="tx1"/>
              </a:solidFill>
              <a:latin typeface="+mn-lt"/>
              <a:ea typeface="ＭＳ Ｐゴシック" pitchFamily="-72" charset="-128"/>
              <a:cs typeface="ＭＳ Ｐゴシック" pitchFamily="-72" charset="-128"/>
            </a:endParaRPr>
          </a:p>
          <a:p>
            <a:r>
              <a:rPr lang="en-US" sz="1200" kern="1200" dirty="0" smtClean="0">
                <a:solidFill>
                  <a:schemeClr val="tx1"/>
                </a:solidFill>
                <a:latin typeface="+mn-lt"/>
                <a:ea typeface="ＭＳ Ｐゴシック" pitchFamily="-72" charset="-128"/>
                <a:cs typeface="ＭＳ Ｐゴシック" pitchFamily="-72" charset="-128"/>
              </a:rPr>
              <a:t>When a user calls up with a problem, it's up to the helpdesk staff to troubleshoot the problem. To do that, they typically need lots of different apps. They might need an app for getting remote access to a user's PC, a couple MMC windows for looking at a remote event log, a File Explorer window for remotely viewing log files and so on. It's amazing they can keep them all straight</a:t>
            </a:r>
            <a:r>
              <a:rPr lang="en-US" sz="1200" kern="1200" dirty="0" smtClean="0">
                <a:solidFill>
                  <a:schemeClr val="tx1"/>
                </a:solidFill>
                <a:latin typeface="+mn-lt"/>
                <a:ea typeface="ＭＳ Ｐゴシック" pitchFamily="-72" charset="-128"/>
                <a:cs typeface="ＭＳ Ｐゴシック" pitchFamily="-72" charset="-128"/>
              </a:rPr>
              <a:t>!</a:t>
            </a:r>
          </a:p>
          <a:p>
            <a:endParaRPr lang="en-US" sz="1200" kern="1200" dirty="0" smtClean="0">
              <a:solidFill>
                <a:schemeClr val="tx1"/>
              </a:solidFill>
              <a:latin typeface="+mn-lt"/>
              <a:ea typeface="ＭＳ Ｐゴシック" pitchFamily="-72" charset="-128"/>
              <a:cs typeface="ＭＳ Ｐゴシック" pitchFamily="-72" charset="-128"/>
            </a:endParaRPr>
          </a:p>
          <a:p>
            <a:r>
              <a:rPr lang="en-US" sz="1200" kern="1200" dirty="0" smtClean="0">
                <a:solidFill>
                  <a:schemeClr val="tx1"/>
                </a:solidFill>
                <a:latin typeface="+mn-lt"/>
                <a:ea typeface="ＭＳ Ｐゴシック" pitchFamily="-72" charset="-128"/>
                <a:cs typeface="ＭＳ Ｐゴシック" pitchFamily="-72" charset="-128"/>
              </a:rPr>
              <a:t>This talk was </a:t>
            </a:r>
            <a:r>
              <a:rPr lang="en-US" sz="1200" kern="1200" dirty="0" smtClean="0">
                <a:solidFill>
                  <a:schemeClr val="tx1"/>
                </a:solidFill>
                <a:latin typeface="+mn-lt"/>
                <a:ea typeface="ＭＳ Ｐゴシック" pitchFamily="-72" charset="-128"/>
                <a:cs typeface="ＭＳ Ｐゴシック" pitchFamily="-72" charset="-128"/>
              </a:rPr>
              <a:t>designed to first recognize this behavior. Second, it was designed to show someone that may already be familiar to PowerShell how to work with someone else (in this case) helpdesk staff in figuring out a good way to prevent all these windows and to build a tool that merges all of this functionality into a single...dare I say the marketing buzzword....single pane of glass.</a:t>
            </a:r>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2</a:t>
            </a:fld>
            <a:endParaRPr lang="en-US"/>
          </a:p>
        </p:txBody>
      </p:sp>
    </p:spTree>
    <p:extLst>
      <p:ext uri="{BB962C8B-B14F-4D97-AF65-F5344CB8AC3E}">
        <p14:creationId xmlns:p14="http://schemas.microsoft.com/office/powerpoint/2010/main" val="323460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a:t>
            </a:r>
            <a:r>
              <a:rPr lang="en-US" baseline="0" dirty="0" smtClean="0"/>
              <a:t> small tools for others requires 4 rough phases. ***The first is planning. The planning phase is where you gather requirements. This is the phase where you’ll work with the user and really discover all of their current pain points. Here we’ll see just how frustrating their current experience is and document every you can. **The next phase is actually writing the code and doing some basic testing. This is where you’ll actually get it built up to a point to where you think everything is looking good. **Next, is the testing phase. Since we’re not developers here we’re not going to do test-driven development which requires building the tests first but we can discuss that afterwards if you want.  This is where we’ll hand over the tool to the users and let them use it and tell us what’s wrong or what they like. **From this, we get feedback and the loop just continues and continues until the users are happy with your solution.</a:t>
            </a:r>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3</a:t>
            </a:fld>
            <a:endParaRPr lang="en-US"/>
          </a:p>
        </p:txBody>
      </p:sp>
    </p:spTree>
    <p:extLst>
      <p:ext uri="{BB962C8B-B14F-4D97-AF65-F5344CB8AC3E}">
        <p14:creationId xmlns:p14="http://schemas.microsoft.com/office/powerpoint/2010/main" val="323256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4</a:t>
            </a:fld>
            <a:endParaRPr lang="en-US"/>
          </a:p>
        </p:txBody>
      </p:sp>
    </p:spTree>
    <p:extLst>
      <p:ext uri="{BB962C8B-B14F-4D97-AF65-F5344CB8AC3E}">
        <p14:creationId xmlns:p14="http://schemas.microsoft.com/office/powerpoint/2010/main" val="268523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72" charset="-128"/>
                <a:cs typeface="ＭＳ Ｐゴシック" pitchFamily="-72" charset="-128"/>
              </a:rPr>
              <a:t>Before we get too far, let's go over some prerequisites that I'm going to assume you have. If you don't, just tell me you do but don't blame me if you notice some </a:t>
            </a:r>
            <a:r>
              <a:rPr lang="en-US" sz="1200" kern="1200" dirty="0" err="1" smtClean="0">
                <a:solidFill>
                  <a:schemeClr val="tx1"/>
                </a:solidFill>
                <a:latin typeface="+mn-lt"/>
                <a:ea typeface="ＭＳ Ｐゴシック" pitchFamily="-72" charset="-128"/>
                <a:cs typeface="ＭＳ Ｐゴシック" pitchFamily="-72" charset="-128"/>
              </a:rPr>
              <a:t>discrepencies</a:t>
            </a:r>
            <a:r>
              <a:rPr lang="en-US" sz="1200" kern="1200" dirty="0" smtClean="0">
                <a:solidFill>
                  <a:schemeClr val="tx1"/>
                </a:solidFill>
                <a:latin typeface="+mn-lt"/>
                <a:ea typeface="ＭＳ Ｐゴシック" pitchFamily="-72" charset="-128"/>
                <a:cs typeface="ＭＳ Ｐゴシック" pitchFamily="-72" charset="-128"/>
              </a:rPr>
              <a:t> in mine and your code!</a:t>
            </a:r>
          </a:p>
          <a:p>
            <a:r>
              <a:rPr lang="en-US" sz="1200" kern="1200" dirty="0" smtClean="0">
                <a:solidFill>
                  <a:schemeClr val="tx1"/>
                </a:solidFill>
                <a:latin typeface="+mn-lt"/>
                <a:ea typeface="ＭＳ Ｐゴシック" pitchFamily="-72" charset="-128"/>
                <a:cs typeface="ＭＳ Ｐゴシック" pitchFamily="-72" charset="-128"/>
              </a:rPr>
              <a:t>First, the tech </a:t>
            </a:r>
            <a:r>
              <a:rPr lang="en-US" sz="1200" kern="1200" dirty="0" err="1" smtClean="0">
                <a:solidFill>
                  <a:schemeClr val="tx1"/>
                </a:solidFill>
                <a:latin typeface="+mn-lt"/>
                <a:ea typeface="ＭＳ Ｐゴシック" pitchFamily="-72" charset="-128"/>
                <a:cs typeface="ＭＳ Ｐゴシック" pitchFamily="-72" charset="-128"/>
              </a:rPr>
              <a:t>prereqs</a:t>
            </a:r>
            <a:r>
              <a:rPr lang="en-US" sz="1200" kern="1200" dirty="0" smtClean="0">
                <a:solidFill>
                  <a:schemeClr val="tx1"/>
                </a:solidFill>
                <a:latin typeface="+mn-lt"/>
                <a:ea typeface="ＭＳ Ｐゴシック" pitchFamily="-72" charset="-128"/>
                <a:cs typeface="ＭＳ Ｐゴシック" pitchFamily="-72" charset="-128"/>
              </a:rPr>
              <a:t>. I'll be using PowerShell v4 on all machines our tool will be running on. If you're not up to PowerShell v4, you should be if you have Windows 7 or greater.</a:t>
            </a:r>
          </a:p>
          <a:p>
            <a:r>
              <a:rPr lang="en-US" sz="1200" kern="1200" dirty="0" smtClean="0">
                <a:solidFill>
                  <a:schemeClr val="tx1"/>
                </a:solidFill>
                <a:latin typeface="+mn-lt"/>
                <a:ea typeface="ＭＳ Ｐゴシック" pitchFamily="-72" charset="-128"/>
                <a:cs typeface="ＭＳ Ｐゴシック" pitchFamily="-72" charset="-128"/>
              </a:rPr>
              <a:t>Next, is PowerShell Studio. Now, PowerShell Studio is not TECHNICALLY required for this course. However, I highly encourage you to download it first. It's a little pricey at $300 or so but it's got a 45 day free trial and surely you'll save more than $300 work of your helpdesk staff's time, right? If your company is so short-sighted and still refuses, you CAN use the ISE to do this but you're going to have to code the GUI by hand in code rather than dragging and dropping controls. It's doable but wouldn't with that on my worst enemy.</a:t>
            </a:r>
          </a:p>
          <a:p>
            <a:r>
              <a:rPr lang="en-US" sz="1200" kern="1200" dirty="0" smtClean="0">
                <a:solidFill>
                  <a:schemeClr val="tx1"/>
                </a:solidFill>
                <a:latin typeface="+mn-lt"/>
                <a:ea typeface="ＭＳ Ｐゴシック" pitchFamily="-72" charset="-128"/>
                <a:cs typeface="ＭＳ Ｐゴシック" pitchFamily="-72" charset="-128"/>
              </a:rPr>
              <a:t>Next is a file share. This is only for the VNC deployment piece of the tool. This is where the VNC installer and viewer will be placed. I need a shared location for these files. It doesn't matter where it is along as the users you'll be providing this tool to have read access.</a:t>
            </a:r>
          </a:p>
          <a:p>
            <a:r>
              <a:rPr lang="en-US" sz="1200" kern="1200" dirty="0" smtClean="0">
                <a:solidFill>
                  <a:schemeClr val="tx1"/>
                </a:solidFill>
                <a:latin typeface="+mn-lt"/>
                <a:ea typeface="ＭＳ Ｐゴシック" pitchFamily="-72" charset="-128"/>
                <a:cs typeface="ＭＳ Ｐゴシック" pitchFamily="-72" charset="-128"/>
              </a:rPr>
              <a:t>Next, I'm going to assume you have PowerShell remoting enabled on each client you'll be connecting to. I won't be covering how to do this but there are other courses in the Pluralsight library just on configuring WinRM. I suggest you take a look at those if you're not to that point yet.</a:t>
            </a:r>
          </a:p>
          <a:p>
            <a:r>
              <a:rPr lang="en-US" sz="1200" kern="1200" dirty="0" smtClean="0">
                <a:solidFill>
                  <a:schemeClr val="tx1"/>
                </a:solidFill>
                <a:latin typeface="+mn-lt"/>
                <a:ea typeface="ＭＳ Ｐゴシック" pitchFamily="-72" charset="-128"/>
                <a:cs typeface="ＭＳ Ｐゴシック" pitchFamily="-72" charset="-128"/>
              </a:rPr>
              <a:t>Finally, for the tech </a:t>
            </a:r>
            <a:r>
              <a:rPr lang="en-US" sz="1200" kern="1200" dirty="0" err="1" smtClean="0">
                <a:solidFill>
                  <a:schemeClr val="tx1"/>
                </a:solidFill>
                <a:latin typeface="+mn-lt"/>
                <a:ea typeface="ＭＳ Ｐゴシック" pitchFamily="-72" charset="-128"/>
                <a:cs typeface="ＭＳ Ｐゴシック" pitchFamily="-72" charset="-128"/>
              </a:rPr>
              <a:t>prereqs</a:t>
            </a:r>
            <a:r>
              <a:rPr lang="en-US" sz="1200" kern="1200" dirty="0" smtClean="0">
                <a:solidFill>
                  <a:schemeClr val="tx1"/>
                </a:solidFill>
                <a:latin typeface="+mn-lt"/>
                <a:ea typeface="ＭＳ Ｐゴシック" pitchFamily="-72" charset="-128"/>
                <a:cs typeface="ＭＳ Ｐゴシック" pitchFamily="-72" charset="-128"/>
              </a:rPr>
              <a:t>, I'll be in an AD domain. Although not technically required, I'll be leveraging it to ease connecting to remote machines with PowerShell remoting and authenticating and authorizing access to the file share.</a:t>
            </a:r>
          </a:p>
          <a:p>
            <a:r>
              <a:rPr lang="en-US" sz="1200" kern="1200" dirty="0" smtClean="0">
                <a:solidFill>
                  <a:schemeClr val="tx1"/>
                </a:solidFill>
                <a:latin typeface="+mn-lt"/>
                <a:ea typeface="ＭＳ Ｐゴシック" pitchFamily="-72" charset="-128"/>
                <a:cs typeface="ＭＳ Ｐゴシック" pitchFamily="-72" charset="-128"/>
              </a:rPr>
              <a:t>Now, for the knowledge </a:t>
            </a:r>
            <a:r>
              <a:rPr lang="en-US" sz="1200" kern="1200" dirty="0" err="1" smtClean="0">
                <a:solidFill>
                  <a:schemeClr val="tx1"/>
                </a:solidFill>
                <a:latin typeface="+mn-lt"/>
                <a:ea typeface="ＭＳ Ｐゴシック" pitchFamily="-72" charset="-128"/>
                <a:cs typeface="ＭＳ Ｐゴシック" pitchFamily="-72" charset="-128"/>
              </a:rPr>
              <a:t>prereqs</a:t>
            </a:r>
            <a:r>
              <a:rPr lang="en-US" sz="1200" kern="1200" dirty="0" smtClean="0">
                <a:solidFill>
                  <a:schemeClr val="tx1"/>
                </a:solidFill>
                <a:latin typeface="+mn-lt"/>
                <a:ea typeface="ＭＳ Ｐゴシック" pitchFamily="-72" charset="-128"/>
                <a:cs typeface="ＭＳ Ｐゴシック" pitchFamily="-72" charset="-128"/>
              </a:rPr>
              <a:t>. Not just anyone can come in here and get this stuff, you know? First, you must understand the concept of a tool. In it's most vague term, this is simply one or more PowerShell scripts that, when combined, solve a particular problem. Finally, and very importantly, you must be at least an intermediate PowerShell scripter. This isn't PowerShell 101 so I'll be skipping over the basics and might even skip over some intermediate stuff as well. If you don't understand a concept I'm showing in the code, I encourage you to check out some of the other PowerShell courses in the library and up your PowerShell skills!</a:t>
            </a:r>
          </a:p>
          <a:p>
            <a:r>
              <a:rPr lang="en-US" sz="1200" kern="1200" dirty="0" smtClean="0">
                <a:solidFill>
                  <a:schemeClr val="tx1"/>
                </a:solidFill>
                <a:latin typeface="+mn-lt"/>
                <a:ea typeface="ＭＳ Ｐゴシック" pitchFamily="-72" charset="-128"/>
                <a:cs typeface="ＭＳ Ｐゴシック" pitchFamily="-72" charset="-128"/>
              </a:rPr>
              <a:t>Oh, one last thing, you do know you'll be building this tool for someone else, right? OK, good. Now, not everyone has the LEET PowerShell </a:t>
            </a:r>
            <a:r>
              <a:rPr lang="en-US" sz="1200" kern="1200" dirty="0" err="1" smtClean="0">
                <a:solidFill>
                  <a:schemeClr val="tx1"/>
                </a:solidFill>
                <a:latin typeface="+mn-lt"/>
                <a:ea typeface="ＭＳ Ｐゴシック" pitchFamily="-72" charset="-128"/>
                <a:cs typeface="ＭＳ Ｐゴシック" pitchFamily="-72" charset="-128"/>
              </a:rPr>
              <a:t>skillz</a:t>
            </a:r>
            <a:r>
              <a:rPr lang="en-US" sz="1200" kern="1200" dirty="0" smtClean="0">
                <a:solidFill>
                  <a:schemeClr val="tx1"/>
                </a:solidFill>
                <a:latin typeface="+mn-lt"/>
                <a:ea typeface="ＭＳ Ｐゴシック" pitchFamily="-72" charset="-128"/>
                <a:cs typeface="ＭＳ Ｐゴシック" pitchFamily="-72" charset="-128"/>
              </a:rPr>
              <a:t> you have. I know it's hard to believe but not everyone can be as cool as you are. Realize this and understand that this tool was born from a requirement from someone will little or not PowerShell experience. They might not need PowerShell in their job or frankly might not even care about it. Design the tool to ease THEIR pain; not yours.</a:t>
            </a:r>
          </a:p>
          <a:p>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5</a:t>
            </a:fld>
            <a:endParaRPr lang="en-US"/>
          </a:p>
        </p:txBody>
      </p:sp>
    </p:spTree>
    <p:extLst>
      <p:ext uri="{BB962C8B-B14F-4D97-AF65-F5344CB8AC3E}">
        <p14:creationId xmlns:p14="http://schemas.microsoft.com/office/powerpoint/2010/main" val="1302584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ＭＳ Ｐゴシック" pitchFamily="-72" charset="-128"/>
                <a:cs typeface="ＭＳ Ｐゴシック" pitchFamily="-72" charset="-128"/>
              </a:rPr>
              <a:t>Initially, when building the code for a GUI app, pretend like the GUI is never going to exist. Pretend that you want to say...get installed updates on a remote client with PowerShell, write the script and leave it. Done. That is all that's required at this point. If you begin to think about ways to write this code for a GUI you'll start getting GUI "code" all up in your CLI code which will make things harder once you actually go to build that GUI.</a:t>
            </a:r>
          </a:p>
          <a:p>
            <a:r>
              <a:rPr lang="en-US" sz="1200" kern="1200" dirty="0" smtClean="0">
                <a:solidFill>
                  <a:schemeClr val="tx1"/>
                </a:solidFill>
                <a:latin typeface="+mn-lt"/>
                <a:ea typeface="ＭＳ Ｐゴシック" pitchFamily="-72" charset="-128"/>
                <a:cs typeface="ＭＳ Ｐゴシック" pitchFamily="-72" charset="-128"/>
              </a:rPr>
              <a:t>Using the CLI, you essentially only have one interactive output; the console. You can output errors and messages to the console via commands like Write-Host, Write-Error, Write-Warning and the like. However, when you're build a GUI, you've got a lot more options. You can build message boxes, status bars, you've got labels you can change and all kinds of controls to give feedback to the user. For this first step, don't worry about that. Just build the scripts just as you would without a GUI.</a:t>
            </a:r>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6</a:t>
            </a:fld>
            <a:endParaRPr lang="en-US"/>
          </a:p>
        </p:txBody>
      </p:sp>
    </p:spTree>
    <p:extLst>
      <p:ext uri="{BB962C8B-B14F-4D97-AF65-F5344CB8AC3E}">
        <p14:creationId xmlns:p14="http://schemas.microsoft.com/office/powerpoint/2010/main" val="46439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E5AA1C-3A4A-4E86-88DD-FDD0A0056FE6}" type="slidenum">
              <a:rPr lang="en-US" smtClean="0"/>
              <a:pPr>
                <a:defRPr/>
              </a:pPr>
              <a:t>7</a:t>
            </a:fld>
            <a:endParaRPr lang="en-US"/>
          </a:p>
        </p:txBody>
      </p:sp>
    </p:spTree>
    <p:extLst>
      <p:ext uri="{BB962C8B-B14F-4D97-AF65-F5344CB8AC3E}">
        <p14:creationId xmlns:p14="http://schemas.microsoft.com/office/powerpoint/2010/main" val="1713295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include the </a:t>
            </a:r>
            <a:r>
              <a:rPr lang="en-US" dirty="0" err="1" smtClean="0"/>
              <a:t>Pluralsight</a:t>
            </a:r>
            <a:r>
              <a:rPr lang="en-US" dirty="0" smtClean="0"/>
              <a:t> logo.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8</a:t>
            </a:fld>
            <a:endParaRPr lang="en-US"/>
          </a:p>
        </p:txBody>
      </p:sp>
    </p:spTree>
    <p:extLst>
      <p:ext uri="{BB962C8B-B14F-4D97-AF65-F5344CB8AC3E}">
        <p14:creationId xmlns:p14="http://schemas.microsoft.com/office/powerpoint/2010/main" val="133174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Bullet:</a:t>
            </a:r>
            <a:r>
              <a:rPr lang="en-US" baseline="0" dirty="0" smtClean="0"/>
              <a:t> </a:t>
            </a:r>
            <a:r>
              <a:rPr lang="en-US" dirty="0" smtClean="0"/>
              <a:t>This is about helping others by contributing your services and building tools that others can use.</a:t>
            </a:r>
          </a:p>
          <a:p>
            <a:endParaRPr lang="en-US" dirty="0" smtClean="0"/>
          </a:p>
          <a:p>
            <a:r>
              <a:rPr lang="en-US" dirty="0" smtClean="0"/>
              <a:t>Second Bullet:</a:t>
            </a:r>
            <a:r>
              <a:rPr lang="en-US" baseline="0" dirty="0" smtClean="0"/>
              <a:t> Some people inherently think GUIs are for sissies. This is to show them that not everyone is a scripting, command line junkie. </a:t>
            </a:r>
          </a:p>
          <a:p>
            <a:endParaRPr lang="en-US" baseline="0" dirty="0" smtClean="0"/>
          </a:p>
          <a:p>
            <a:r>
              <a:rPr lang="en-US" baseline="0" dirty="0" smtClean="0"/>
              <a:t>To some people, that's not their job and they don't care.</a:t>
            </a:r>
          </a:p>
          <a:p>
            <a:endParaRPr lang="en-US" baseline="0" dirty="0" smtClean="0"/>
          </a:p>
          <a:p>
            <a:r>
              <a:rPr lang="en-US" baseline="0" dirty="0" smtClean="0"/>
              <a:t>Third Bullet: </a:t>
            </a:r>
          </a:p>
          <a:p>
            <a:r>
              <a:rPr lang="en-US" dirty="0" smtClean="0"/>
              <a:t>System </a:t>
            </a:r>
            <a:r>
              <a:rPr lang="en-US" dirty="0" err="1" smtClean="0"/>
              <a:t>admnistrators</a:t>
            </a:r>
            <a:r>
              <a:rPr lang="en-US" dirty="0" smtClean="0"/>
              <a:t> typically like doing their own thing.  This is supposed to be humorous to make sysadmins actually get out of their cube and talk to other people to get their feedback and help them</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4B604F7-280D-4AAD-BA43-B0445249BFAF}" type="slidenum">
              <a:rPr lang="en-US" smtClean="0"/>
              <a:t>9</a:t>
            </a:fld>
            <a:endParaRPr lang="en-US"/>
          </a:p>
        </p:txBody>
      </p:sp>
    </p:spTree>
    <p:extLst>
      <p:ext uri="{BB962C8B-B14F-4D97-AF65-F5344CB8AC3E}">
        <p14:creationId xmlns:p14="http://schemas.microsoft.com/office/powerpoint/2010/main" val="314348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7F63CDA3-A2DE-473C-A81C-F73D2A1BFF69}" type="datetimeFigureOut">
              <a:rPr lang="en-US"/>
              <a:pPr>
                <a:defRPr/>
              </a:pPr>
              <a:t>1/30/16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B2ACF2FE-3FA7-4ABC-8D10-AB106564C9F6}" type="datetimeFigureOut">
              <a:rPr lang="en-US"/>
              <a:pPr>
                <a:defRPr/>
              </a:pPr>
              <a:t>1/30/16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7AD803F9-FDAA-4AD8-AB1F-AC9EA3FA17D9}" type="datetimeFigureOut">
              <a:rPr lang="en-US"/>
              <a:pPr>
                <a:defRPr/>
              </a:pPr>
              <a:t>1/30/16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03173A4F-54E2-42AD-AEE7-525DC08E7D5E}" type="datetimeFigureOut">
              <a:rPr lang="en-US"/>
              <a:pPr>
                <a:defRPr/>
              </a:pPr>
              <a:t>1/30/16</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6014562E-E191-4140-8CA7-D81566904FD6}" type="datetimeFigureOut">
              <a:rPr lang="en-US"/>
              <a:pPr>
                <a:defRPr/>
              </a:pPr>
              <a:t>1/30/16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2886AD8-D031-4E57-A880-97BEE7625BF5}" type="datetimeFigureOut">
              <a:rPr lang="en-US"/>
              <a:pPr>
                <a:defRPr/>
              </a:pPr>
              <a:t>1/30/16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F146D33-8E80-4809-BCCA-EEFDCA7877C6}" type="datetimeFigureOut">
              <a:rPr lang="en-US"/>
              <a:pPr>
                <a:defRPr/>
              </a:pPr>
              <a:t>1/30/16</a:t>
            </a:fld>
            <a:endParaRPr lang="en-US"/>
          </a:p>
        </p:txBody>
      </p:sp>
      <p:sp>
        <p:nvSpPr>
          <p:cNvPr id="8"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90725" t="92671"/>
          <a:stretch/>
        </p:blipFill>
        <p:spPr>
          <a:xfrm>
            <a:off x="33112" y="4763295"/>
            <a:ext cx="848176" cy="3769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76638B8-B788-4682-A596-85CF4ED65A7B}" type="datetimeFigureOut">
              <a:rPr lang="en-US"/>
              <a:pPr>
                <a:defRPr/>
              </a:pPr>
              <a:t>1/30/16</a:t>
            </a:fld>
            <a:endParaRPr lang="en-US"/>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5A9C0D6F-86BC-4F0A-A9FD-A71A70874F57}" type="datetimeFigureOut">
              <a:rPr lang="en-US"/>
              <a:pPr>
                <a:defRPr/>
              </a:pPr>
              <a:t>1/30/16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9A62623F-4765-4759-9A73-D8655DC8D973}" type="datetimeFigureOut">
              <a:rPr lang="en-US"/>
              <a:pPr>
                <a:defRPr/>
              </a:pPr>
              <a:t>1/30/16</a:t>
            </a:fld>
            <a:endParaRPr lang="en-US"/>
          </a:p>
        </p:txBody>
      </p:sp>
      <p:sp>
        <p:nvSpPr>
          <p:cNvPr id="6"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rotWithShape="1">
          <a:blip r:embed="rId14">
            <a:extLst>
              <a:ext uri="{28A0092B-C50C-407E-A947-70E740481C1C}">
                <a14:useLocalDpi xmlns:a14="http://schemas.microsoft.com/office/drawing/2010/main" val="0"/>
              </a:ext>
            </a:extLst>
          </a:blip>
          <a:srcRect l="90725" t="92671"/>
          <a:stretch/>
        </p:blipFill>
        <p:spPr>
          <a:xfrm>
            <a:off x="33112" y="4763295"/>
            <a:ext cx="848176" cy="376968"/>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fontAlgn="base">
        <a:spcBef>
          <a:spcPct val="0"/>
        </a:spcBef>
        <a:spcAft>
          <a:spcPct val="0"/>
        </a:spcAft>
        <a:defRPr sz="4400" kern="1200">
          <a:solidFill>
            <a:srgbClr val="F15B26"/>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2.jpeg"/><Relationship Id="rId5"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14400" y="1615058"/>
            <a:ext cx="808057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schemeClr val="bg1"/>
                </a:solidFill>
                <a:latin typeface="Gotham Book" charset="0"/>
                <a:ea typeface="Gotham Book" charset="0"/>
                <a:cs typeface="Gotham Book" charset="0"/>
              </a:rPr>
              <a:t>No User Necessary: Creating </a:t>
            </a:r>
            <a:r>
              <a:rPr lang="en-US" sz="4000" b="1" dirty="0" smtClean="0">
                <a:solidFill>
                  <a:schemeClr val="bg1"/>
                </a:solidFill>
                <a:latin typeface="Gotham Book" charset="0"/>
                <a:ea typeface="Gotham Book" charset="0"/>
                <a:cs typeface="Gotham Book" charset="0"/>
              </a:rPr>
              <a:t>a Client </a:t>
            </a:r>
            <a:r>
              <a:rPr lang="en-US" sz="4000" b="1" dirty="0">
                <a:solidFill>
                  <a:schemeClr val="bg1"/>
                </a:solidFill>
                <a:latin typeface="Gotham Book" charset="0"/>
                <a:ea typeface="Gotham Book" charset="0"/>
                <a:cs typeface="Gotham Book" charset="0"/>
              </a:rPr>
              <a:t>Troubleshooting Tool</a:t>
            </a:r>
          </a:p>
        </p:txBody>
      </p:sp>
      <p:sp>
        <p:nvSpPr>
          <p:cNvPr id="6" name="Rectangle 5"/>
          <p:cNvSpPr>
            <a:spLocks noChangeArrowheads="1"/>
          </p:cNvSpPr>
          <p:nvPr/>
        </p:nvSpPr>
        <p:spPr bwMode="auto">
          <a:xfrm>
            <a:off x="4198458" y="2643758"/>
            <a:ext cx="4405990" cy="1002506"/>
          </a:xfrm>
          <a:prstGeom prst="rect">
            <a:avLst/>
          </a:prstGeom>
          <a:noFill/>
          <a:ln>
            <a:noFill/>
          </a:ln>
          <a:effectLst/>
          <a:extLst/>
        </p:spPr>
        <p:txBody>
          <a:bodyPr lIns="85923" tIns="42962" rIns="85923" bIns="42962">
            <a:prstTxWarp prst="textNoShape">
              <a:avLst/>
            </a:prstTxWarp>
          </a:bodyPr>
          <a:lstStyle/>
          <a:p>
            <a:pPr algn="r"/>
            <a:r>
              <a:rPr lang="en-US" sz="2800" b="1" dirty="0" smtClean="0">
                <a:solidFill>
                  <a:srgbClr val="F15B26"/>
                </a:solidFill>
                <a:latin typeface="Gotham Book" charset="0"/>
                <a:ea typeface="Gotham Book" charset="0"/>
                <a:cs typeface="Gotham Book" charset="0"/>
              </a:rPr>
              <a:t>Adam Bertram</a:t>
            </a:r>
            <a:endParaRPr lang="en-US" sz="2800" b="1" dirty="0">
              <a:solidFill>
                <a:srgbClr val="F15B26"/>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Microsoft Cloud/Datacenter Management MVP, </a:t>
            </a:r>
            <a:endParaRPr lang="en-US" sz="2400" b="1" dirty="0">
              <a:solidFill>
                <a:schemeClr val="bg1"/>
              </a:solidFill>
              <a:latin typeface="Gotham Book" charset="0"/>
              <a:ea typeface="Gotham Book" charset="0"/>
              <a:cs typeface="Gotham Book" charset="0"/>
            </a:endParaRPr>
          </a:p>
          <a:p>
            <a:pPr algn="r"/>
            <a:r>
              <a:rPr lang="en-US" sz="2400" b="1" dirty="0" smtClean="0">
                <a:solidFill>
                  <a:schemeClr val="bg1"/>
                </a:solidFill>
                <a:latin typeface="Gotham Book" charset="0"/>
                <a:ea typeface="Gotham Book" charset="0"/>
                <a:cs typeface="Gotham Book" charset="0"/>
              </a:rPr>
              <a:t>Adam the Automator, LLC</a:t>
            </a:r>
            <a:endParaRPr lang="en-US" sz="2400" b="1" dirty="0">
              <a:solidFill>
                <a:schemeClr val="bg1"/>
              </a:solidFill>
              <a:latin typeface="Gotham Book" charset="0"/>
              <a:ea typeface="Gotham Book" charset="0"/>
              <a:cs typeface="Gotham Book" charset="0"/>
            </a:endParaRPr>
          </a:p>
          <a:p>
            <a:endParaRPr lang="en-US" b="1" dirty="0">
              <a:solidFill>
                <a:srgbClr val="FFCC00"/>
              </a:solidFill>
              <a:latin typeface="Gotham Book" charset="0"/>
              <a:ea typeface="Gotham Book" charset="0"/>
              <a:cs typeface="Gotham Book" charset="0"/>
            </a:endParaRPr>
          </a:p>
          <a:p>
            <a:endParaRPr lang="en-US" sz="1400" dirty="0">
              <a:latin typeface="Gotham Book" charset="0"/>
              <a:ea typeface="Gotham Book" charset="0"/>
              <a:cs typeface="Gotham Book" charset="0"/>
            </a:endParaRPr>
          </a:p>
        </p:txBody>
      </p:sp>
      <p:sp>
        <p:nvSpPr>
          <p:cNvPr id="7" name="Text Box 7"/>
          <p:cNvSpPr txBox="1">
            <a:spLocks noChangeArrowheads="1"/>
          </p:cNvSpPr>
          <p:nvPr/>
        </p:nvSpPr>
        <p:spPr bwMode="auto">
          <a:xfrm>
            <a:off x="131798" y="3698765"/>
            <a:ext cx="4186202" cy="923330"/>
          </a:xfrm>
          <a:prstGeom prst="rect">
            <a:avLst/>
          </a:prstGeom>
          <a:noFill/>
          <a:ln w="9525">
            <a:noFill/>
            <a:miter lim="800000"/>
            <a:headEnd/>
            <a:tailEnd/>
          </a:ln>
        </p:spPr>
        <p:txBody>
          <a:bodyPr wrap="square">
            <a:prstTxWarp prst="textNoShape">
              <a:avLst/>
            </a:prstTxWarp>
            <a:spAutoFit/>
          </a:bodyPr>
          <a:lstStyle/>
          <a:p>
            <a:r>
              <a:rPr lang="en-US" b="1" i="1" dirty="0" smtClean="0">
                <a:solidFill>
                  <a:schemeClr val="bg1"/>
                </a:solidFill>
                <a:latin typeface="Gotham Book" charset="0"/>
                <a:ea typeface="Gotham Book" charset="0"/>
                <a:cs typeface="Gotham Book" charset="0"/>
              </a:rPr>
              <a:t>*Based </a:t>
            </a:r>
            <a:r>
              <a:rPr lang="en-US" b="1" i="1" dirty="0">
                <a:solidFill>
                  <a:schemeClr val="bg1"/>
                </a:solidFill>
                <a:latin typeface="Gotham Book" charset="0"/>
                <a:ea typeface="Gotham Book" charset="0"/>
                <a:cs typeface="Gotham Book" charset="0"/>
              </a:rPr>
              <a:t>on the upcoming Pluralsight </a:t>
            </a:r>
            <a:r>
              <a:rPr lang="en-US" b="1" i="1" dirty="0" smtClean="0">
                <a:solidFill>
                  <a:schemeClr val="bg1"/>
                </a:solidFill>
                <a:latin typeface="Gotham Book" charset="0"/>
                <a:ea typeface="Gotham Book" charset="0"/>
                <a:cs typeface="Gotham Book" charset="0"/>
              </a:rPr>
              <a:t>Course </a:t>
            </a:r>
            <a:r>
              <a:rPr lang="en-US" i="1" dirty="0" smtClean="0">
                <a:solidFill>
                  <a:schemeClr val="bg1"/>
                </a:solidFill>
                <a:latin typeface="Gotham Book" charset="0"/>
                <a:ea typeface="Gotham Book" charset="0"/>
                <a:cs typeface="Gotham Book" charset="0"/>
              </a:rPr>
              <a:t>Building </a:t>
            </a:r>
            <a:r>
              <a:rPr lang="en-US" i="1" dirty="0">
                <a:solidFill>
                  <a:schemeClr val="bg1"/>
                </a:solidFill>
                <a:latin typeface="Gotham Book" charset="0"/>
                <a:ea typeface="Gotham Book" charset="0"/>
                <a:cs typeface="Gotham Book" charset="0"/>
              </a:rPr>
              <a:t>a Client Troubleshooting Tool</a:t>
            </a:r>
            <a:endParaRPr lang="en-US" sz="1400" i="1" dirty="0">
              <a:solidFill>
                <a:schemeClr val="bg1"/>
              </a:solidFill>
              <a:latin typeface="Gotham Book" charset="0"/>
              <a:ea typeface="Gotham Book" charset="0"/>
              <a:cs typeface="Gotham Book"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Book" charset="0"/>
                <a:ea typeface="Gotham Book" charset="0"/>
                <a:cs typeface="Gotham Book" charset="0"/>
              </a:rPr>
              <a:t>Questions?</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763327" y="965200"/>
            <a:ext cx="5617347" cy="3962400"/>
          </a:xfrm>
          <a:prstGeom prst="rect">
            <a:avLst/>
          </a:prstGeom>
        </p:spPr>
      </p:pic>
    </p:spTree>
    <p:extLst>
      <p:ext uri="{BB962C8B-B14F-4D97-AF65-F5344CB8AC3E}">
        <p14:creationId xmlns:p14="http://schemas.microsoft.com/office/powerpoint/2010/main" val="371205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latin typeface="Gotham Book" charset="0"/>
                <a:ea typeface="Gotham Book" charset="0"/>
                <a:cs typeface="Gotham Book" charset="0"/>
              </a:rPr>
              <a:t>Helpdesk Workflow. Ouch!</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951" y="1063229"/>
            <a:ext cx="4978515" cy="443016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2983" y="1186440"/>
            <a:ext cx="3412662" cy="2091872"/>
          </a:xfrm>
          <a:prstGeom prst="rect">
            <a:avLst/>
          </a:prstGeom>
        </p:spPr>
      </p:pic>
      <p:sp>
        <p:nvSpPr>
          <p:cNvPr id="3" name="Subtitle 2"/>
          <p:cNvSpPr>
            <a:spLocks noGrp="1"/>
          </p:cNvSpPr>
          <p:nvPr>
            <p:ph idx="4294967295"/>
          </p:nvPr>
        </p:nvSpPr>
        <p:spPr>
          <a:xfrm>
            <a:off x="2899928" y="4178520"/>
            <a:ext cx="2499386" cy="774480"/>
          </a:xfrm>
        </p:spPr>
        <p:txBody>
          <a:bodyPr/>
          <a:lstStyle/>
          <a:p>
            <a:pPr marL="0" indent="0">
              <a:buNone/>
            </a:pPr>
            <a:r>
              <a:rPr lang="en-US" sz="2000" dirty="0" smtClean="0">
                <a:solidFill>
                  <a:schemeClr val="bg1"/>
                </a:solidFill>
                <a:latin typeface="Gotham Light" charset="0"/>
                <a:ea typeface="Gotham Light" charset="0"/>
                <a:cs typeface="Gotham Light" charset="0"/>
              </a:rPr>
              <a:t>Lots of windows; One purpose.</a:t>
            </a:r>
            <a:endParaRPr lang="en-US" sz="2000" dirty="0">
              <a:solidFill>
                <a:schemeClr val="bg1"/>
              </a:solidFill>
              <a:latin typeface="Gotham Light" charset="0"/>
              <a:ea typeface="Gotham Light" charset="0"/>
              <a:cs typeface="Gotham Light" charset="0"/>
            </a:endParaRPr>
          </a:p>
        </p:txBody>
      </p:sp>
    </p:spTree>
    <p:extLst>
      <p:ext uri="{BB962C8B-B14F-4D97-AF65-F5344CB8AC3E}">
        <p14:creationId xmlns:p14="http://schemas.microsoft.com/office/powerpoint/2010/main" val="255100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363" y="1447864"/>
            <a:ext cx="4572000" cy="3085381"/>
          </a:xfrm>
          <a:prstGeom prst="rect">
            <a:avLst/>
          </a:prstGeom>
        </p:spPr>
      </p:pic>
      <p:sp>
        <p:nvSpPr>
          <p:cNvPr id="2" name="Title 1"/>
          <p:cNvSpPr>
            <a:spLocks noGrp="1"/>
          </p:cNvSpPr>
          <p:nvPr>
            <p:ph type="title"/>
          </p:nvPr>
        </p:nvSpPr>
        <p:spPr/>
        <p:txBody>
          <a:bodyPr>
            <a:normAutofit/>
          </a:bodyPr>
          <a:lstStyle/>
          <a:p>
            <a:r>
              <a:rPr lang="en-US" sz="4050" dirty="0">
                <a:latin typeface="Gotham Book" charset="0"/>
                <a:ea typeface="Gotham Book" charset="0"/>
                <a:cs typeface="Gotham Book" charset="0"/>
              </a:rPr>
              <a:t>Building Tools for </a:t>
            </a:r>
            <a:r>
              <a:rPr lang="en-US" sz="4050" dirty="0" smtClean="0">
                <a:latin typeface="Gotham Book" charset="0"/>
                <a:ea typeface="Gotham Book" charset="0"/>
                <a:cs typeface="Gotham Book" charset="0"/>
              </a:rPr>
              <a:t>Others</a:t>
            </a:r>
            <a:endParaRPr lang="en-US" sz="4050" dirty="0">
              <a:latin typeface="Gotham Book" charset="0"/>
              <a:ea typeface="Gotham Book" charset="0"/>
              <a:cs typeface="Gotham Book" charset="0"/>
            </a:endParaRPr>
          </a:p>
        </p:txBody>
      </p:sp>
      <p:grpSp>
        <p:nvGrpSpPr>
          <p:cNvPr id="18" name="Group 17"/>
          <p:cNvGrpSpPr/>
          <p:nvPr/>
        </p:nvGrpSpPr>
        <p:grpSpPr>
          <a:xfrm>
            <a:off x="4984985" y="1063229"/>
            <a:ext cx="1466705" cy="1875403"/>
            <a:chOff x="4389473" y="1213548"/>
            <a:chExt cx="1466705" cy="1875403"/>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473" y="1545901"/>
              <a:ext cx="1466705" cy="1543050"/>
            </a:xfrm>
            <a:prstGeom prst="rect">
              <a:avLst/>
            </a:prstGeom>
          </p:spPr>
        </p:pic>
        <p:sp>
          <p:nvSpPr>
            <p:cNvPr id="11" name="TextBox 10"/>
            <p:cNvSpPr txBox="1"/>
            <p:nvPr/>
          </p:nvSpPr>
          <p:spPr>
            <a:xfrm>
              <a:off x="4581651" y="1213548"/>
              <a:ext cx="1162498" cy="369332"/>
            </a:xfrm>
            <a:prstGeom prst="rect">
              <a:avLst/>
            </a:prstGeom>
            <a:noFill/>
          </p:spPr>
          <p:txBody>
            <a:bodyPr wrap="none" rtlCol="0">
              <a:spAutoFit/>
            </a:bodyPr>
            <a:lstStyle/>
            <a:p>
              <a:r>
                <a:rPr lang="en-US" dirty="0" smtClean="0">
                  <a:latin typeface="Gotham Light" charset="0"/>
                  <a:ea typeface="Gotham Light" charset="0"/>
                  <a:cs typeface="Gotham Light" charset="0"/>
                </a:rPr>
                <a:t>Planning</a:t>
              </a:r>
              <a:endParaRPr lang="en-US" dirty="0">
                <a:latin typeface="Gotham Light" charset="0"/>
                <a:ea typeface="Gotham Light" charset="0"/>
                <a:cs typeface="Gotham Light" charset="0"/>
              </a:endParaRPr>
            </a:p>
          </p:txBody>
        </p:sp>
      </p:grpSp>
      <p:grpSp>
        <p:nvGrpSpPr>
          <p:cNvPr id="19" name="Group 18"/>
          <p:cNvGrpSpPr/>
          <p:nvPr/>
        </p:nvGrpSpPr>
        <p:grpSpPr>
          <a:xfrm>
            <a:off x="7250571" y="1063229"/>
            <a:ext cx="1726389" cy="1357570"/>
            <a:chOff x="6779345" y="1176799"/>
            <a:chExt cx="1726389" cy="135757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9345" y="1545901"/>
              <a:ext cx="1525222" cy="988468"/>
            </a:xfrm>
            <a:prstGeom prst="rect">
              <a:avLst/>
            </a:prstGeom>
          </p:spPr>
        </p:pic>
        <p:sp>
          <p:nvSpPr>
            <p:cNvPr id="13" name="TextBox 12"/>
            <p:cNvSpPr txBox="1"/>
            <p:nvPr/>
          </p:nvSpPr>
          <p:spPr>
            <a:xfrm>
              <a:off x="6808603" y="1176799"/>
              <a:ext cx="1697131" cy="369332"/>
            </a:xfrm>
            <a:prstGeom prst="rect">
              <a:avLst/>
            </a:prstGeom>
            <a:noFill/>
          </p:spPr>
          <p:txBody>
            <a:bodyPr wrap="none" rtlCol="0">
              <a:spAutoFit/>
            </a:bodyPr>
            <a:lstStyle/>
            <a:p>
              <a:r>
                <a:rPr lang="en-US" dirty="0" smtClean="0">
                  <a:latin typeface="Gotham Light" charset="0"/>
                  <a:ea typeface="Gotham Light" charset="0"/>
                  <a:cs typeface="Gotham Light" charset="0"/>
                </a:rPr>
                <a:t>Writing Code</a:t>
              </a:r>
              <a:endParaRPr lang="en-US" dirty="0">
                <a:latin typeface="Gotham Light" charset="0"/>
                <a:ea typeface="Gotham Light" charset="0"/>
                <a:cs typeface="Gotham Light" charset="0"/>
              </a:endParaRPr>
            </a:p>
          </p:txBody>
        </p:sp>
      </p:grpSp>
      <p:grpSp>
        <p:nvGrpSpPr>
          <p:cNvPr id="17" name="Group 16"/>
          <p:cNvGrpSpPr/>
          <p:nvPr/>
        </p:nvGrpSpPr>
        <p:grpSpPr>
          <a:xfrm>
            <a:off x="4946551" y="2990555"/>
            <a:ext cx="2084837" cy="1565516"/>
            <a:chOff x="4213337" y="3421304"/>
            <a:chExt cx="2084837" cy="1565516"/>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13337" y="3834673"/>
              <a:ext cx="2084837" cy="1152147"/>
            </a:xfrm>
            <a:prstGeom prst="rect">
              <a:avLst/>
            </a:prstGeom>
          </p:spPr>
        </p:pic>
        <p:sp>
          <p:nvSpPr>
            <p:cNvPr id="14" name="TextBox 13"/>
            <p:cNvSpPr txBox="1"/>
            <p:nvPr/>
          </p:nvSpPr>
          <p:spPr>
            <a:xfrm>
              <a:off x="4292994" y="3421304"/>
              <a:ext cx="1665328" cy="369332"/>
            </a:xfrm>
            <a:prstGeom prst="rect">
              <a:avLst/>
            </a:prstGeom>
            <a:noFill/>
          </p:spPr>
          <p:txBody>
            <a:bodyPr wrap="none" rtlCol="0">
              <a:spAutoFit/>
            </a:bodyPr>
            <a:lstStyle/>
            <a:p>
              <a:r>
                <a:rPr lang="en-US" dirty="0" smtClean="0">
                  <a:latin typeface="Gotham Light" charset="0"/>
                  <a:ea typeface="Gotham Light" charset="0"/>
                  <a:cs typeface="Gotham Light" charset="0"/>
                </a:rPr>
                <a:t>Testing Code</a:t>
              </a:r>
              <a:endParaRPr lang="en-US" dirty="0">
                <a:latin typeface="Gotham Light" charset="0"/>
                <a:ea typeface="Gotham Light" charset="0"/>
                <a:cs typeface="Gotham Light" charset="0"/>
              </a:endParaRPr>
            </a:p>
          </p:txBody>
        </p:sp>
      </p:grpSp>
      <p:grpSp>
        <p:nvGrpSpPr>
          <p:cNvPr id="20" name="Group 19"/>
          <p:cNvGrpSpPr/>
          <p:nvPr/>
        </p:nvGrpSpPr>
        <p:grpSpPr>
          <a:xfrm>
            <a:off x="6888948" y="2990554"/>
            <a:ext cx="2221827" cy="1634161"/>
            <a:chOff x="6539157" y="2990555"/>
            <a:chExt cx="2221827" cy="1634161"/>
          </a:xfrm>
        </p:grpSpPr>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79345" y="3408562"/>
              <a:ext cx="1501447" cy="1216154"/>
            </a:xfrm>
            <a:prstGeom prst="rect">
              <a:avLst/>
            </a:prstGeom>
          </p:spPr>
        </p:pic>
        <p:sp>
          <p:nvSpPr>
            <p:cNvPr id="15" name="TextBox 14"/>
            <p:cNvSpPr txBox="1"/>
            <p:nvPr/>
          </p:nvSpPr>
          <p:spPr>
            <a:xfrm>
              <a:off x="6539157" y="2990555"/>
              <a:ext cx="2221827" cy="369332"/>
            </a:xfrm>
            <a:prstGeom prst="rect">
              <a:avLst/>
            </a:prstGeom>
            <a:noFill/>
          </p:spPr>
          <p:txBody>
            <a:bodyPr wrap="none" rtlCol="0">
              <a:spAutoFit/>
            </a:bodyPr>
            <a:lstStyle/>
            <a:p>
              <a:r>
                <a:rPr lang="en-US" dirty="0" smtClean="0">
                  <a:latin typeface="Gotham Light" charset="0"/>
                  <a:ea typeface="Gotham Light" charset="0"/>
                  <a:cs typeface="Gotham Light" charset="0"/>
                </a:rPr>
                <a:t>Getting Feedback</a:t>
              </a:r>
              <a:endParaRPr lang="en-US" dirty="0">
                <a:latin typeface="Gotham Light" charset="0"/>
                <a:ea typeface="Gotham Light" charset="0"/>
                <a:cs typeface="Gotham Light" charset="0"/>
              </a:endParaRPr>
            </a:p>
          </p:txBody>
        </p:sp>
      </p:grpSp>
    </p:spTree>
    <p:extLst>
      <p:ext uri="{BB962C8B-B14F-4D97-AF65-F5344CB8AC3E}">
        <p14:creationId xmlns:p14="http://schemas.microsoft.com/office/powerpoint/2010/main" val="330413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 y="1293810"/>
            <a:ext cx="5787484" cy="385832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269" t="26565"/>
          <a:stretch/>
        </p:blipFill>
        <p:spPr>
          <a:xfrm>
            <a:off x="6012229" y="0"/>
            <a:ext cx="3131771" cy="1545828"/>
          </a:xfrm>
          <a:prstGeom prst="rect">
            <a:avLst/>
          </a:prstGeom>
        </p:spPr>
      </p:pic>
      <p:sp>
        <p:nvSpPr>
          <p:cNvPr id="2" name="Title 1"/>
          <p:cNvSpPr>
            <a:spLocks noGrp="1"/>
          </p:cNvSpPr>
          <p:nvPr>
            <p:ph type="title"/>
          </p:nvPr>
        </p:nvSpPr>
        <p:spPr>
          <a:xfrm>
            <a:off x="5029200" y="1638796"/>
            <a:ext cx="3969657" cy="857250"/>
          </a:xfrm>
        </p:spPr>
        <p:txBody>
          <a:bodyPr/>
          <a:lstStyle/>
          <a:p>
            <a:pPr algn="r"/>
            <a:r>
              <a:rPr lang="en-US" sz="4050" dirty="0" smtClean="0">
                <a:latin typeface="Gotham Book" charset="0"/>
                <a:ea typeface="Gotham Book" charset="0"/>
                <a:cs typeface="Gotham Book" charset="0"/>
              </a:rPr>
              <a:t>Tool Overview</a:t>
            </a:r>
            <a:endParaRPr lang="en-US" dirty="0">
              <a:latin typeface="Gotham Book" charset="0"/>
              <a:ea typeface="Gotham Book" charset="0"/>
              <a:cs typeface="Gotham Book" charset="0"/>
            </a:endParaRPr>
          </a:p>
        </p:txBody>
      </p:sp>
      <p:sp>
        <p:nvSpPr>
          <p:cNvPr id="3" name="Subtitle 2"/>
          <p:cNvSpPr>
            <a:spLocks noGrp="1"/>
          </p:cNvSpPr>
          <p:nvPr>
            <p:ph idx="1"/>
          </p:nvPr>
        </p:nvSpPr>
        <p:spPr>
          <a:xfrm>
            <a:off x="4111083" y="2589014"/>
            <a:ext cx="5188857" cy="1790204"/>
          </a:xfrm>
        </p:spPr>
        <p:txBody>
          <a:bodyPr/>
          <a:lstStyle/>
          <a:p>
            <a:pPr marL="257175" indent="-257175">
              <a:buFont typeface="Arial" panose="020B0604020202020204" pitchFamily="34" charset="0"/>
              <a:buChar char="•"/>
            </a:pPr>
            <a:r>
              <a:rPr lang="en-US" dirty="0" smtClean="0">
                <a:latin typeface="Gotham Light" charset="0"/>
                <a:ea typeface="Gotham Light" charset="0"/>
                <a:cs typeface="Gotham Light" charset="0"/>
              </a:rPr>
              <a:t>What we'll be building</a:t>
            </a:r>
          </a:p>
          <a:p>
            <a:pPr marL="257175" indent="-257175">
              <a:buFont typeface="Arial" panose="020B0604020202020204" pitchFamily="34" charset="0"/>
              <a:buChar char="•"/>
            </a:pPr>
            <a:r>
              <a:rPr lang="en-US" dirty="0" smtClean="0">
                <a:latin typeface="Gotham Light" charset="0"/>
                <a:ea typeface="Gotham Light" charset="0"/>
                <a:cs typeface="Gotham Light" charset="0"/>
              </a:rPr>
              <a:t>How it looks</a:t>
            </a:r>
          </a:p>
          <a:p>
            <a:pPr marL="257175" indent="-257175">
              <a:buFont typeface="Arial" panose="020B0604020202020204" pitchFamily="34" charset="0"/>
              <a:buChar char="•"/>
            </a:pPr>
            <a:r>
              <a:rPr lang="en-US" dirty="0" smtClean="0">
                <a:latin typeface="Gotham Light" charset="0"/>
                <a:ea typeface="Gotham Light" charset="0"/>
                <a:cs typeface="Gotham Light" charset="0"/>
              </a:rPr>
              <a:t>What it can do</a:t>
            </a:r>
          </a:p>
          <a:p>
            <a:pPr marL="257175" indent="-257175">
              <a:buFont typeface="Arial" panose="020B0604020202020204" pitchFamily="34" charset="0"/>
              <a:buChar char="•"/>
            </a:pPr>
            <a:endParaRPr lang="en-US" dirty="0" smtClean="0">
              <a:latin typeface="Gotham Light" charset="0"/>
              <a:ea typeface="Gotham Light" charset="0"/>
              <a:cs typeface="Gotham Light" charset="0"/>
            </a:endParaRPr>
          </a:p>
          <a:p>
            <a:pPr marL="257175" indent="-257175">
              <a:buFont typeface="Arial" panose="020B0604020202020204" pitchFamily="34" charset="0"/>
              <a:buChar char="•"/>
            </a:pPr>
            <a:endParaRPr lang="en-US" dirty="0">
              <a:latin typeface="Gotham Light" charset="0"/>
              <a:ea typeface="Gotham Light" charset="0"/>
              <a:cs typeface="Gotham Light" charset="0"/>
            </a:endParaRP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90725" t="92671"/>
          <a:stretch/>
        </p:blipFill>
        <p:spPr>
          <a:xfrm>
            <a:off x="33112" y="4763295"/>
            <a:ext cx="848176" cy="376968"/>
          </a:xfrm>
          <a:prstGeom prst="rect">
            <a:avLst/>
          </a:prstGeom>
        </p:spPr>
      </p:pic>
    </p:spTree>
    <p:extLst>
      <p:ext uri="{BB962C8B-B14F-4D97-AF65-F5344CB8AC3E}">
        <p14:creationId xmlns:p14="http://schemas.microsoft.com/office/powerpoint/2010/main" val="112869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otham Book" charset="0"/>
                <a:ea typeface="Gotham Book" charset="0"/>
                <a:cs typeface="Gotham Book" charset="0"/>
              </a:rPr>
              <a:t>Prerequisites and Assumptions</a:t>
            </a:r>
            <a:endParaRPr lang="en-US" dirty="0">
              <a:latin typeface="Gotham Book" charset="0"/>
              <a:ea typeface="Gotham Book" charset="0"/>
              <a:cs typeface="Gotham Book"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6274" y="1007884"/>
            <a:ext cx="4226013" cy="4022279"/>
          </a:xfrm>
          <a:prstGeom prst="rect">
            <a:avLst/>
          </a:prstGeom>
        </p:spPr>
      </p:pic>
      <p:sp>
        <p:nvSpPr>
          <p:cNvPr id="6" name="Rectangle 5"/>
          <p:cNvSpPr/>
          <p:nvPr/>
        </p:nvSpPr>
        <p:spPr>
          <a:xfrm rot="16200000">
            <a:off x="5045433" y="3524332"/>
            <a:ext cx="1647826" cy="733259"/>
          </a:xfrm>
          <a:prstGeom prst="rect">
            <a:avLst/>
          </a:prstGeom>
          <a:noFill/>
          <a:effectLst>
            <a:softEdge rad="31750"/>
          </a:effectLst>
        </p:spPr>
        <p:txBody>
          <a:bodyPr wrap="square">
            <a:noAutofit/>
          </a:bodyPr>
          <a:lstStyle/>
          <a:p>
            <a:pPr marL="0" lvl="1" algn="ctr"/>
            <a:r>
              <a:rPr lang="en-US" dirty="0" smtClean="0">
                <a:solidFill>
                  <a:srgbClr val="F15B26"/>
                </a:solidFill>
                <a:latin typeface="Gotham Light" charset="0"/>
                <a:ea typeface="Gotham Light" charset="0"/>
                <a:cs typeface="Gotham Light" charset="0"/>
              </a:rPr>
              <a:t>Technical Prerequisites</a:t>
            </a:r>
            <a:endParaRPr lang="en-US" dirty="0">
              <a:solidFill>
                <a:srgbClr val="F15B26"/>
              </a:solidFill>
              <a:latin typeface="Gotham Light" charset="0"/>
              <a:ea typeface="Gotham Light" charset="0"/>
              <a:cs typeface="Gotham Light" charset="0"/>
            </a:endParaRPr>
          </a:p>
        </p:txBody>
      </p:sp>
      <p:sp>
        <p:nvSpPr>
          <p:cNvPr id="7" name="TextBox 6"/>
          <p:cNvSpPr txBox="1"/>
          <p:nvPr/>
        </p:nvSpPr>
        <p:spPr>
          <a:xfrm>
            <a:off x="6178284" y="3215273"/>
            <a:ext cx="2794089" cy="1338828"/>
          </a:xfrm>
          <a:prstGeom prst="rect">
            <a:avLst/>
          </a:prstGeom>
          <a:noFill/>
        </p:spPr>
        <p:txBody>
          <a:bodyPr wrap="square" rtlCol="0">
            <a:spAutoFit/>
          </a:bodyPr>
          <a:lstStyle/>
          <a:p>
            <a:pPr marL="342900" indent="-342900">
              <a:buFont typeface="+mj-lt"/>
              <a:buAutoNum type="arabicPeriod"/>
            </a:pPr>
            <a:r>
              <a:rPr lang="en-US" sz="1400" dirty="0">
                <a:solidFill>
                  <a:srgbClr val="F15B26"/>
                </a:solidFill>
                <a:latin typeface="Gotham Light" charset="0"/>
                <a:ea typeface="Gotham Light" charset="0"/>
                <a:cs typeface="Gotham Light" charset="0"/>
              </a:rPr>
              <a:t>PowerShell v4</a:t>
            </a:r>
          </a:p>
          <a:p>
            <a:pPr marL="342900" indent="-342900">
              <a:buFont typeface="+mj-lt"/>
              <a:buAutoNum type="arabicPeriod"/>
            </a:pPr>
            <a:r>
              <a:rPr lang="en-US" sz="1400" dirty="0">
                <a:solidFill>
                  <a:srgbClr val="F15B26"/>
                </a:solidFill>
                <a:latin typeface="Gotham Light" charset="0"/>
                <a:ea typeface="Gotham Light" charset="0"/>
                <a:cs typeface="Gotham Light" charset="0"/>
              </a:rPr>
              <a:t>PowerShell Studio </a:t>
            </a:r>
            <a:r>
              <a:rPr lang="en-US" sz="1100" dirty="0">
                <a:solidFill>
                  <a:srgbClr val="F15B26"/>
                </a:solidFill>
                <a:latin typeface="Gotham Light" charset="0"/>
                <a:ea typeface="Gotham Light" charset="0"/>
                <a:cs typeface="Gotham Light" charset="0"/>
              </a:rPr>
              <a:t>(optional but recommended)</a:t>
            </a:r>
            <a:endParaRPr lang="en-US" sz="1400" dirty="0">
              <a:solidFill>
                <a:srgbClr val="F15B26"/>
              </a:solidFill>
              <a:latin typeface="Gotham Light" charset="0"/>
              <a:ea typeface="Gotham Light" charset="0"/>
              <a:cs typeface="Gotham Light" charset="0"/>
            </a:endParaRPr>
          </a:p>
          <a:p>
            <a:pPr marL="342900" indent="-342900">
              <a:buFont typeface="+mj-lt"/>
              <a:buAutoNum type="arabicPeriod"/>
            </a:pPr>
            <a:r>
              <a:rPr lang="en-US" sz="1400" dirty="0">
                <a:solidFill>
                  <a:srgbClr val="F15B26"/>
                </a:solidFill>
                <a:latin typeface="Gotham Light" charset="0"/>
                <a:ea typeface="Gotham Light" charset="0"/>
                <a:cs typeface="Gotham Light" charset="0"/>
              </a:rPr>
              <a:t>File share</a:t>
            </a:r>
          </a:p>
          <a:p>
            <a:pPr marL="342900" indent="-342900">
              <a:buFont typeface="+mj-lt"/>
              <a:buAutoNum type="arabicPeriod"/>
            </a:pPr>
            <a:r>
              <a:rPr lang="en-US" sz="1400" dirty="0">
                <a:solidFill>
                  <a:srgbClr val="F15B26"/>
                </a:solidFill>
                <a:latin typeface="Gotham Light" charset="0"/>
                <a:ea typeface="Gotham Light" charset="0"/>
                <a:cs typeface="Gotham Light" charset="0"/>
              </a:rPr>
              <a:t>PowerShell remoting enabled on </a:t>
            </a:r>
            <a:r>
              <a:rPr lang="en-US" sz="1400" dirty="0" smtClean="0">
                <a:solidFill>
                  <a:srgbClr val="F15B26"/>
                </a:solidFill>
                <a:latin typeface="Gotham Light" charset="0"/>
                <a:ea typeface="Gotham Light" charset="0"/>
                <a:cs typeface="Gotham Light" charset="0"/>
              </a:rPr>
              <a:t>clients</a:t>
            </a:r>
            <a:endParaRPr lang="en-US" sz="1400" dirty="0">
              <a:solidFill>
                <a:srgbClr val="F15B26"/>
              </a:solidFill>
              <a:latin typeface="Gotham Light" charset="0"/>
              <a:ea typeface="Gotham Light" charset="0"/>
              <a:cs typeface="Gotham Light" charset="0"/>
            </a:endParaRPr>
          </a:p>
        </p:txBody>
      </p:sp>
      <p:grpSp>
        <p:nvGrpSpPr>
          <p:cNvPr id="12" name="Group 11"/>
          <p:cNvGrpSpPr/>
          <p:nvPr/>
        </p:nvGrpSpPr>
        <p:grpSpPr>
          <a:xfrm>
            <a:off x="350561" y="1313643"/>
            <a:ext cx="2671713" cy="751495"/>
            <a:chOff x="867396" y="1196509"/>
            <a:chExt cx="2671713" cy="751495"/>
          </a:xfrm>
        </p:grpSpPr>
        <p:sp>
          <p:nvSpPr>
            <p:cNvPr id="8" name="Rectangle 7"/>
            <p:cNvSpPr/>
            <p:nvPr/>
          </p:nvSpPr>
          <p:spPr>
            <a:xfrm>
              <a:off x="867396" y="1311771"/>
              <a:ext cx="2671713" cy="636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r>
                <a:rPr lang="en-US" sz="1600" dirty="0" smtClean="0">
                  <a:solidFill>
                    <a:srgbClr val="FF0000"/>
                  </a:solidFill>
                  <a:latin typeface="Gotham Light" charset="0"/>
                  <a:ea typeface="Gotham Light" charset="0"/>
                  <a:cs typeface="Gotham Light" charset="0"/>
                </a:rPr>
                <a:t>      You're </a:t>
              </a:r>
              <a:r>
                <a:rPr lang="en-US" sz="1600" dirty="0">
                  <a:solidFill>
                    <a:srgbClr val="FF0000"/>
                  </a:solidFill>
                  <a:latin typeface="Gotham Light" charset="0"/>
                  <a:ea typeface="Gotham Light" charset="0"/>
                  <a:cs typeface="Gotham Light" charset="0"/>
                </a:rPr>
                <a:t>building a tool for someone less PowerShell-savvy</a:t>
              </a:r>
            </a:p>
          </p:txBody>
        </p:sp>
        <p:pic>
          <p:nvPicPr>
            <p:cNvPr id="9" name="Picture 8"/>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19984" r="21234"/>
            <a:stretch/>
          </p:blipFill>
          <p:spPr>
            <a:xfrm>
              <a:off x="923754" y="1196509"/>
              <a:ext cx="285322" cy="433378"/>
            </a:xfrm>
            <a:prstGeom prst="rect">
              <a:avLst/>
            </a:prstGeom>
          </p:spPr>
        </p:pic>
      </p:grpSp>
      <p:sp>
        <p:nvSpPr>
          <p:cNvPr id="10" name="Rectangle 9"/>
          <p:cNvSpPr/>
          <p:nvPr/>
        </p:nvSpPr>
        <p:spPr>
          <a:xfrm>
            <a:off x="2757174" y="4355315"/>
            <a:ext cx="1647826" cy="605305"/>
          </a:xfrm>
          <a:prstGeom prst="rect">
            <a:avLst/>
          </a:prstGeom>
          <a:noFill/>
          <a:effectLst>
            <a:softEdge rad="31750"/>
          </a:effectLst>
        </p:spPr>
        <p:txBody>
          <a:bodyPr wrap="square">
            <a:noAutofit/>
          </a:bodyPr>
          <a:lstStyle/>
          <a:p>
            <a:pPr marL="0" lvl="1" algn="ctr"/>
            <a:r>
              <a:rPr lang="en-US" dirty="0" smtClean="0">
                <a:solidFill>
                  <a:srgbClr val="007397"/>
                </a:solidFill>
                <a:latin typeface="Gotham Light" charset="0"/>
                <a:ea typeface="Gotham Light" charset="0"/>
                <a:cs typeface="Gotham Light" charset="0"/>
              </a:rPr>
              <a:t>Knowledge</a:t>
            </a:r>
            <a:br>
              <a:rPr lang="en-US" dirty="0" smtClean="0">
                <a:solidFill>
                  <a:srgbClr val="007397"/>
                </a:solidFill>
                <a:latin typeface="Gotham Light" charset="0"/>
                <a:ea typeface="Gotham Light" charset="0"/>
                <a:cs typeface="Gotham Light" charset="0"/>
              </a:rPr>
            </a:br>
            <a:r>
              <a:rPr lang="en-US" dirty="0" smtClean="0">
                <a:solidFill>
                  <a:srgbClr val="007397"/>
                </a:solidFill>
                <a:latin typeface="Gotham Light" charset="0"/>
                <a:ea typeface="Gotham Light" charset="0"/>
                <a:cs typeface="Gotham Light" charset="0"/>
              </a:rPr>
              <a:t>Prerequisites</a:t>
            </a:r>
            <a:endParaRPr lang="en-US" dirty="0">
              <a:solidFill>
                <a:srgbClr val="007397"/>
              </a:solidFill>
              <a:latin typeface="Gotham Light" charset="0"/>
              <a:ea typeface="Gotham Light" charset="0"/>
              <a:cs typeface="Gotham Light" charset="0"/>
            </a:endParaRPr>
          </a:p>
        </p:txBody>
      </p:sp>
      <p:sp>
        <p:nvSpPr>
          <p:cNvPr id="11" name="TextBox 10"/>
          <p:cNvSpPr txBox="1"/>
          <p:nvPr/>
        </p:nvSpPr>
        <p:spPr>
          <a:xfrm>
            <a:off x="35802" y="3019023"/>
            <a:ext cx="2210472" cy="1384995"/>
          </a:xfrm>
          <a:prstGeom prst="rect">
            <a:avLst/>
          </a:prstGeom>
          <a:noFill/>
        </p:spPr>
        <p:txBody>
          <a:bodyPr wrap="square" rtlCol="0">
            <a:spAutoFit/>
          </a:bodyPr>
          <a:lstStyle/>
          <a:p>
            <a:pPr marL="342900" indent="-342900">
              <a:buFont typeface="+mj-lt"/>
              <a:buAutoNum type="arabicPeriod"/>
            </a:pPr>
            <a:r>
              <a:rPr lang="en-US" sz="1400" dirty="0">
                <a:solidFill>
                  <a:srgbClr val="007397"/>
                </a:solidFill>
                <a:latin typeface="Gotham Light" charset="0"/>
                <a:ea typeface="Gotham Light" charset="0"/>
                <a:cs typeface="Gotham Light" charset="0"/>
              </a:rPr>
              <a:t>Understand the concept of a "tool“</a:t>
            </a:r>
          </a:p>
          <a:p>
            <a:pPr marL="342900" indent="-342900">
              <a:buFont typeface="+mj-lt"/>
              <a:buAutoNum type="arabicPeriod"/>
            </a:pPr>
            <a:r>
              <a:rPr lang="en-US" sz="1400" dirty="0">
                <a:solidFill>
                  <a:srgbClr val="007397"/>
                </a:solidFill>
                <a:latin typeface="Gotham Light" charset="0"/>
                <a:ea typeface="Gotham Light" charset="0"/>
                <a:cs typeface="Gotham Light" charset="0"/>
              </a:rPr>
              <a:t>Comfortable with </a:t>
            </a:r>
            <a:r>
              <a:rPr lang="en-US" sz="1400" dirty="0" smtClean="0">
                <a:solidFill>
                  <a:srgbClr val="007397"/>
                </a:solidFill>
                <a:latin typeface="Gotham Light" charset="0"/>
                <a:ea typeface="Gotham Light" charset="0"/>
                <a:cs typeface="Gotham Light" charset="0"/>
              </a:rPr>
              <a:t>writing</a:t>
            </a:r>
            <a:br>
              <a:rPr lang="en-US" sz="1400" dirty="0" smtClean="0">
                <a:solidFill>
                  <a:srgbClr val="007397"/>
                </a:solidFill>
                <a:latin typeface="Gotham Light" charset="0"/>
                <a:ea typeface="Gotham Light" charset="0"/>
                <a:cs typeface="Gotham Light" charset="0"/>
              </a:rPr>
            </a:br>
            <a:r>
              <a:rPr lang="en-US" sz="1400" dirty="0" smtClean="0">
                <a:solidFill>
                  <a:srgbClr val="007397"/>
                </a:solidFill>
                <a:latin typeface="Gotham Light" charset="0"/>
                <a:ea typeface="Gotham Light" charset="0"/>
                <a:cs typeface="Gotham Light" charset="0"/>
              </a:rPr>
              <a:t>intermediate-level </a:t>
            </a:r>
            <a:r>
              <a:rPr lang="en-US" sz="1400" dirty="0">
                <a:solidFill>
                  <a:srgbClr val="007397"/>
                </a:solidFill>
                <a:latin typeface="Gotham Light" charset="0"/>
                <a:ea typeface="Gotham Light" charset="0"/>
                <a:cs typeface="Gotham Light" charset="0"/>
              </a:rPr>
              <a:t>scripts</a:t>
            </a:r>
          </a:p>
        </p:txBody>
      </p:sp>
    </p:spTree>
    <p:extLst>
      <p:ext uri="{BB962C8B-B14F-4D97-AF65-F5344CB8AC3E}">
        <p14:creationId xmlns:p14="http://schemas.microsoft.com/office/powerpoint/2010/main" val="165067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082"/>
            <a:ext cx="7658100" cy="5154582"/>
          </a:xfrm>
          <a:prstGeom prst="rect">
            <a:avLst/>
          </a:prstGeom>
        </p:spPr>
      </p:pic>
      <p:sp>
        <p:nvSpPr>
          <p:cNvPr id="3" name="Subtitle 2"/>
          <p:cNvSpPr>
            <a:spLocks noGrp="1"/>
          </p:cNvSpPr>
          <p:nvPr>
            <p:ph idx="4294967295"/>
          </p:nvPr>
        </p:nvSpPr>
        <p:spPr>
          <a:xfrm>
            <a:off x="4029395" y="1314451"/>
            <a:ext cx="3514408" cy="2670810"/>
          </a:xfrm>
          <a:prstGeom prst="snip2DiagRect">
            <a:avLst>
              <a:gd name="adj1" fmla="val 0"/>
              <a:gd name="adj2" fmla="val 0"/>
            </a:avLst>
          </a:prstGeom>
          <a:solidFill>
            <a:schemeClr val="bg1">
              <a:alpha val="71000"/>
            </a:schemeClr>
          </a:solidFill>
        </p:spPr>
        <p:txBody>
          <a:bodyPr/>
          <a:lstStyle/>
          <a:p>
            <a:pPr marL="457200" indent="-457200" algn="l">
              <a:buFont typeface="+mj-lt"/>
              <a:buAutoNum type="arabicPeriod"/>
            </a:pPr>
            <a:r>
              <a:rPr lang="en-US" sz="2400" b="1" dirty="0" smtClean="0">
                <a:solidFill>
                  <a:srgbClr val="007397"/>
                </a:solidFill>
                <a:latin typeface="Gotham Light" charset="0"/>
                <a:ea typeface="Gotham Light" charset="0"/>
                <a:cs typeface="Gotham Light" charset="0"/>
              </a:rPr>
              <a:t>Build code with no intention of a GUI</a:t>
            </a:r>
          </a:p>
          <a:p>
            <a:pPr marL="457200" indent="-457200" algn="l">
              <a:buFont typeface="+mj-lt"/>
              <a:buAutoNum type="arabicPeriod"/>
            </a:pPr>
            <a:r>
              <a:rPr lang="en-US" sz="2400" b="1" dirty="0" smtClean="0">
                <a:solidFill>
                  <a:srgbClr val="007397"/>
                </a:solidFill>
                <a:latin typeface="Gotham Light" charset="0"/>
                <a:ea typeface="Gotham Light" charset="0"/>
                <a:cs typeface="Gotham Light" charset="0"/>
              </a:rPr>
              <a:t>Console-only output is fine</a:t>
            </a:r>
          </a:p>
          <a:p>
            <a:pPr marL="457200" indent="-457200" algn="l">
              <a:buFont typeface="+mj-lt"/>
              <a:buAutoNum type="arabicPeriod"/>
            </a:pPr>
            <a:r>
              <a:rPr lang="en-US" sz="2400" b="1" dirty="0" smtClean="0">
                <a:solidFill>
                  <a:srgbClr val="007397"/>
                </a:solidFill>
                <a:latin typeface="Gotham Light" charset="0"/>
                <a:ea typeface="Gotham Light" charset="0"/>
                <a:cs typeface="Gotham Light" charset="0"/>
              </a:rPr>
              <a:t>Consider the GUI phase 2</a:t>
            </a:r>
          </a:p>
          <a:p>
            <a:pPr marL="457200" indent="-457200" algn="l">
              <a:buFont typeface="+mj-lt"/>
              <a:buAutoNum type="arabicPeriod"/>
            </a:pPr>
            <a:endParaRPr lang="en-US" sz="2000" b="1" dirty="0">
              <a:solidFill>
                <a:srgbClr val="007397"/>
              </a:solidFill>
              <a:effectLst>
                <a:outerShdw blurRad="38100" dist="38100" dir="2700000" algn="tl">
                  <a:srgbClr val="000000">
                    <a:alpha val="43137"/>
                  </a:srgbClr>
                </a:outerShdw>
              </a:effectLst>
              <a:latin typeface="Gotham Light" charset="0"/>
              <a:ea typeface="Gotham Light" charset="0"/>
              <a:cs typeface="Gotham Light" charset="0"/>
            </a:endParaRPr>
          </a:p>
        </p:txBody>
      </p:sp>
      <p:sp>
        <p:nvSpPr>
          <p:cNvPr id="2" name="Title 1"/>
          <p:cNvSpPr>
            <a:spLocks noGrp="1"/>
          </p:cNvSpPr>
          <p:nvPr>
            <p:ph type="title"/>
          </p:nvPr>
        </p:nvSpPr>
        <p:spPr>
          <a:xfrm>
            <a:off x="3200400" y="205979"/>
            <a:ext cx="5486400" cy="857250"/>
          </a:xfrm>
        </p:spPr>
        <p:txBody>
          <a:bodyPr/>
          <a:lstStyle/>
          <a:p>
            <a:r>
              <a:rPr lang="en-US" dirty="0" smtClean="0">
                <a:latin typeface="Gotham Book" charset="0"/>
                <a:ea typeface="Gotham Book" charset="0"/>
                <a:cs typeface="Gotham Book" charset="0"/>
              </a:rPr>
              <a:t>Building CLI Tools</a:t>
            </a:r>
            <a:endParaRPr lang="en-US" dirty="0">
              <a:latin typeface="Gotham Book" charset="0"/>
              <a:ea typeface="Gotham Book" charset="0"/>
              <a:cs typeface="Gotham Book" charset="0"/>
            </a:endParaRPr>
          </a:p>
        </p:txBody>
      </p:sp>
    </p:spTree>
    <p:extLst>
      <p:ext uri="{BB962C8B-B14F-4D97-AF65-F5344CB8AC3E}">
        <p14:creationId xmlns:p14="http://schemas.microsoft.com/office/powerpoint/2010/main" val="185102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0"/>
            <a:ext cx="7715250" cy="5143500"/>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5269" t="26565"/>
          <a:stretch/>
        </p:blipFill>
        <p:spPr>
          <a:xfrm>
            <a:off x="6012229" y="0"/>
            <a:ext cx="3131771" cy="1545828"/>
          </a:xfrm>
          <a:prstGeom prst="rect">
            <a:avLst/>
          </a:prstGeom>
        </p:spPr>
      </p:pic>
      <p:sp>
        <p:nvSpPr>
          <p:cNvPr id="9" name="Title 1"/>
          <p:cNvSpPr>
            <a:spLocks noGrp="1"/>
          </p:cNvSpPr>
          <p:nvPr>
            <p:ph type="title"/>
          </p:nvPr>
        </p:nvSpPr>
        <p:spPr>
          <a:xfrm>
            <a:off x="5190627" y="2263264"/>
            <a:ext cx="3730172" cy="857250"/>
          </a:xfrm>
        </p:spPr>
        <p:txBody>
          <a:bodyPr/>
          <a:lstStyle/>
          <a:p>
            <a:pPr algn="r"/>
            <a:r>
              <a:rPr lang="en-US" sz="4050" dirty="0" smtClean="0">
                <a:latin typeface="Gotham Book" charset="0"/>
                <a:ea typeface="Gotham Book" charset="0"/>
                <a:cs typeface="Gotham Book" charset="0"/>
              </a:rPr>
              <a:t>PowerShell Studio and Building </a:t>
            </a:r>
            <a:r>
              <a:rPr lang="en-US" sz="4050" dirty="0" smtClean="0">
                <a:latin typeface="Gotham Book" charset="0"/>
                <a:ea typeface="Gotham Book" charset="0"/>
                <a:cs typeface="Gotham Book" charset="0"/>
              </a:rPr>
              <a:t>Our Tool</a:t>
            </a:r>
            <a:endParaRPr lang="en-US" dirty="0">
              <a:latin typeface="Gotham Book" charset="0"/>
              <a:ea typeface="Gotham Book" charset="0"/>
              <a:cs typeface="Gotham Book" charset="0"/>
            </a:endParaRPr>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90725" t="92671"/>
          <a:stretch/>
        </p:blipFill>
        <p:spPr>
          <a:xfrm>
            <a:off x="33112" y="4763295"/>
            <a:ext cx="848176" cy="376968"/>
          </a:xfrm>
          <a:prstGeom prst="rect">
            <a:avLst/>
          </a:prstGeom>
        </p:spPr>
      </p:pic>
    </p:spTree>
    <p:extLst>
      <p:ext uri="{BB962C8B-B14F-4D97-AF65-F5344CB8AC3E}">
        <p14:creationId xmlns:p14="http://schemas.microsoft.com/office/powerpoint/2010/main" val="4034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32447" y="0"/>
            <a:ext cx="4279107" cy="5629030"/>
            <a:chOff x="2432447" y="0"/>
            <a:chExt cx="4279107" cy="5629030"/>
          </a:xfrm>
        </p:grpSpPr>
        <p:grpSp>
          <p:nvGrpSpPr>
            <p:cNvPr id="5" name="Group 4"/>
            <p:cNvGrpSpPr/>
            <p:nvPr/>
          </p:nvGrpSpPr>
          <p:grpSpPr>
            <a:xfrm>
              <a:off x="2432447" y="0"/>
              <a:ext cx="4279107" cy="5629030"/>
              <a:chOff x="2432447" y="0"/>
              <a:chExt cx="4279107" cy="562903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447" y="0"/>
                <a:ext cx="4279107" cy="5629030"/>
              </a:xfrm>
              <a:prstGeom prst="rect">
                <a:avLst/>
              </a:prstGeom>
            </p:spPr>
          </p:pic>
          <p:sp>
            <p:nvSpPr>
              <p:cNvPr id="4" name="TextBox 3"/>
              <p:cNvSpPr txBox="1"/>
              <p:nvPr/>
            </p:nvSpPr>
            <p:spPr>
              <a:xfrm>
                <a:off x="3460750" y="2751015"/>
                <a:ext cx="2222500" cy="1815882"/>
              </a:xfrm>
              <a:prstGeom prst="rect">
                <a:avLst/>
              </a:prstGeom>
              <a:noFill/>
            </p:spPr>
            <p:txBody>
              <a:bodyPr wrap="square" rtlCol="0">
                <a:spAutoFit/>
              </a:bodyPr>
              <a:lstStyle/>
              <a:p>
                <a:pPr algn="ctr"/>
                <a:r>
                  <a:rPr lang="en-US" sz="2800" dirty="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t>Stay Tuned for a </a:t>
                </a:r>
                <a:r>
                  <a:rPr lang="en-US" sz="2800" dirty="0" smtClean="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t>New</a:t>
                </a:r>
                <a:br>
                  <a:rPr lang="en-US" sz="2800" dirty="0" smtClean="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br>
                <a:r>
                  <a:rPr lang="en-US" sz="2800" dirty="0" smtClean="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t> </a:t>
                </a:r>
                <a:br>
                  <a:rPr lang="en-US" sz="2800" dirty="0" smtClean="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br>
                <a:r>
                  <a:rPr lang="en-US" sz="2800" dirty="0" smtClean="0">
                    <a:solidFill>
                      <a:schemeClr val="bg1"/>
                    </a:solidFill>
                    <a:effectLst>
                      <a:outerShdw blurRad="38100" dist="38100" dir="2700000" algn="tl">
                        <a:srgbClr val="000000">
                          <a:alpha val="43137"/>
                        </a:srgbClr>
                      </a:outerShdw>
                    </a:effectLst>
                    <a:latin typeface="Gotham Light" charset="0"/>
                    <a:ea typeface="Gotham Light" charset="0"/>
                    <a:cs typeface="Gotham Light" charset="0"/>
                  </a:rPr>
                  <a:t>Course</a:t>
                </a:r>
                <a:endParaRPr lang="en-US" sz="2800" dirty="0">
                  <a:solidFill>
                    <a:schemeClr val="bg1"/>
                  </a:solidFill>
                  <a:effectLst>
                    <a:outerShdw blurRad="38100" dist="38100" dir="2700000" algn="tl">
                      <a:srgbClr val="000000">
                        <a:alpha val="43137"/>
                      </a:srgbClr>
                    </a:outerShdw>
                  </a:effectLst>
                  <a:latin typeface="Gotham Light" charset="0"/>
                  <a:ea typeface="Gotham Light" charset="0"/>
                  <a:cs typeface="Gotham Light" charset="0"/>
                </a:endParaRPr>
              </a:p>
            </p:txBody>
          </p:sp>
        </p:grpSp>
        <p:pic>
          <p:nvPicPr>
            <p:cNvPr id="2" name="Picture 1"/>
            <p:cNvPicPr>
              <a:picLocks noChangeAspect="1"/>
            </p:cNvPicPr>
            <p:nvPr/>
          </p:nvPicPr>
          <p:blipFill rotWithShape="1">
            <a:blip r:embed="rId4">
              <a:biLevel thresh="25000"/>
              <a:extLst>
                <a:ext uri="{28A0092B-C50C-407E-A947-70E740481C1C}">
                  <a14:useLocalDpi xmlns:a14="http://schemas.microsoft.com/office/drawing/2010/main" val="0"/>
                </a:ext>
              </a:extLst>
            </a:blip>
            <a:srcRect l="4742" t="23454" r="1397" b="15764"/>
            <a:stretch/>
          </p:blipFill>
          <p:spPr>
            <a:xfrm>
              <a:off x="3513271" y="3702050"/>
              <a:ext cx="2150929" cy="4318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45767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50" dirty="0">
                <a:latin typeface="Gotham Book" charset="0"/>
                <a:ea typeface="Gotham Book" charset="0"/>
                <a:cs typeface="Gotham Book" charset="0"/>
              </a:rPr>
              <a:t>Your </a:t>
            </a:r>
            <a:r>
              <a:rPr lang="en-US" sz="4050" dirty="0" smtClean="0">
                <a:latin typeface="Gotham Book" charset="0"/>
                <a:ea typeface="Gotham Book" charset="0"/>
                <a:cs typeface="Gotham Book" charset="0"/>
              </a:rPr>
              <a:t>Takeaways</a:t>
            </a:r>
            <a:endParaRPr lang="en-US" dirty="0">
              <a:latin typeface="Gotham Book" charset="0"/>
              <a:ea typeface="Gotham Book" charset="0"/>
              <a:cs typeface="Gotham Book" charset="0"/>
            </a:endParaRPr>
          </a:p>
        </p:txBody>
      </p:sp>
      <p:grpSp>
        <p:nvGrpSpPr>
          <p:cNvPr id="15" name="Group 14"/>
          <p:cNvGrpSpPr/>
          <p:nvPr/>
        </p:nvGrpSpPr>
        <p:grpSpPr>
          <a:xfrm>
            <a:off x="592162" y="1662162"/>
            <a:ext cx="1961467" cy="3024317"/>
            <a:chOff x="592162" y="1662162"/>
            <a:chExt cx="2031058" cy="3024317"/>
          </a:xfrm>
        </p:grpSpPr>
        <p:sp>
          <p:nvSpPr>
            <p:cNvPr id="6" name="Rectangle 5"/>
            <p:cNvSpPr/>
            <p:nvPr/>
          </p:nvSpPr>
          <p:spPr>
            <a:xfrm>
              <a:off x="592162" y="3486150"/>
              <a:ext cx="2031058" cy="1200329"/>
            </a:xfrm>
            <a:prstGeom prst="rect">
              <a:avLst/>
            </a:prstGeom>
          </p:spPr>
          <p:txBody>
            <a:bodyPr wrap="square">
              <a:spAutoFit/>
            </a:bodyPr>
            <a:lstStyle/>
            <a:p>
              <a:pPr algn="ctr"/>
              <a:r>
                <a:rPr lang="en-US" dirty="0">
                  <a:latin typeface="Gotham Light" charset="0"/>
                  <a:ea typeface="Gotham Light" charset="0"/>
                  <a:cs typeface="Gotham Light" charset="0"/>
                </a:rPr>
                <a:t>Use your </a:t>
              </a:r>
              <a:r>
                <a:rPr lang="en-US" dirty="0" smtClean="0">
                  <a:latin typeface="Gotham Light" charset="0"/>
                  <a:ea typeface="Gotham Light" charset="0"/>
                  <a:cs typeface="Gotham Light" charset="0"/>
                </a:rPr>
                <a:t>scripting</a:t>
              </a:r>
              <a:br>
                <a:rPr lang="en-US" dirty="0" smtClean="0">
                  <a:latin typeface="Gotham Light" charset="0"/>
                  <a:ea typeface="Gotham Light" charset="0"/>
                  <a:cs typeface="Gotham Light" charset="0"/>
                </a:rPr>
              </a:br>
              <a:r>
                <a:rPr lang="en-US" dirty="0" smtClean="0">
                  <a:latin typeface="Gotham Light" charset="0"/>
                  <a:ea typeface="Gotham Light" charset="0"/>
                  <a:cs typeface="Gotham Light" charset="0"/>
                </a:rPr>
                <a:t>kung-</a:t>
              </a:r>
              <a:r>
                <a:rPr lang="en-US" dirty="0" err="1" smtClean="0">
                  <a:latin typeface="Gotham Light" charset="0"/>
                  <a:ea typeface="Gotham Light" charset="0"/>
                  <a:cs typeface="Gotham Light" charset="0"/>
                </a:rPr>
                <a:t>fu</a:t>
              </a:r>
              <a:r>
                <a:rPr lang="en-US" dirty="0" smtClean="0">
                  <a:latin typeface="Gotham Light" charset="0"/>
                  <a:ea typeface="Gotham Light" charset="0"/>
                  <a:cs typeface="Gotham Light" charset="0"/>
                </a:rPr>
                <a:t> </a:t>
              </a:r>
              <a:r>
                <a:rPr lang="en-US" dirty="0">
                  <a:latin typeface="Gotham Light" charset="0"/>
                  <a:ea typeface="Gotham Light" charset="0"/>
                  <a:cs typeface="Gotham Light" charset="0"/>
                </a:rPr>
                <a:t>for good</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91" y="1662162"/>
              <a:ext cx="1828800" cy="1828800"/>
            </a:xfrm>
            <a:prstGeom prst="rect">
              <a:avLst/>
            </a:prstGeom>
          </p:spPr>
        </p:pic>
      </p:grpSp>
      <p:grpSp>
        <p:nvGrpSpPr>
          <p:cNvPr id="16" name="Group 15"/>
          <p:cNvGrpSpPr/>
          <p:nvPr/>
        </p:nvGrpSpPr>
        <p:grpSpPr>
          <a:xfrm>
            <a:off x="3667618" y="1657350"/>
            <a:ext cx="1886998" cy="2308488"/>
            <a:chOff x="3667617" y="1657350"/>
            <a:chExt cx="1953947" cy="2308488"/>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7617" y="1657350"/>
              <a:ext cx="1828800" cy="1828800"/>
            </a:xfrm>
            <a:prstGeom prst="rect">
              <a:avLst/>
            </a:prstGeom>
          </p:spPr>
        </p:pic>
        <p:sp>
          <p:nvSpPr>
            <p:cNvPr id="11" name="Rectangle 10"/>
            <p:cNvSpPr/>
            <p:nvPr/>
          </p:nvSpPr>
          <p:spPr>
            <a:xfrm>
              <a:off x="3685778" y="3596506"/>
              <a:ext cx="1935786" cy="369332"/>
            </a:xfrm>
            <a:prstGeom prst="rect">
              <a:avLst/>
            </a:prstGeom>
          </p:spPr>
          <p:txBody>
            <a:bodyPr wrap="none">
              <a:spAutoFit/>
            </a:bodyPr>
            <a:lstStyle/>
            <a:p>
              <a:r>
                <a:rPr lang="en-US" dirty="0">
                  <a:latin typeface="Gotham Light" charset="0"/>
                  <a:ea typeface="Gotham Light" charset="0"/>
                  <a:cs typeface="Gotham Light" charset="0"/>
                </a:rPr>
                <a:t>GUIs aren't bad</a:t>
              </a:r>
            </a:p>
          </p:txBody>
        </p:sp>
      </p:grpSp>
      <p:grpSp>
        <p:nvGrpSpPr>
          <p:cNvPr id="17" name="Group 16"/>
          <p:cNvGrpSpPr/>
          <p:nvPr/>
        </p:nvGrpSpPr>
        <p:grpSpPr>
          <a:xfrm>
            <a:off x="6557465" y="1657350"/>
            <a:ext cx="1959595" cy="2585487"/>
            <a:chOff x="6557465" y="1657350"/>
            <a:chExt cx="2029120" cy="2585487"/>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465" y="1657350"/>
              <a:ext cx="2029120" cy="1828800"/>
            </a:xfrm>
            <a:prstGeom prst="rect">
              <a:avLst/>
            </a:prstGeom>
          </p:spPr>
        </p:pic>
        <p:sp>
          <p:nvSpPr>
            <p:cNvPr id="13" name="Rectangle 12"/>
            <p:cNvSpPr/>
            <p:nvPr/>
          </p:nvSpPr>
          <p:spPr>
            <a:xfrm>
              <a:off x="6642953" y="3596506"/>
              <a:ext cx="1594347" cy="646331"/>
            </a:xfrm>
            <a:prstGeom prst="rect">
              <a:avLst/>
            </a:prstGeom>
          </p:spPr>
          <p:txBody>
            <a:bodyPr wrap="none">
              <a:spAutoFit/>
            </a:bodyPr>
            <a:lstStyle/>
            <a:p>
              <a:pPr algn="ctr"/>
              <a:r>
                <a:rPr lang="en-US" dirty="0">
                  <a:latin typeface="Gotham Light" charset="0"/>
                  <a:ea typeface="Gotham Light" charset="0"/>
                  <a:cs typeface="Gotham Light" charset="0"/>
                </a:rPr>
                <a:t>Actually </a:t>
              </a:r>
              <a:r>
                <a:rPr lang="en-US" dirty="0" smtClean="0">
                  <a:latin typeface="Gotham Light" charset="0"/>
                  <a:ea typeface="Gotham Light" charset="0"/>
                  <a:cs typeface="Gotham Light" charset="0"/>
                </a:rPr>
                <a:t>talk</a:t>
              </a:r>
              <a:br>
                <a:rPr lang="en-US" dirty="0" smtClean="0">
                  <a:latin typeface="Gotham Light" charset="0"/>
                  <a:ea typeface="Gotham Light" charset="0"/>
                  <a:cs typeface="Gotham Light" charset="0"/>
                </a:rPr>
              </a:br>
              <a:r>
                <a:rPr lang="en-US" dirty="0" smtClean="0">
                  <a:latin typeface="Gotham Light" charset="0"/>
                  <a:ea typeface="Gotham Light" charset="0"/>
                  <a:cs typeface="Gotham Light" charset="0"/>
                </a:rPr>
                <a:t>to </a:t>
              </a:r>
              <a:r>
                <a:rPr lang="en-US" dirty="0">
                  <a:latin typeface="Gotham Light" charset="0"/>
                  <a:ea typeface="Gotham Light" charset="0"/>
                  <a:cs typeface="Gotham Light" charset="0"/>
                </a:rPr>
                <a:t>people</a:t>
              </a:r>
            </a:p>
          </p:txBody>
        </p:sp>
      </p:grpSp>
    </p:spTree>
    <p:extLst>
      <p:ext uri="{BB962C8B-B14F-4D97-AF65-F5344CB8AC3E}">
        <p14:creationId xmlns:p14="http://schemas.microsoft.com/office/powerpoint/2010/main" val="54798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sual Studio Live! New York 2015">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6140</TotalTime>
  <Words>1452</Words>
  <Application>Microsoft Macintosh PowerPoint</Application>
  <PresentationFormat>On-screen Show (16:9)</PresentationFormat>
  <Paragraphs>73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Bold</vt:lpstr>
      <vt:lpstr>Calibri</vt:lpstr>
      <vt:lpstr>Gotham Book</vt:lpstr>
      <vt:lpstr>Gotham Light</vt:lpstr>
      <vt:lpstr>ＭＳ Ｐゴシック</vt:lpstr>
      <vt:lpstr>Arial</vt:lpstr>
      <vt:lpstr>Visual Studio Live! New York 2015</vt:lpstr>
      <vt:lpstr>PowerPoint Presentation</vt:lpstr>
      <vt:lpstr>Helpdesk Workflow. Ouch!</vt:lpstr>
      <vt:lpstr>Building Tools for Others</vt:lpstr>
      <vt:lpstr>Tool Overview</vt:lpstr>
      <vt:lpstr>Prerequisites and Assumptions</vt:lpstr>
      <vt:lpstr>Building CLI Tools</vt:lpstr>
      <vt:lpstr>PowerShell Studio and Building Our Tool</vt:lpstr>
      <vt:lpstr>PowerPoint Presentation</vt:lpstr>
      <vt:lpstr>Your Takeaways</vt:lpstr>
      <vt:lpstr>Questions?</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Adam Bertram</cp:lastModifiedBy>
  <cp:revision>185</cp:revision>
  <dcterms:created xsi:type="dcterms:W3CDTF">2012-12-07T00:48:42Z</dcterms:created>
  <dcterms:modified xsi:type="dcterms:W3CDTF">2016-01-30T19:41:39Z</dcterms:modified>
</cp:coreProperties>
</file>