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  <p:embeddedFont>
      <p:font typeface="Inconsolata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Inconsolata-regular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Inconsolata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Image source and link to license: https://commons.wikimedia.org/wiki/File:Boston_Twilight_Panorama_3.jpg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Know co-workers, clients, or others who use PowerShell? Invite them to the meetup!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We can highlight local PowerShell oriented jobs for those of you looking (for jobs, or candidates)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Business decision - based on a REST API?  Easy to port.  Based on a protocol that might not be implemented cross platform or in .NET Core yet?  Might take longer, if it happens.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Tools like PowerCLI can now be ported cross platform more easily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Even if you aren’t going to read the source code, community folks will, and might boil it down into handy blog posts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How often do you see meaningful feedback, vs. ‘we’re evaluating this,’ or ‘we’re working on this’? Take a look at the PowerShell team’s use of issues and pull requests.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-GB"/>
              <a:t>1poshword https://github.com/latkin/1poshword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Shape 76"/>
          <p:cNvSpPr txBox="1"/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Shape 2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2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Shape 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Shape 57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" name="Shape 62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7.jpg"/><Relationship Id="rId4" Type="http://schemas.openxmlformats.org/officeDocument/2006/relationships/image" Target="../media/image0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github.com/PowerShell/PowerShell-RFC/" TargetMode="External"/><Relationship Id="rId4" Type="http://schemas.openxmlformats.org/officeDocument/2006/relationships/hyperlink" Target="https://github.com/dfinke/PowerShell-RFC/blob/4ce2a8daaf607486f20250223728e636db271f61/1-Draft/RFC0007-Export-Import-Json.md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github.com/PowerShell/Win32-OpenSSH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20" Type="http://schemas.openxmlformats.org/officeDocument/2006/relationships/hyperlink" Target="http://csharpening.net/?p=1844" TargetMode="External"/><Relationship Id="rId11" Type="http://schemas.openxmlformats.org/officeDocument/2006/relationships/hyperlink" Target="https://github.com/PowerShell/PowerShell/blob/master/docs/FAQ.md" TargetMode="External"/><Relationship Id="rId22" Type="http://schemas.openxmlformats.org/officeDocument/2006/relationships/hyperlink" Target="https://github.com/PowerShell/PowerShell/issues/1103" TargetMode="External"/><Relationship Id="rId10" Type="http://schemas.openxmlformats.org/officeDocument/2006/relationships/hyperlink" Target="https://github.com/PowerShell/PowerShell/blob/master/docs/KNOWNISSUES.md" TargetMode="External"/><Relationship Id="rId21" Type="http://schemas.openxmlformats.org/officeDocument/2006/relationships/hyperlink" Target="http://www.virtuallyghetto.com/2016/09/vmware-powercli-for-mac-os-x-linux-more-yes-please.html" TargetMode="External"/><Relationship Id="rId13" Type="http://schemas.openxmlformats.org/officeDocument/2006/relationships/hyperlink" Target="https://github.com/PowerShell/PowerShell/blob/master/docs/installation/linux.md#paths" TargetMode="External"/><Relationship Id="rId24" Type="http://schemas.openxmlformats.org/officeDocument/2006/relationships/hyperlink" Target="https://github.com/PowerShell/PowerShell/issues/2109" TargetMode="External"/><Relationship Id="rId12" Type="http://schemas.openxmlformats.org/officeDocument/2006/relationships/hyperlink" Target="https://github.com/PowerShell/PowerShell/issues" TargetMode="External"/><Relationship Id="rId23" Type="http://schemas.openxmlformats.org/officeDocument/2006/relationships/hyperlink" Target="https://github.com/PowerShell/PowerShell/issues/1635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azure.microsoft.com/en-us/blog/powershell-is-open-sourced-and-is-available-on-linux/" TargetMode="External"/><Relationship Id="rId4" Type="http://schemas.openxmlformats.org/officeDocument/2006/relationships/hyperlink" Target="https://blogs.msdn.microsoft.com/powershell/2016/08/18/powershell-on-linux-and-open-source-2/" TargetMode="External"/><Relationship Id="rId9" Type="http://schemas.openxmlformats.org/officeDocument/2006/relationships/hyperlink" Target="https://github.com/PowerShell/PowerShell/" TargetMode="External"/><Relationship Id="rId15" Type="http://schemas.openxmlformats.org/officeDocument/2006/relationships/hyperlink" Target="https://github.com/PowerShell/PowerShell/blob/master/.github/CONTRIBUTING.md" TargetMode="External"/><Relationship Id="rId14" Type="http://schemas.openxmlformats.org/officeDocument/2006/relationships/hyperlink" Target="https://github.com/PowerShell/PowerShell/blob/master/docs/learning-powershell/using-vscode.md" TargetMode="External"/><Relationship Id="rId17" Type="http://schemas.openxmlformats.org/officeDocument/2006/relationships/hyperlink" Target="https://github.com/PowerShell/PowerShell-RFC" TargetMode="External"/><Relationship Id="rId16" Type="http://schemas.openxmlformats.org/officeDocument/2006/relationships/hyperlink" Target="https://github.com/PowerShell/PowerShell/blob/master/docs/community/governance.md" TargetMode="External"/><Relationship Id="rId5" Type="http://schemas.openxmlformats.org/officeDocument/2006/relationships/hyperlink" Target="https://www.youtube.com/watch?v=UVz_1ACRnpU" TargetMode="External"/><Relationship Id="rId19" Type="http://schemas.openxmlformats.org/officeDocument/2006/relationships/hyperlink" Target="http://www.powershellmagazine.com/2016/08/18/open-source-powershell-on-windows-linux-and-osx/" TargetMode="External"/><Relationship Id="rId6" Type="http://schemas.openxmlformats.org/officeDocument/2006/relationships/hyperlink" Target="https://channel9.msdn.com/Blogs/hybrid-it-management/PowerShell-on-Linux-and-Open-Source" TargetMode="External"/><Relationship Id="rId18" Type="http://schemas.openxmlformats.org/officeDocument/2006/relationships/hyperlink" Target="https://github.com/BosPSUG/PresentationMaterials" TargetMode="External"/><Relationship Id="rId7" Type="http://schemas.openxmlformats.org/officeDocument/2006/relationships/hyperlink" Target="https://channel9.msdn.com/series/PowerShell-Open-Source-Project?sort=rating#tab_sortBy_rating" TargetMode="External"/><Relationship Id="rId8" Type="http://schemas.openxmlformats.org/officeDocument/2006/relationships/hyperlink" Target="https://www.reddit.com/r/PowerShell/comments/4z3pfg/powershell_team_ama_on_tuesday_823_2p_est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BosPSUG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twitter.com/getch3028" TargetMode="External"/><Relationship Id="rId4" Type="http://schemas.openxmlformats.org/officeDocument/2006/relationships/hyperlink" Target="https://github.com/ngetchell" TargetMode="External"/><Relationship Id="rId5" Type="http://schemas.openxmlformats.org/officeDocument/2006/relationships/hyperlink" Target="https://powershell.getchell.org" TargetMode="External"/><Relationship Id="rId6" Type="http://schemas.openxmlformats.org/officeDocument/2006/relationships/hyperlink" Target="mailto:nicholas@getchell.org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2.png"/><Relationship Id="rId4" Type="http://schemas.openxmlformats.org/officeDocument/2006/relationships/image" Target="../media/image01.png"/><Relationship Id="rId5" Type="http://schemas.openxmlformats.org/officeDocument/2006/relationships/image" Target="../media/image04.png"/><Relationship Id="rId6" Type="http://schemas.openxmlformats.org/officeDocument/2006/relationships/image" Target="../media/image03.png"/><Relationship Id="rId7" Type="http://schemas.openxmlformats.org/officeDocument/2006/relationships/image" Target="../media/image0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oston_Twilight_Panorama_3.jpg"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25990"/>
            <a:ext cx="9144004" cy="231032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Shape 86"/>
          <p:cNvSpPr txBox="1"/>
          <p:nvPr>
            <p:ph type="ctrTitle"/>
          </p:nvPr>
        </p:nvSpPr>
        <p:spPr>
          <a:xfrm>
            <a:off x="390525" y="1819275"/>
            <a:ext cx="8511900" cy="933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3600"/>
              <a:t>Boston PowerShell User Group</a:t>
            </a:r>
          </a:p>
        </p:txBody>
      </p:sp>
      <p:sp>
        <p:nvSpPr>
          <p:cNvPr id="87" name="Shape 87"/>
          <p:cNvSpPr txBox="1"/>
          <p:nvPr>
            <p:ph idx="1" type="subTitle"/>
          </p:nvPr>
        </p:nvSpPr>
        <p:spPr>
          <a:xfrm>
            <a:off x="2280450" y="2928725"/>
            <a:ext cx="6551700" cy="1365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1800">
                <a:latin typeface="Inconsolata"/>
                <a:ea typeface="Inconsolata"/>
                <a:cs typeface="Inconsolata"/>
                <a:sym typeface="Inconsolata"/>
              </a:rPr>
              <a:t>&gt; Get-Date</a:t>
            </a:r>
          </a:p>
          <a:p>
            <a:pPr lvl="0">
              <a:spcBef>
                <a:spcPts val="0"/>
              </a:spcBef>
              <a:buNone/>
            </a:pPr>
            <a:r>
              <a:rPr lang="en-GB" sz="1800">
                <a:latin typeface="Inconsolata"/>
                <a:ea typeface="Inconsolata"/>
                <a:cs typeface="Inconsolata"/>
                <a:sym typeface="Inconsolata"/>
              </a:rPr>
              <a:t>  Monday, September 12, 2016 6:00:00 PM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latin typeface="Inconsolata"/>
              <a:ea typeface="Inconsolata"/>
              <a:cs typeface="Inconsolata"/>
              <a:sym typeface="Inconsolata"/>
            </a:endParaRPr>
          </a:p>
          <a:p>
            <a:pPr lvl="0">
              <a:spcBef>
                <a:spcPts val="0"/>
              </a:spcBef>
              <a:buNone/>
            </a:pPr>
            <a:r>
              <a:rPr lang="en-GB" sz="1800">
                <a:latin typeface="Inconsolata"/>
                <a:ea typeface="Inconsolata"/>
                <a:cs typeface="Inconsolata"/>
                <a:sym typeface="Inconsolata"/>
              </a:rPr>
              <a:t>&gt; Set-Topic “On an Open Source PowerShell”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latin typeface="Inconsolata"/>
              <a:ea typeface="Inconsolata"/>
              <a:cs typeface="Inconsolata"/>
              <a:sym typeface="Inconsolata"/>
            </a:endParaRPr>
          </a:p>
        </p:txBody>
      </p:sp>
      <p:pic>
        <p:nvPicPr>
          <p:cNvPr descr="ps.png" id="88" name="Shape 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2700" y="2632350"/>
            <a:ext cx="1957749" cy="1957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Community Contributions</a:t>
            </a:r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GB"/>
              <a:t>The PowerShell team will now accept Issues, Pull Requests, and comments regarding PowerShell.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PowerShell Request for Comment (</a:t>
            </a:r>
            <a:r>
              <a:rPr lang="en-GB" u="sng">
                <a:solidFill>
                  <a:schemeClr val="hlink"/>
                </a:solidFill>
                <a:hlinkClick r:id="rId3"/>
              </a:rPr>
              <a:t>https://github.com/PowerShell/PowerShell-RFC/</a:t>
            </a:r>
            <a:r>
              <a:rPr lang="en-GB"/>
              <a:t>)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Import-JSON and Export-JSON RFC ( </a:t>
            </a:r>
            <a:r>
              <a:rPr lang="en-GB" u="sng">
                <a:solidFill>
                  <a:schemeClr val="hlink"/>
                </a:solidFill>
                <a:hlinkClick r:id="rId4"/>
              </a:rPr>
              <a:t>https://github.com/dfinke/PowerShell-RFC/blob/4ce2a8daaf607486f20250223728e636db271f61/1-Draft/RFC0007-Export-Import-Json.md</a:t>
            </a:r>
            <a:r>
              <a:rPr lang="en-GB"/>
              <a:t> 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PowerShell on Linux and OSX</a:t>
            </a:r>
          </a:p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GB"/>
              <a:t>Considerations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GB"/>
              <a:t>Completely different file structures and namespaces. 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-GB"/>
              <a:t>Forward Slash/Back Slash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GB"/>
              <a:t>Aliases you use daily may not work like you expect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-GB"/>
              <a:t>Ls, mv, cp, cat, ps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-GB"/>
              <a:t>Some aliases now point to the Linux binaries instead of cmdlets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GB"/>
              <a:t>Sudo not like in Bash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-GB"/>
              <a:t>Sudo stop-process vs sudo powershell “stop-process”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GB"/>
              <a:t>No package management 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-GB"/>
              <a:t>Ie: Find-Module -Name PSSlack | Install-Module -Force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PowerShell Editor Services</a:t>
            </a:r>
          </a:p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GB"/>
              <a:t>Supported Editors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GB"/>
              <a:t>PowerShell ISE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-GB"/>
              <a:t>Will not be ported to Linux or Mac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GB"/>
              <a:t>Visual Studio Code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GB"/>
              <a:t>SublimeText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GB"/>
              <a:t>Atom (In Process)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GB"/>
              <a:t>Vim (In Process)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GB"/>
              <a:t>Emacs (In Process)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Working being completed by David Wilson at Microsoft and Keith Hill an open source collaborator. 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Remoting</a:t>
            </a:r>
          </a:p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GB"/>
              <a:t>As of PowerShell v6 Alpha PSRemoting is not working on OSX or Linux. Jeffrey Snover mentioned on the PowerScripting Podcast that there is a build that supports it.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There is talks of using SSH has an alternative protocol for PowerShell remoting. </a:t>
            </a:r>
          </a:p>
          <a:p>
            <a:pPr indent="-228600" lvl="0" marL="457200">
              <a:spcBef>
                <a:spcPts val="0"/>
              </a:spcBef>
            </a:pPr>
            <a:r>
              <a:rPr lang="en-GB"/>
              <a:t>The PowerShell team is also working on a native SSH Client and SSH Server for Windows (</a:t>
            </a:r>
            <a:r>
              <a:rPr lang="en-GB" u="sng">
                <a:solidFill>
                  <a:schemeClr val="hlink"/>
                </a:solidFill>
                <a:hlinkClick r:id="rId3"/>
              </a:rPr>
              <a:t>https://github.com/PowerShell/Win32-OpenSSH</a:t>
            </a:r>
            <a:r>
              <a:rPr lang="en-GB"/>
              <a:t>).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Demos!</a:t>
            </a:r>
          </a:p>
        </p:txBody>
      </p:sp>
      <p:sp>
        <p:nvSpPr>
          <p:cNvPr id="173" name="Shape 173"/>
          <p:cNvSpPr txBox="1"/>
          <p:nvPr/>
        </p:nvSpPr>
        <p:spPr>
          <a:xfrm>
            <a:off x="426925" y="1429875"/>
            <a:ext cx="5340000" cy="4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https://github.com/ngetchell/BPSUGDemoRepo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References and Deeper Dives</a:t>
            </a:r>
          </a:p>
        </p:txBody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311700" y="1229875"/>
            <a:ext cx="43191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spcBef>
                <a:spcPts val="0"/>
              </a:spcBef>
              <a:buSzPct val="100000"/>
            </a:pPr>
            <a:r>
              <a:rPr lang="en-GB" sz="1400"/>
              <a:t>Announcement (</a:t>
            </a:r>
            <a:r>
              <a:rPr lang="en-GB" sz="1400" u="sng">
                <a:solidFill>
                  <a:schemeClr val="hlink"/>
                </a:solidFill>
                <a:hlinkClick r:id="rId3"/>
              </a:rPr>
              <a:t>link 1</a:t>
            </a:r>
            <a:r>
              <a:rPr lang="en-GB" sz="1400"/>
              <a:t>, </a:t>
            </a:r>
            <a:r>
              <a:rPr lang="en-GB" sz="1400" u="sng">
                <a:solidFill>
                  <a:schemeClr val="hlink"/>
                </a:solidFill>
                <a:hlinkClick r:id="rId4"/>
              </a:rPr>
              <a:t>link 2</a:t>
            </a:r>
            <a:r>
              <a:rPr lang="en-GB" sz="1400"/>
              <a:t>)</a:t>
            </a:r>
          </a:p>
          <a:p>
            <a:pPr indent="-304800" lvl="1" marL="914400" rtl="0">
              <a:spcBef>
                <a:spcPts val="0"/>
              </a:spcBef>
              <a:buSzPct val="100000"/>
            </a:pPr>
            <a:r>
              <a:rPr lang="en-GB" sz="1200" u="sng">
                <a:solidFill>
                  <a:schemeClr val="hlink"/>
                </a:solidFill>
                <a:hlinkClick r:id="rId5"/>
              </a:rPr>
              <a:t>Powerscripting Podcast</a:t>
            </a:r>
          </a:p>
          <a:p>
            <a:pPr indent="-304800" lvl="1" marL="914400" rtl="0">
              <a:spcBef>
                <a:spcPts val="0"/>
              </a:spcBef>
              <a:buSzPct val="100000"/>
            </a:pPr>
            <a:r>
              <a:rPr lang="en-GB" sz="1200"/>
              <a:t>Channel 9 videos (</a:t>
            </a:r>
            <a:r>
              <a:rPr lang="en-GB" sz="1200" u="sng">
                <a:solidFill>
                  <a:schemeClr val="hlink"/>
                </a:solidFill>
                <a:hlinkClick r:id="rId6"/>
              </a:rPr>
              <a:t>link 1</a:t>
            </a:r>
            <a:r>
              <a:rPr lang="en-GB" sz="1200"/>
              <a:t>, </a:t>
            </a:r>
            <a:r>
              <a:rPr lang="en-GB" sz="1200" u="sng">
                <a:solidFill>
                  <a:schemeClr val="hlink"/>
                </a:solidFill>
                <a:hlinkClick r:id="rId7"/>
              </a:rPr>
              <a:t>link 2</a:t>
            </a:r>
            <a:r>
              <a:rPr lang="en-GB" sz="1200"/>
              <a:t>)</a:t>
            </a:r>
          </a:p>
          <a:p>
            <a:pPr indent="-304800" lvl="1" marL="914400" rtl="0">
              <a:spcBef>
                <a:spcPts val="0"/>
              </a:spcBef>
              <a:buSzPct val="100000"/>
            </a:pPr>
            <a:r>
              <a:rPr lang="en-GB" sz="1200" u="sng">
                <a:solidFill>
                  <a:schemeClr val="hlink"/>
                </a:solidFill>
                <a:hlinkClick r:id="rId8"/>
              </a:rPr>
              <a:t>PowerShell team reddit AMA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 sz="1400" u="sng">
                <a:solidFill>
                  <a:schemeClr val="hlink"/>
                </a:solidFill>
                <a:hlinkClick r:id="rId9"/>
              </a:rPr>
              <a:t>PowerShell Repo</a:t>
            </a:r>
          </a:p>
          <a:p>
            <a:pPr indent="-304800" lvl="1" marL="914400" rtl="0">
              <a:spcBef>
                <a:spcPts val="0"/>
              </a:spcBef>
              <a:buSzPct val="100000"/>
            </a:pPr>
            <a:r>
              <a:rPr lang="en-GB" sz="1200" u="sng">
                <a:solidFill>
                  <a:schemeClr val="hlink"/>
                </a:solidFill>
                <a:hlinkClick r:id="rId10"/>
              </a:rPr>
              <a:t>Known issues on non-Windows platforms</a:t>
            </a:r>
          </a:p>
          <a:p>
            <a:pPr indent="-304800" lvl="1" marL="914400" rtl="0">
              <a:spcBef>
                <a:spcPts val="0"/>
              </a:spcBef>
              <a:buSzPct val="100000"/>
            </a:pPr>
            <a:r>
              <a:rPr lang="en-GB" sz="1200" u="sng">
                <a:solidFill>
                  <a:schemeClr val="hlink"/>
                </a:solidFill>
                <a:hlinkClick r:id="rId11"/>
              </a:rPr>
              <a:t>PowerShell Repo FAQ</a:t>
            </a:r>
          </a:p>
          <a:p>
            <a:pPr indent="-304800" lvl="1" marL="914400" rtl="0">
              <a:spcBef>
                <a:spcPts val="0"/>
              </a:spcBef>
              <a:buSzPct val="100000"/>
            </a:pPr>
            <a:r>
              <a:rPr lang="en-GB" sz="1200" u="sng">
                <a:solidFill>
                  <a:schemeClr val="hlink"/>
                </a:solidFill>
                <a:hlinkClick r:id="rId12"/>
              </a:rPr>
              <a:t>PowerShell Repo Issues</a:t>
            </a:r>
          </a:p>
          <a:p>
            <a:pPr indent="-304800" lvl="1" marL="914400" rtl="0">
              <a:spcBef>
                <a:spcPts val="0"/>
              </a:spcBef>
              <a:buSzPct val="100000"/>
            </a:pPr>
            <a:r>
              <a:rPr lang="en-GB" sz="1200" u="sng">
                <a:solidFill>
                  <a:schemeClr val="hlink"/>
                </a:solidFill>
                <a:hlinkClick r:id="rId13"/>
              </a:rPr>
              <a:t>(nix*) Paths</a:t>
            </a:r>
          </a:p>
          <a:p>
            <a:pPr indent="-304800" lvl="1" marL="914400" rtl="0">
              <a:spcBef>
                <a:spcPts val="0"/>
              </a:spcBef>
              <a:buSzPct val="100000"/>
            </a:pPr>
            <a:r>
              <a:rPr lang="en-GB" sz="1200" u="sng">
                <a:solidFill>
                  <a:schemeClr val="hlink"/>
                </a:solidFill>
                <a:hlinkClick r:id="rId14"/>
              </a:rPr>
              <a:t>Using VS Code</a:t>
            </a:r>
          </a:p>
          <a:p>
            <a:pPr indent="-304800" lvl="1" marL="914400" rtl="0">
              <a:spcBef>
                <a:spcPts val="0"/>
              </a:spcBef>
              <a:buSzPct val="100000"/>
            </a:pPr>
            <a:r>
              <a:rPr lang="en-GB" sz="1200" u="sng">
                <a:solidFill>
                  <a:schemeClr val="hlink"/>
                </a:solidFill>
                <a:hlinkClick r:id="rId15"/>
              </a:rPr>
              <a:t>Contributing</a:t>
            </a:r>
          </a:p>
          <a:p>
            <a:pPr indent="-304800" lvl="1" marL="914400" rtl="0">
              <a:spcBef>
                <a:spcPts val="0"/>
              </a:spcBef>
              <a:buSzPct val="100000"/>
            </a:pPr>
            <a:r>
              <a:rPr lang="en-GB" sz="1200" u="sng">
                <a:solidFill>
                  <a:schemeClr val="hlink"/>
                </a:solidFill>
                <a:hlinkClick r:id="rId16"/>
              </a:rPr>
              <a:t>Governance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en-GB" sz="1400" u="sng">
                <a:solidFill>
                  <a:schemeClr val="hlink"/>
                </a:solidFill>
                <a:hlinkClick r:id="rId17"/>
              </a:rPr>
              <a:t>PowerShell Request For Comments Repo</a:t>
            </a:r>
          </a:p>
          <a:p>
            <a:pPr lvl="0" rtl="0">
              <a:spcBef>
                <a:spcPts val="0"/>
              </a:spcBef>
              <a:buNone/>
            </a:pPr>
            <a:r>
              <a:rPr i="1" lang="en-GB" sz="1400"/>
              <a:t>See </a:t>
            </a:r>
            <a:r>
              <a:rPr i="1" lang="en-GB" sz="1400" u="sng">
                <a:solidFill>
                  <a:schemeClr val="hlink"/>
                </a:solidFill>
                <a:hlinkClick r:id="rId18"/>
              </a:rPr>
              <a:t>BPSUG GitHub repo</a:t>
            </a:r>
            <a:r>
              <a:rPr i="1" lang="en-GB" sz="1400"/>
              <a:t> for a more comprehensive list of references from this presentation</a:t>
            </a:r>
          </a:p>
        </p:txBody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4762925" y="1229875"/>
            <a:ext cx="41913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spcBef>
                <a:spcPts val="0"/>
              </a:spcBef>
              <a:buSzPct val="100000"/>
            </a:pPr>
            <a:r>
              <a:rPr lang="en-GB" sz="1400"/>
              <a:t>Community posts</a:t>
            </a:r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</a:pPr>
            <a:r>
              <a:rPr lang="en-GB" sz="1200" u="sng">
                <a:solidFill>
                  <a:schemeClr val="hlink"/>
                </a:solidFill>
                <a:hlinkClick r:id="rId19"/>
              </a:rPr>
              <a:t>PowerShell Magazine</a:t>
            </a:r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-GB" sz="1200" u="sng">
                <a:solidFill>
                  <a:schemeClr val="hlink"/>
                </a:solidFill>
                <a:hlinkClick r:id="rId20"/>
              </a:rPr>
              <a:t>PowerShell Decompiled: Ho do loops work</a:t>
            </a:r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-GB" sz="1200" u="sng">
                <a:solidFill>
                  <a:schemeClr val="hlink"/>
                </a:solidFill>
                <a:hlinkClick r:id="rId21"/>
              </a:rPr>
              <a:t>VMware PowerCLI for Mac OS X, Linux &amp; More? Yes, please!</a:t>
            </a: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-GB" sz="1400"/>
              <a:t>Example issues</a:t>
            </a:r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-GB" sz="1200" u="sng">
                <a:solidFill>
                  <a:schemeClr val="hlink"/>
                </a:solidFill>
                <a:hlinkClick r:id="rId22"/>
              </a:rPr>
              <a:t>PowerShell Scripts require .ps1 extension</a:t>
            </a:r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-GB" sz="1200" u="sng">
                <a:solidFill>
                  <a:schemeClr val="hlink"/>
                </a:solidFill>
                <a:hlinkClick r:id="rId23"/>
              </a:rPr>
              <a:t>PSVersionTable should have entry for OS</a:t>
            </a: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16666"/>
            </a:pPr>
            <a:r>
              <a:rPr lang="en-GB" sz="1200" u="sng">
                <a:solidFill>
                  <a:schemeClr val="hlink"/>
                </a:solidFill>
                <a:hlinkClick r:id="rId24"/>
              </a:rPr>
              <a:t>Including open source libraries to support YAML cmdlets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PowerShell Gallery and Community Projects</a:t>
            </a: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GB"/>
              <a:t>Thanks to SAPIEN Technologies for the food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Google Hangout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Materials: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https://github.com/BosPSUG</a:t>
            </a:r>
            <a:r>
              <a:rPr lang="en-GB"/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w</a:t>
            </a:r>
            <a:r>
              <a:rPr lang="en-GB"/>
              <a:t>hoami	</a:t>
            </a: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Warren Frame</a:t>
            </a:r>
          </a:p>
          <a:p>
            <a:pPr indent="-330200" lvl="0" marL="457200">
              <a:spcBef>
                <a:spcPts val="0"/>
              </a:spcBef>
              <a:buSzPct val="100000"/>
            </a:pPr>
            <a:r>
              <a:rPr lang="en-GB" sz="1600"/>
              <a:t>Perpetual student</a:t>
            </a:r>
          </a:p>
          <a:p>
            <a:pPr indent="-330200" lvl="0" marL="457200">
              <a:spcBef>
                <a:spcPts val="0"/>
              </a:spcBef>
              <a:buSzPct val="100000"/>
            </a:pPr>
            <a:r>
              <a:rPr lang="en-GB" sz="1600"/>
              <a:t>Occasionally uses and writes about PowerShell</a:t>
            </a:r>
          </a:p>
          <a:p>
            <a:pPr indent="-330200" lvl="0" marL="457200">
              <a:spcBef>
                <a:spcPts val="0"/>
              </a:spcBef>
              <a:buSzPct val="100000"/>
            </a:pPr>
            <a:r>
              <a:rPr lang="en-GB" sz="1600"/>
              <a:t>Feel free to connect!</a:t>
            </a:r>
          </a:p>
          <a:p>
            <a:pPr indent="-330200" lvl="1" marL="914400">
              <a:spcBef>
                <a:spcPts val="0"/>
              </a:spcBef>
              <a:buSzPct val="100000"/>
            </a:pPr>
            <a:r>
              <a:rPr lang="en-GB" sz="1600"/>
              <a:t>twitter.com/pscookiemonster</a:t>
            </a:r>
          </a:p>
          <a:p>
            <a:pPr indent="-330200" lvl="1" marL="914400">
              <a:spcBef>
                <a:spcPts val="0"/>
              </a:spcBef>
              <a:buSzPct val="100000"/>
            </a:pPr>
            <a:r>
              <a:rPr lang="en-GB" sz="1600"/>
              <a:t>ramblingcookiemonster.github.io</a:t>
            </a:r>
          </a:p>
          <a:p>
            <a:pPr indent="-330200" lvl="1" marL="914400" rtl="0">
              <a:spcBef>
                <a:spcPts val="0"/>
              </a:spcBef>
              <a:buSzPct val="100000"/>
            </a:pPr>
            <a:r>
              <a:rPr lang="en-GB" sz="1600"/>
              <a:t>github.com/ramblingcookiemonster</a:t>
            </a:r>
          </a:p>
        </p:txBody>
      </p:sp>
      <p:pic>
        <p:nvPicPr>
          <p:cNvPr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4800" y="1229862"/>
            <a:ext cx="2857500" cy="240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whoami</a:t>
            </a:r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Nicholas M. Getchell</a:t>
            </a:r>
          </a:p>
          <a:p>
            <a:pPr indent="-228600" lvl="0" marL="457200">
              <a:spcBef>
                <a:spcPts val="0"/>
              </a:spcBef>
            </a:pPr>
            <a:r>
              <a:rPr lang="en-GB"/>
              <a:t>Systems Analyst @ Massasoit Community College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TechSession Coordinator @ PowerShell.org (kind of)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Contact Me: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GB"/>
              <a:t>Twitter: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@Getch3028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GB"/>
              <a:t>GitHub: </a:t>
            </a:r>
            <a:r>
              <a:rPr lang="en-GB" u="sng">
                <a:solidFill>
                  <a:schemeClr val="hlink"/>
                </a:solidFill>
                <a:hlinkClick r:id="rId4"/>
              </a:rPr>
              <a:t>https://github.com/ngetchell</a:t>
            </a:r>
            <a:r>
              <a:rPr lang="en-GB"/>
              <a:t>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GB"/>
              <a:t>PowerShell Blog: </a:t>
            </a:r>
            <a:r>
              <a:rPr lang="en-GB" u="sng">
                <a:solidFill>
                  <a:schemeClr val="hlink"/>
                </a:solidFill>
                <a:hlinkClick r:id="rId5"/>
              </a:rPr>
              <a:t>https://powershell.getchell.org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GB"/>
              <a:t>Email: </a:t>
            </a:r>
            <a:r>
              <a:rPr lang="en-GB" u="sng">
                <a:solidFill>
                  <a:schemeClr val="hlink"/>
                </a:solidFill>
                <a:hlinkClick r:id="rId6"/>
              </a:rPr>
              <a:t>nicholas@getchell.org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Agenda</a:t>
            </a:r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GB"/>
              <a:t>Housekeeping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Open source PowerShell news highlights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Cross platform PowerShell demo and discussion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Housekeeping</a:t>
            </a: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387900" y="1229875"/>
            <a:ext cx="37572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GB"/>
              <a:t>GitHub Organization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		github.com/BosPSUG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Twitter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		twitter.com/BosPSUG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Google Hangouts (?)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		bit.ly/BPSUGGoogle</a:t>
            </a: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4479425" y="1229875"/>
            <a:ext cx="46647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GB"/>
              <a:t>User Group Invite-athon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-GB"/>
              <a:t>		bit.ly/BostonPSUG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PowerShell Slack Team</a:t>
            </a:r>
          </a:p>
          <a:p>
            <a:pPr indent="-69850" lvl="0" marL="457200" rt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-GB"/>
              <a:t>	Slack.PoshCode.org (Invite)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Want to present?</a:t>
            </a:r>
          </a:p>
          <a:p>
            <a:pPr indent="457200" lvl="0" marL="457200" rtl="0">
              <a:spcBef>
                <a:spcPts val="0"/>
              </a:spcBef>
              <a:buNone/>
            </a:pPr>
            <a:r>
              <a:rPr lang="en-GB" sz="14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boston.powershell.user.group@gmail.co</a:t>
            </a:r>
            <a:r>
              <a:rPr lang="en-GB" sz="1400">
                <a:solidFill>
                  <a:srgbClr val="5555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21" name="Shape 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9900" y="2791586"/>
            <a:ext cx="407699" cy="402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Shape 1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7512" y="1766062"/>
            <a:ext cx="552450" cy="37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Shape 1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6787" y="3813525"/>
            <a:ext cx="350528" cy="40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Shape 1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8199" y="1797900"/>
            <a:ext cx="407700" cy="3747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Shape 1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39625" y="2807336"/>
            <a:ext cx="407711" cy="371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What happened?</a:t>
            </a:r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GB"/>
              <a:t>PowerShell open sourced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PowerShell ported to macOS, Linux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Details on PowerShell team direction: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GB"/>
              <a:t>Additional Linux Distros – parity with .NET Core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GB"/>
              <a:t>Cmdlets in Python and other languages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GB"/>
              <a:t>Run PowerShell-based DSC resources on Linux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GB"/>
              <a:t>_PowerShell remoting to offer transport over SSH_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GB"/>
              <a:t>_</a:t>
            </a:r>
            <a:r>
              <a:rPr lang="en-GB"/>
              <a:t>P</a:t>
            </a:r>
            <a:r>
              <a:rPr lang="en-GB"/>
              <a:t>owerShell remoting on Linux to support WSMan_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GB"/>
              <a:t>Editor Services and auto-generated GUI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GB"/>
              <a:t>Unix-style wildcard expansion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GB"/>
              <a:t>Continue increasing cmdlet coverage for Linux and Windows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FAQs</a:t>
            </a:r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GB"/>
              <a:t>What’s not open sourced?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GB"/>
              <a:t>ISE, WMI (OMI is), WinRM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GB"/>
              <a:t>Cmdlets from other teams.  Active Directory, Exchange, etc.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Will &lt;MyFavoriteMicrosoftModule&gt; be ported?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GB"/>
              <a:t>Business decision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GB"/>
              <a:t>Workaround: Implicit remoting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When will the ISE come to macOS or Linux?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GB"/>
              <a:t>Never.  It’s based on Windows-specific components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GB"/>
              <a:t>Start playing with VS Code.  Integrated terminal will improve over time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How do I know if my script will work in PowerShell Core or across platforms?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GB"/>
              <a:t>PSScriptAnalyzer rules coming soon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Why does this matter?</a:t>
            </a:r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311700" y="1229875"/>
            <a:ext cx="87537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GB"/>
              <a:t>Know PowerShell?  Now you know / have a tool that works across platforms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Heterogeneous environment? Ditto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Write management tools that rely on, or are based on PowerShell?  Ditto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Source code is out there, including comments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PowerShell team discussion is out in the open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Better transparency for feedback - Open discussion vs. UserVoice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Cross platform languages may attract a larger audience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