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72" r:id="rId3"/>
    <p:sldId id="273" r:id="rId4"/>
    <p:sldId id="280" r:id="rId5"/>
    <p:sldId id="275" r:id="rId6"/>
    <p:sldId id="276" r:id="rId7"/>
    <p:sldId id="277" r:id="rId8"/>
    <p:sldId id="278" r:id="rId9"/>
    <p:sldId id="279" r:id="rId10"/>
    <p:sldId id="281" r:id="rId11"/>
    <p:sldId id="282" r:id="rId12"/>
    <p:sldId id="283" r:id="rId13"/>
    <p:sldId id="289" r:id="rId14"/>
    <p:sldId id="284" r:id="rId15"/>
    <p:sldId id="285" r:id="rId16"/>
    <p:sldId id="29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93CC"/>
    <a:srgbClr val="F2942C"/>
    <a:srgbClr val="FFFFFF"/>
    <a:srgbClr val="F5BB1A"/>
    <a:srgbClr val="F6F6F6"/>
    <a:srgbClr val="90908F"/>
    <a:srgbClr val="F6EFE4"/>
    <a:srgbClr val="F0942B"/>
    <a:srgbClr val="0C92C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21" autoAdjust="0"/>
    <p:restoredTop sz="94932" autoAdjust="0"/>
  </p:normalViewPr>
  <p:slideViewPr>
    <p:cSldViewPr snapToGrid="0" showGuides="1">
      <p:cViewPr>
        <p:scale>
          <a:sx n="126" d="100"/>
          <a:sy n="126" d="100"/>
        </p:scale>
        <p:origin x="968" y="672"/>
      </p:cViewPr>
      <p:guideLst>
        <p:guide orient="horz" pos="69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EDA7F2-814D-4F5C-8EBA-CDA47B3DD349}" type="datetimeFigureOut">
              <a:rPr lang="en-US" smtClean="0"/>
              <a:t>3/27/16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18C2BA-2163-4ADC-95E9-7DFB46960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164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8C2BA-2163-4ADC-95E9-7DFB469608D4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9F6F-F469-47D8-AC63-83A6AE8FB95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825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9F6F-F469-47D8-AC63-83A6AE8FB95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5891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9F6F-F469-47D8-AC63-83A6AE8FB95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77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9F6F-F469-47D8-AC63-83A6AE8FB95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823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9F6F-F469-47D8-AC63-83A6AE8FB95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441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9F6F-F469-47D8-AC63-83A6AE8FB95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207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9F6F-F469-47D8-AC63-83A6AE8FB95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14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8C2BA-2163-4ADC-95E9-7DFB469608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331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9F6F-F469-47D8-AC63-83A6AE8FB9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04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9F6F-F469-47D8-AC63-83A6AE8FB95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706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9F6F-F469-47D8-AC63-83A6AE8FB9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296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the Virtual Recovery Lab environment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9F6F-F469-47D8-AC63-83A6AE8FB9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408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9F6F-F469-47D8-AC63-83A6AE8FB9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327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9F6F-F469-47D8-AC63-83A6AE8FB9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020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9F6F-F469-47D8-AC63-83A6AE8FB95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063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6"/>
            <a:ext cx="7870889" cy="1470025"/>
          </a:xfrm>
        </p:spPr>
        <p:txBody>
          <a:bodyPr/>
          <a:lstStyle>
            <a:lvl1pPr algn="l">
              <a:defRPr>
                <a:latin typeface="Myriad Pro Light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6481909" cy="175260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rgbClr val="C2D941"/>
                </a:solidFill>
                <a:latin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-8572"/>
            <a:ext cx="12192000" cy="1151572"/>
          </a:xfrm>
          <a:prstGeom prst="rect">
            <a:avLst/>
          </a:prstGeom>
          <a:solidFill>
            <a:srgbClr val="0C92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1143001"/>
            <a:ext cx="12192000" cy="104775"/>
          </a:xfrm>
          <a:prstGeom prst="rect">
            <a:avLst/>
          </a:prstGeom>
          <a:solidFill>
            <a:srgbClr val="C2D9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1458" y="63368"/>
            <a:ext cx="1664212" cy="1244349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 flipH="1">
            <a:off x="8181431" y="441148"/>
            <a:ext cx="1207719" cy="905789"/>
          </a:xfrm>
          <a:prstGeom prst="rect">
            <a:avLst/>
          </a:prstGeom>
          <a:blipFill dpi="0" rotWithShape="1">
            <a:blip r:embed="rId3" cstate="screen">
              <a:alphaModFix amt="3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0096107" y="-254793"/>
            <a:ext cx="2028723" cy="1521542"/>
          </a:xfrm>
          <a:prstGeom prst="rect">
            <a:avLst/>
          </a:prstGeom>
          <a:blipFill dpi="0" rotWithShape="1">
            <a:blip r:embed="rId4" cstate="screen">
              <a:alphaModFix amt="3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2108001" y="742131"/>
            <a:ext cx="1072257" cy="80173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 flipV="1">
            <a:off x="4503084" y="116783"/>
            <a:ext cx="1072257" cy="80173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 flipH="1" flipV="1">
            <a:off x="8627080" y="-16840"/>
            <a:ext cx="804193" cy="1068984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 flipH="1">
            <a:off x="2182503" y="353511"/>
            <a:ext cx="1122503" cy="841877"/>
          </a:xfrm>
          <a:prstGeom prst="rect">
            <a:avLst/>
          </a:prstGeom>
          <a:blipFill dpi="0" rotWithShape="1">
            <a:blip r:embed="rId6" cstate="screen">
              <a:alphaModFix amt="3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 flipV="1">
            <a:off x="10999868" y="630812"/>
            <a:ext cx="1072257" cy="80173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700000" flipH="1" flipV="1">
            <a:off x="6349470" y="962177"/>
            <a:ext cx="808045" cy="604184"/>
          </a:xfrm>
          <a:prstGeom prst="rect">
            <a:avLst/>
          </a:prstGeom>
        </p:spPr>
      </p:pic>
      <p:sp>
        <p:nvSpPr>
          <p:cNvPr id="21" name="Rectangle 20"/>
          <p:cNvSpPr/>
          <p:nvPr userDrawn="1"/>
        </p:nvSpPr>
        <p:spPr>
          <a:xfrm rot="5400000" flipH="1">
            <a:off x="4204183" y="647748"/>
            <a:ext cx="593946" cy="791928"/>
          </a:xfrm>
          <a:prstGeom prst="rect">
            <a:avLst/>
          </a:prstGeom>
          <a:blipFill dpi="0" rotWithShape="1">
            <a:blip r:embed="rId8" cstate="screen">
              <a:alphaModFix amt="3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Rectangle 21"/>
          <p:cNvSpPr/>
          <p:nvPr userDrawn="1"/>
        </p:nvSpPr>
        <p:spPr>
          <a:xfrm rot="5400000" flipH="1">
            <a:off x="6456519" y="289577"/>
            <a:ext cx="593946" cy="791928"/>
          </a:xfrm>
          <a:prstGeom prst="rect">
            <a:avLst/>
          </a:prstGeom>
          <a:blipFill dpi="0" rotWithShape="1">
            <a:blip r:embed="rId8" cstate="screen">
              <a:alphaModFix amt="3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4" name="Rectangle 23"/>
          <p:cNvSpPr/>
          <p:nvPr userDrawn="1"/>
        </p:nvSpPr>
        <p:spPr>
          <a:xfrm>
            <a:off x="10711269" y="1412785"/>
            <a:ext cx="10695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Myriad Pro" pitchFamily="34" charset="0"/>
              </a:rPr>
              <a:t>@</a:t>
            </a:r>
            <a:r>
              <a:rPr lang="en-US" sz="1400" dirty="0" err="1">
                <a:latin typeface="Myriad Pro" pitchFamily="34" charset="0"/>
              </a:rPr>
              <a:t>adbertram</a:t>
            </a:r>
            <a:endParaRPr lang="en-US" sz="1400" dirty="0">
              <a:latin typeface="Myriad Pro" pitchFamily="34" charset="0"/>
            </a:endParaRPr>
          </a:p>
        </p:txBody>
      </p:sp>
      <p:pic>
        <p:nvPicPr>
          <p:cNvPr id="1026" name="Picture 2" descr="C:\Users\Jen\Downloads\twitter1 (1).png"/>
          <p:cNvPicPr>
            <a:picLocks noChangeAspect="1" noChangeArrowheads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096107" y="1278636"/>
            <a:ext cx="768096" cy="57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1033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 the Automator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4F58-0696-4D0F-BA9B-E966208B3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226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 the Automator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4F58-0696-4D0F-BA9B-E966208B3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41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 the Automator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4F58-0696-4D0F-BA9B-E966208B3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190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0" y="0"/>
            <a:ext cx="12192000" cy="1203158"/>
          </a:xfrm>
          <a:prstGeom prst="rect">
            <a:avLst/>
          </a:prstGeom>
          <a:solidFill>
            <a:srgbClr val="0C92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Rectangle 19"/>
          <p:cNvSpPr/>
          <p:nvPr userDrawn="1"/>
        </p:nvSpPr>
        <p:spPr>
          <a:xfrm>
            <a:off x="0" y="1"/>
            <a:ext cx="12192000" cy="144379"/>
          </a:xfrm>
          <a:prstGeom prst="rect">
            <a:avLst/>
          </a:prstGeom>
          <a:solidFill>
            <a:srgbClr val="C2D9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/>
          <p:cNvSpPr/>
          <p:nvPr userDrawn="1"/>
        </p:nvSpPr>
        <p:spPr>
          <a:xfrm>
            <a:off x="0" y="6149508"/>
            <a:ext cx="12192000" cy="114666"/>
          </a:xfrm>
          <a:prstGeom prst="rect">
            <a:avLst/>
          </a:prstGeom>
          <a:solidFill>
            <a:srgbClr val="0C92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0" y="6264174"/>
            <a:ext cx="12192000" cy="593827"/>
          </a:xfrm>
          <a:prstGeom prst="rect">
            <a:avLst/>
          </a:prstGeom>
          <a:solidFill>
            <a:srgbClr val="C2D9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Myriad Pro Light" pitchFamily="34" charset="0"/>
              <a:buChar char="&gt;"/>
              <a:defRPr>
                <a:latin typeface="Myriad Pro Light" pitchFamily="34" charset="0"/>
              </a:defRPr>
            </a:lvl1pPr>
            <a:lvl2pPr>
              <a:defRPr>
                <a:latin typeface="Myriad Pro Light" pitchFamily="34" charset="0"/>
              </a:defRPr>
            </a:lvl2pPr>
            <a:lvl3pPr>
              <a:defRPr>
                <a:latin typeface="Myriad Pro Light" pitchFamily="34" charset="0"/>
              </a:defRPr>
            </a:lvl3pPr>
            <a:lvl4pPr>
              <a:defRPr>
                <a:latin typeface="Myriad Pro Light" pitchFamily="34" charset="0"/>
              </a:defRPr>
            </a:lvl4pPr>
            <a:lvl5pPr>
              <a:defRPr>
                <a:latin typeface="Myriad Pro Ligh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78524"/>
            <a:ext cx="38608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Myriad Pro" pitchFamily="34" charset="0"/>
              </a:defRPr>
            </a:lvl1pPr>
          </a:lstStyle>
          <a:p>
            <a:r>
              <a:rPr lang="en-US" dirty="0"/>
              <a:t>Adam the </a:t>
            </a:r>
            <a:r>
              <a:rPr lang="en-US" dirty="0" err="1"/>
              <a:t>Automator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6983" y="6368074"/>
            <a:ext cx="765908" cy="365125"/>
          </a:xfrm>
          <a:noFill/>
        </p:spPr>
        <p:txBody>
          <a:bodyPr/>
          <a:lstStyle>
            <a:lvl1pPr algn="ctr">
              <a:defRPr b="1">
                <a:solidFill>
                  <a:schemeClr val="bg1"/>
                </a:solidFill>
                <a:latin typeface="Myriad Pro Light" pitchFamily="34" charset="0"/>
              </a:defRPr>
            </a:lvl1pPr>
          </a:lstStyle>
          <a:p>
            <a:fld id="{4F3B4F58-0696-4D0F-BA9B-E966208B3C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Rectangle 33"/>
          <p:cNvSpPr/>
          <p:nvPr userDrawn="1"/>
        </p:nvSpPr>
        <p:spPr>
          <a:xfrm flipH="1">
            <a:off x="8181431" y="441148"/>
            <a:ext cx="1207719" cy="905789"/>
          </a:xfrm>
          <a:prstGeom prst="rect">
            <a:avLst/>
          </a:prstGeom>
          <a:blipFill dpi="0" rotWithShape="1">
            <a:blip r:embed="rId2" cstate="screen">
              <a:alphaModFix amt="3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5" name="Rectangle 34"/>
          <p:cNvSpPr/>
          <p:nvPr userDrawn="1"/>
        </p:nvSpPr>
        <p:spPr>
          <a:xfrm>
            <a:off x="10096107" y="-254793"/>
            <a:ext cx="2028723" cy="1521542"/>
          </a:xfrm>
          <a:prstGeom prst="rect">
            <a:avLst/>
          </a:prstGeom>
          <a:blipFill dpi="0" rotWithShape="1">
            <a:blip r:embed="rId3" cstate="screen">
              <a:alphaModFix amt="3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6" name="Rectangle 35"/>
          <p:cNvSpPr/>
          <p:nvPr userDrawn="1"/>
        </p:nvSpPr>
        <p:spPr>
          <a:xfrm flipH="1">
            <a:off x="2182503" y="353511"/>
            <a:ext cx="1122503" cy="841877"/>
          </a:xfrm>
          <a:prstGeom prst="rect">
            <a:avLst/>
          </a:prstGeom>
          <a:blipFill dpi="0" rotWithShape="1">
            <a:blip r:embed="rId4" cstate="screen">
              <a:alphaModFix amt="3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7" name="Rectangle 36"/>
          <p:cNvSpPr/>
          <p:nvPr userDrawn="1"/>
        </p:nvSpPr>
        <p:spPr>
          <a:xfrm rot="5400000" flipH="1">
            <a:off x="4204183" y="647748"/>
            <a:ext cx="593946" cy="791928"/>
          </a:xfrm>
          <a:prstGeom prst="rect">
            <a:avLst/>
          </a:prstGeom>
          <a:blipFill dpi="0" rotWithShape="1">
            <a:blip r:embed="rId5" cstate="screen">
              <a:alphaModFix amt="3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8" name="Rectangle 37"/>
          <p:cNvSpPr/>
          <p:nvPr userDrawn="1"/>
        </p:nvSpPr>
        <p:spPr>
          <a:xfrm rot="5400000" flipH="1">
            <a:off x="6456519" y="289577"/>
            <a:ext cx="593946" cy="791928"/>
          </a:xfrm>
          <a:prstGeom prst="rect">
            <a:avLst/>
          </a:prstGeom>
          <a:blipFill dpi="0" rotWithShape="1">
            <a:blip r:embed="rId5" cstate="screen">
              <a:alphaModFix amt="3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609600" y="274638"/>
            <a:ext cx="10972800" cy="820236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latin typeface="Myriad Pro Light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10221095" y="6435872"/>
            <a:ext cx="10695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Myriad Pro" pitchFamily="34" charset="0"/>
              </a:rPr>
              <a:t>@</a:t>
            </a:r>
            <a:r>
              <a:rPr lang="en-US" sz="1400" dirty="0" err="1">
                <a:latin typeface="Myriad Pro" pitchFamily="34" charset="0"/>
              </a:rPr>
              <a:t>adbertram</a:t>
            </a:r>
            <a:endParaRPr lang="en-US" sz="1400" dirty="0">
              <a:latin typeface="Myriad Pro" pitchFamily="34" charset="0"/>
            </a:endParaRPr>
          </a:p>
        </p:txBody>
      </p:sp>
      <p:pic>
        <p:nvPicPr>
          <p:cNvPr id="24" name="Picture 2" descr="C:\Users\Jen\Downloads\twitter1 (1).png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73107" y="6411813"/>
            <a:ext cx="474527" cy="355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11531600" y="6268591"/>
            <a:ext cx="584987" cy="573956"/>
            <a:chOff x="7664115" y="4980563"/>
            <a:chExt cx="1423326" cy="1861984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7664115" y="4980563"/>
              <a:ext cx="892397" cy="889483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 userDrawn="1"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025580" y="5361219"/>
              <a:ext cx="1061861" cy="14813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60263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0" y="0"/>
            <a:ext cx="12192000" cy="1203158"/>
          </a:xfrm>
          <a:prstGeom prst="rect">
            <a:avLst/>
          </a:prstGeom>
          <a:solidFill>
            <a:srgbClr val="0C92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Rectangle 19"/>
          <p:cNvSpPr/>
          <p:nvPr userDrawn="1"/>
        </p:nvSpPr>
        <p:spPr>
          <a:xfrm>
            <a:off x="0" y="1"/>
            <a:ext cx="12192000" cy="144379"/>
          </a:xfrm>
          <a:prstGeom prst="rect">
            <a:avLst/>
          </a:prstGeom>
          <a:solidFill>
            <a:srgbClr val="C2D9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defRPr lang="en-US" sz="3200" kern="1200" dirty="0" smtClean="0">
                <a:solidFill>
                  <a:schemeClr val="tx1"/>
                </a:solidFill>
                <a:latin typeface="Myriad Pro Light" pitchFamily="34" charset="0"/>
                <a:ea typeface="+mn-ea"/>
                <a:cs typeface="+mn-cs"/>
              </a:defRPr>
            </a:lvl1pPr>
            <a:lvl2pPr>
              <a:defRPr>
                <a:latin typeface="Myriad Pro Light" pitchFamily="34" charset="0"/>
              </a:defRPr>
            </a:lvl2pPr>
            <a:lvl3pPr>
              <a:defRPr>
                <a:latin typeface="Myriad Pro Light" pitchFamily="34" charset="0"/>
              </a:defRPr>
            </a:lvl3pPr>
            <a:lvl4pPr>
              <a:defRPr>
                <a:latin typeface="Myriad Pro Light" pitchFamily="34" charset="0"/>
              </a:defRPr>
            </a:lvl4pPr>
            <a:lvl5pPr>
              <a:defRPr>
                <a:latin typeface="Myriad Pro Light" pitchFamily="34" charset="0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Myriad Pro Light" pitchFamily="34" charset="0"/>
              <a:buChar char="&gt;"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6983" y="6368074"/>
            <a:ext cx="765908" cy="365125"/>
          </a:xfrm>
          <a:noFill/>
        </p:spPr>
        <p:txBody>
          <a:bodyPr/>
          <a:lstStyle>
            <a:lvl1pPr algn="ctr">
              <a:defRPr b="1">
                <a:solidFill>
                  <a:srgbClr val="0C92CA"/>
                </a:solidFill>
                <a:latin typeface="Myriad Pro Light" pitchFamily="34" charset="0"/>
              </a:defRPr>
            </a:lvl1pPr>
          </a:lstStyle>
          <a:p>
            <a:fld id="{4F3B4F58-0696-4D0F-BA9B-E966208B3C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Rectangle 33"/>
          <p:cNvSpPr/>
          <p:nvPr userDrawn="1"/>
        </p:nvSpPr>
        <p:spPr>
          <a:xfrm flipH="1">
            <a:off x="8181431" y="441148"/>
            <a:ext cx="1207719" cy="905789"/>
          </a:xfrm>
          <a:prstGeom prst="rect">
            <a:avLst/>
          </a:prstGeom>
          <a:blipFill dpi="0" rotWithShape="1">
            <a:blip r:embed="rId2" cstate="screen">
              <a:alphaModFix amt="3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5" name="Rectangle 34"/>
          <p:cNvSpPr/>
          <p:nvPr userDrawn="1"/>
        </p:nvSpPr>
        <p:spPr>
          <a:xfrm>
            <a:off x="10096107" y="-254793"/>
            <a:ext cx="2028723" cy="1521542"/>
          </a:xfrm>
          <a:prstGeom prst="rect">
            <a:avLst/>
          </a:prstGeom>
          <a:blipFill dpi="0" rotWithShape="1">
            <a:blip r:embed="rId3" cstate="screen">
              <a:alphaModFix amt="3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6" name="Rectangle 35"/>
          <p:cNvSpPr/>
          <p:nvPr userDrawn="1"/>
        </p:nvSpPr>
        <p:spPr>
          <a:xfrm flipH="1">
            <a:off x="2182503" y="353511"/>
            <a:ext cx="1122503" cy="841877"/>
          </a:xfrm>
          <a:prstGeom prst="rect">
            <a:avLst/>
          </a:prstGeom>
          <a:blipFill dpi="0" rotWithShape="1">
            <a:blip r:embed="rId4" cstate="screen">
              <a:alphaModFix amt="3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7" name="Rectangle 36"/>
          <p:cNvSpPr/>
          <p:nvPr userDrawn="1"/>
        </p:nvSpPr>
        <p:spPr>
          <a:xfrm rot="5400000" flipH="1">
            <a:off x="4204183" y="647748"/>
            <a:ext cx="593946" cy="791928"/>
          </a:xfrm>
          <a:prstGeom prst="rect">
            <a:avLst/>
          </a:prstGeom>
          <a:blipFill dpi="0" rotWithShape="1">
            <a:blip r:embed="rId5" cstate="screen">
              <a:alphaModFix amt="3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8" name="Rectangle 37"/>
          <p:cNvSpPr/>
          <p:nvPr userDrawn="1"/>
        </p:nvSpPr>
        <p:spPr>
          <a:xfrm rot="5400000" flipH="1">
            <a:off x="6456519" y="289577"/>
            <a:ext cx="593946" cy="791928"/>
          </a:xfrm>
          <a:prstGeom prst="rect">
            <a:avLst/>
          </a:prstGeom>
          <a:blipFill dpi="0" rotWithShape="1">
            <a:blip r:embed="rId5" cstate="screen">
              <a:alphaModFix amt="3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20236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latin typeface="Myriad Pro Light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10572451" y="6414624"/>
            <a:ext cx="10695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Myriad Pro" pitchFamily="34" charset="0"/>
              </a:rPr>
              <a:t>@</a:t>
            </a:r>
            <a:r>
              <a:rPr lang="en-US" sz="1400" dirty="0" err="1">
                <a:latin typeface="Myriad Pro" pitchFamily="34" charset="0"/>
              </a:rPr>
              <a:t>adbertram</a:t>
            </a:r>
            <a:endParaRPr lang="en-US" sz="1400" dirty="0">
              <a:latin typeface="Myriad Pro" pitchFamily="34" charset="0"/>
            </a:endParaRPr>
          </a:p>
        </p:txBody>
      </p:sp>
      <p:pic>
        <p:nvPicPr>
          <p:cNvPr id="22" name="Picture 2" descr="C:\Users\Jen\Downloads\twitter1 (1).png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30145" y="6278353"/>
            <a:ext cx="768096" cy="57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Footer Placeholder 2"/>
          <p:cNvSpPr>
            <a:spLocks noGrp="1"/>
          </p:cNvSpPr>
          <p:nvPr userDrawn="1">
            <p:ph type="ftr" sz="quarter" idx="4294967295"/>
          </p:nvPr>
        </p:nvSpPr>
        <p:spPr>
          <a:xfrm>
            <a:off x="4165600" y="6367464"/>
            <a:ext cx="3860800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Adam the Automator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10988045" y="55846"/>
            <a:ext cx="1176584" cy="1144772"/>
            <a:chOff x="8241034" y="55846"/>
            <a:chExt cx="882438" cy="1144772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8241034" y="55846"/>
              <a:ext cx="550676" cy="548877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 userDrawn="1"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468002" y="286218"/>
              <a:ext cx="65547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4786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 the Automator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4F58-0696-4D0F-BA9B-E966208B3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717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 the Automator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4F58-0696-4D0F-BA9B-E966208B3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8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 the Automator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4F58-0696-4D0F-BA9B-E966208B3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81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1203158"/>
          </a:xfrm>
          <a:prstGeom prst="rect">
            <a:avLst/>
          </a:prstGeom>
          <a:solidFill>
            <a:srgbClr val="0C92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 userDrawn="1"/>
        </p:nvSpPr>
        <p:spPr>
          <a:xfrm>
            <a:off x="0" y="1"/>
            <a:ext cx="12192000" cy="144379"/>
          </a:xfrm>
          <a:prstGeom prst="rect">
            <a:avLst/>
          </a:prstGeom>
          <a:solidFill>
            <a:srgbClr val="C2D9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6983" y="6368074"/>
            <a:ext cx="765908" cy="365125"/>
          </a:xfrm>
          <a:noFill/>
        </p:spPr>
        <p:txBody>
          <a:bodyPr/>
          <a:lstStyle>
            <a:lvl1pPr algn="ctr">
              <a:defRPr b="1">
                <a:solidFill>
                  <a:srgbClr val="0C92CA"/>
                </a:solidFill>
                <a:latin typeface="Myriad Pro Light" pitchFamily="34" charset="0"/>
              </a:defRPr>
            </a:lvl1pPr>
          </a:lstStyle>
          <a:p>
            <a:fld id="{4F3B4F58-0696-4D0F-BA9B-E966208B3C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 flipH="1">
            <a:off x="8181431" y="441148"/>
            <a:ext cx="1207719" cy="905789"/>
          </a:xfrm>
          <a:prstGeom prst="rect">
            <a:avLst/>
          </a:prstGeom>
          <a:blipFill dpi="0" rotWithShape="1">
            <a:blip r:embed="rId2" cstate="screen">
              <a:alphaModFix amt="3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0096107" y="-254793"/>
            <a:ext cx="2028723" cy="1521542"/>
          </a:xfrm>
          <a:prstGeom prst="rect">
            <a:avLst/>
          </a:prstGeom>
          <a:blipFill dpi="0" rotWithShape="1">
            <a:blip r:embed="rId3" cstate="screen">
              <a:alphaModFix amt="3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 userDrawn="1"/>
        </p:nvSpPr>
        <p:spPr>
          <a:xfrm flipH="1">
            <a:off x="2182503" y="353511"/>
            <a:ext cx="1122503" cy="841877"/>
          </a:xfrm>
          <a:prstGeom prst="rect">
            <a:avLst/>
          </a:prstGeom>
          <a:blipFill dpi="0" rotWithShape="1">
            <a:blip r:embed="rId4" cstate="screen">
              <a:alphaModFix amt="3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 userDrawn="1"/>
        </p:nvSpPr>
        <p:spPr>
          <a:xfrm rot="5400000" flipH="1">
            <a:off x="4204183" y="647748"/>
            <a:ext cx="593946" cy="791928"/>
          </a:xfrm>
          <a:prstGeom prst="rect">
            <a:avLst/>
          </a:prstGeom>
          <a:blipFill dpi="0" rotWithShape="1">
            <a:blip r:embed="rId5" cstate="screen">
              <a:alphaModFix amt="3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 userDrawn="1"/>
        </p:nvSpPr>
        <p:spPr>
          <a:xfrm rot="5400000" flipH="1">
            <a:off x="6456519" y="289577"/>
            <a:ext cx="593946" cy="791928"/>
          </a:xfrm>
          <a:prstGeom prst="rect">
            <a:avLst/>
          </a:prstGeom>
          <a:blipFill dpi="0" rotWithShape="1">
            <a:blip r:embed="rId5" cstate="screen">
              <a:alphaModFix amt="3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20236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latin typeface="Myriad Pro Light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686537" y="1338593"/>
            <a:ext cx="10695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Myriad Pro" pitchFamily="34" charset="0"/>
              </a:rPr>
              <a:t>@</a:t>
            </a:r>
            <a:r>
              <a:rPr lang="en-US" sz="1400" dirty="0" err="1">
                <a:latin typeface="Myriad Pro" pitchFamily="34" charset="0"/>
              </a:rPr>
              <a:t>adbertram</a:t>
            </a:r>
            <a:endParaRPr lang="en-US" sz="1400" dirty="0">
              <a:latin typeface="Myriad Pro" pitchFamily="34" charset="0"/>
            </a:endParaRPr>
          </a:p>
        </p:txBody>
      </p:sp>
      <p:pic>
        <p:nvPicPr>
          <p:cNvPr id="17" name="Picture 2" descr="C:\Users\Jen\Downloads\twitter1 (1).png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232" y="1202322"/>
            <a:ext cx="768096" cy="57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4165600" y="6367464"/>
            <a:ext cx="3860800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Adam the Automator</a:t>
            </a:r>
            <a:endParaRPr lang="en-US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10988045" y="55846"/>
            <a:ext cx="1176584" cy="1144772"/>
            <a:chOff x="8241034" y="55846"/>
            <a:chExt cx="882438" cy="1144772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8241034" y="55846"/>
              <a:ext cx="550676" cy="548877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 userDrawn="1"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468002" y="286218"/>
              <a:ext cx="65547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09173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 the Automator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4F58-0696-4D0F-BA9B-E966208B3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203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 the Automator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4F58-0696-4D0F-BA9B-E966208B3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234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Adam the Automator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B4F58-0696-4D0F-BA9B-E966208B3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698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3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4" Type="http://schemas.openxmlformats.org/officeDocument/2006/relationships/image" Target="../media/image20.jp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7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8.png"/><Relationship Id="rId10" Type="http://schemas.openxmlformats.org/officeDocument/2006/relationships/image" Target="../media/image24.png"/><Relationship Id="rId11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9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409"/>
          <a:stretch/>
        </p:blipFill>
        <p:spPr>
          <a:xfrm>
            <a:off x="0" y="3555541"/>
            <a:ext cx="12192000" cy="33024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24001" y="6180892"/>
            <a:ext cx="280717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Myriad Pro" pitchFamily="34" charset="0"/>
                <a:ea typeface="Adobe Gothic Std B" pitchFamily="34" charset="-128"/>
              </a:rPr>
              <a:t>Presented by:</a:t>
            </a:r>
          </a:p>
          <a:p>
            <a:r>
              <a:rPr lang="en-US" sz="2400" b="1" dirty="0">
                <a:latin typeface="Myriad Pro" pitchFamily="34" charset="0"/>
                <a:ea typeface="Adobe Gothic Std B" pitchFamily="34" charset="-128"/>
              </a:rPr>
              <a:t>Adam the </a:t>
            </a:r>
            <a:r>
              <a:rPr lang="en-US" sz="2400" b="1" dirty="0" err="1">
                <a:latin typeface="Myriad Pro" pitchFamily="34" charset="0"/>
                <a:ea typeface="Adobe Gothic Std B" pitchFamily="34" charset="-128"/>
              </a:rPr>
              <a:t>Automator</a:t>
            </a:r>
            <a:endParaRPr lang="en-US" sz="2400" b="1" dirty="0">
              <a:latin typeface="Myriad Pro" pitchFamily="34" charset="0"/>
              <a:ea typeface="Adobe Gothic Std B" pitchFamily="34" charset="-128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0740826" y="4868610"/>
            <a:ext cx="1291193" cy="1650836"/>
            <a:chOff x="6136072" y="2961670"/>
            <a:chExt cx="3047494" cy="3896330"/>
          </a:xfrm>
          <a:noFill/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6136072" y="2961670"/>
              <a:ext cx="1883627" cy="1877476"/>
            </a:xfrm>
            <a:prstGeom prst="rect">
              <a:avLst/>
            </a:prstGeom>
            <a:grpFill/>
          </p:spPr>
        </p:pic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941860" y="3730752"/>
              <a:ext cx="2241706" cy="3127248"/>
            </a:xfrm>
            <a:prstGeom prst="rect">
              <a:avLst/>
            </a:prstGeom>
            <a:grpFill/>
          </p:spPr>
        </p:pic>
      </p:grpSp>
      <p:sp>
        <p:nvSpPr>
          <p:cNvPr id="11" name="Title 1"/>
          <p:cNvSpPr txBox="1">
            <a:spLocks/>
          </p:cNvSpPr>
          <p:nvPr/>
        </p:nvSpPr>
        <p:spPr>
          <a:xfrm>
            <a:off x="7081548" y="1799954"/>
            <a:ext cx="3582164" cy="23375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yriad Pro Light" pitchFamily="34" charset="0"/>
                <a:ea typeface="+mj-ea"/>
                <a:cs typeface="+mj-cs"/>
              </a:defRPr>
            </a:lvl1pPr>
          </a:lstStyle>
          <a:p>
            <a:pPr algn="r"/>
            <a:endParaRPr lang="en-US" sz="3600" b="1" dirty="0">
              <a:solidFill>
                <a:srgbClr val="149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137921" y="1536319"/>
            <a:ext cx="9473345" cy="233753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yriad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 smtClean="0">
                <a:solidFill>
                  <a:srgbClr val="1493CC"/>
                </a:solidFill>
              </a:rPr>
              <a:t>Five </a:t>
            </a:r>
            <a:r>
              <a:rPr lang="en-US" sz="3600" b="1" dirty="0">
                <a:solidFill>
                  <a:srgbClr val="1493CC"/>
                </a:solidFill>
              </a:rPr>
              <a:t>Dreaded Days that Can</a:t>
            </a:r>
            <a:br>
              <a:rPr lang="en-US" sz="3600" b="1" dirty="0">
                <a:solidFill>
                  <a:srgbClr val="1493CC"/>
                </a:solidFill>
              </a:rPr>
            </a:br>
            <a:r>
              <a:rPr lang="en-US" sz="3600" b="1" dirty="0">
                <a:solidFill>
                  <a:srgbClr val="1493CC"/>
                </a:solidFill>
              </a:rPr>
              <a:t>Ruin Your Whole Vacation</a:t>
            </a:r>
          </a:p>
        </p:txBody>
      </p:sp>
    </p:spTree>
    <p:extLst>
      <p:ext uri="{BB962C8B-B14F-4D97-AF65-F5344CB8AC3E}">
        <p14:creationId xmlns:p14="http://schemas.microsoft.com/office/powerpoint/2010/main" val="10047559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lip Art Cloud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842" y="2070101"/>
            <a:ext cx="8518316" cy="4243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Really Big Basket: Azure AD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101300" y="3364595"/>
            <a:ext cx="5037228" cy="249917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1493CC"/>
                </a:solidFill>
              </a:rPr>
              <a:t>AD in the cloud</a:t>
            </a:r>
          </a:p>
          <a:p>
            <a:r>
              <a:rPr lang="en-US" sz="2800" dirty="0">
                <a:solidFill>
                  <a:srgbClr val="1493CC"/>
                </a:solidFill>
              </a:rPr>
              <a:t>Outside dependencies</a:t>
            </a:r>
          </a:p>
          <a:p>
            <a:r>
              <a:rPr lang="en-US" sz="2800" dirty="0">
                <a:solidFill>
                  <a:srgbClr val="1493CC"/>
                </a:solidFill>
              </a:rPr>
              <a:t>Still prone to human mistakes</a:t>
            </a:r>
          </a:p>
          <a:p>
            <a:r>
              <a:rPr lang="en-US" sz="2800" dirty="0">
                <a:solidFill>
                  <a:srgbClr val="1493CC"/>
                </a:solidFill>
              </a:rPr>
              <a:t>Potential to extend corruption</a:t>
            </a:r>
          </a:p>
          <a:p>
            <a:r>
              <a:rPr lang="en-US" sz="2800" dirty="0">
                <a:solidFill>
                  <a:srgbClr val="1493CC"/>
                </a:solidFill>
              </a:rPr>
              <a:t>Learning new tech</a:t>
            </a:r>
          </a:p>
          <a:p>
            <a:pPr marL="0" indent="0">
              <a:buNone/>
            </a:pPr>
            <a:endParaRPr lang="en-US" sz="2800" dirty="0">
              <a:solidFill>
                <a:srgbClr val="1493CC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26" r="28372"/>
          <a:stretch/>
        </p:blipFill>
        <p:spPr>
          <a:xfrm>
            <a:off x="3549357" y="2563169"/>
            <a:ext cx="1335314" cy="130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8043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The Day I Deleted my Department</a:t>
            </a: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2604545" y="3085393"/>
            <a:ext cx="4792717" cy="171055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3146698" y="1495208"/>
            <a:ext cx="888274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 Remove-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StaleAdUsers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AgeInDays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$parameters = @{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‘Server’ = ‘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mylab.local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‘Filter’ = ‘*’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‘Properties’ = ‘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LastLogonDate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staleUsers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Get-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ADUser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@parameters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where  {$_.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LastLogonDate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(Get-Date).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AddDays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(-$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AgeInDays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)}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staleUsers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| Remove-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ADUser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-Confirm:$false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Remove-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StaleAdUsers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AgeInDays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4159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The Dangers of Multitasking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611085" y="1453924"/>
            <a:ext cx="3534999" cy="108020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1493CC"/>
                </a:solidFill>
              </a:rPr>
              <a:t>Pay attention to RDP windows!</a:t>
            </a:r>
          </a:p>
          <a:p>
            <a:r>
              <a:rPr lang="en-US" sz="2400" dirty="0">
                <a:solidFill>
                  <a:srgbClr val="1493CC"/>
                </a:solidFill>
              </a:rPr>
              <a:t>Don't forget about DNS!</a:t>
            </a:r>
          </a:p>
          <a:p>
            <a:pPr marL="0" indent="0">
              <a:buNone/>
            </a:pPr>
            <a:endParaRPr lang="en-US" sz="2400" dirty="0">
              <a:solidFill>
                <a:srgbClr val="1493CC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1493CC"/>
              </a:solidFill>
            </a:endParaRPr>
          </a:p>
        </p:txBody>
      </p:sp>
      <p:pic>
        <p:nvPicPr>
          <p:cNvPr id="2050" name="Picture 2" descr="https://theamvj.files.wordpress.com/2014/08/img1.gif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AFE"/>
              </a:clrFrom>
              <a:clrTo>
                <a:srgbClr val="FEFA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4429" y="1453923"/>
            <a:ext cx="7003143" cy="5099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82635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Unexpected AD Dependencies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63"/>
          <a:stretch/>
        </p:blipFill>
        <p:spPr>
          <a:xfrm>
            <a:off x="1524001" y="1410920"/>
            <a:ext cx="4970353" cy="4710557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6096000" y="2290538"/>
            <a:ext cx="4572000" cy="249917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1493CC"/>
                </a:solidFill>
              </a:rPr>
              <a:t>Know your AD dependencies</a:t>
            </a:r>
          </a:p>
          <a:p>
            <a:r>
              <a:rPr lang="en-US" sz="2800" dirty="0">
                <a:solidFill>
                  <a:srgbClr val="1493CC"/>
                </a:solidFill>
              </a:rPr>
              <a:t>Know how to perform forest-level restores</a:t>
            </a:r>
          </a:p>
        </p:txBody>
      </p:sp>
    </p:spTree>
    <p:extLst>
      <p:ext uri="{BB962C8B-B14F-4D97-AF65-F5344CB8AC3E}">
        <p14:creationId xmlns:p14="http://schemas.microsoft.com/office/powerpoint/2010/main" val="6995853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How to Prevent Disasters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731" y="3270771"/>
            <a:ext cx="5309658" cy="1150426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2240280" y="2260059"/>
            <a:ext cx="8686800" cy="3724181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1493CC"/>
                </a:solidFill>
              </a:rPr>
              <a:t>Locking down user rights</a:t>
            </a:r>
          </a:p>
          <a:p>
            <a:r>
              <a:rPr lang="en-US" sz="2800" dirty="0">
                <a:solidFill>
                  <a:srgbClr val="1493CC"/>
                </a:solidFill>
              </a:rPr>
              <a:t>Ensure "Protect object from accidental deletion" is </a:t>
            </a:r>
            <a:r>
              <a:rPr lang="en-US" sz="2800" dirty="0">
                <a:solidFill>
                  <a:srgbClr val="1493CC"/>
                </a:solidFill>
              </a:rPr>
              <a:t>checked</a:t>
            </a:r>
          </a:p>
          <a:p>
            <a:endParaRPr lang="en-US" sz="2800" dirty="0">
              <a:solidFill>
                <a:srgbClr val="1493CC"/>
              </a:solidFill>
            </a:endParaRPr>
          </a:p>
          <a:p>
            <a:endParaRPr lang="en-US" sz="2800" dirty="0">
              <a:solidFill>
                <a:srgbClr val="1493CC"/>
              </a:solidFill>
            </a:endParaRPr>
          </a:p>
          <a:p>
            <a:endParaRPr lang="en-US" sz="2800" dirty="0">
              <a:solidFill>
                <a:srgbClr val="1493CC"/>
              </a:solidFill>
            </a:endParaRPr>
          </a:p>
          <a:p>
            <a:r>
              <a:rPr lang="en-US" sz="2800" dirty="0" smtClean="0">
                <a:solidFill>
                  <a:srgbClr val="1493CC"/>
                </a:solidFill>
              </a:rPr>
              <a:t>Change </a:t>
            </a:r>
            <a:r>
              <a:rPr lang="en-US" sz="2800" dirty="0">
                <a:solidFill>
                  <a:srgbClr val="1493CC"/>
                </a:solidFill>
              </a:rPr>
              <a:t>management</a:t>
            </a:r>
          </a:p>
          <a:p>
            <a:r>
              <a:rPr lang="en-US" sz="2800" dirty="0">
                <a:solidFill>
                  <a:srgbClr val="1493CC"/>
                </a:solidFill>
              </a:rPr>
              <a:t>Active </a:t>
            </a:r>
            <a:r>
              <a:rPr lang="en-US" sz="2800" dirty="0" smtClean="0">
                <a:solidFill>
                  <a:srgbClr val="1493CC"/>
                </a:solidFill>
              </a:rPr>
              <a:t>monitoring</a:t>
            </a:r>
          </a:p>
          <a:p>
            <a:r>
              <a:rPr lang="en-US" sz="2800" dirty="0" smtClean="0">
                <a:solidFill>
                  <a:srgbClr val="1493CC"/>
                </a:solidFill>
              </a:rPr>
              <a:t>Dell recovery solutions</a:t>
            </a:r>
            <a:endParaRPr lang="en-US" sz="2800" dirty="0">
              <a:solidFill>
                <a:srgbClr val="149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1621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Built-in Recovery Tools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696338" y="2301620"/>
            <a:ext cx="3971663" cy="249917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1493CC"/>
                </a:solidFill>
              </a:rPr>
              <a:t>Scripts</a:t>
            </a:r>
          </a:p>
          <a:p>
            <a:r>
              <a:rPr lang="en-US" sz="2800" dirty="0">
                <a:solidFill>
                  <a:srgbClr val="1493CC"/>
                </a:solidFill>
              </a:rPr>
              <a:t>AD Recycle bin</a:t>
            </a:r>
          </a:p>
          <a:p>
            <a:r>
              <a:rPr lang="en-US" sz="2800" dirty="0">
                <a:solidFill>
                  <a:srgbClr val="1493CC"/>
                </a:solidFill>
              </a:rPr>
              <a:t>Microsoft documentation</a:t>
            </a:r>
          </a:p>
          <a:p>
            <a:r>
              <a:rPr lang="en-US" sz="2800" dirty="0">
                <a:solidFill>
                  <a:srgbClr val="1493CC"/>
                </a:solidFill>
              </a:rPr>
              <a:t>Microsoft support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97" t="15027" r="24907" b="31852"/>
          <a:stretch/>
        </p:blipFill>
        <p:spPr>
          <a:xfrm>
            <a:off x="1524000" y="1846630"/>
            <a:ext cx="4822758" cy="501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4394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Takeaways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032000"/>
            <a:ext cx="4826000" cy="4826000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6096000" y="2290538"/>
            <a:ext cx="4572000" cy="395786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1493CC"/>
                </a:solidFill>
              </a:rPr>
              <a:t>Backups and testing</a:t>
            </a:r>
          </a:p>
          <a:p>
            <a:r>
              <a:rPr lang="en-US" sz="2800" dirty="0">
                <a:solidFill>
                  <a:srgbClr val="1493CC"/>
                </a:solidFill>
              </a:rPr>
              <a:t>Control AD access</a:t>
            </a:r>
          </a:p>
          <a:p>
            <a:r>
              <a:rPr lang="en-US" sz="2800" dirty="0">
                <a:solidFill>
                  <a:srgbClr val="1493CC"/>
                </a:solidFill>
              </a:rPr>
              <a:t>Know all AD dependencies</a:t>
            </a:r>
          </a:p>
          <a:p>
            <a:r>
              <a:rPr lang="en-US" sz="2800" dirty="0">
                <a:solidFill>
                  <a:srgbClr val="1493CC"/>
                </a:solidFill>
              </a:rPr>
              <a:t>Be prepared</a:t>
            </a:r>
            <a:r>
              <a:rPr lang="en-US" sz="2800" dirty="0" smtClean="0">
                <a:solidFill>
                  <a:srgbClr val="1493CC"/>
                </a:solidFill>
              </a:rPr>
              <a:t>!</a:t>
            </a:r>
          </a:p>
          <a:p>
            <a:r>
              <a:rPr lang="en-US" sz="2800" dirty="0" smtClean="0">
                <a:solidFill>
                  <a:srgbClr val="1493CC"/>
                </a:solidFill>
              </a:rPr>
              <a:t>Have the recovery tools in place </a:t>
            </a:r>
            <a:r>
              <a:rPr lang="en-US" sz="2800" i="1" dirty="0" smtClean="0">
                <a:solidFill>
                  <a:srgbClr val="1493CC"/>
                </a:solidFill>
              </a:rPr>
              <a:t>before</a:t>
            </a:r>
            <a:r>
              <a:rPr lang="en-US" sz="2800" dirty="0" smtClean="0">
                <a:solidFill>
                  <a:srgbClr val="1493CC"/>
                </a:solidFill>
              </a:rPr>
              <a:t> the disaster happens</a:t>
            </a:r>
            <a:endParaRPr lang="en-US" sz="2800" dirty="0">
              <a:solidFill>
                <a:srgbClr val="149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2223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1600201"/>
            <a:ext cx="4673600" cy="4525963"/>
          </a:xfrm>
        </p:spPr>
        <p:txBody>
          <a:bodyPr/>
          <a:lstStyle/>
          <a:p>
            <a:pPr>
              <a:buFont typeface="Myriad Pro Light" pitchFamily="34" charset="0"/>
              <a:buChar char="&gt;"/>
            </a:pPr>
            <a:r>
              <a:rPr lang="en-US" dirty="0" err="1"/>
              <a:t>Pluralsight</a:t>
            </a:r>
            <a:r>
              <a:rPr lang="en-US" dirty="0"/>
              <a:t> Author</a:t>
            </a:r>
          </a:p>
          <a:p>
            <a:pPr>
              <a:buFont typeface="Myriad Pro Light" pitchFamily="34" charset="0"/>
              <a:buChar char="&gt;"/>
            </a:pPr>
            <a:r>
              <a:rPr lang="en-US" dirty="0"/>
              <a:t>PowerShell Trainer</a:t>
            </a:r>
          </a:p>
          <a:p>
            <a:pPr>
              <a:buFont typeface="Myriad Pro Light" pitchFamily="34" charset="0"/>
              <a:buChar char="&gt;"/>
            </a:pPr>
            <a:r>
              <a:rPr lang="en-US" dirty="0"/>
              <a:t>Freelance Writer</a:t>
            </a:r>
          </a:p>
          <a:p>
            <a:pPr>
              <a:buFont typeface="Myriad Pro Light" pitchFamily="34" charset="0"/>
              <a:buChar char="&gt;"/>
            </a:pPr>
            <a:r>
              <a:rPr lang="en-US" dirty="0"/>
              <a:t>PowerShell Consultant</a:t>
            </a:r>
          </a:p>
          <a:p>
            <a:pPr>
              <a:buFont typeface="Myriad Pro Light" pitchFamily="34" charset="0"/>
              <a:buChar char="&gt;"/>
            </a:pPr>
            <a:r>
              <a:rPr lang="en-US" dirty="0"/>
              <a:t>Blog: adamtheautomator.com</a:t>
            </a:r>
          </a:p>
          <a:p>
            <a:pPr>
              <a:buFont typeface="Myriad Pro Light" pitchFamily="34" charset="0"/>
              <a:buChar char="&gt;"/>
            </a:pPr>
            <a:r>
              <a:rPr lang="en-US" dirty="0"/>
              <a:t>Twitter: @</a:t>
            </a:r>
            <a:r>
              <a:rPr lang="en-US" dirty="0" err="1"/>
              <a:t>adbertram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4F58-0696-4D0F-BA9B-E966208B3CC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Author</a:t>
            </a:r>
          </a:p>
        </p:txBody>
      </p:sp>
      <p:sp>
        <p:nvSpPr>
          <p:cNvPr id="6" name="Rectangle 5"/>
          <p:cNvSpPr/>
          <p:nvPr/>
        </p:nvSpPr>
        <p:spPr>
          <a:xfrm>
            <a:off x="7712208" y="4694726"/>
            <a:ext cx="222262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Myriad Pro Light" pitchFamily="34" charset="0"/>
              </a:rPr>
              <a:t>Microsoft </a:t>
            </a:r>
            <a:r>
              <a:rPr lang="en-US" sz="1400" dirty="0">
                <a:latin typeface="Myriad Pro Light" pitchFamily="34" charset="0"/>
              </a:rPr>
              <a:t>Cloud/</a:t>
            </a:r>
            <a:r>
              <a:rPr lang="en-US" sz="1400" dirty="0">
                <a:latin typeface="Myriad Pro Light" pitchFamily="34" charset="0"/>
              </a:rPr>
              <a:t/>
            </a:r>
            <a:br>
              <a:rPr lang="en-US" sz="1400" dirty="0">
                <a:latin typeface="Myriad Pro Light" pitchFamily="34" charset="0"/>
              </a:rPr>
            </a:br>
            <a:r>
              <a:rPr lang="en-US" sz="1400" dirty="0">
                <a:latin typeface="Myriad Pro Light" pitchFamily="34" charset="0"/>
              </a:rPr>
              <a:t>Datacenter Management MVP</a:t>
            </a:r>
          </a:p>
        </p:txBody>
      </p:sp>
      <p:pic>
        <p:nvPicPr>
          <p:cNvPr id="8" name="Shape 119"/>
          <p:cNvPicPr preferRelativeResize="0">
            <a:picLocks/>
          </p:cNvPicPr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93150" y="2163274"/>
            <a:ext cx="2660745" cy="25314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Footer Placeholder 6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r>
              <a:rPr lang="en-US" dirty="0"/>
              <a:t>Adam the </a:t>
            </a:r>
            <a:r>
              <a:rPr lang="en-US" dirty="0" err="1"/>
              <a:t>Automator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0309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63" r="17476"/>
          <a:stretch/>
        </p:blipFill>
        <p:spPr>
          <a:xfrm>
            <a:off x="2033953" y="1473334"/>
            <a:ext cx="4572000" cy="48941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The "Single" in Single Sign-On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7209990" y="3975452"/>
            <a:ext cx="4372410" cy="230087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solidFill>
                  <a:srgbClr val="1493CC"/>
                </a:solidFill>
              </a:rPr>
              <a:t>The Ugly</a:t>
            </a:r>
          </a:p>
          <a:p>
            <a:pPr marL="231775" lvl="1" indent="-231775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1493CC"/>
                </a:solidFill>
              </a:rPr>
              <a:t>One basket; LOTS of eggs</a:t>
            </a:r>
          </a:p>
          <a:p>
            <a:pPr marL="231775" lvl="1" indent="-231775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1493CC"/>
                </a:solidFill>
              </a:rPr>
              <a:t>Don't drop the basket</a:t>
            </a:r>
          </a:p>
          <a:p>
            <a:pPr marL="457200" lvl="1" indent="0">
              <a:buNone/>
            </a:pPr>
            <a:endParaRPr lang="en-US" sz="3200" dirty="0">
              <a:solidFill>
                <a:srgbClr val="1493CC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1493CC"/>
              </a:solidFill>
            </a:endParaRPr>
          </a:p>
          <a:p>
            <a:pPr marL="0" indent="0">
              <a:buNone/>
            </a:pPr>
            <a:endParaRPr lang="en-US" sz="3600" dirty="0">
              <a:solidFill>
                <a:srgbClr val="1493CC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46738" y="6368074"/>
            <a:ext cx="574431" cy="365125"/>
          </a:xfrm>
          <a:noFill/>
        </p:spPr>
        <p:txBody>
          <a:bodyPr/>
          <a:lstStyle>
            <a:lvl1pPr algn="ctr">
              <a:defRPr b="1">
                <a:solidFill>
                  <a:srgbClr val="0C92CA"/>
                </a:solidFill>
                <a:latin typeface="Myriad Pro Light" pitchFamily="34" charset="0"/>
              </a:defRPr>
            </a:lvl1pPr>
          </a:lstStyle>
          <a:p>
            <a:fld id="{4F3B4F58-0696-4D0F-BA9B-E966208B3CC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4648200" y="6367464"/>
            <a:ext cx="2895600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Adam the Automator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241146" y="1473334"/>
            <a:ext cx="434125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1493CC"/>
                </a:solidFill>
              </a:rPr>
              <a:t>The Good</a:t>
            </a:r>
          </a:p>
          <a:p>
            <a:pPr marL="231775" lvl="1" indent="-231775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1493CC"/>
                </a:solidFill>
              </a:rPr>
              <a:t>Easy to manage</a:t>
            </a:r>
          </a:p>
          <a:p>
            <a:pPr marL="231775" lvl="1" indent="-231775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1493CC"/>
                </a:solidFill>
              </a:rPr>
              <a:t>Applications integrate easily</a:t>
            </a:r>
            <a:endParaRPr lang="en-US" sz="2400" dirty="0">
              <a:solidFill>
                <a:srgbClr val="149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3595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 Active Directory Dependencies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604545" y="3085393"/>
            <a:ext cx="4792717" cy="171055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083" y="4749728"/>
            <a:ext cx="2697720" cy="17291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236" y="4084050"/>
            <a:ext cx="1809650" cy="17282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386" y="4780926"/>
            <a:ext cx="2134857" cy="17282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706" y="1323786"/>
            <a:ext cx="4666588" cy="2085382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4636312" y="3360752"/>
            <a:ext cx="683398" cy="1420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6583680" y="3533380"/>
            <a:ext cx="111760" cy="967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8365605" y="3533380"/>
            <a:ext cx="579387" cy="537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239149" y="3075580"/>
            <a:ext cx="1048529" cy="719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1860411" y="3630474"/>
            <a:ext cx="1228173" cy="1983824"/>
            <a:chOff x="336410" y="3630474"/>
            <a:chExt cx="1228173" cy="198382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410" y="3630474"/>
              <a:ext cx="1228173" cy="1458313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697972" y="5244966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ACLs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707325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-254793"/>
            <a:ext cx="12192000" cy="1601730"/>
            <a:chOff x="0" y="-254793"/>
            <a:chExt cx="9144000" cy="160173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44000" cy="1203158"/>
            </a:xfrm>
            <a:prstGeom prst="rect">
              <a:avLst/>
            </a:prstGeom>
            <a:solidFill>
              <a:srgbClr val="0C92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0"/>
              <a:ext cx="9144000" cy="144379"/>
            </a:xfrm>
            <a:prstGeom prst="rect">
              <a:avLst/>
            </a:prstGeom>
            <a:solidFill>
              <a:srgbClr val="C2D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 flipH="1">
              <a:off x="6136073" y="441148"/>
              <a:ext cx="905789" cy="905789"/>
            </a:xfrm>
            <a:prstGeom prst="rect">
              <a:avLst/>
            </a:prstGeom>
            <a:blipFill dpi="0" rotWithShape="1">
              <a:blip r:embed="rId3" cstate="screen">
                <a:alphaModFix amt="30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572080" y="-254793"/>
              <a:ext cx="1521542" cy="1521542"/>
            </a:xfrm>
            <a:prstGeom prst="rect">
              <a:avLst/>
            </a:prstGeom>
            <a:blipFill dpi="0" rotWithShape="1">
              <a:blip r:embed="rId4" cstate="screen">
                <a:alphaModFix amt="30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flipH="1">
              <a:off x="1636877" y="353510"/>
              <a:ext cx="841877" cy="841877"/>
            </a:xfrm>
            <a:prstGeom prst="rect">
              <a:avLst/>
            </a:prstGeom>
            <a:blipFill dpi="0" rotWithShape="1">
              <a:blip r:embed="rId5" cstate="screen">
                <a:alphaModFix amt="30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 rot="5400000" flipH="1">
              <a:off x="3078894" y="746739"/>
              <a:ext cx="593946" cy="593946"/>
            </a:xfrm>
            <a:prstGeom prst="rect">
              <a:avLst/>
            </a:prstGeom>
            <a:blipFill dpi="0" rotWithShape="1">
              <a:blip r:embed="rId6" cstate="screen">
                <a:alphaModFix amt="30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5400000" flipH="1">
              <a:off x="4768146" y="388568"/>
              <a:ext cx="593946" cy="593946"/>
            </a:xfrm>
            <a:prstGeom prst="rect">
              <a:avLst/>
            </a:prstGeom>
            <a:blipFill dpi="0" rotWithShape="1">
              <a:blip r:embed="rId6" cstate="screen">
                <a:alphaModFix amt="30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8241034" y="55846"/>
              <a:ext cx="882438" cy="1144772"/>
              <a:chOff x="8241034" y="55846"/>
              <a:chExt cx="882438" cy="1144772"/>
            </a:xfrm>
          </p:grpSpPr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flipH="1">
                <a:off x="8241034" y="55846"/>
                <a:ext cx="550676" cy="548877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 userDrawn="1"/>
            </p:nvPicPr>
            <p:blipFill>
              <a:blip r:embed="rId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8468002" y="286218"/>
                <a:ext cx="655470" cy="914400"/>
              </a:xfrm>
              <a:prstGeom prst="rect">
                <a:avLst/>
              </a:prstGeom>
            </p:spPr>
          </p:pic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3451" y="344664"/>
            <a:ext cx="8237349" cy="653726"/>
          </a:xfrm>
        </p:spPr>
        <p:txBody>
          <a:bodyPr>
            <a:noAutofit/>
          </a:bodyPr>
          <a:lstStyle/>
          <a:p>
            <a:r>
              <a:rPr lang="en-US" sz="2400" dirty="0"/>
              <a:t> </a:t>
            </a:r>
            <a:r>
              <a:rPr lang="en-US" sz="3200" dirty="0"/>
              <a:t>Replication Can be Your Friend or Worst Enemy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11055306" y="6418199"/>
            <a:ext cx="10695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Myriad Pro" pitchFamily="34" charset="0"/>
              </a:rPr>
              <a:t>@</a:t>
            </a:r>
            <a:r>
              <a:rPr lang="en-US" sz="1400" dirty="0" err="1">
                <a:latin typeface="Myriad Pro" pitchFamily="34" charset="0"/>
              </a:rPr>
              <a:t>adbertram</a:t>
            </a:r>
            <a:endParaRPr lang="en-US" sz="1400" dirty="0">
              <a:latin typeface="Myriad Pro" pitchFamily="34" charset="0"/>
            </a:endParaRPr>
          </a:p>
        </p:txBody>
      </p:sp>
      <p:pic>
        <p:nvPicPr>
          <p:cNvPr id="18" name="Picture 2" descr="C:\Users\Jen\Downloads\twitter1 (1).png"/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73577" y="6281928"/>
            <a:ext cx="576072" cy="57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4648200" y="6489301"/>
            <a:ext cx="2895600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Adam the </a:t>
            </a:r>
            <a:r>
              <a:rPr lang="en-US" dirty="0" err="1"/>
              <a:t>Automator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147" y="1299642"/>
            <a:ext cx="4142813" cy="49690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0" y="1298633"/>
            <a:ext cx="4154146" cy="496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5565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88" b="5935"/>
          <a:stretch/>
        </p:blipFill>
        <p:spPr>
          <a:xfrm>
            <a:off x="1524000" y="2960431"/>
            <a:ext cx="9144000" cy="38975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 Backup Woes</a:t>
            </a:r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10392229" y="2016240"/>
            <a:ext cx="5261105" cy="292133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solidFill>
                <a:srgbClr val="1493CC"/>
              </a:solidFill>
            </a:endParaRPr>
          </a:p>
          <a:p>
            <a:endParaRPr lang="en-US" dirty="0">
              <a:solidFill>
                <a:srgbClr val="1493CC"/>
              </a:solidFill>
            </a:endParaRPr>
          </a:p>
          <a:p>
            <a:endParaRPr lang="en-US" dirty="0">
              <a:solidFill>
                <a:srgbClr val="1493CC"/>
              </a:solidFill>
            </a:endParaRPr>
          </a:p>
          <a:p>
            <a:endParaRPr lang="en-US" dirty="0">
              <a:solidFill>
                <a:srgbClr val="1493CC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1493CC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321" y="4937578"/>
            <a:ext cx="1391597" cy="621870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6937830" y="1417811"/>
            <a:ext cx="3272971" cy="1833590"/>
          </a:xfrm>
          <a:prstGeom prst="wedgeRoundRectCallout">
            <a:avLst>
              <a:gd name="adj1" fmla="val -47844"/>
              <a:gd name="adj2" fmla="val 97954"/>
              <a:gd name="adj3" fmla="val 16667"/>
            </a:avLst>
          </a:prstGeom>
          <a:solidFill>
            <a:schemeClr val="bg1"/>
          </a:solidFill>
          <a:ln>
            <a:solidFill>
              <a:srgbClr val="149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1493CC"/>
                </a:solidFill>
              </a:rPr>
              <a:t>"Doing a test restore is hard!"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1669143" y="1769617"/>
            <a:ext cx="4180114" cy="1655755"/>
          </a:xfrm>
          <a:prstGeom prst="wedgeRoundRectCallout">
            <a:avLst>
              <a:gd name="adj1" fmla="val 23820"/>
              <a:gd name="adj2" fmla="val 81245"/>
              <a:gd name="adj3" fmla="val 16667"/>
            </a:avLst>
          </a:prstGeom>
          <a:solidFill>
            <a:schemeClr val="bg1"/>
          </a:solidFill>
          <a:ln>
            <a:solidFill>
              <a:srgbClr val="149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1493CC"/>
                </a:solidFill>
              </a:rPr>
              <a:t>"I'm sure backups are fine.“</a:t>
            </a:r>
          </a:p>
          <a:p>
            <a:r>
              <a:rPr lang="en-US" sz="2400" dirty="0">
                <a:solidFill>
                  <a:srgbClr val="1493CC"/>
                </a:solidFill>
              </a:rPr>
              <a:t>"I assume it'll restore correctly when we need it.“</a:t>
            </a:r>
          </a:p>
        </p:txBody>
      </p:sp>
    </p:spTree>
    <p:extLst>
      <p:ext uri="{BB962C8B-B14F-4D97-AF65-F5344CB8AC3E}">
        <p14:creationId xmlns:p14="http://schemas.microsoft.com/office/powerpoint/2010/main" val="15349893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Easy to Break; Hard to Fix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845128" y="1658415"/>
            <a:ext cx="5413247" cy="406166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1493CC"/>
                </a:solidFill>
              </a:rPr>
              <a:t>The right-click/delete of </a:t>
            </a:r>
            <a:r>
              <a:rPr lang="en-US" sz="2800" dirty="0">
                <a:solidFill>
                  <a:srgbClr val="1493CC"/>
                </a:solidFill>
              </a:rPr>
              <a:t>doom</a:t>
            </a:r>
            <a:endParaRPr lang="en-US" sz="2800" dirty="0">
              <a:solidFill>
                <a:srgbClr val="1493CC"/>
              </a:solidFill>
            </a:endParaRPr>
          </a:p>
          <a:p>
            <a:r>
              <a:rPr lang="en-US" sz="2800" dirty="0">
                <a:solidFill>
                  <a:srgbClr val="1493CC"/>
                </a:solidFill>
              </a:rPr>
              <a:t>Scripts </a:t>
            </a:r>
            <a:r>
              <a:rPr lang="en-US" sz="2800" dirty="0">
                <a:solidFill>
                  <a:srgbClr val="1493CC"/>
                </a:solidFill>
              </a:rPr>
              <a:t>gone </a:t>
            </a:r>
            <a:r>
              <a:rPr lang="en-US" sz="2800" dirty="0">
                <a:solidFill>
                  <a:srgbClr val="1493CC"/>
                </a:solidFill>
              </a:rPr>
              <a:t>awry</a:t>
            </a:r>
          </a:p>
          <a:p>
            <a:endParaRPr lang="en-US" sz="2800" dirty="0">
              <a:solidFill>
                <a:srgbClr val="1493CC"/>
              </a:solidFill>
            </a:endParaRPr>
          </a:p>
          <a:p>
            <a:endParaRPr lang="en-US" sz="2800" dirty="0">
              <a:solidFill>
                <a:srgbClr val="1493CC"/>
              </a:solidFill>
            </a:endParaRPr>
          </a:p>
          <a:p>
            <a:r>
              <a:rPr lang="en-US" sz="2800" dirty="0">
                <a:solidFill>
                  <a:srgbClr val="1493CC"/>
                </a:solidFill>
              </a:rPr>
              <a:t>Oops! Wrong RDP window!</a:t>
            </a:r>
          </a:p>
          <a:p>
            <a:pPr marL="0" indent="0">
              <a:buNone/>
            </a:pPr>
            <a:endParaRPr lang="en-US" sz="2800" dirty="0">
              <a:solidFill>
                <a:srgbClr val="1493CC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610" y="1658414"/>
            <a:ext cx="3562350" cy="3657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60633" y="2683406"/>
            <a:ext cx="54187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D47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$variable1 = 'john'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3D47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$variable2 = '</a:t>
            </a:r>
            <a:r>
              <a:rPr lang="en-US" dirty="0" err="1">
                <a:solidFill>
                  <a:srgbClr val="3D47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superimportantcomputers</a:t>
            </a:r>
            <a:r>
              <a:rPr lang="en-US" dirty="0">
                <a:solidFill>
                  <a:srgbClr val="3D47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3D47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Remove-</a:t>
            </a:r>
            <a:r>
              <a:rPr lang="en-US" dirty="0" err="1">
                <a:solidFill>
                  <a:srgbClr val="3D47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ADObject</a:t>
            </a:r>
            <a:r>
              <a:rPr lang="en-US" dirty="0">
                <a:solidFill>
                  <a:srgbClr val="3D47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$variable2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988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Disasters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096000" y="2112935"/>
            <a:ext cx="4005944" cy="274197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1493CC"/>
                </a:solidFill>
              </a:rPr>
              <a:t>Human </a:t>
            </a:r>
            <a:r>
              <a:rPr lang="en-US" dirty="0" err="1">
                <a:solidFill>
                  <a:srgbClr val="1493CC"/>
                </a:solidFill>
              </a:rPr>
              <a:t>oopsies</a:t>
            </a:r>
            <a:endParaRPr lang="en-US" dirty="0">
              <a:solidFill>
                <a:srgbClr val="1493CC"/>
              </a:solidFill>
            </a:endParaRPr>
          </a:p>
          <a:p>
            <a:r>
              <a:rPr lang="en-US" dirty="0">
                <a:solidFill>
                  <a:srgbClr val="1493CC"/>
                </a:solidFill>
              </a:rPr>
              <a:t>Natural disasters</a:t>
            </a:r>
          </a:p>
          <a:p>
            <a:r>
              <a:rPr lang="en-US" dirty="0">
                <a:solidFill>
                  <a:srgbClr val="1493CC"/>
                </a:solidFill>
              </a:rPr>
              <a:t>Technical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493CC"/>
                </a:solidFill>
              </a:rPr>
              <a:t>Hardware failure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493CC"/>
                </a:solidFill>
              </a:rPr>
              <a:t>Software </a:t>
            </a:r>
            <a:r>
              <a:rPr lang="en-US" dirty="0" smtClean="0">
                <a:solidFill>
                  <a:srgbClr val="1493CC"/>
                </a:solidFill>
              </a:rPr>
              <a:t>corruption</a:t>
            </a:r>
          </a:p>
          <a:p>
            <a:r>
              <a:rPr lang="en-US" dirty="0" smtClean="0">
                <a:solidFill>
                  <a:srgbClr val="1493CC"/>
                </a:solidFill>
              </a:rPr>
              <a:t>Malicious employees</a:t>
            </a:r>
          </a:p>
          <a:p>
            <a:r>
              <a:rPr lang="en-US" dirty="0" smtClean="0">
                <a:solidFill>
                  <a:srgbClr val="1493CC"/>
                </a:solidFill>
              </a:rPr>
              <a:t>Cyber attacks</a:t>
            </a:r>
            <a:endParaRPr lang="en-US" dirty="0">
              <a:solidFill>
                <a:srgbClr val="1493CC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1493CC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1493CC"/>
              </a:solidFill>
            </a:endParaRPr>
          </a:p>
          <a:p>
            <a:endParaRPr lang="en-US" dirty="0">
              <a:solidFill>
                <a:srgbClr val="1493CC"/>
              </a:solidFill>
            </a:endParaRPr>
          </a:p>
          <a:p>
            <a:endParaRPr lang="en-US" dirty="0">
              <a:solidFill>
                <a:srgbClr val="1493CC"/>
              </a:solidFill>
            </a:endParaRPr>
          </a:p>
          <a:p>
            <a:endParaRPr lang="en-US" dirty="0">
              <a:solidFill>
                <a:srgbClr val="1493CC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314" y="1894470"/>
            <a:ext cx="3860800" cy="496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7919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Missing User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60" y="2245360"/>
            <a:ext cx="4471898" cy="2804160"/>
          </a:xfrm>
          <a:prstGeom prst="rect">
            <a:avLst/>
          </a:prstGeom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5689600" y="2307550"/>
            <a:ext cx="4886960" cy="274197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1493CC"/>
                </a:solidFill>
              </a:rPr>
              <a:t>User account gets deleted</a:t>
            </a:r>
            <a:endParaRPr lang="en-US" dirty="0">
              <a:solidFill>
                <a:srgbClr val="1493CC"/>
              </a:solidFill>
            </a:endParaRPr>
          </a:p>
          <a:p>
            <a:r>
              <a:rPr lang="en-US" dirty="0">
                <a:solidFill>
                  <a:srgbClr val="1493CC"/>
                </a:solidFill>
              </a:rPr>
              <a:t>The user SID is important</a:t>
            </a:r>
            <a:endParaRPr lang="en-US" dirty="0">
              <a:solidFill>
                <a:srgbClr val="1493CC"/>
              </a:solidFill>
            </a:endParaRPr>
          </a:p>
          <a:p>
            <a:pPr lvl="1"/>
            <a:r>
              <a:rPr lang="en-US" dirty="0">
                <a:solidFill>
                  <a:srgbClr val="1493CC"/>
                </a:solidFill>
              </a:rPr>
              <a:t>Desktop settings</a:t>
            </a:r>
          </a:p>
          <a:p>
            <a:pPr lvl="1"/>
            <a:r>
              <a:rPr lang="en-US" dirty="0">
                <a:solidFill>
                  <a:srgbClr val="1493CC"/>
                </a:solidFill>
              </a:rPr>
              <a:t>Defined ACLs</a:t>
            </a:r>
          </a:p>
          <a:p>
            <a:r>
              <a:rPr lang="en-US" dirty="0">
                <a:solidFill>
                  <a:srgbClr val="1493CC"/>
                </a:solidFill>
              </a:rPr>
              <a:t>Use the AD recycle bin</a:t>
            </a:r>
            <a:endParaRPr lang="en-US" dirty="0">
              <a:solidFill>
                <a:srgbClr val="1493CC"/>
              </a:solidFill>
            </a:endParaRPr>
          </a:p>
          <a:p>
            <a:endParaRPr lang="en-US" dirty="0">
              <a:solidFill>
                <a:srgbClr val="1493CC"/>
              </a:solidFill>
            </a:endParaRPr>
          </a:p>
          <a:p>
            <a:endParaRPr lang="en-US" dirty="0">
              <a:solidFill>
                <a:srgbClr val="1493CC"/>
              </a:solidFill>
            </a:endParaRPr>
          </a:p>
          <a:p>
            <a:endParaRPr lang="en-US" dirty="0">
              <a:solidFill>
                <a:srgbClr val="149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442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17187</TotalTime>
  <Words>330</Words>
  <Application>Microsoft Macintosh PowerPoint</Application>
  <PresentationFormat>Widescreen</PresentationFormat>
  <Paragraphs>117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Adobe Gothic Std B</vt:lpstr>
      <vt:lpstr>Arial Black</vt:lpstr>
      <vt:lpstr>Calibri</vt:lpstr>
      <vt:lpstr>Courier New</vt:lpstr>
      <vt:lpstr>Myriad Pro</vt:lpstr>
      <vt:lpstr>Myriad Pro Light</vt:lpstr>
      <vt:lpstr>Arial</vt:lpstr>
      <vt:lpstr>Office Theme</vt:lpstr>
      <vt:lpstr>PowerPoint Presentation</vt:lpstr>
      <vt:lpstr>About the Author</vt:lpstr>
      <vt:lpstr> The "Single" in Single Sign-On</vt:lpstr>
      <vt:lpstr> Active Directory Dependencies</vt:lpstr>
      <vt:lpstr> Replication Can be Your Friend or Worst Enemy</vt:lpstr>
      <vt:lpstr>AD Backup Woes</vt:lpstr>
      <vt:lpstr> Easy to Break; Hard to Fix</vt:lpstr>
      <vt:lpstr>Types of Disasters</vt:lpstr>
      <vt:lpstr>The Missing User</vt:lpstr>
      <vt:lpstr>A Really Big Basket: Azure AD</vt:lpstr>
      <vt:lpstr> The Day I Deleted my Department</vt:lpstr>
      <vt:lpstr> The Dangers of Multitasking</vt:lpstr>
      <vt:lpstr> Unexpected AD Dependencies</vt:lpstr>
      <vt:lpstr> How to Prevent Disasters</vt:lpstr>
      <vt:lpstr> Built-in Recovery Tools</vt:lpstr>
      <vt:lpstr> Takeaways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</dc:creator>
  <cp:lastModifiedBy>Adam Bertram</cp:lastModifiedBy>
  <cp:revision>230</cp:revision>
  <dcterms:created xsi:type="dcterms:W3CDTF">2015-10-10T23:11:31Z</dcterms:created>
  <dcterms:modified xsi:type="dcterms:W3CDTF">2016-03-27T22:26:02Z</dcterms:modified>
</cp:coreProperties>
</file>