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sd" ContentType="application/vnd.visi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68" r:id="rId16"/>
    <p:sldId id="269" r:id="rId17"/>
    <p:sldId id="270" r:id="rId18"/>
    <p:sldId id="271" r:id="rId19"/>
  </p:sldIdLst>
  <p:sldSz cx="10693400" cy="7562850"/>
  <p:notesSz cx="106934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627" y="873607"/>
            <a:ext cx="9280144" cy="1162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96922" y="3374009"/>
            <a:ext cx="6085205" cy="3239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_________Microsoft_Visio_2003_201022.vsd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_________Microsoft_Visio_2003_201017.vsd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7029" y="1232535"/>
            <a:ext cx="7417054" cy="27705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D9DD39-3B89-4552-BACD-51F688CFD145}"/>
              </a:ext>
            </a:extLst>
          </p:cNvPr>
          <p:cNvSpPr txBox="1"/>
          <p:nvPr/>
        </p:nvSpPr>
        <p:spPr>
          <a:xfrm>
            <a:off x="584200" y="733425"/>
            <a:ext cx="9525000" cy="504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hangingPunct="0">
              <a:lnSpc>
                <a:spcPct val="120000"/>
              </a:lnSpc>
            </a:pP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кодирования Шеннона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ru-RU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Фано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кодирования кодом Шеннона–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Фано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включает в себя следующее конечное число действий: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Все сообщения источника располагают в таблице в один столбец в порядке убывания их вероятностей.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Сообщения разбивают на две группы таким образом, чтобы суммарные вероятности каждой из этих групп были по возможности почти равными.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Сообщениям верхней группы в качестве первого символа </a:t>
            </a:r>
            <a:r>
              <a:rPr lang="ru-RU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</a:t>
            </a:r>
            <a:r>
              <a:rPr lang="ru-RU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дового слова присваивают символ «0», а нижнего – «1» (или наоборот).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Каждая из полученных групп, если она содержит более одного сообщения, делится на две подгруппы, имеющие по возможности равные суммарные вероятности. В качестве второго символа кодового слова используется «0» или «1» в зависимости от принадлежности сообщений верхней или нижней подгруппе.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Процесс повторяется до тех пор, пока в каждой подгруппе не останется по одному сообщению.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8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E27C23-32EC-4237-A8E1-6DF351896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200025"/>
            <a:ext cx="8153400" cy="52093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9C49A2-CA37-47AA-A3BE-2A9FA879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5610225"/>
            <a:ext cx="7876540" cy="147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2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67FFCB-D36E-4FDA-8908-6D57297CA459}"/>
              </a:ext>
            </a:extLst>
          </p:cNvPr>
          <p:cNvSpPr txBox="1"/>
          <p:nvPr/>
        </p:nvSpPr>
        <p:spPr>
          <a:xfrm>
            <a:off x="165100" y="259563"/>
            <a:ext cx="10363200" cy="7043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кодирования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Хаффмена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включает в себя следующее конечное число действий: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Все сообщения источника располагают в таблице в один (основной) столбец в порядке убывания их вероятностей.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Два самых маловероятных сообщения (два последних) объединяют в одно и вычисляют их суммарную вероятность.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Вероятность сообщений, не участвующих в объединении, и вероятность полученного вспомогательного сообщения располагают во вспомогательном столбце в порядке убывания вероятностей. При необходимости во вспомогательном столбце проводят перегруппировку вероятностей.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Два самых маловероятных сообщения полученного вспомогательного столбца объединяют в одно и вычисляют их суммарную вероятность.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Повторяют шаги 3 и 4, создавая новые вспомогательные столбцы, до тех пор, пока не получат единственное сообщение, вероятность которого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 =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Строят кодовое дерево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Хаффмена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начиная от сообщения вероятностью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 =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От этой вероятности отводят две ветви, соответствующие двум вероятностям, давшим в сумме вероятность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 =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1,0. Ветви с большей вероятностей присваивают символ «1», а с меньшей – «0». Затем каждую из полученных ветвей вновь разветвляют на две, и так продолжается до тех пор, пока не доходят до концевых узлов, соответствующих вероятностям каждого из исходных сообщений. При разветвлении ветви на две равновероятные одной из них присваивается «1», а другой – «0».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Кодируют исходные сообщения, двигаясь по ветвям кодового дерева в направлении от вероятности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 = 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к концевым узлам, соответствующим определенным сообщениям.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8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43C0AB73-FA93-48F8-A0E6-08C259B68BD3}"/>
              </a:ext>
            </a:extLst>
          </p:cNvPr>
          <p:cNvSpPr txBox="1"/>
          <p:nvPr/>
        </p:nvSpPr>
        <p:spPr>
          <a:xfrm>
            <a:off x="706627" y="838556"/>
            <a:ext cx="9274810" cy="1805939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739"/>
              </a:spcBef>
            </a:pPr>
            <a:r>
              <a:rPr sz="2600" b="1" i="1" dirty="0">
                <a:latin typeface="Arial"/>
                <a:cs typeface="Arial"/>
              </a:rPr>
              <a:t>Блочное</a:t>
            </a:r>
            <a:r>
              <a:rPr sz="2600" b="1" i="1" spc="-40" dirty="0">
                <a:latin typeface="Arial"/>
                <a:cs typeface="Arial"/>
              </a:rPr>
              <a:t> </a:t>
            </a:r>
            <a:r>
              <a:rPr sz="2600" b="1" i="1" spc="-5" dirty="0">
                <a:latin typeface="Arial"/>
                <a:cs typeface="Arial"/>
              </a:rPr>
              <a:t>кодирование</a:t>
            </a:r>
            <a:endParaRPr sz="2600">
              <a:latin typeface="Arial"/>
              <a:cs typeface="Arial"/>
            </a:endParaRPr>
          </a:p>
          <a:p>
            <a:pPr marL="12700" marR="5080" indent="359410">
              <a:lnSpc>
                <a:spcPct val="143900"/>
              </a:lnSpc>
              <a:spcBef>
                <a:spcPts val="275"/>
              </a:spcBef>
              <a:tabLst>
                <a:tab pos="1373505" algn="l"/>
                <a:tab pos="2747010" algn="l"/>
                <a:tab pos="3371850" algn="l"/>
                <a:tab pos="4397375" algn="l"/>
                <a:tab pos="5845810" algn="l"/>
                <a:tab pos="6238875" algn="l"/>
                <a:tab pos="6570345" algn="l"/>
                <a:tab pos="7026909" algn="l"/>
                <a:tab pos="7864475" algn="l"/>
              </a:tabLst>
            </a:pPr>
            <a:r>
              <a:rPr sz="2600" spc="-5" dirty="0">
                <a:latin typeface="Times New Roman"/>
                <a:cs typeface="Times New Roman"/>
              </a:rPr>
              <a:t>П</a:t>
            </a:r>
            <a:r>
              <a:rPr sz="2600" spc="5" dirty="0">
                <a:latin typeface="Times New Roman"/>
                <a:cs typeface="Times New Roman"/>
              </a:rPr>
              <a:t>у</a:t>
            </a:r>
            <a:r>
              <a:rPr sz="2600" dirty="0">
                <a:latin typeface="Times New Roman"/>
                <a:cs typeface="Times New Roman"/>
              </a:rPr>
              <a:t>сть	</a:t>
            </a:r>
            <a:r>
              <a:rPr sz="2600" spc="-5" dirty="0">
                <a:latin typeface="Times New Roman"/>
                <a:cs typeface="Times New Roman"/>
              </a:rPr>
              <a:t>им</a:t>
            </a:r>
            <a:r>
              <a:rPr sz="2600" spc="-25" dirty="0">
                <a:latin typeface="Times New Roman"/>
                <a:cs typeface="Times New Roman"/>
              </a:rPr>
              <a:t>е</a:t>
            </a:r>
            <a:r>
              <a:rPr sz="2600" spc="-5" dirty="0">
                <a:latin typeface="Times New Roman"/>
                <a:cs typeface="Times New Roman"/>
              </a:rPr>
              <a:t>ютс</a:t>
            </a:r>
            <a:r>
              <a:rPr sz="2600" dirty="0">
                <a:latin typeface="Times New Roman"/>
                <a:cs typeface="Times New Roman"/>
              </a:rPr>
              <a:t>я	д</a:t>
            </a:r>
            <a:r>
              <a:rPr sz="2600" spc="-10" dirty="0">
                <a:latin typeface="Times New Roman"/>
                <a:cs typeface="Times New Roman"/>
              </a:rPr>
              <a:t>в</a:t>
            </a:r>
            <a:r>
              <a:rPr sz="2600" dirty="0">
                <a:latin typeface="Times New Roman"/>
                <a:cs typeface="Times New Roman"/>
              </a:rPr>
              <a:t>е	бук</a:t>
            </a:r>
            <a:r>
              <a:rPr sz="2600" spc="-10" dirty="0">
                <a:latin typeface="Times New Roman"/>
                <a:cs typeface="Times New Roman"/>
              </a:rPr>
              <a:t>в</a:t>
            </a:r>
            <a:r>
              <a:rPr sz="2600" dirty="0">
                <a:latin typeface="Times New Roman"/>
                <a:cs typeface="Times New Roman"/>
              </a:rPr>
              <a:t>ы	алфа</a:t>
            </a:r>
            <a:r>
              <a:rPr sz="2600" spc="-15" dirty="0">
                <a:latin typeface="Times New Roman"/>
                <a:cs typeface="Times New Roman"/>
              </a:rPr>
              <a:t>в</a:t>
            </a:r>
            <a:r>
              <a:rPr sz="2600" spc="-5" dirty="0">
                <a:latin typeface="Times New Roman"/>
                <a:cs typeface="Times New Roman"/>
              </a:rPr>
              <a:t>ит</a:t>
            </a:r>
            <a:r>
              <a:rPr sz="2600" dirty="0">
                <a:latin typeface="Times New Roman"/>
                <a:cs typeface="Times New Roman"/>
              </a:rPr>
              <a:t>а	A	и	B.	Как	</a:t>
            </a:r>
            <a:r>
              <a:rPr sz="2600" spc="-5" dirty="0">
                <a:latin typeface="Times New Roman"/>
                <a:cs typeface="Times New Roman"/>
              </a:rPr>
              <a:t>возможно  закодировать</a:t>
            </a:r>
            <a:r>
              <a:rPr sz="2600" dirty="0">
                <a:latin typeface="Times New Roman"/>
                <a:cs typeface="Times New Roman"/>
              </a:rPr>
              <a:t> данные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буквы,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видимо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только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по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одному </a:t>
            </a:r>
            <a:r>
              <a:rPr sz="2600" spc="-5" dirty="0">
                <a:latin typeface="Times New Roman"/>
                <a:cs typeface="Times New Roman"/>
              </a:rPr>
              <a:t>символу.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125120E-D4A0-432A-91EB-9C1EBBB06898}"/>
              </a:ext>
            </a:extLst>
          </p:cNvPr>
          <p:cNvGraphicFramePr>
            <a:graphicFrameLocks noGrp="1"/>
          </p:cNvGraphicFramePr>
          <p:nvPr/>
        </p:nvGraphicFramePr>
        <p:xfrm>
          <a:off x="4529963" y="2842133"/>
          <a:ext cx="1584325" cy="931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58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A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0.9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8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B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0.1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object 5">
            <a:extLst>
              <a:ext uri="{FF2B5EF4-FFF2-40B4-BE49-F238E27FC236}">
                <a16:creationId xmlns:a16="http://schemas.microsoft.com/office/drawing/2014/main" id="{C92FC802-B8F3-4F3F-8478-F2DE72614AEC}"/>
              </a:ext>
            </a:extLst>
          </p:cNvPr>
          <p:cNvSpPr txBox="1"/>
          <p:nvPr/>
        </p:nvSpPr>
        <p:spPr>
          <a:xfrm>
            <a:off x="1066596" y="3606774"/>
            <a:ext cx="4854575" cy="116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0"/>
              </a:spcBef>
              <a:tabLst>
                <a:tab pos="385445" algn="l"/>
                <a:tab pos="1948180" algn="l"/>
              </a:tabLst>
            </a:pPr>
            <a:r>
              <a:rPr sz="2600" spc="-5" dirty="0">
                <a:latin typeface="Times New Roman"/>
                <a:cs typeface="Times New Roman"/>
              </a:rPr>
              <a:t>Средняя длина будет равна </a:t>
            </a:r>
            <a:r>
              <a:rPr sz="2600" dirty="0">
                <a:latin typeface="Times New Roman"/>
                <a:cs typeface="Times New Roman"/>
              </a:rPr>
              <a:t>1 биту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А	</a:t>
            </a:r>
            <a:r>
              <a:rPr sz="2600" spc="-5" dirty="0">
                <a:latin typeface="Times New Roman"/>
                <a:cs typeface="Times New Roman"/>
              </a:rPr>
              <a:t>энтропия	</a:t>
            </a:r>
            <a:r>
              <a:rPr sz="2600" dirty="0">
                <a:latin typeface="Times New Roman"/>
                <a:cs typeface="Times New Roman"/>
              </a:rPr>
              <a:t>равна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2" name="object 6">
            <a:extLst>
              <a:ext uri="{FF2B5EF4-FFF2-40B4-BE49-F238E27FC236}">
                <a16:creationId xmlns:a16="http://schemas.microsoft.com/office/drawing/2014/main" id="{C0627975-0D59-472F-B9CE-6A70209C80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75100" y="4391025"/>
            <a:ext cx="4572000" cy="304800"/>
          </a:xfrm>
          <a:prstGeom prst="rect">
            <a:avLst/>
          </a:prstGeom>
        </p:spPr>
      </p:pic>
      <p:sp>
        <p:nvSpPr>
          <p:cNvPr id="13" name="object 8">
            <a:extLst>
              <a:ext uri="{FF2B5EF4-FFF2-40B4-BE49-F238E27FC236}">
                <a16:creationId xmlns:a16="http://schemas.microsoft.com/office/drawing/2014/main" id="{49792D7E-A331-4BE2-ADDC-F833010D4791}"/>
              </a:ext>
            </a:extLst>
          </p:cNvPr>
          <p:cNvSpPr txBox="1"/>
          <p:nvPr/>
        </p:nvSpPr>
        <p:spPr>
          <a:xfrm>
            <a:off x="709167" y="4918356"/>
            <a:ext cx="9276715" cy="173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95"/>
              </a:spcBef>
            </a:pPr>
            <a:r>
              <a:rPr lang="ru-RU" sz="2600" spc="-5" dirty="0">
                <a:latin typeface="Times New Roman"/>
                <a:cs typeface="Times New Roman"/>
              </a:rPr>
              <a:t>То есть избыточность </a:t>
            </a:r>
            <a:r>
              <a:rPr sz="2600" spc="-5" dirty="0" err="1">
                <a:latin typeface="Times New Roman"/>
                <a:cs typeface="Times New Roman"/>
              </a:rPr>
              <a:t>составляет</a:t>
            </a:r>
            <a:r>
              <a:rPr sz="2600" dirty="0">
                <a:latin typeface="Times New Roman"/>
                <a:cs typeface="Times New Roman"/>
              </a:rPr>
              <a:t> 53%.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Как</a:t>
            </a:r>
            <a:r>
              <a:rPr sz="2600" dirty="0">
                <a:latin typeface="Times New Roman"/>
                <a:cs typeface="Times New Roman"/>
              </a:rPr>
              <a:t> же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быть?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Попробуем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закодировать </a:t>
            </a:r>
            <a:r>
              <a:rPr sz="2600" dirty="0">
                <a:latin typeface="Times New Roman"/>
                <a:cs typeface="Times New Roman"/>
              </a:rPr>
              <a:t> двухбуквенные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сочетания.</a:t>
            </a:r>
            <a:r>
              <a:rPr sz="2600" dirty="0">
                <a:latin typeface="Times New Roman"/>
                <a:cs typeface="Times New Roman"/>
              </a:rPr>
              <a:t> В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этом</a:t>
            </a:r>
            <a:r>
              <a:rPr sz="2600" dirty="0">
                <a:latin typeface="Times New Roman"/>
                <a:cs typeface="Times New Roman"/>
              </a:rPr>
              <a:t> случае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уже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можно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воспользоваться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эффективным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кодированием.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318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1CD782CC-B865-46C0-BD75-635891A0A1FF}"/>
              </a:ext>
            </a:extLst>
          </p:cNvPr>
          <p:cNvGraphicFramePr>
            <a:graphicFrameLocks noGrp="1"/>
          </p:cNvGraphicFramePr>
          <p:nvPr/>
        </p:nvGraphicFramePr>
        <p:xfrm>
          <a:off x="3639946" y="1095248"/>
          <a:ext cx="3364228" cy="2603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6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6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45057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AA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0.81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3055"/>
                        </a:lnSpc>
                        <a:spcBef>
                          <a:spcPts val="20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----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ts val="3055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3055"/>
                        </a:lnSpc>
                        <a:spcBef>
                          <a:spcPts val="20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----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ts val="3055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5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AB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0.09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ts val="3055"/>
                        </a:lnSpc>
                        <a:spcBef>
                          <a:spcPts val="12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----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ts val="3055"/>
                        </a:lnSpc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BA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0.09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106"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BB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0.01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111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5">
            <a:extLst>
              <a:ext uri="{FF2B5EF4-FFF2-40B4-BE49-F238E27FC236}">
                <a16:creationId xmlns:a16="http://schemas.microsoft.com/office/drawing/2014/main" id="{B6030227-F0E5-455A-9D3D-C41C261F0972}"/>
              </a:ext>
            </a:extLst>
          </p:cNvPr>
          <p:cNvSpPr txBox="1"/>
          <p:nvPr/>
        </p:nvSpPr>
        <p:spPr>
          <a:xfrm>
            <a:off x="850900" y="3864232"/>
            <a:ext cx="9280525" cy="3441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59410" algn="just">
              <a:lnSpc>
                <a:spcPct val="143700"/>
              </a:lnSpc>
              <a:spcBef>
                <a:spcPts val="90"/>
              </a:spcBef>
            </a:pPr>
            <a:r>
              <a:rPr sz="2600" dirty="0">
                <a:latin typeface="Times New Roman"/>
                <a:cs typeface="Times New Roman"/>
              </a:rPr>
              <a:t>Тогда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средняя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длина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на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блок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из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двух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букв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5" dirty="0" err="1">
                <a:latin typeface="Times New Roman"/>
                <a:cs typeface="Times New Roman"/>
              </a:rPr>
              <a:t>будет</a:t>
            </a:r>
            <a:r>
              <a:rPr sz="2600" spc="500" dirty="0">
                <a:latin typeface="Times New Roman"/>
                <a:cs typeface="Times New Roman"/>
              </a:rPr>
              <a:t> </a:t>
            </a:r>
            <a:r>
              <a:rPr lang="ru-RU" sz="2600" spc="-5" dirty="0">
                <a:latin typeface="Times New Roman"/>
                <a:cs typeface="Times New Roman"/>
              </a:rPr>
              <a:t>1,29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А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lang="ru-RU" sz="2600" spc="-135" dirty="0">
                <a:latin typeface="Times New Roman"/>
                <a:cs typeface="Times New Roman"/>
              </a:rPr>
              <a:t>энтропия </a:t>
            </a:r>
            <a:r>
              <a:rPr sz="2600" spc="-10" dirty="0" err="1">
                <a:latin typeface="Times New Roman"/>
                <a:cs typeface="Times New Roman"/>
              </a:rPr>
              <a:t>на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 err="1">
                <a:latin typeface="Times New Roman"/>
                <a:cs typeface="Times New Roman"/>
              </a:rPr>
              <a:t>одну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dirty="0" err="1">
                <a:latin typeface="Times New Roman"/>
                <a:cs typeface="Times New Roman"/>
              </a:rPr>
              <a:t>букву</a:t>
            </a:r>
            <a:r>
              <a:rPr lang="ru-RU" sz="2600" spc="5" dirty="0">
                <a:latin typeface="Times New Roman"/>
                <a:cs typeface="Times New Roman"/>
              </a:rPr>
              <a:t> </a:t>
            </a:r>
            <a:r>
              <a:rPr lang="ru-RU" sz="2600" dirty="0">
                <a:latin typeface="Times New Roman"/>
                <a:cs typeface="Times New Roman"/>
              </a:rPr>
              <a:t>0,</a:t>
            </a:r>
            <a:r>
              <a:rPr sz="2600" dirty="0">
                <a:latin typeface="Times New Roman"/>
                <a:cs typeface="Times New Roman"/>
              </a:rPr>
              <a:t>645</a:t>
            </a:r>
            <a:r>
              <a:rPr sz="2600" spc="-5" dirty="0">
                <a:latin typeface="Times New Roman"/>
                <a:cs typeface="Times New Roman"/>
              </a:rPr>
              <a:t>. Избыточность </a:t>
            </a:r>
            <a:r>
              <a:rPr sz="2600" dirty="0">
                <a:latin typeface="Times New Roman"/>
                <a:cs typeface="Times New Roman"/>
              </a:rPr>
              <a:t>в </a:t>
            </a:r>
            <a:r>
              <a:rPr sz="2600" spc="-5" dirty="0">
                <a:latin typeface="Times New Roman"/>
                <a:cs typeface="Times New Roman"/>
              </a:rPr>
              <a:t>этом </a:t>
            </a:r>
            <a:r>
              <a:rPr sz="2600" spc="5" dirty="0">
                <a:latin typeface="Times New Roman"/>
                <a:cs typeface="Times New Roman"/>
              </a:rPr>
              <a:t>случае </a:t>
            </a:r>
            <a:r>
              <a:rPr sz="2600" spc="-5" dirty="0">
                <a:latin typeface="Times New Roman"/>
                <a:cs typeface="Times New Roman"/>
              </a:rPr>
              <a:t>будет </a:t>
            </a:r>
            <a:r>
              <a:rPr sz="2600" dirty="0">
                <a:latin typeface="Times New Roman"/>
                <a:cs typeface="Times New Roman"/>
              </a:rPr>
              <a:t>уже 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составлять </a:t>
            </a:r>
            <a:r>
              <a:rPr sz="2600" spc="-5" dirty="0" err="1">
                <a:latin typeface="Times New Roman"/>
                <a:cs typeface="Times New Roman"/>
              </a:rPr>
              <a:t>примерно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lang="ru-RU" sz="2600">
                <a:latin typeface="Times New Roman"/>
                <a:cs typeface="Times New Roman"/>
              </a:rPr>
              <a:t>32</a:t>
            </a:r>
            <a:r>
              <a:rPr sz="2600">
                <a:latin typeface="Times New Roman"/>
                <a:cs typeface="Times New Roman"/>
              </a:rPr>
              <a:t>%. </a:t>
            </a:r>
            <a:r>
              <a:rPr sz="2600" spc="-5" dirty="0">
                <a:latin typeface="Times New Roman"/>
                <a:cs typeface="Times New Roman"/>
              </a:rPr>
              <a:t>Если </a:t>
            </a:r>
            <a:r>
              <a:rPr sz="2600" dirty="0">
                <a:latin typeface="Times New Roman"/>
                <a:cs typeface="Times New Roman"/>
              </a:rPr>
              <a:t>мы </a:t>
            </a:r>
            <a:r>
              <a:rPr sz="2600" spc="-5" dirty="0">
                <a:latin typeface="Times New Roman"/>
                <a:cs typeface="Times New Roman"/>
              </a:rPr>
              <a:t>возьмем </a:t>
            </a:r>
            <a:r>
              <a:rPr sz="2600" dirty="0">
                <a:latin typeface="Times New Roman"/>
                <a:cs typeface="Times New Roman"/>
              </a:rPr>
              <a:t>сочетания </a:t>
            </a:r>
            <a:r>
              <a:rPr sz="2600" spc="-5" dirty="0">
                <a:latin typeface="Times New Roman"/>
                <a:cs typeface="Times New Roman"/>
              </a:rPr>
              <a:t>из трех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букв, </a:t>
            </a:r>
            <a:r>
              <a:rPr sz="2600" dirty="0">
                <a:latin typeface="Times New Roman"/>
                <a:cs typeface="Times New Roman"/>
              </a:rPr>
              <a:t>то </a:t>
            </a:r>
            <a:r>
              <a:rPr sz="2600" spc="-5" dirty="0">
                <a:latin typeface="Times New Roman"/>
                <a:cs typeface="Times New Roman"/>
              </a:rPr>
              <a:t>получим </a:t>
            </a:r>
            <a:r>
              <a:rPr sz="2600" dirty="0">
                <a:latin typeface="Times New Roman"/>
                <a:cs typeface="Times New Roman"/>
              </a:rPr>
              <a:t>еще </a:t>
            </a:r>
            <a:r>
              <a:rPr sz="2600" spc="-5" dirty="0">
                <a:latin typeface="Times New Roman"/>
                <a:cs typeface="Times New Roman"/>
              </a:rPr>
              <a:t>лучший </a:t>
            </a:r>
            <a:r>
              <a:rPr sz="2600" dirty="0">
                <a:latin typeface="Times New Roman"/>
                <a:cs typeface="Times New Roman"/>
              </a:rPr>
              <a:t>результат и т.д. Увеличивая </a:t>
            </a:r>
            <a:r>
              <a:rPr sz="2600" spc="-5" dirty="0">
                <a:latin typeface="Times New Roman"/>
                <a:cs typeface="Times New Roman"/>
              </a:rPr>
              <a:t>длину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блоков можно </a:t>
            </a:r>
            <a:r>
              <a:rPr sz="2600" spc="-5" dirty="0">
                <a:latin typeface="Times New Roman"/>
                <a:cs typeface="Times New Roman"/>
              </a:rPr>
              <a:t>как </a:t>
            </a:r>
            <a:r>
              <a:rPr sz="2600" dirty="0">
                <a:latin typeface="Times New Roman"/>
                <a:cs typeface="Times New Roman"/>
              </a:rPr>
              <a:t>угодно </a:t>
            </a:r>
            <a:r>
              <a:rPr sz="2600" spc="-5" dirty="0">
                <a:latin typeface="Times New Roman"/>
                <a:cs typeface="Times New Roman"/>
              </a:rPr>
              <a:t>близко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приблизиться </a:t>
            </a:r>
            <a:r>
              <a:rPr sz="2600" dirty="0">
                <a:latin typeface="Times New Roman"/>
                <a:cs typeface="Times New Roman"/>
              </a:rPr>
              <a:t>к </a:t>
            </a:r>
            <a:r>
              <a:rPr sz="2600" spc="-5" dirty="0" err="1">
                <a:latin typeface="Times New Roman"/>
                <a:cs typeface="Times New Roman"/>
              </a:rPr>
              <a:t>оптимальному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 err="1">
                <a:latin typeface="Times New Roman"/>
                <a:cs typeface="Times New Roman"/>
              </a:rPr>
              <a:t>значению</a:t>
            </a:r>
            <a:r>
              <a:rPr lang="ru-RU" sz="2600" spc="-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911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F29675-7C16-4DA4-B1E9-B55ABF694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4" y="809625"/>
            <a:ext cx="9639052" cy="594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12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4260B3D6-F510-41C6-94EF-6F42293C77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860105"/>
              </p:ext>
            </p:extLst>
          </p:nvPr>
        </p:nvGraphicFramePr>
        <p:xfrm>
          <a:off x="1917700" y="428624"/>
          <a:ext cx="5943600" cy="327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29150" imgH="2805493" progId="Visio.Drawing.11">
                  <p:embed/>
                </p:oleObj>
              </mc:Choice>
              <mc:Fallback>
                <p:oleObj r:id="rId2" imgW="4629150" imgH="280549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428624"/>
                        <a:ext cx="5943600" cy="32724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BA256E-9258-43FB-9B06-D4FCBCA97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26" y="3387705"/>
            <a:ext cx="9775887" cy="12319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1A6F037-365E-4DE3-BE82-5E9048039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5000625"/>
            <a:ext cx="937260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66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5085E8-8191-4CC1-8248-542A1605C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35" y="123825"/>
            <a:ext cx="9435327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E7ABEF-CC9C-4CA3-9735-6EF5D07B41AB}"/>
              </a:ext>
            </a:extLst>
          </p:cNvPr>
          <p:cNvSpPr txBox="1"/>
          <p:nvPr/>
        </p:nvSpPr>
        <p:spPr>
          <a:xfrm>
            <a:off x="279398" y="3476625"/>
            <a:ext cx="10134600" cy="405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же буквы составляют связный русский текст, то они оказываются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неравновероятными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(например, буква «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передается значительно чаще, чем буква «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») и, главное, зависимыми. Так, после гласных не может появиться «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», и др.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Подсчитано, что для текстов русской художественной прозы энтропия оказывается менее 1,5 бит/букву и возможен способ эффективного кодирования текстов без потери информации, при котором в среднем на одну букву будет затрачено не 5, а немногим более 1,5 двоичных символов, т. е. на 70 % меньше. Существует довольно много способов сокращения избыточности текста. Так, вместо «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ААА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можно закодировать «3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или же сокращать слова, как это делается в стенографии. </a:t>
            </a: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 большой эффект дает укрупнение алфавита, когда кодируются не отдельные буквы, а целые слова. В достаточно большом словаре имеется около 10 000 слов, содержащих в среднем по 7 букв. На кодирование одной буквы русского алфавита требуется 5 двоичных символов, а на одно слово, состоящее из 7 букв, – 35 символов.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2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94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7845" y="1374030"/>
            <a:ext cx="8725580" cy="1295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437" y="107269"/>
            <a:ext cx="9280525" cy="2921055"/>
          </a:xfrm>
          <a:prstGeom prst="rect">
            <a:avLst/>
          </a:prstGeom>
        </p:spPr>
        <p:txBody>
          <a:bodyPr vert="horz" wrap="square" lIns="0" tIns="2209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2600" b="1" i="1" spc="-5" dirty="0" err="1">
                <a:latin typeface="Arial"/>
                <a:cs typeface="Arial"/>
              </a:rPr>
              <a:t>Кодирование</a:t>
            </a:r>
            <a:r>
              <a:rPr sz="2600" b="1" i="1" spc="-15" dirty="0">
                <a:latin typeface="Arial"/>
                <a:cs typeface="Arial"/>
              </a:rPr>
              <a:t> </a:t>
            </a:r>
            <a:r>
              <a:rPr sz="2600" b="1" i="1" spc="-5" dirty="0" err="1">
                <a:latin typeface="Arial"/>
                <a:cs typeface="Arial"/>
              </a:rPr>
              <a:t>информации</a:t>
            </a:r>
            <a:endParaRPr sz="2600" dirty="0">
              <a:latin typeface="Arial"/>
              <a:cs typeface="Arial"/>
            </a:endParaRPr>
          </a:p>
          <a:p>
            <a:pPr indent="450215" algn="just" hangingPunct="0">
              <a:lnSpc>
                <a:spcPct val="12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изучаемой дисциплины будем придерживаться следующего определения: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информацией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называются все сведения, являющиеся объектом хранения, передачи и преобразования.</a:t>
            </a:r>
          </a:p>
          <a:p>
            <a:pPr indent="450215" algn="just" hangingPunct="0">
              <a:lnSpc>
                <a:spcPct val="120000"/>
              </a:lnSpc>
            </a:pPr>
            <a:r>
              <a:rPr lang="ru-RU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информация, выраженная в определенной форме, называется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сообщением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физическая величина, используемая для кодирования сообщений с целью их хранения или передачи от источника информации к получателю, называется 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сигналом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B6841B-6B6C-48D8-8D94-EA9691884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B9915D3-39E8-41FD-91E2-D1B3C2A4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3170079"/>
            <a:ext cx="9281296" cy="17177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B8B7C0-339D-4B1C-A2E5-B06FCF169D59}"/>
              </a:ext>
            </a:extLst>
          </p:cNvPr>
          <p:cNvSpPr txBox="1"/>
          <p:nvPr/>
        </p:nvSpPr>
        <p:spPr>
          <a:xfrm>
            <a:off x="706436" y="5029538"/>
            <a:ext cx="9280525" cy="1725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Основными информационными характеристиками источника информации являются: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энтропия источника информации;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количество информации в сообщениях;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избыточность источника информации;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производительность источника сообщений.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106C31-5F82-4640-AF29-ABC22D543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76" y="733425"/>
            <a:ext cx="9696357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9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F879D-0FC6-4A9C-BBC6-4841E8A50889}"/>
              </a:ext>
            </a:extLst>
          </p:cNvPr>
          <p:cNvSpPr txBox="1"/>
          <p:nvPr/>
        </p:nvSpPr>
        <p:spPr>
          <a:xfrm>
            <a:off x="927100" y="504825"/>
            <a:ext cx="9677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реднее количество информации, выдаваемое некоторым источником сообщений, можно определить как математическое ожидание случайной величины – количества информации в одном символе.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Энтропия выражает среднюю неопределенность состояния источника сообщений, являясь объективной характеристикой, и может быть вычислена априорно до получения сообщения, если известна статистика сообщений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A6CE16-9BD1-4E99-8B40-4D5211E0D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48" y="2257425"/>
            <a:ext cx="5844104" cy="1822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4FEBE4-93CE-47BC-A980-5DAC761D73E0}"/>
              </a:ext>
            </a:extLst>
          </p:cNvPr>
          <p:cNvSpPr txBox="1"/>
          <p:nvPr/>
        </p:nvSpPr>
        <p:spPr>
          <a:xfrm>
            <a:off x="1155700" y="4314825"/>
            <a:ext cx="8915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совпадение выражений и свидетельствует лишь о том, что количество получаемой информации равно численно энтропии, которая имела место относительно источника сообщений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897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1E0A1-4C37-42EA-BAAA-918B5EE531F0}"/>
              </a:ext>
            </a:extLst>
          </p:cNvPr>
          <p:cNvSpPr txBox="1"/>
          <p:nvPr/>
        </p:nvSpPr>
        <p:spPr>
          <a:xfrm>
            <a:off x="774700" y="504825"/>
            <a:ext cx="9372600" cy="1809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Энтропия дискретных сообщений обладает следующими свойствами: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Энтропия есть величина вещественная, ограниченная и неотрицательная.</a:t>
            </a:r>
          </a:p>
          <a:p>
            <a:pPr marL="342900" indent="-342900"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Энтропия детерминированных сообщений равна нулю.  </a:t>
            </a:r>
          </a:p>
          <a:p>
            <a:pPr marL="342900" indent="-342900"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Энтропия максимальна, если все события равновероятны. 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Энтропия системы двух альтернативных событий может изменяться в пределах от нуля до единицы.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6B9F75-0DD5-41D6-B7D7-1919F0CF2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27" y="2285581"/>
            <a:ext cx="4296907" cy="26262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FBC34D-0A67-45C9-BB79-5CFCFDF66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34" y="3209925"/>
            <a:ext cx="5456906" cy="1143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3127F9-7D9C-41EA-9C12-1C2BC594E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700" y="5279476"/>
            <a:ext cx="6172200" cy="18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6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D91F41-4A5B-4729-AEF7-EE829F2EB8B2}"/>
              </a:ext>
            </a:extLst>
          </p:cNvPr>
          <p:cNvSpPr txBox="1"/>
          <p:nvPr/>
        </p:nvSpPr>
        <p:spPr>
          <a:xfrm>
            <a:off x="546100" y="276225"/>
            <a:ext cx="982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Вопросы эффективного кодирования затрагивают два основных направления – непосредственного кодирования непрерывных сигналов в дискретную форму и экономного кодирования дискретных сообщений.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0E85C1-4B49-48D7-A4B3-E959D322E7C1}"/>
              </a:ext>
            </a:extLst>
          </p:cNvPr>
          <p:cNvSpPr txBox="1"/>
          <p:nvPr/>
        </p:nvSpPr>
        <p:spPr>
          <a:xfrm>
            <a:off x="546100" y="1266825"/>
            <a:ext cx="9753600" cy="3054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 кодированием в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широком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смысле понимают отображение сообщения в сигнал для передачи его по каналу.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 кодированием в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узком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смысле – преобразование сообщений дискретного источника для передачи их по дискретному каналу связи.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кодирования на передающей стороне всегда предполагает применение обратной процедуры –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декодирования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для восстановления принятого сообщения. Устройства, осуществляющие кодирование и декодирование, называются соответственно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кодер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декодер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Вместе их называют кодеком.</a:t>
            </a:r>
          </a:p>
          <a:p>
            <a:pPr indent="450215" algn="just" hangingPunct="0">
              <a:lnSpc>
                <a:spcPct val="12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Кодовые таблицы                                                                               Кодовое дерево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5D84F62A-2F47-4A54-BDA9-DF1A71942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1092"/>
              </p:ext>
            </p:extLst>
          </p:nvPr>
        </p:nvGraphicFramePr>
        <p:xfrm>
          <a:off x="698500" y="4467225"/>
          <a:ext cx="4361179" cy="23000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7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581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Символ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Код1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Код2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Код3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600" spc="-5" dirty="0">
                          <a:latin typeface="Times New Roman"/>
                          <a:cs typeface="Times New Roman"/>
                        </a:rPr>
                        <a:t>Код4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28575">
                      <a:solidFill>
                        <a:srgbClr val="CC99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75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x1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6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x2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00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01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4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x3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011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110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952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582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x4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53975">
                      <a:solidFill>
                        <a:srgbClr val="CC99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0111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952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111</a:t>
                      </a:r>
                    </a:p>
                  </a:txBody>
                  <a:tcPr marL="0" marR="0" marT="15875" marB="0">
                    <a:lnL w="9525">
                      <a:solidFill>
                        <a:srgbClr val="664B00"/>
                      </a:solidFill>
                      <a:prstDash val="solid"/>
                    </a:lnL>
                    <a:lnR w="53975">
                      <a:solidFill>
                        <a:srgbClr val="664B00"/>
                      </a:solidFill>
                      <a:prstDash val="solid"/>
                    </a:lnR>
                    <a:lnT w="9525">
                      <a:solidFill>
                        <a:srgbClr val="664B00"/>
                      </a:solidFill>
                      <a:prstDash val="solid"/>
                    </a:lnT>
                    <a:lnB w="28575">
                      <a:solidFill>
                        <a:srgbClr val="664B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8B227D2-1007-47AD-ABA7-9818B4BD5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FEB10CF-47AE-4D7C-B794-61377276C5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776209"/>
              </p:ext>
            </p:extLst>
          </p:nvPr>
        </p:nvGraphicFramePr>
        <p:xfrm>
          <a:off x="5461000" y="4610771"/>
          <a:ext cx="4895850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43370" imgH="2273427" progId="Visio.Drawing.11">
                  <p:embed/>
                </p:oleObj>
              </mc:Choice>
              <mc:Fallback>
                <p:oleObj r:id="rId2" imgW="5243370" imgH="227342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749"/>
                      <a:stretch>
                        <a:fillRect/>
                      </a:stretch>
                    </p:blipFill>
                    <p:spPr bwMode="auto">
                      <a:xfrm>
                        <a:off x="5461000" y="4610771"/>
                        <a:ext cx="4895850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5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1B5400-05AF-440F-8F20-CBA19A023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374364"/>
            <a:ext cx="9419461" cy="24164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8E2FEA-E218-4FE9-87DD-27630ED0C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3006685"/>
            <a:ext cx="9194959" cy="229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166AC2-BE6F-45EB-BCF0-C4D6A4B3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27" y="657225"/>
            <a:ext cx="9680145" cy="1371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E82F5-4A30-42D1-88A9-62440FA78AD5}"/>
              </a:ext>
            </a:extLst>
          </p:cNvPr>
          <p:cNvSpPr txBox="1"/>
          <p:nvPr/>
        </p:nvSpPr>
        <p:spPr>
          <a:xfrm>
            <a:off x="585572" y="2333625"/>
            <a:ext cx="960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теорема гарантирует, что средняя длина слов хорошего кода отличается от энтропии не больше чем на 1. Если энтропия велика, то проигрыш по сравнению с минимально достижимой скоростью можно считать небольшим.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0DF8ABA-7D42-4CED-9483-CC5784188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7" y="3515413"/>
            <a:ext cx="9680145" cy="1587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B3DDC-08AF-48E2-904D-4A0E8C1322C5}"/>
              </a:ext>
            </a:extLst>
          </p:cNvPr>
          <p:cNvSpPr txBox="1"/>
          <p:nvPr/>
        </p:nvSpPr>
        <p:spPr>
          <a:xfrm>
            <a:off x="562712" y="5368087"/>
            <a:ext cx="9624060" cy="72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 hangingPunct="0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Другими словами, не существует кода со средней длиной кодовых слов меньше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обладающего свойством однозначной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декодируемости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7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1126</Words>
  <Application>Microsoft Office PowerPoint</Application>
  <PresentationFormat>Произвольный</PresentationFormat>
  <Paragraphs>104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Equation.DSMT4</vt:lpstr>
      <vt:lpstr>Visio.Drawing.11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Юлия Лежнина</dc:creator>
  <cp:lastModifiedBy>Юлия Лежнина</cp:lastModifiedBy>
  <cp:revision>11</cp:revision>
  <dcterms:created xsi:type="dcterms:W3CDTF">2023-08-21T18:50:26Z</dcterms:created>
  <dcterms:modified xsi:type="dcterms:W3CDTF">2024-09-05T20:39:33Z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2023-08-21T00:00:00Z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2023-08-21T00:00:00Z</vt:filetime>
  </property>
</Properties>
</file>