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fb68e6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fb68e6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3fb68e6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3fb68e6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3fb68e6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3fb68e6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3efd715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3efd715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3efd715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3efd715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efd715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3efd715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3efd715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3efd715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3efd715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3efd715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3fb68e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3fb68e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3fb68e6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3fb68e6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3fb68e6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3fb68e6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25" y="183100"/>
            <a:ext cx="8350198" cy="44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3340800"/>
            <a:ext cx="39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D9D9D9"/>
                </a:solidFill>
              </a:rPr>
              <a:t>Presented by Nicole Shen</a:t>
            </a:r>
            <a:endParaRPr b="1" i="1">
              <a:solidFill>
                <a:srgbClr val="D9D9D9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623400" y="277675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Telecom Churn Prediction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129938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468125" y="0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Deep Learning</a:t>
            </a:r>
            <a:endParaRPr b="1" i="1" sz="2400"/>
          </a:p>
        </p:txBody>
      </p:sp>
      <p:sp>
        <p:nvSpPr>
          <p:cNvPr id="143" name="Google Shape;143;p22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52700" y="70627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8" y="460600"/>
            <a:ext cx="7799700" cy="177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850" y="2239700"/>
            <a:ext cx="7876398" cy="28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Deep Learning</a:t>
            </a:r>
            <a:endParaRPr b="1" i="1" sz="2400"/>
          </a:p>
        </p:txBody>
      </p:sp>
      <p:sp>
        <p:nvSpPr>
          <p:cNvPr id="153" name="Google Shape;153;p23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552700" y="70627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25" y="830475"/>
            <a:ext cx="4944148" cy="40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775" y="0"/>
            <a:ext cx="3642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Conclusion &amp; Next Step</a:t>
            </a:r>
            <a:endParaRPr b="1" i="1" sz="2400"/>
          </a:p>
        </p:txBody>
      </p:sp>
      <p:sp>
        <p:nvSpPr>
          <p:cNvPr id="163" name="Google Shape;163;p24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552700" y="70627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83450" y="982650"/>
            <a:ext cx="778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vs DL: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CNN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125" y="1566100"/>
            <a:ext cx="4943901" cy="26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Introduction</a:t>
            </a:r>
            <a:endParaRPr b="1" i="1" sz="2400"/>
          </a:p>
        </p:txBody>
      </p:sp>
      <p:sp>
        <p:nvSpPr>
          <p:cNvPr id="63" name="Google Shape;63;p14"/>
          <p:cNvSpPr txBox="1"/>
          <p:nvPr/>
        </p:nvSpPr>
        <p:spPr>
          <a:xfrm>
            <a:off x="614150" y="951925"/>
            <a:ext cx="7492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major concerns in large telecom </a:t>
            </a:r>
            <a:r>
              <a:rPr lang="en"/>
              <a:t>industries.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strategies to acquire customers: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Acquire new customers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Upsell the existing customers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Increase the retention period of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existing customer costs lower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Churn Prediction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649" y="2042075"/>
            <a:ext cx="3604624" cy="27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Dataset</a:t>
            </a:r>
            <a:endParaRPr b="1" i="1" sz="2400"/>
          </a:p>
        </p:txBody>
      </p:sp>
      <p:sp>
        <p:nvSpPr>
          <p:cNvPr id="71" name="Google Shape;71;p15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14150" y="736375"/>
            <a:ext cx="749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00" y="1051750"/>
            <a:ext cx="7922601" cy="16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75500" y="2938875"/>
            <a:ext cx="71394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Size: 51047 row * 58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Label: Churn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customerid, monthly revenue, and related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</a:t>
            </a:r>
            <a:r>
              <a:rPr lang="en"/>
              <a:t>Evaluate if the model can generalize/predict new data well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○Metrics: recall, precision, accuracy, f1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0600" y="276375"/>
            <a:ext cx="615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A1A1A"/>
                </a:solidFill>
              </a:rPr>
              <a:t>Data Cleaning </a:t>
            </a:r>
            <a:endParaRPr b="1" i="1" sz="2400"/>
          </a:p>
        </p:txBody>
      </p:sp>
      <p:sp>
        <p:nvSpPr>
          <p:cNvPr id="81" name="Google Shape;81;p16"/>
          <p:cNvSpPr txBox="1"/>
          <p:nvPr/>
        </p:nvSpPr>
        <p:spPr>
          <a:xfrm>
            <a:off x="614150" y="951925"/>
            <a:ext cx="74925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●Rename columns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●Remove duplicates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○</a:t>
            </a:r>
            <a:r>
              <a:rPr lang="en" sz="1500">
                <a:solidFill>
                  <a:schemeClr val="dk1"/>
                </a:solidFill>
              </a:rPr>
              <a:t>Duplicate rows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○</a:t>
            </a:r>
            <a:r>
              <a:rPr lang="en" sz="1500">
                <a:solidFill>
                  <a:schemeClr val="dk1"/>
                </a:solidFill>
              </a:rPr>
              <a:t>Duplicate columns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●Handle missing value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○</a:t>
            </a:r>
            <a:r>
              <a:rPr lang="en" sz="1500">
                <a:solidFill>
                  <a:schemeClr val="dk1"/>
                </a:solidFill>
              </a:rPr>
              <a:t>Drop NaN values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●Profile Report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○</a:t>
            </a:r>
            <a:r>
              <a:rPr lang="en" sz="1500">
                <a:solidFill>
                  <a:schemeClr val="dk1"/>
                </a:solidFill>
              </a:rPr>
              <a:t>Distinct values in categorical columns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●Correlations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○</a:t>
            </a:r>
            <a:r>
              <a:rPr lang="en" sz="1500">
                <a:solidFill>
                  <a:schemeClr val="dk1"/>
                </a:solidFill>
              </a:rPr>
              <a:t>Heatmap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275" y="653475"/>
            <a:ext cx="4590774" cy="36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EDA </a:t>
            </a:r>
            <a:endParaRPr b="1" i="1" sz="2400"/>
          </a:p>
        </p:txBody>
      </p:sp>
      <p:sp>
        <p:nvSpPr>
          <p:cNvPr id="89" name="Google Shape;89;p17"/>
          <p:cNvSpPr txBox="1"/>
          <p:nvPr/>
        </p:nvSpPr>
        <p:spPr>
          <a:xfrm>
            <a:off x="614150" y="951925"/>
            <a:ext cx="74925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●Bar charts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●Histograms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00" y="1997725"/>
            <a:ext cx="2978500" cy="25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625" y="-229700"/>
            <a:ext cx="2716124" cy="28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4975" y="-229700"/>
            <a:ext cx="2716124" cy="28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0425" y="2445225"/>
            <a:ext cx="2978475" cy="25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2925" y="2495050"/>
            <a:ext cx="2498175" cy="24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Feature </a:t>
            </a:r>
            <a:r>
              <a:rPr b="1" i="1" lang="en" sz="2400"/>
              <a:t>Engineering</a:t>
            </a:r>
            <a:r>
              <a:rPr b="1" i="1" lang="en" sz="2400"/>
              <a:t> &amp; Feature selection</a:t>
            </a:r>
            <a:endParaRPr b="1" i="1" sz="2400"/>
          </a:p>
        </p:txBody>
      </p:sp>
      <p:sp>
        <p:nvSpPr>
          <p:cNvPr id="101" name="Google Shape;101;p18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463" y="606038"/>
            <a:ext cx="36099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52700" y="706275"/>
            <a:ext cx="46062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●Create New Features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○Total calls = Outbound calls + Inbound calls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●Feature Selection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○Select and fix top 9 features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○add/delete features while modeling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●Encoding : Convert categorical data to numeric data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○Target Encoding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○Category Codes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○Replace methods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●Resampling Imbalance Data: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○RandomUnderSampler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○RandomOverSampler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●Scaling Data: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○StandardScaler/MinMax 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1925" y="3861875"/>
            <a:ext cx="3178176" cy="8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1575" y="3808550"/>
            <a:ext cx="3178176" cy="9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</p:txBody>
      </p:sp>
      <p:sp>
        <p:nvSpPr>
          <p:cNvPr id="112" name="Google Shape;112;p19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06225" y="136750"/>
            <a:ext cx="460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A1A1A"/>
                </a:solidFill>
              </a:rPr>
              <a:t>Modeling Considerations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60600" y="506675"/>
            <a:ext cx="81375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●Validation methods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train_test_split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k-fold cross validation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Pipeline + Gridsearch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●ML algorithm &amp; Hyperparameter tuning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Decision Tree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Random Forest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Logistic Regression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KNeighbors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SVC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●Train &amp; Prediction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fit train set to predict val set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refit to train_full set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apply best model to predict test set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●Evaluation matrix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○</a:t>
            </a:r>
            <a:r>
              <a:rPr b="1" lang="en" sz="1200">
                <a:solidFill>
                  <a:schemeClr val="dk1"/>
                </a:solidFill>
              </a:rPr>
              <a:t> Classification report (f1, recall, precision, accuracy)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●Interpretation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dt.feature_importance_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200" y="328600"/>
            <a:ext cx="4438725" cy="4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Machine Learning Best Model</a:t>
            </a:r>
            <a:endParaRPr b="1" i="1" sz="2400"/>
          </a:p>
        </p:txBody>
      </p:sp>
      <p:sp>
        <p:nvSpPr>
          <p:cNvPr id="122" name="Google Shape;122;p20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52700" y="70627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14150" y="951925"/>
            <a:ext cx="67557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●Feature Selection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○Features: top 9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○Fillna (0)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●Pipeline in Gridsearch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○LabelEncoder()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○</a:t>
            </a:r>
            <a:r>
              <a:rPr b="1" lang="en" sz="1300">
                <a:solidFill>
                  <a:schemeClr val="dk1"/>
                </a:solidFill>
              </a:rPr>
              <a:t>StandardScaler()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○</a:t>
            </a:r>
            <a:r>
              <a:rPr b="1" lang="en" sz="1300">
                <a:solidFill>
                  <a:schemeClr val="dk1"/>
                </a:solidFill>
              </a:rPr>
              <a:t>RandomUnderSampler(random_state = 42)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○Estimator: Decision trees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■max_depth=3,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criterion='entropy'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●Evaluation Matrix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○Accuracy = 0.71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Estimator: RandomForestClassifier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○Recall=0.58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813" y="-219475"/>
            <a:ext cx="4440650" cy="32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225" y="3050875"/>
            <a:ext cx="4802352" cy="2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3" y="0"/>
            <a:ext cx="8614575" cy="4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60600" y="276375"/>
            <a:ext cx="61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Deep Learning</a:t>
            </a:r>
            <a:endParaRPr b="1" i="1" sz="2400"/>
          </a:p>
        </p:txBody>
      </p:sp>
      <p:sp>
        <p:nvSpPr>
          <p:cNvPr id="133" name="Google Shape;133;p21"/>
          <p:cNvSpPr txBox="1"/>
          <p:nvPr/>
        </p:nvSpPr>
        <p:spPr>
          <a:xfrm>
            <a:off x="614150" y="951925"/>
            <a:ext cx="74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60600" y="75232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00" y="754100"/>
            <a:ext cx="7830400" cy="25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25" y="3285700"/>
            <a:ext cx="7891826" cy="1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