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1040" r:id="rId3"/>
    <p:sldId id="1049" r:id="rId4"/>
    <p:sldId id="1102" r:id="rId5"/>
    <p:sldId id="1103" r:id="rId6"/>
    <p:sldId id="1085" r:id="rId7"/>
    <p:sldId id="1090" r:id="rId8"/>
    <p:sldId id="1091" r:id="rId9"/>
    <p:sldId id="1098" r:id="rId10"/>
    <p:sldId id="1097" r:id="rId11"/>
    <p:sldId id="1099" r:id="rId12"/>
    <p:sldId id="1100" r:id="rId13"/>
    <p:sldId id="1101" r:id="rId14"/>
    <p:sldId id="1093" r:id="rId15"/>
    <p:sldId id="1096" r:id="rId16"/>
    <p:sldId id="1073" r:id="rId17"/>
    <p:sldId id="1076" r:id="rId1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0"/>
      <p:italic r:id="rId21"/>
    </p:embeddedFont>
    <p:embeddedFont>
      <p:font typeface="Muli Light" panose="020B0600000101010101" charset="0"/>
      <p:regular r:id="rId22"/>
      <p:bold r:id="rId23"/>
      <p:italic r:id="rId24"/>
      <p:boldItalic r:id="rId25"/>
    </p:embeddedFont>
    <p:embeddedFont>
      <p:font typeface="Poppins" panose="020B0600000101010101" charset="0"/>
      <p:regular r:id="rId26"/>
      <p:bold r:id="rId27"/>
      <p:italic r:id="rId28"/>
      <p:boldItalic r:id="rId29"/>
    </p:embeddedFont>
    <p:embeddedFont>
      <p:font typeface="Poppins Light" panose="020B0600000101010101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79069B-CB89-472A-88E6-B36C00E36C8E}">
  <a:tblStyle styleId="{4279069B-CB89-472A-88E6-B36C00E3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pPr latinLnBrk="1"/>
          <a:endParaRPr lang="ko-KR" altLang="en-US"/>
        </a:p>
      </dgm:t>
      <dgm:extLst/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6EA15A-2915-4FBE-AD6D-1D21DB7AF42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3BE82A0-946F-4AB0-A218-7D2877052FAB}">
      <dgm:prSet phldrT="[텍스트]"/>
      <dgm:spPr/>
      <dgm:t>
        <a:bodyPr/>
        <a:lstStyle/>
        <a:p>
          <a:pPr latinLnBrk="1"/>
          <a:endParaRPr lang="ko-KR" altLang="en-US" dirty="0">
            <a:solidFill>
              <a:schemeClr val="bg1"/>
            </a:solidFill>
          </a:endParaRPr>
        </a:p>
      </dgm:t>
    </dgm:pt>
    <dgm:pt modelId="{F6F1BB86-D012-4CCE-B5C3-45D2925C15EB}" type="sibTrans" cxnId="{EC21B28B-958F-4535-ACF7-71D941583CF2}">
      <dgm:prSet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하늘, 사람, 실외이(가) 표시된 사진&#10;&#10;자동 생성된 설명">
            <a:extLst>
              <a:ext uri="{FF2B5EF4-FFF2-40B4-BE49-F238E27FC236}">
                <a16:creationId xmlns:a16="http://schemas.microsoft.com/office/drawing/2014/main" id="{84A609CD-16D4-4872-B5E3-52C095453E07}"/>
              </a:ext>
            </a:extLst>
          </dgm14:cNvPr>
        </a:ext>
      </dgm:extLst>
    </dgm:pt>
    <dgm:pt modelId="{748AE54E-41E6-475C-B0C7-8E5F399CA517}" type="parTrans" cxnId="{EC21B28B-958F-4535-ACF7-71D941583CF2}">
      <dgm:prSet/>
      <dgm:spPr/>
      <dgm:t>
        <a:bodyPr/>
        <a:lstStyle/>
        <a:p>
          <a:pPr latinLnBrk="1"/>
          <a:endParaRPr lang="ko-KR" altLang="en-US"/>
        </a:p>
      </dgm:t>
    </dgm:pt>
    <dgm:pt modelId="{91A48EC6-2932-4CCA-96CF-3705ED3F7AE1}" type="pres">
      <dgm:prSet presAssocID="{C16EA15A-2915-4FBE-AD6D-1D21DB7AF423}" presName="Name0" presStyleCnt="0">
        <dgm:presLayoutVars>
          <dgm:chMax val="7"/>
          <dgm:chPref val="7"/>
          <dgm:dir/>
        </dgm:presLayoutVars>
      </dgm:prSet>
      <dgm:spPr/>
    </dgm:pt>
    <dgm:pt modelId="{4593179F-A001-457A-9450-E4049D77F8BF}" type="pres">
      <dgm:prSet presAssocID="{C16EA15A-2915-4FBE-AD6D-1D21DB7AF423}" presName="Name1" presStyleCnt="0"/>
      <dgm:spPr/>
    </dgm:pt>
    <dgm:pt modelId="{CD95490E-09B3-4AA4-A916-2F63F7D56B77}" type="pres">
      <dgm:prSet presAssocID="{F6F1BB86-D012-4CCE-B5C3-45D2925C15EB}" presName="picture_1" presStyleCnt="0"/>
      <dgm:spPr/>
    </dgm:pt>
    <dgm:pt modelId="{9B5A16A4-A591-45A4-879F-9ABB305C1E47}" type="pres">
      <dgm:prSet presAssocID="{F6F1BB86-D012-4CCE-B5C3-45D2925C15EB}" presName="pictureRepeatNode" presStyleLbl="alignImgPlace1" presStyleIdx="0" presStyleCnt="1" custScaleX="129031" custScaleY="130857" custLinFactNeighborX="-3454" custLinFactNeighborY="2188"/>
      <dgm:spPr/>
    </dgm:pt>
    <dgm:pt modelId="{67C1230E-49C5-40C0-803B-883AC624818B}" type="pres">
      <dgm:prSet presAssocID="{53BE82A0-946F-4AB0-A218-7D2877052FAB}" presName="text_1" presStyleLbl="node1" presStyleIdx="0" presStyleCnt="0">
        <dgm:presLayoutVars>
          <dgm:bulletEnabled val="1"/>
        </dgm:presLayoutVars>
      </dgm:prSet>
      <dgm:spPr/>
    </dgm:pt>
  </dgm:ptLst>
  <dgm:cxnLst>
    <dgm:cxn modelId="{8C636E02-1408-498D-A288-C07DFC62C098}" type="presOf" srcId="{53BE82A0-946F-4AB0-A218-7D2877052FAB}" destId="{67C1230E-49C5-40C0-803B-883AC624818B}" srcOrd="0" destOrd="0" presId="urn:microsoft.com/office/officeart/2008/layout/CircularPictureCallout"/>
    <dgm:cxn modelId="{EC21B28B-958F-4535-ACF7-71D941583CF2}" srcId="{C16EA15A-2915-4FBE-AD6D-1D21DB7AF423}" destId="{53BE82A0-946F-4AB0-A218-7D2877052FAB}" srcOrd="0" destOrd="0" parTransId="{748AE54E-41E6-475C-B0C7-8E5F399CA517}" sibTransId="{F6F1BB86-D012-4CCE-B5C3-45D2925C15EB}"/>
    <dgm:cxn modelId="{D689BBBD-700C-4391-8A00-B33917998744}" type="presOf" srcId="{F6F1BB86-D012-4CCE-B5C3-45D2925C15EB}" destId="{9B5A16A4-A591-45A4-879F-9ABB305C1E47}" srcOrd="0" destOrd="0" presId="urn:microsoft.com/office/officeart/2008/layout/CircularPictureCallout"/>
    <dgm:cxn modelId="{BE7E4BD7-BBAD-4426-9F5C-E309CE8E28F1}" type="presOf" srcId="{C16EA15A-2915-4FBE-AD6D-1D21DB7AF423}" destId="{91A48EC6-2932-4CCA-96CF-3705ED3F7AE1}" srcOrd="0" destOrd="0" presId="urn:microsoft.com/office/officeart/2008/layout/CircularPictureCallout"/>
    <dgm:cxn modelId="{14EB083A-216A-474B-875B-2A340C1F9049}" type="presParOf" srcId="{91A48EC6-2932-4CCA-96CF-3705ED3F7AE1}" destId="{4593179F-A001-457A-9450-E4049D77F8BF}" srcOrd="0" destOrd="0" presId="urn:microsoft.com/office/officeart/2008/layout/CircularPictureCallout"/>
    <dgm:cxn modelId="{43C84E35-D5D6-4EEB-8E89-D82E10C633A2}" type="presParOf" srcId="{4593179F-A001-457A-9450-E4049D77F8BF}" destId="{CD95490E-09B3-4AA4-A916-2F63F7D56B77}" srcOrd="0" destOrd="0" presId="urn:microsoft.com/office/officeart/2008/layout/CircularPictureCallout"/>
    <dgm:cxn modelId="{6F83F49D-6501-4D80-BE26-56548417242D}" type="presParOf" srcId="{CD95490E-09B3-4AA4-A916-2F63F7D56B77}" destId="{9B5A16A4-A591-45A4-879F-9ABB305C1E47}" srcOrd="0" destOrd="0" presId="urn:microsoft.com/office/officeart/2008/layout/CircularPictureCallout"/>
    <dgm:cxn modelId="{D39896D5-A5DB-4EB3-82D2-24E07241C473}" type="presParOf" srcId="{4593179F-A001-457A-9450-E4049D77F8BF}" destId="{67C1230E-49C5-40C0-803B-883AC624818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사람, 벽, 실내, 남자이(가) 표시된 사진&#10;&#10;자동 생성된 설명">
            <a:extLst>
              <a:ext uri="{FF2B5EF4-FFF2-40B4-BE49-F238E27FC236}">
                <a16:creationId xmlns:a16="http://schemas.microsoft.com/office/drawing/2014/main" id="{32CCF3CE-7835-463D-9C0E-0D8932AA7278}"/>
              </a:ext>
            </a:extLst>
          </dgm14:cNvPr>
        </a:ext>
      </dgm:extLst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9139" custLinFactNeighborY="12457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36121E-1552-487F-9936-230A1AA446F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7D89973-4395-4B2A-BEB4-FDA4B95BDF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59AAA88-B010-4AE3-85F1-20717940C037}" type="sibTrans" cxnId="{24F0F4B7-7303-4FCE-9264-499B951EB30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pPr latinLnBrk="1"/>
          <a:endParaRPr lang="ko-KR" altLang="en-US"/>
        </a:p>
      </dgm:t>
      <dgm:extLst/>
    </dgm:pt>
    <dgm:pt modelId="{F8B08999-56CA-40F5-A288-8D23EAA2BCE4}" type="parTrans" cxnId="{24F0F4B7-7303-4FCE-9264-499B951EB30F}">
      <dgm:prSet/>
      <dgm:spPr/>
      <dgm:t>
        <a:bodyPr/>
        <a:lstStyle/>
        <a:p>
          <a:pPr latinLnBrk="1"/>
          <a:endParaRPr lang="ko-KR" altLang="en-US"/>
        </a:p>
      </dgm:t>
    </dgm:pt>
    <dgm:pt modelId="{ACB29CBF-CED8-4F54-981D-C87D4397C8D9}" type="pres">
      <dgm:prSet presAssocID="{2D36121E-1552-487F-9936-230A1AA446F1}" presName="Name0" presStyleCnt="0">
        <dgm:presLayoutVars>
          <dgm:chMax val="7"/>
          <dgm:chPref val="7"/>
          <dgm:dir/>
        </dgm:presLayoutVars>
      </dgm:prSet>
      <dgm:spPr/>
    </dgm:pt>
    <dgm:pt modelId="{A4397850-1B2D-41B6-986D-E5AFD30BE553}" type="pres">
      <dgm:prSet presAssocID="{2D36121E-1552-487F-9936-230A1AA446F1}" presName="Name1" presStyleCnt="0"/>
      <dgm:spPr/>
    </dgm:pt>
    <dgm:pt modelId="{C30AB994-AB65-4D57-8CE8-023DE0173575}" type="pres">
      <dgm:prSet presAssocID="{859AAA88-B010-4AE3-85F1-20717940C037}" presName="picture_1" presStyleCnt="0"/>
      <dgm:spPr/>
    </dgm:pt>
    <dgm:pt modelId="{B79449B8-D2C5-459C-BE5F-E57659233D78}" type="pres">
      <dgm:prSet presAssocID="{859AAA88-B010-4AE3-85F1-20717940C037}" presName="pictureRepeatNode" presStyleLbl="alignImgPlace1" presStyleIdx="0" presStyleCnt="1" custScaleX="128965" custScaleY="133825" custLinFactNeighborX="3483" custLinFactNeighborY="19355"/>
      <dgm:spPr/>
    </dgm:pt>
    <dgm:pt modelId="{9E7D4AAA-46A8-47C2-8A36-C4344B073FFE}" type="pres">
      <dgm:prSet presAssocID="{87D89973-4395-4B2A-BEB4-FDA4B95BDF39}" presName="text_1" presStyleLbl="node1" presStyleIdx="0" presStyleCnt="0" custLinFactY="12724" custLinFactNeighborX="-98201" custLinFactNeighborY="100000">
        <dgm:presLayoutVars>
          <dgm:bulletEnabled val="1"/>
        </dgm:presLayoutVars>
      </dgm:prSet>
      <dgm:spPr/>
    </dgm:pt>
  </dgm:ptLst>
  <dgm:cxnLst>
    <dgm:cxn modelId="{52754F04-4861-4D25-9EBE-17C100DBDDEE}" type="presOf" srcId="{859AAA88-B010-4AE3-85F1-20717940C037}" destId="{B79449B8-D2C5-459C-BE5F-E57659233D78}" srcOrd="0" destOrd="0" presId="urn:microsoft.com/office/officeart/2008/layout/CircularPictureCallout"/>
    <dgm:cxn modelId="{0512E339-4B56-4E8A-A911-1323F163756C}" type="presOf" srcId="{2D36121E-1552-487F-9936-230A1AA446F1}" destId="{ACB29CBF-CED8-4F54-981D-C87D4397C8D9}" srcOrd="0" destOrd="0" presId="urn:microsoft.com/office/officeart/2008/layout/CircularPictureCallout"/>
    <dgm:cxn modelId="{24F0F4B7-7303-4FCE-9264-499B951EB30F}" srcId="{2D36121E-1552-487F-9936-230A1AA446F1}" destId="{87D89973-4395-4B2A-BEB4-FDA4B95BDF39}" srcOrd="0" destOrd="0" parTransId="{F8B08999-56CA-40F5-A288-8D23EAA2BCE4}" sibTransId="{859AAA88-B010-4AE3-85F1-20717940C037}"/>
    <dgm:cxn modelId="{D7677CE9-FAD7-4C0A-91E7-8A173FF63D50}" type="presOf" srcId="{87D89973-4395-4B2A-BEB4-FDA4B95BDF39}" destId="{9E7D4AAA-46A8-47C2-8A36-C4344B073FFE}" srcOrd="0" destOrd="0" presId="urn:microsoft.com/office/officeart/2008/layout/CircularPictureCallout"/>
    <dgm:cxn modelId="{69AEC962-8B14-4C90-80B1-F5E7FE3E7756}" type="presParOf" srcId="{ACB29CBF-CED8-4F54-981D-C87D4397C8D9}" destId="{A4397850-1B2D-41B6-986D-E5AFD30BE553}" srcOrd="0" destOrd="0" presId="urn:microsoft.com/office/officeart/2008/layout/CircularPictureCallout"/>
    <dgm:cxn modelId="{9843E576-45AD-410C-8FE4-381B48A6C946}" type="presParOf" srcId="{A4397850-1B2D-41B6-986D-E5AFD30BE553}" destId="{C30AB994-AB65-4D57-8CE8-023DE0173575}" srcOrd="0" destOrd="0" presId="urn:microsoft.com/office/officeart/2008/layout/CircularPictureCallout"/>
    <dgm:cxn modelId="{A6A154AF-D997-4D1A-907E-7C13B83A8022}" type="presParOf" srcId="{C30AB994-AB65-4D57-8CE8-023DE0173575}" destId="{B79449B8-D2C5-459C-BE5F-E57659233D78}" srcOrd="0" destOrd="0" presId="urn:microsoft.com/office/officeart/2008/layout/CircularPictureCallout"/>
    <dgm:cxn modelId="{B4D6663F-5734-41A8-99BD-2A248821513B}" type="presParOf" srcId="{A4397850-1B2D-41B6-986D-E5AFD30BE553}" destId="{9E7D4AAA-46A8-47C2-8A36-C4344B073FF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A16A4-A591-45A4-879F-9ABB305C1E47}">
      <dsp:nvSpPr>
        <dsp:cNvPr id="0" name=""/>
        <dsp:cNvSpPr/>
      </dsp:nvSpPr>
      <dsp:spPr>
        <a:xfrm>
          <a:off x="327631" y="140239"/>
          <a:ext cx="1319825" cy="13385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1230E-49C5-40C0-803B-883AC624818B}">
      <dsp:nvSpPr>
        <dsp:cNvPr id="0" name=""/>
        <dsp:cNvSpPr/>
      </dsp:nvSpPr>
      <dsp:spPr>
        <a:xfrm>
          <a:off x="695554" y="818819"/>
          <a:ext cx="654639" cy="3375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>
            <a:solidFill>
              <a:schemeClr val="bg1"/>
            </a:solidFill>
          </a:endParaRPr>
        </a:p>
      </dsp:txBody>
      <dsp:txXfrm>
        <a:off x="695554" y="818819"/>
        <a:ext cx="654639" cy="337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433860" y="316061"/>
          <a:ext cx="1252958" cy="130017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49B8-D2C5-459C-BE5F-E57659233D78}">
      <dsp:nvSpPr>
        <dsp:cNvPr id="0" name=""/>
        <dsp:cNvSpPr/>
      </dsp:nvSpPr>
      <dsp:spPr>
        <a:xfrm>
          <a:off x="378909" y="383079"/>
          <a:ext cx="1252958" cy="13001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4AAA-46A8-47C2-8A36-C4344B073FFE}">
      <dsp:nvSpPr>
        <dsp:cNvPr id="0" name=""/>
        <dsp:cNvSpPr/>
      </dsp:nvSpPr>
      <dsp:spPr>
        <a:xfrm>
          <a:off x="50048" y="1236647"/>
          <a:ext cx="621791" cy="3206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0048" y="1236647"/>
        <a:ext cx="621791" cy="32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4762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uli Light" panose="020B0600000101010101" charset="0"/>
        <a:ea typeface="Muli Light" panose="020B0600000101010101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latin typeface="Muli Light" panose="020B0600000101010101" charset="0"/>
              </a:rPr>
              <a:pPr/>
              <a:t>2</a:t>
            </a:fld>
            <a:endParaRPr lang="en-US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스탑워드</a:t>
            </a:r>
            <a:r>
              <a:rPr lang="ko-KR" altLang="en-US" dirty="0"/>
              <a:t> 업그레이드 함</a:t>
            </a:r>
            <a:endParaRPr lang="en-US" altLang="ko-KR" dirty="0"/>
          </a:p>
          <a:p>
            <a:r>
              <a:rPr lang="ko-KR" altLang="en-US" dirty="0"/>
              <a:t>기존에 하이라이트 추출에 쓰이던 레이블 단어들을 오히려 제외하기로 함 </a:t>
            </a:r>
            <a:r>
              <a:rPr lang="en-US" altLang="ko-KR" dirty="0"/>
              <a:t>(</a:t>
            </a:r>
            <a:r>
              <a:rPr lang="ko-KR" altLang="en-US" dirty="0"/>
              <a:t>모든 영상에 </a:t>
            </a:r>
            <a:r>
              <a:rPr lang="ko-KR" altLang="en-US" dirty="0" err="1"/>
              <a:t>나올테니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합집합 이용</a:t>
            </a:r>
            <a:endParaRPr lang="en-US" altLang="ko-KR" dirty="0"/>
          </a:p>
          <a:p>
            <a:r>
              <a:rPr lang="ko-KR" altLang="en-US" dirty="0"/>
              <a:t>레이블 단어들은 인터넷에 채팅 기반 하이라이트 추출 검색하다가 찾은 내용임</a:t>
            </a:r>
          </a:p>
        </p:txBody>
      </p:sp>
    </p:spTree>
    <p:extLst>
      <p:ext uri="{BB962C8B-B14F-4D97-AF65-F5344CB8AC3E}">
        <p14:creationId xmlns:p14="http://schemas.microsoft.com/office/powerpoint/2010/main" val="340624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최소한 </a:t>
            </a:r>
            <a:r>
              <a:rPr lang="ko-KR" altLang="en-US" dirty="0" err="1"/>
              <a:t>세번은</a:t>
            </a:r>
            <a:r>
              <a:rPr lang="ko-KR" altLang="en-US" dirty="0"/>
              <a:t> 나온 단어들만 이용해서 </a:t>
            </a:r>
            <a:r>
              <a:rPr lang="en-US" altLang="ko-KR" dirty="0" err="1"/>
              <a:t>tf-idf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매트릭스 만들고</a:t>
            </a:r>
            <a:endParaRPr lang="en-US" altLang="ko-KR" baseline="0" dirty="0"/>
          </a:p>
          <a:p>
            <a:r>
              <a:rPr lang="ko-KR" altLang="en-US" baseline="0" dirty="0"/>
              <a:t>차원 수는 </a:t>
            </a:r>
            <a:r>
              <a:rPr lang="en-US" altLang="ko-KR" baseline="0" dirty="0"/>
              <a:t>300</a:t>
            </a:r>
            <a:r>
              <a:rPr lang="ko-KR" altLang="en-US" baseline="0" dirty="0"/>
              <a:t>으로 줄임 </a:t>
            </a:r>
            <a:r>
              <a:rPr lang="en-US" altLang="ko-KR" baseline="0" dirty="0"/>
              <a:t>(</a:t>
            </a:r>
            <a:r>
              <a:rPr lang="ko-KR" altLang="en-US" baseline="0" dirty="0"/>
              <a:t>최소 </a:t>
            </a:r>
            <a:r>
              <a:rPr lang="en-US" altLang="ko-KR" baseline="0" dirty="0"/>
              <a:t>600</a:t>
            </a:r>
            <a:r>
              <a:rPr lang="ko-KR" altLang="en-US" baseline="0" dirty="0"/>
              <a:t>개 최대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천개</a:t>
            </a:r>
            <a:r>
              <a:rPr lang="ko-KR" altLang="en-US" baseline="0" dirty="0"/>
              <a:t> 나옴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영상 길이에 따라 다름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SVD </a:t>
            </a:r>
            <a:r>
              <a:rPr lang="ko-KR" altLang="en-US" baseline="0" dirty="0"/>
              <a:t>를 직접 구현해보았으나 오류가 많아 기존 존재하는 </a:t>
            </a:r>
            <a:r>
              <a:rPr lang="en-US" altLang="ko-KR" baseline="0" dirty="0"/>
              <a:t>SVD</a:t>
            </a:r>
            <a:r>
              <a:rPr lang="ko-KR" altLang="en-US" baseline="0" dirty="0"/>
              <a:t>로 대체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797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결과물 잘나옴</a:t>
            </a:r>
            <a:r>
              <a:rPr lang="en-US" altLang="ko-KR" dirty="0"/>
              <a:t>,,,</a:t>
            </a:r>
          </a:p>
          <a:p>
            <a:r>
              <a:rPr lang="ko-KR" altLang="en-US" dirty="0" err="1"/>
              <a:t>제엔장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617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 err="1"/>
              <a:t>tf-idf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출력해보려고 하니 메모리 오류 발생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이번주</a:t>
            </a:r>
            <a:r>
              <a:rPr lang="ko-KR" altLang="en-US" baseline="0" dirty="0"/>
              <a:t> 대부분 시간 보냄 이걸로</a:t>
            </a:r>
            <a:r>
              <a:rPr lang="en-US" altLang="ko-KR" baseline="0" dirty="0"/>
              <a:t>)</a:t>
            </a:r>
          </a:p>
          <a:p>
            <a:pPr marL="139700" indent="0">
              <a:buNone/>
            </a:pPr>
            <a:r>
              <a:rPr lang="en-US" altLang="ko-KR" dirty="0" err="1"/>
              <a:t>tf-idf</a:t>
            </a:r>
            <a:r>
              <a:rPr lang="ko-KR" altLang="en-US" dirty="0"/>
              <a:t>가 </a:t>
            </a:r>
            <a:r>
              <a:rPr lang="ko-KR" altLang="en-US" dirty="0" err="1"/>
              <a:t>안만들어지는</a:t>
            </a:r>
            <a:r>
              <a:rPr lang="ko-KR" altLang="en-US" dirty="0"/>
              <a:t> 것으로 오해</a:t>
            </a:r>
          </a:p>
        </p:txBody>
      </p:sp>
    </p:spTree>
    <p:extLst>
      <p:ext uri="{BB962C8B-B14F-4D97-AF65-F5344CB8AC3E}">
        <p14:creationId xmlns:p14="http://schemas.microsoft.com/office/powerpoint/2010/main" val="278505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altLang="ko-KR" dirty="0" err="1"/>
              <a:t>tf-idf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출력해보려고 하니 메모리 오류 발생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이번주</a:t>
            </a:r>
            <a:r>
              <a:rPr lang="ko-KR" altLang="en-US" baseline="0" dirty="0"/>
              <a:t> 대부분 시간 보냄 이걸로</a:t>
            </a:r>
            <a:r>
              <a:rPr lang="en-US" altLang="ko-KR" baseline="0" dirty="0"/>
              <a:t>)</a:t>
            </a:r>
          </a:p>
          <a:p>
            <a:pPr marL="139700" indent="0">
              <a:buNone/>
            </a:pPr>
            <a:r>
              <a:rPr lang="en-US" altLang="ko-KR" dirty="0" err="1"/>
              <a:t>tf-idf</a:t>
            </a:r>
            <a:r>
              <a:rPr lang="ko-KR" altLang="en-US" dirty="0"/>
              <a:t>가 </a:t>
            </a:r>
            <a:r>
              <a:rPr lang="ko-KR" altLang="en-US" dirty="0" err="1"/>
              <a:t>안만들어지는</a:t>
            </a:r>
            <a:r>
              <a:rPr lang="ko-KR" altLang="en-US" dirty="0"/>
              <a:t> 것으로 오해</a:t>
            </a:r>
          </a:p>
        </p:txBody>
      </p:sp>
    </p:spTree>
    <p:extLst>
      <p:ext uri="{BB962C8B-B14F-4D97-AF65-F5344CB8AC3E}">
        <p14:creationId xmlns:p14="http://schemas.microsoft.com/office/powerpoint/2010/main" val="4228289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ko-KR" altLang="en-US" dirty="0"/>
              <a:t>해결법은 의외로 간단</a:t>
            </a:r>
            <a:r>
              <a:rPr lang="en-US" altLang="ko-KR" dirty="0"/>
              <a:t>,,,,</a:t>
            </a:r>
          </a:p>
          <a:p>
            <a:pPr marL="139700" indent="0">
              <a:buNone/>
            </a:pPr>
            <a:r>
              <a:rPr lang="en-US" altLang="ko-KR" dirty="0" err="1"/>
              <a:t>fit_transform</a:t>
            </a:r>
            <a:r>
              <a:rPr lang="ko-KR" altLang="en-US" dirty="0"/>
              <a:t>이 문제인줄 알았으나 </a:t>
            </a:r>
            <a:r>
              <a:rPr lang="en-US" altLang="ko-KR" dirty="0" err="1"/>
              <a:t>toarray</a:t>
            </a:r>
            <a:r>
              <a:rPr lang="en-US" altLang="ko-KR" dirty="0"/>
              <a:t> </a:t>
            </a:r>
            <a:r>
              <a:rPr lang="ko-KR" altLang="en-US" dirty="0"/>
              <a:t>함수가 문제였음</a:t>
            </a:r>
            <a:endParaRPr lang="en-US" altLang="ko-KR" dirty="0"/>
          </a:p>
          <a:p>
            <a:pPr marL="139700" indent="0">
              <a:buNone/>
            </a:pPr>
            <a:r>
              <a:rPr lang="en-US" altLang="ko-KR" dirty="0" err="1"/>
              <a:t>fit_transform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시킨 </a:t>
            </a:r>
            <a:r>
              <a:rPr lang="en-US" altLang="ko-KR" baseline="0" dirty="0" err="1"/>
              <a:t>tf-idf</a:t>
            </a:r>
            <a:r>
              <a:rPr lang="en-US" altLang="ko-KR" baseline="0" dirty="0"/>
              <a:t> </a:t>
            </a:r>
            <a:r>
              <a:rPr lang="ko-KR" altLang="en-US" baseline="0" dirty="0"/>
              <a:t>벡터를 다시 </a:t>
            </a:r>
            <a:r>
              <a:rPr lang="en-US" altLang="ko-KR" baseline="0" dirty="0" err="1"/>
              <a:t>svd</a:t>
            </a:r>
            <a:r>
              <a:rPr lang="ko-KR" altLang="en-US" baseline="0" dirty="0"/>
              <a:t>로 </a:t>
            </a:r>
            <a:r>
              <a:rPr lang="en-US" altLang="ko-KR" baseline="0" dirty="0" err="1"/>
              <a:t>fit_transform</a:t>
            </a:r>
            <a:r>
              <a:rPr lang="ko-KR" altLang="en-US" baseline="0" dirty="0"/>
              <a:t> 실행</a:t>
            </a:r>
            <a:r>
              <a:rPr lang="en-US" altLang="ko-KR" baseline="0" dirty="0"/>
              <a:t>, </a:t>
            </a:r>
          </a:p>
          <a:p>
            <a:pPr marL="139700" indent="0">
              <a:buNone/>
            </a:pPr>
            <a:r>
              <a:rPr lang="ko-KR" altLang="en-US" baseline="0" dirty="0"/>
              <a:t>결과물까지 잘 확인할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97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870"/>
            <a:ext cx="7348373" cy="53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16" y="633784"/>
            <a:ext cx="7348373" cy="448584"/>
          </a:xfrm>
        </p:spPr>
        <p:txBody>
          <a:bodyPr wrap="square">
            <a:sp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27" y="4677984"/>
            <a:ext cx="329431" cy="32943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50" dirty="0">
                <a:latin typeface="Muli Light" panose="020B0600000101010101" charset="0"/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27" y="4677984"/>
            <a:ext cx="329431" cy="292828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330860"/>
            <a:ext cx="821616" cy="812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172154"/>
            <a:ext cx="1220830" cy="33835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75" y="71894"/>
            <a:ext cx="1195121" cy="5400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89502" y="4515966"/>
            <a:ext cx="702078" cy="53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305178"/>
                </a:solidFill>
                <a:latin typeface="Muli Light" panose="020B0600000101010101" charset="0"/>
                <a:cs typeface="Arial" panose="020B0604020202020204" pitchFamily="34" charset="0"/>
              </a:rPr>
              <a:t>Term Project </a:t>
            </a:r>
            <a:r>
              <a:rPr lang="en-US" altLang="ko-KR" dirty="0"/>
              <a:t>Progress Presentation</a:t>
            </a:r>
            <a:br>
              <a:rPr lang="ko-KR" altLang="en-US" dirty="0"/>
            </a:br>
            <a:endParaRPr lang="en-US" altLang="ko-KR" dirty="0">
              <a:solidFill>
                <a:srgbClr val="305178"/>
              </a:solidFill>
              <a:latin typeface="Muli Light" panose="020B0600000101010101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SVD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minimum document frequency = 3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No. of topics = 300 (may change)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825" y="2122588"/>
            <a:ext cx="4576350" cy="271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4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Coding the query calculation by utilizing cosine similarity on SVD vectors.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3" y="52688"/>
            <a:ext cx="891589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</a:t>
            </a:r>
            <a:r>
              <a:rPr lang="en-US" sz="4800" dirty="0" err="1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Seon</a:t>
            </a:r>
            <a:endParaRPr lang="en-US" sz="4800" dirty="0">
              <a:solidFill>
                <a:srgbClr val="305178"/>
              </a:solidFill>
              <a:latin typeface="Poppins" panose="020B0600000101010101" charset="0"/>
              <a:cs typeface="Poppins" panose="020B0600000101010101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68" y="1749714"/>
            <a:ext cx="6736454" cy="30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Add videos to the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url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list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C61E9-B9BD-4589-8FAA-F2AE863D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07" y="1701740"/>
            <a:ext cx="3162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5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Streamers do NOT use TAG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02DDD-2019-4480-853E-EC0D05FA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1" y="1610994"/>
            <a:ext cx="3512014" cy="30133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93B624-3DAE-47E3-89B2-08C835519931}"/>
              </a:ext>
            </a:extLst>
          </p:cNvPr>
          <p:cNvSpPr/>
          <p:nvPr/>
        </p:nvSpPr>
        <p:spPr>
          <a:xfrm>
            <a:off x="847655" y="4271650"/>
            <a:ext cx="687469" cy="35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87D61-3703-400B-909C-46EB58F8C9DB}"/>
              </a:ext>
            </a:extLst>
          </p:cNvPr>
          <p:cNvSpPr txBox="1"/>
          <p:nvPr/>
        </p:nvSpPr>
        <p:spPr>
          <a:xfrm>
            <a:off x="3944601" y="4271650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generated tag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CABE66-FD47-4A06-891E-9B99D8D813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535124" y="4425539"/>
            <a:ext cx="2409477" cy="224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07558F-03D2-44BB-9A7B-A090512FDF95}"/>
              </a:ext>
            </a:extLst>
          </p:cNvPr>
          <p:cNvSpPr txBox="1"/>
          <p:nvPr/>
        </p:nvSpPr>
        <p:spPr>
          <a:xfrm>
            <a:off x="4579468" y="2554883"/>
            <a:ext cx="376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Use follows instead of tags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242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Memory Error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To make TF-IDF matrix, we try to use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toarray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() method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Too many distinct words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8" y="2205127"/>
            <a:ext cx="7345324" cy="196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75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Solution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Do not print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tf-idf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matrix (No need)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No problem executing SVD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Trouble Shooting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046559"/>
            <a:ext cx="55435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53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Development plans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96F5D6-4EAA-4730-B2BB-0858C4B35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64921"/>
              </p:ext>
            </p:extLst>
          </p:nvPr>
        </p:nvGraphicFramePr>
        <p:xfrm>
          <a:off x="670110" y="1469254"/>
          <a:ext cx="7810474" cy="2853975"/>
        </p:xfrm>
        <a:graphic>
          <a:graphicData uri="http://schemas.openxmlformats.org/drawingml/2006/table">
            <a:tbl>
              <a:tblPr firstRow="1" bandRow="1">
                <a:tableStyleId>{4279069B-CB89-472A-88E6-B36C00E36C8E}</a:tableStyleId>
              </a:tblPr>
              <a:tblGrid>
                <a:gridCol w="1114140">
                  <a:extLst>
                    <a:ext uri="{9D8B030D-6E8A-4147-A177-3AD203B41FA5}">
                      <a16:colId xmlns:a16="http://schemas.microsoft.com/office/drawing/2014/main" val="4077927714"/>
                    </a:ext>
                  </a:extLst>
                </a:gridCol>
                <a:gridCol w="6696334">
                  <a:extLst>
                    <a:ext uri="{9D8B030D-6E8A-4147-A177-3AD203B41FA5}">
                      <a16:colId xmlns:a16="http://schemas.microsoft.com/office/drawing/2014/main" val="3524500443"/>
                    </a:ext>
                  </a:extLst>
                </a:gridCol>
              </a:tblGrid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Week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 Plan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1024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1</a:t>
                      </a:r>
                      <a:r>
                        <a:rPr lang="en-US" altLang="ko-KR" sz="1800" b="1" baseline="30000" dirty="0"/>
                        <a:t>st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Collecting chat logs and follows</a:t>
                      </a:r>
                      <a:endParaRPr lang="ko-KR" alt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48003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2</a:t>
                      </a:r>
                      <a:r>
                        <a:rPr lang="en-US" altLang="ko-KR" sz="1800" b="1" baseline="30000" dirty="0"/>
                        <a:t>nd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Data preprocessing and query calculation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1496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3</a:t>
                      </a:r>
                      <a:r>
                        <a:rPr lang="en-US" altLang="ko-KR" sz="1800" b="1" baseline="30000" dirty="0"/>
                        <a:t>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Developing evaluation function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689"/>
                  </a:ext>
                </a:extLst>
              </a:tr>
              <a:tr h="57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4</a:t>
                      </a:r>
                      <a:r>
                        <a:rPr lang="en-US" altLang="ko-KR" sz="1800" b="1" baseline="30000" dirty="0"/>
                        <a:t>th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Muli Light" panose="020B0600000101010101" charset="0"/>
                        </a:rPr>
                        <a:t>Additional features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5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2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72349-0C7F-4F23-B34C-8A9D23F09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FCD0B-17F7-46BA-9239-3D86F8DCAADA}"/>
              </a:ext>
            </a:extLst>
          </p:cNvPr>
          <p:cNvSpPr txBox="1"/>
          <p:nvPr/>
        </p:nvSpPr>
        <p:spPr>
          <a:xfrm>
            <a:off x="3082649" y="2070848"/>
            <a:ext cx="29787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Muli Light" panose="020B0600000101010101" charset="0"/>
              </a:rPr>
              <a:t>Thank you!</a:t>
            </a:r>
          </a:p>
          <a:p>
            <a:r>
              <a:rPr lang="en-US" altLang="ko-KR" sz="4400" dirty="0">
                <a:latin typeface="Muli Light" panose="020B0600000101010101" charset="0"/>
              </a:rPr>
              <a:t>    Merci!</a:t>
            </a:r>
            <a:endParaRPr lang="ko-KR" altLang="en-US" sz="4400" dirty="0">
              <a:latin typeface="Muli Light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94" y="171292"/>
            <a:ext cx="7348373" cy="530915"/>
          </a:xfrm>
        </p:spPr>
        <p:txBody>
          <a:bodyPr/>
          <a:lstStyle/>
          <a:p>
            <a:r>
              <a:rPr lang="en-US" dirty="0">
                <a:solidFill>
                  <a:srgbClr val="305178"/>
                </a:solidFill>
              </a:rPr>
              <a:t>Meet the Team “TWIT”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4614323" y="936331"/>
            <a:ext cx="1835833" cy="3726414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Seungyeop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seon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760445"/>
              <a:ext cx="2447777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Query calculation,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848201" y="5976372"/>
              <a:ext cx="19988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2">
                      <a:lumMod val="75000"/>
                    </a:schemeClr>
                  </a:solidFill>
                  <a:latin typeface="Muli Light" panose="020B0600000101010101" charset="0"/>
                </a:rPr>
                <a:t>tjstmdduq94@naver.com</a:t>
              </a:r>
              <a:endParaRPr lang="en-US" sz="900" u="sng" dirty="0">
                <a:solidFill>
                  <a:schemeClr val="accent2">
                    <a:lumMod val="75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90A56-08E6-4EDC-96B3-B5609C180804}"/>
              </a:ext>
            </a:extLst>
          </p:cNvPr>
          <p:cNvSpPr/>
          <p:nvPr/>
        </p:nvSpPr>
        <p:spPr>
          <a:xfrm>
            <a:off x="7713167" y="229211"/>
            <a:ext cx="1248883" cy="4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uli Light" panose="020B0600000101010101" charset="0"/>
            </a:endParaRP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BC21615-6D2B-4408-8790-7D1C9E307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97144"/>
              </p:ext>
            </p:extLst>
          </p:nvPr>
        </p:nvGraphicFramePr>
        <p:xfrm>
          <a:off x="4527996" y="79918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94">
            <a:extLst>
              <a:ext uri="{FF2B5EF4-FFF2-40B4-BE49-F238E27FC236}">
                <a16:creationId xmlns:a16="http://schemas.microsoft.com/office/drawing/2014/main" id="{232EDC99-81C6-45B4-9111-173D1B2B73E3}"/>
              </a:ext>
            </a:extLst>
          </p:cNvPr>
          <p:cNvGrpSpPr/>
          <p:nvPr/>
        </p:nvGrpSpPr>
        <p:grpSpPr>
          <a:xfrm>
            <a:off x="2481093" y="936331"/>
            <a:ext cx="1850188" cy="3726414"/>
            <a:chOff x="604592" y="1688335"/>
            <a:chExt cx="2466917" cy="4968552"/>
          </a:xfrm>
        </p:grpSpPr>
        <p:sp>
          <p:nvSpPr>
            <p:cNvPr id="45" name="Rectangle 95">
              <a:extLst>
                <a:ext uri="{FF2B5EF4-FFF2-40B4-BE49-F238E27FC236}">
                  <a16:creationId xmlns:a16="http://schemas.microsoft.com/office/drawing/2014/main" id="{37FE3702-2358-4CCC-8722-DC786EE14CB5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46" name="Group 96">
              <a:extLst>
                <a:ext uri="{FF2B5EF4-FFF2-40B4-BE49-F238E27FC236}">
                  <a16:creationId xmlns:a16="http://schemas.microsoft.com/office/drawing/2014/main" id="{C32E1F27-C9E8-40F6-92C8-E66F20CB5EED}"/>
                </a:ext>
              </a:extLst>
            </p:cNvPr>
            <p:cNvGrpSpPr/>
            <p:nvPr/>
          </p:nvGrpSpPr>
          <p:grpSpPr>
            <a:xfrm>
              <a:off x="623732" y="1688335"/>
              <a:ext cx="2447777" cy="4968552"/>
              <a:chOff x="623732" y="1688563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104">
                <a:extLst>
                  <a:ext uri="{FF2B5EF4-FFF2-40B4-BE49-F238E27FC236}">
                    <a16:creationId xmlns:a16="http://schemas.microsoft.com/office/drawing/2014/main" id="{72AC52C6-325F-40AC-853B-7B1CD20EEECE}"/>
                  </a:ext>
                </a:extLst>
              </p:cNvPr>
              <p:cNvSpPr/>
              <p:nvPr/>
            </p:nvSpPr>
            <p:spPr>
              <a:xfrm>
                <a:off x="623732" y="1688563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54" name="Rectangle 105">
                <a:extLst>
                  <a:ext uri="{FF2B5EF4-FFF2-40B4-BE49-F238E27FC236}">
                    <a16:creationId xmlns:a16="http://schemas.microsoft.com/office/drawing/2014/main" id="{28253A86-35F1-47D8-9DE7-ACA8CD0C625F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14C18E27-AA05-4AA4-BFDE-5EA0841F6435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48" name="Rectangle 98">
              <a:extLst>
                <a:ext uri="{FF2B5EF4-FFF2-40B4-BE49-F238E27FC236}">
                  <a16:creationId xmlns:a16="http://schemas.microsoft.com/office/drawing/2014/main" id="{BAEDC75C-01ED-4840-A371-E5A900888343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Jeongmin</a:t>
              </a:r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 </a:t>
              </a:r>
              <a:r>
                <a:rPr lang="en-US" sz="1050" b="1" cap="all" dirty="0" err="1">
                  <a:solidFill>
                    <a:schemeClr val="tx1"/>
                  </a:solidFill>
                  <a:latin typeface="Muli Light" panose="020B0600000101010101" charset="0"/>
                </a:rPr>
                <a:t>kim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49" name="Rectangle 99">
              <a:extLst>
                <a:ext uri="{FF2B5EF4-FFF2-40B4-BE49-F238E27FC236}">
                  <a16:creationId xmlns:a16="http://schemas.microsoft.com/office/drawing/2014/main" id="{A8D6B9FF-8686-4C93-88C1-D244923E7A7B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50" name="Rectangle 100">
              <a:extLst>
                <a:ext uri="{FF2B5EF4-FFF2-40B4-BE49-F238E27FC236}">
                  <a16:creationId xmlns:a16="http://schemas.microsoft.com/office/drawing/2014/main" id="{30E7E486-E98F-4669-92B9-B4280CF94E8B}"/>
                </a:ext>
              </a:extLst>
            </p:cNvPr>
            <p:cNvSpPr/>
            <p:nvPr/>
          </p:nvSpPr>
          <p:spPr>
            <a:xfrm>
              <a:off x="604592" y="4635826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follows,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5348A1-CB43-455F-B9F5-70B58AB232D6}"/>
                </a:ext>
              </a:extLst>
            </p:cNvPr>
            <p:cNvSpPr txBox="1"/>
            <p:nvPr/>
          </p:nvSpPr>
          <p:spPr>
            <a:xfrm>
              <a:off x="848203" y="5976372"/>
              <a:ext cx="1998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u="sng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uli Light" panose="020B0600000101010101" charset="0"/>
                </a:rPr>
                <a:t>minn951120@naver.com</a:t>
              </a:r>
              <a:endParaRPr lang="en-US" sz="9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Muli Light" panose="020B0600000101010101" charset="0"/>
              </a:endParaRPr>
            </a:p>
          </p:txBody>
        </p:sp>
        <p:cxnSp>
          <p:nvCxnSpPr>
            <p:cNvPr id="52" name="Straight Connector 103">
              <a:extLst>
                <a:ext uri="{FF2B5EF4-FFF2-40B4-BE49-F238E27FC236}">
                  <a16:creationId xmlns:a16="http://schemas.microsoft.com/office/drawing/2014/main" id="{0FE96498-4E79-4BAF-AE22-9C27EBEED0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111">
            <a:extLst>
              <a:ext uri="{FF2B5EF4-FFF2-40B4-BE49-F238E27FC236}">
                <a16:creationId xmlns:a16="http://schemas.microsoft.com/office/drawing/2014/main" id="{6A327E48-1ED4-4BA7-81CF-B5B98B741973}"/>
              </a:ext>
            </a:extLst>
          </p:cNvPr>
          <p:cNvSpPr/>
          <p:nvPr/>
        </p:nvSpPr>
        <p:spPr>
          <a:xfrm>
            <a:off x="401592" y="2525036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cap="all" dirty="0">
                <a:solidFill>
                  <a:schemeClr val="tx2"/>
                </a:solidFill>
                <a:latin typeface="Muli Light" panose="020B0600000101010101" charset="0"/>
              </a:rPr>
              <a:t>BACKEND DEVELOPER</a:t>
            </a:r>
          </a:p>
        </p:txBody>
      </p:sp>
      <p:grpSp>
        <p:nvGrpSpPr>
          <p:cNvPr id="56" name="Group 106">
            <a:extLst>
              <a:ext uri="{FF2B5EF4-FFF2-40B4-BE49-F238E27FC236}">
                <a16:creationId xmlns:a16="http://schemas.microsoft.com/office/drawing/2014/main" id="{A0F8BEBA-846E-472A-88E7-8CB6CC8D8402}"/>
              </a:ext>
            </a:extLst>
          </p:cNvPr>
          <p:cNvGrpSpPr/>
          <p:nvPr/>
        </p:nvGrpSpPr>
        <p:grpSpPr>
          <a:xfrm>
            <a:off x="6664257" y="936331"/>
            <a:ext cx="1876953" cy="3726414"/>
            <a:chOff x="568906" y="1700808"/>
            <a:chExt cx="2502604" cy="4968552"/>
          </a:xfrm>
        </p:grpSpPr>
        <p:sp>
          <p:nvSpPr>
            <p:cNvPr id="57" name="Rectangle 107">
              <a:extLst>
                <a:ext uri="{FF2B5EF4-FFF2-40B4-BE49-F238E27FC236}">
                  <a16:creationId xmlns:a16="http://schemas.microsoft.com/office/drawing/2014/main" id="{D916D839-0FF2-4237-B5BF-0CE14AE5C8F6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58" name="Group 108">
              <a:extLst>
                <a:ext uri="{FF2B5EF4-FFF2-40B4-BE49-F238E27FC236}">
                  <a16:creationId xmlns:a16="http://schemas.microsoft.com/office/drawing/2014/main" id="{0A4BBC88-F1DB-4339-8327-A52B41F94C51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Rectangle 116">
                <a:extLst>
                  <a:ext uri="{FF2B5EF4-FFF2-40B4-BE49-F238E27FC236}">
                    <a16:creationId xmlns:a16="http://schemas.microsoft.com/office/drawing/2014/main" id="{7DF6CAD6-ED27-40A7-865D-7BE47F2497DC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66" name="Rectangle 117">
                <a:extLst>
                  <a:ext uri="{FF2B5EF4-FFF2-40B4-BE49-F238E27FC236}">
                    <a16:creationId xmlns:a16="http://schemas.microsoft.com/office/drawing/2014/main" id="{02342486-5E1E-4F30-B18B-7D7CEFCD3C9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59" name="Oval 109">
              <a:extLst>
                <a:ext uri="{FF2B5EF4-FFF2-40B4-BE49-F238E27FC236}">
                  <a16:creationId xmlns:a16="http://schemas.microsoft.com/office/drawing/2014/main" id="{3790BA31-1D2B-4DF1-896E-0CE38B9935E4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60" name="Rectangle 110">
              <a:extLst>
                <a:ext uri="{FF2B5EF4-FFF2-40B4-BE49-F238E27FC236}">
                  <a16:creationId xmlns:a16="http://schemas.microsoft.com/office/drawing/2014/main" id="{4DB97C93-B26B-47C1-AD32-BF3E5D4A576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HYUNJAE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LEE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62" name="Rectangle 112">
              <a:extLst>
                <a:ext uri="{FF2B5EF4-FFF2-40B4-BE49-F238E27FC236}">
                  <a16:creationId xmlns:a16="http://schemas.microsoft.com/office/drawing/2014/main" id="{BD0F74EA-DA96-40F5-9FC0-2D183B526F57}"/>
                </a:ext>
              </a:extLst>
            </p:cNvPr>
            <p:cNvSpPr/>
            <p:nvPr/>
          </p:nvSpPr>
          <p:spPr>
            <a:xfrm>
              <a:off x="568906" y="4770193"/>
              <a:ext cx="2502604" cy="687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Presentation,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Evaluation Function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8462DE-8E4B-4799-B574-2B81D915DE9A}"/>
                </a:ext>
              </a:extLst>
            </p:cNvPr>
            <p:cNvSpPr txBox="1"/>
            <p:nvPr/>
          </p:nvSpPr>
          <p:spPr>
            <a:xfrm>
              <a:off x="962549" y="5976372"/>
              <a:ext cx="177014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1"/>
                  </a:solidFill>
                  <a:latin typeface="Muli Light" panose="020B0600000101010101" charset="0"/>
                </a:rPr>
                <a:t>leehj8687@email.com</a:t>
              </a:r>
            </a:p>
          </p:txBody>
        </p:sp>
        <p:cxnSp>
          <p:nvCxnSpPr>
            <p:cNvPr id="64" name="Straight Connector 115">
              <a:extLst>
                <a:ext uri="{FF2B5EF4-FFF2-40B4-BE49-F238E27FC236}">
                  <a16:creationId xmlns:a16="http://schemas.microsoft.com/office/drawing/2014/main" id="{7102AE5C-D1AE-41CD-A543-5321DA0BA3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다이어그램 66">
            <a:extLst>
              <a:ext uri="{FF2B5EF4-FFF2-40B4-BE49-F238E27FC236}">
                <a16:creationId xmlns:a16="http://schemas.microsoft.com/office/drawing/2014/main" id="{54F835FE-C7C1-4B94-8E33-1210ADF20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704960"/>
              </p:ext>
            </p:extLst>
          </p:nvPr>
        </p:nvGraphicFramePr>
        <p:xfrm>
          <a:off x="6623910" y="950462"/>
          <a:ext cx="2045749" cy="1574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3" name="Group 118">
            <a:extLst>
              <a:ext uri="{FF2B5EF4-FFF2-40B4-BE49-F238E27FC236}">
                <a16:creationId xmlns:a16="http://schemas.microsoft.com/office/drawing/2014/main" id="{28EF158E-1DAB-4253-9C5A-EB37EBA3FA0E}"/>
              </a:ext>
            </a:extLst>
          </p:cNvPr>
          <p:cNvGrpSpPr/>
          <p:nvPr/>
        </p:nvGrpSpPr>
        <p:grpSpPr>
          <a:xfrm>
            <a:off x="347866" y="936332"/>
            <a:ext cx="1835835" cy="3726414"/>
            <a:chOff x="623729" y="1700808"/>
            <a:chExt cx="2447780" cy="4968552"/>
          </a:xfrm>
        </p:grpSpPr>
        <p:sp>
          <p:nvSpPr>
            <p:cNvPr id="84" name="Rectangle 119">
              <a:extLst>
                <a:ext uri="{FF2B5EF4-FFF2-40B4-BE49-F238E27FC236}">
                  <a16:creationId xmlns:a16="http://schemas.microsoft.com/office/drawing/2014/main" id="{CABF85D3-42DF-46AF-B9D1-7CF74ABDB0D2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Muli Light" panose="020B0600000101010101" charset="0"/>
                </a:rPr>
                <a:t>Jane Doe</a:t>
              </a:r>
            </a:p>
          </p:txBody>
        </p:sp>
        <p:grpSp>
          <p:nvGrpSpPr>
            <p:cNvPr id="85" name="Group 120">
              <a:extLst>
                <a:ext uri="{FF2B5EF4-FFF2-40B4-BE49-F238E27FC236}">
                  <a16:creationId xmlns:a16="http://schemas.microsoft.com/office/drawing/2014/main" id="{60826EF0-9BD0-4420-8874-CB0830668B3E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Rectangle 128">
                <a:extLst>
                  <a:ext uri="{FF2B5EF4-FFF2-40B4-BE49-F238E27FC236}">
                    <a16:creationId xmlns:a16="http://schemas.microsoft.com/office/drawing/2014/main" id="{EAF8E406-7853-4914-819F-92EB9C62704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  <p:sp>
            <p:nvSpPr>
              <p:cNvPr id="93" name="Rectangle 129">
                <a:extLst>
                  <a:ext uri="{FF2B5EF4-FFF2-40B4-BE49-F238E27FC236}">
                    <a16:creationId xmlns:a16="http://schemas.microsoft.com/office/drawing/2014/main" id="{818218C0-340C-47B9-8FC6-20A40B9C60D0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Muli Light" panose="020B0600000101010101" charset="0"/>
                </a:endParaRPr>
              </a:p>
            </p:txBody>
          </p:sp>
        </p:grpSp>
        <p:sp>
          <p:nvSpPr>
            <p:cNvPr id="86" name="Oval 121">
              <a:extLst>
                <a:ext uri="{FF2B5EF4-FFF2-40B4-BE49-F238E27FC236}">
                  <a16:creationId xmlns:a16="http://schemas.microsoft.com/office/drawing/2014/main" id="{A656A469-D74A-4F14-AA2F-4D57D40B1563}"/>
                </a:ext>
              </a:extLst>
            </p:cNvPr>
            <p:cNvSpPr/>
            <p:nvPr/>
          </p:nvSpPr>
          <p:spPr>
            <a:xfrm>
              <a:off x="983524" y="1988840"/>
              <a:ext cx="1728192" cy="1728192"/>
            </a:xfrm>
            <a:prstGeom prst="ellipse">
              <a:avLst/>
            </a:prstGeom>
            <a:solidFill>
              <a:schemeClr val="tx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Muli Light" panose="020B0600000101010101" charset="0"/>
              </a:endParaRPr>
            </a:p>
          </p:txBody>
        </p:sp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id="{B1030324-C19A-4BB8-B482-79EA1FDA1EA2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JINWOO </a:t>
              </a:r>
              <a:r>
                <a:rPr lang="en-US" altLang="ko-KR" sz="1050" b="1" cap="all" dirty="0">
                  <a:solidFill>
                    <a:schemeClr val="tx1"/>
                  </a:solidFill>
                  <a:latin typeface="Muli Light" panose="020B0600000101010101" charset="0"/>
                </a:rPr>
                <a:t>JEON </a:t>
              </a:r>
              <a:endParaRPr lang="en-US" sz="1050" b="1" cap="all" dirty="0">
                <a:solidFill>
                  <a:schemeClr val="tx1"/>
                </a:solidFill>
                <a:latin typeface="Muli Light" panose="020B0600000101010101" charset="0"/>
              </a:endParaRPr>
            </a:p>
          </p:txBody>
        </p:sp>
        <p:sp>
          <p:nvSpPr>
            <p:cNvPr id="88" name="Rectangle 123">
              <a:extLst>
                <a:ext uri="{FF2B5EF4-FFF2-40B4-BE49-F238E27FC236}">
                  <a16:creationId xmlns:a16="http://schemas.microsoft.com/office/drawing/2014/main" id="{19406EF4-2F4C-4088-91EA-6CDDCFE6AF2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i="1" cap="all" dirty="0">
                <a:solidFill>
                  <a:schemeClr val="tx2"/>
                </a:solidFill>
                <a:latin typeface="Muli Light" panose="020B0600000101010101" charset="0"/>
              </a:endParaRPr>
            </a:p>
          </p:txBody>
        </p:sp>
        <p:sp>
          <p:nvSpPr>
            <p:cNvPr id="89" name="Rectangle 124">
              <a:extLst>
                <a:ext uri="{FF2B5EF4-FFF2-40B4-BE49-F238E27FC236}">
                  <a16:creationId xmlns:a16="http://schemas.microsoft.com/office/drawing/2014/main" id="{88A8EF74-F484-436C-B149-44C8122DEBA9}"/>
                </a:ext>
              </a:extLst>
            </p:cNvPr>
            <p:cNvSpPr/>
            <p:nvPr/>
          </p:nvSpPr>
          <p:spPr>
            <a:xfrm>
              <a:off x="623729" y="4694109"/>
              <a:ext cx="2447777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Data Preprocessing,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Collecting chatlogs, </a:t>
              </a:r>
            </a:p>
            <a:p>
              <a:pPr algn="ctr">
                <a:spcAft>
                  <a:spcPts val="900"/>
                </a:spcAft>
              </a:pPr>
              <a:r>
                <a:rPr lang="en-US" altLang="ko-KR" sz="1000" b="1" dirty="0">
                  <a:solidFill>
                    <a:srgbClr val="7B8898"/>
                  </a:solidFill>
                  <a:latin typeface="Muli Light" panose="020B0600000101010101" charset="0"/>
                </a:rPr>
                <a:t>Additional features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016463-D9DC-4A1F-9F29-0F140A90D566}"/>
                </a:ext>
              </a:extLst>
            </p:cNvPr>
            <p:cNvSpPr txBox="1"/>
            <p:nvPr/>
          </p:nvSpPr>
          <p:spPr>
            <a:xfrm>
              <a:off x="1013844" y="5976372"/>
              <a:ext cx="1667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u="sng" dirty="0">
                  <a:solidFill>
                    <a:schemeClr val="accent4"/>
                  </a:solidFill>
                  <a:latin typeface="Muli Light" panose="020B0600000101010101" charset="0"/>
                </a:rPr>
                <a:t>zinuzian@gmail.com</a:t>
              </a:r>
            </a:p>
          </p:txBody>
        </p:sp>
        <p:cxnSp>
          <p:nvCxnSpPr>
            <p:cNvPr id="91" name="Straight Connector 127">
              <a:extLst>
                <a:ext uri="{FF2B5EF4-FFF2-40B4-BE49-F238E27FC236}">
                  <a16:creationId xmlns:a16="http://schemas.microsoft.com/office/drawing/2014/main" id="{241D4DC7-E6CF-43B4-9E26-5F25A2E6633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4" name="다이어그램 93">
            <a:extLst>
              <a:ext uri="{FF2B5EF4-FFF2-40B4-BE49-F238E27FC236}">
                <a16:creationId xmlns:a16="http://schemas.microsoft.com/office/drawing/2014/main" id="{EA4E31A5-944C-4DFC-ACD9-71BA1AB0A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74034"/>
              </p:ext>
            </p:extLst>
          </p:nvPr>
        </p:nvGraphicFramePr>
        <p:xfrm>
          <a:off x="219419" y="834435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3" name="Rectangle 111">
            <a:extLst>
              <a:ext uri="{FF2B5EF4-FFF2-40B4-BE49-F238E27FC236}">
                <a16:creationId xmlns:a16="http://schemas.microsoft.com/office/drawing/2014/main" id="{BB8C46FA-1E7C-4ADD-ADEC-97EACBDB30E4}"/>
              </a:ext>
            </a:extLst>
          </p:cNvPr>
          <p:cNvSpPr/>
          <p:nvPr/>
        </p:nvSpPr>
        <p:spPr>
          <a:xfrm>
            <a:off x="326685" y="2922368"/>
            <a:ext cx="1835833" cy="20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cap="all" dirty="0">
                <a:solidFill>
                  <a:schemeClr val="tx1"/>
                </a:solidFill>
                <a:latin typeface="Muli Light" panose="020B0600000101010101" charset="0"/>
              </a:rPr>
              <a:t>Team leader</a:t>
            </a:r>
          </a:p>
        </p:txBody>
      </p:sp>
      <p:graphicFrame>
        <p:nvGraphicFramePr>
          <p:cNvPr id="69" name="다이어그램 68">
            <a:extLst>
              <a:ext uri="{FF2B5EF4-FFF2-40B4-BE49-F238E27FC236}">
                <a16:creationId xmlns:a16="http://schemas.microsoft.com/office/drawing/2014/main" id="{A493D218-B830-49EB-ABD5-CCE9179B4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571516"/>
              </p:ext>
            </p:extLst>
          </p:nvPr>
        </p:nvGraphicFramePr>
        <p:xfrm>
          <a:off x="2420729" y="774942"/>
          <a:ext cx="1943099" cy="169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2062848" y="1099886"/>
            <a:ext cx="5628870" cy="22954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2</a:t>
            </a:r>
            <a:r>
              <a:rPr lang="en-US" altLang="ko-KR" sz="3600" b="1" baseline="30000" dirty="0">
                <a:latin typeface="Muli Light" panose="020B0600000101010101" charset="0"/>
                <a:cs typeface="Arial" panose="020B0604020202020204" pitchFamily="34" charset="0"/>
              </a:rPr>
              <a:t>nd</a:t>
            </a: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 week progress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Trouble Shooting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Schedule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3600" b="1" dirty="0">
                <a:latin typeface="Muli Light" panose="020B0600000101010101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524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Twitch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api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 week progress - Kim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4C4F6-6121-47DF-8CFD-58C2134F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05" y="2215373"/>
            <a:ext cx="1990725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86526B-6CCF-4F69-AEE2-AE84A800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21" y="1165780"/>
            <a:ext cx="957037" cy="35374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CB672C-EEF0-4A87-8344-6F7CDEC3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684" y="1855073"/>
            <a:ext cx="3874900" cy="21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3936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Implement function to get follows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C2600-7D54-4DDC-8ABA-7479AE330EA0}"/>
              </a:ext>
            </a:extLst>
          </p:cNvPr>
          <p:cNvSpPr txBox="1"/>
          <p:nvPr/>
        </p:nvSpPr>
        <p:spPr>
          <a:xfrm>
            <a:off x="344204" y="1895359"/>
            <a:ext cx="339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Input    :  user id, flag (to or from)</a:t>
            </a:r>
          </a:p>
          <a:p>
            <a:r>
              <a:rPr lang="en-US" altLang="ko-KR" sz="1600" dirty="0"/>
              <a:t>Output :  follows list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35DAF0-6CBE-4540-9AF6-9EBF1724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257" y="1416166"/>
            <a:ext cx="3730430" cy="1543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85AFF9-76C2-4B36-B81B-943C433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57" y="2985238"/>
            <a:ext cx="3750436" cy="1961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344874-CEED-4D52-AE02-3558C5D6FF1E}"/>
              </a:ext>
            </a:extLst>
          </p:cNvPr>
          <p:cNvSpPr txBox="1"/>
          <p:nvPr/>
        </p:nvSpPr>
        <p:spPr>
          <a:xfrm>
            <a:off x="1785887" y="3412965"/>
            <a:ext cx="1371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api</a:t>
            </a:r>
            <a:r>
              <a:rPr lang="en-US" altLang="ko-KR" sz="1600" dirty="0"/>
              <a:t> response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77A09-3027-406A-8570-20E158E6A1E0}"/>
              </a:ext>
            </a:extLst>
          </p:cNvPr>
          <p:cNvSpPr txBox="1"/>
          <p:nvPr/>
        </p:nvSpPr>
        <p:spPr>
          <a:xfrm>
            <a:off x="2042852" y="4350740"/>
            <a:ext cx="111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follows list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AAAFF3-552B-4DC8-893C-5CB8A90E7BA2}"/>
              </a:ext>
            </a:extLst>
          </p:cNvPr>
          <p:cNvSpPr/>
          <p:nvPr/>
        </p:nvSpPr>
        <p:spPr>
          <a:xfrm>
            <a:off x="4458534" y="3043550"/>
            <a:ext cx="3797159" cy="1077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A80881-3F46-45FE-8E57-9846ADEA5C76}"/>
              </a:ext>
            </a:extLst>
          </p:cNvPr>
          <p:cNvSpPr/>
          <p:nvPr/>
        </p:nvSpPr>
        <p:spPr>
          <a:xfrm>
            <a:off x="4458533" y="4120936"/>
            <a:ext cx="3797159" cy="825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25B380-3EA5-46A9-AE12-5183270578F5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 flipV="1">
            <a:off x="3157016" y="3582242"/>
            <a:ext cx="130151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BC2735-6C39-42BA-A492-5D954F6EEA4C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 flipV="1">
            <a:off x="3157016" y="4520017"/>
            <a:ext cx="1301517" cy="13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Get</a:t>
            </a:r>
            <a:r>
              <a:rPr lang="ko-KR" altLang="en-US" sz="2000" b="1" dirty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intersects</a:t>
            </a:r>
            <a:r>
              <a:rPr lang="ko-KR" altLang="en-US" sz="2000" b="1" dirty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between</a:t>
            </a:r>
            <a:r>
              <a:rPr lang="ko-KR" altLang="en-US" sz="2000" b="1" dirty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user</a:t>
            </a:r>
            <a:r>
              <a:rPr lang="ko-KR" altLang="en-US" sz="2000" b="1" dirty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lists</a:t>
            </a:r>
            <a:r>
              <a:rPr lang="ko-KR" altLang="en-US" sz="2000" b="1" dirty="0">
                <a:latin typeface="Muli Light" panose="020B0600000101010101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from chatlogs and followers of the streamer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7741188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Lee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56E96-09E4-46E9-BE25-243DE38A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1" y="1889873"/>
            <a:ext cx="7991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This function has two kinds of return type</a:t>
            </a: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Ratio</a:t>
            </a: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Follows list</a:t>
            </a: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CEF7C6-05E0-44D7-AADA-3AFFE49C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6" y="2087935"/>
            <a:ext cx="6943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Stopword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Upgrade</a:t>
            </a:r>
          </a:p>
          <a:p>
            <a:pPr marL="457200" indent="-457200">
              <a:buFont typeface="Arial"/>
              <a:buAutoNum type="arabicPeriod"/>
            </a:pP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Labelwords</a:t>
            </a: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 – Slang in reactions</a:t>
            </a:r>
          </a:p>
          <a:p>
            <a:pPr marL="457200" indent="-457200">
              <a:buAutoNum type="arabicPeriod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Typical English </a:t>
            </a:r>
            <a:r>
              <a:rPr lang="en-US" altLang="ko-KR" sz="2000" b="1" dirty="0" err="1">
                <a:latin typeface="Muli Light" panose="020B0600000101010101" charset="0"/>
                <a:cs typeface="Arial" panose="020B0604020202020204" pitchFamily="34" charset="0"/>
              </a:rPr>
              <a:t>Stopwords</a:t>
            </a:r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3" y="52688"/>
            <a:ext cx="846870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</a:t>
            </a:r>
            <a:r>
              <a:rPr lang="en-US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 week progress - Jeon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02" y="2467368"/>
            <a:ext cx="6618794" cy="195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BF840B-454A-44D5-914F-F085FD36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A5813AE-A9EA-4AF5-9FCC-88A3BA5F60FE}"/>
              </a:ext>
            </a:extLst>
          </p:cNvPr>
          <p:cNvSpPr txBox="1">
            <a:spLocks/>
          </p:cNvSpPr>
          <p:nvPr/>
        </p:nvSpPr>
        <p:spPr>
          <a:xfrm>
            <a:off x="144555" y="1022565"/>
            <a:ext cx="8854889" cy="1165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SVD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minimum document frequency = 3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latin typeface="Muli Light" panose="020B0600000101010101" charset="0"/>
                <a:cs typeface="Arial" panose="020B0604020202020204" pitchFamily="34" charset="0"/>
              </a:rPr>
              <a:t>No. of topics = 300 (may change)</a:t>
            </a:r>
          </a:p>
          <a:p>
            <a:endParaRPr lang="en-US" altLang="ko-KR" sz="2000" b="1" dirty="0">
              <a:latin typeface="Muli Light" panose="020B0600000101010101" charset="0"/>
              <a:cs typeface="Arial" panose="020B0604020202020204" pitchFamily="34" charset="0"/>
            </a:endParaRPr>
          </a:p>
        </p:txBody>
      </p:sp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022CF9C6-6C62-47DC-8C7E-70C37F4A7BF3}"/>
              </a:ext>
            </a:extLst>
          </p:cNvPr>
          <p:cNvSpPr txBox="1">
            <a:spLocks/>
          </p:cNvSpPr>
          <p:nvPr/>
        </p:nvSpPr>
        <p:spPr>
          <a:xfrm>
            <a:off x="161364" y="5268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800" dirty="0">
                <a:solidFill>
                  <a:srgbClr val="305178"/>
                </a:solidFill>
                <a:latin typeface="Poppins" panose="020B0600000101010101" charset="0"/>
                <a:cs typeface="Poppins" panose="020B0600000101010101" charset="0"/>
              </a:rPr>
              <a:t>2nd week progress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046559"/>
            <a:ext cx="55435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07307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476</Words>
  <Application>Microsoft Office PowerPoint</Application>
  <PresentationFormat>화면 슬라이드 쇼(16:9)</PresentationFormat>
  <Paragraphs>120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Muli Light</vt:lpstr>
      <vt:lpstr>Poppins</vt:lpstr>
      <vt:lpstr>Arial</vt:lpstr>
      <vt:lpstr>Calibri Light</vt:lpstr>
      <vt:lpstr>맑은 고딕</vt:lpstr>
      <vt:lpstr>Poppins Light</vt:lpstr>
      <vt:lpstr>Gower template</vt:lpstr>
      <vt:lpstr>Term Project Progress Presentation </vt:lpstr>
      <vt:lpstr>Meet the Team “TWIT”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Proposal Presentation</dc:title>
  <dc:creator>Faust</dc:creator>
  <cp:lastModifiedBy>김 정민</cp:lastModifiedBy>
  <cp:revision>136</cp:revision>
  <dcterms:modified xsi:type="dcterms:W3CDTF">2019-05-31T01:15:17Z</dcterms:modified>
</cp:coreProperties>
</file>