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1040" r:id="rId3"/>
    <p:sldId id="1049" r:id="rId4"/>
    <p:sldId id="1085" r:id="rId5"/>
    <p:sldId id="1086" r:id="rId6"/>
    <p:sldId id="1087" r:id="rId7"/>
    <p:sldId id="1088" r:id="rId8"/>
    <p:sldId id="1089" r:id="rId9"/>
    <p:sldId id="1092" r:id="rId10"/>
    <p:sldId id="1091" r:id="rId11"/>
    <p:sldId id="1090" r:id="rId12"/>
    <p:sldId id="1093" r:id="rId13"/>
    <p:sldId id="1102" r:id="rId14"/>
    <p:sldId id="1103" r:id="rId15"/>
    <p:sldId id="1104" r:id="rId16"/>
    <p:sldId id="1105" r:id="rId17"/>
    <p:sldId id="1106" r:id="rId18"/>
    <p:sldId id="1107" r:id="rId19"/>
    <p:sldId id="1108" r:id="rId20"/>
    <p:sldId id="1073" r:id="rId21"/>
    <p:sldId id="1076" r:id="rId22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24"/>
      <p:italic r:id="rId25"/>
    </p:embeddedFont>
    <p:embeddedFont>
      <p:font typeface="Cambria Math" panose="02040503050406030204" pitchFamily="18" charset="0"/>
      <p:regular r:id="rId26"/>
    </p:embeddedFont>
    <p:embeddedFont>
      <p:font typeface="Muli Light" panose="020B0600000101010101" charset="0"/>
      <p:regular r:id="rId27"/>
      <p:bold r:id="rId28"/>
      <p:italic r:id="rId29"/>
      <p:boldItalic r:id="rId30"/>
    </p:embeddedFont>
    <p:embeddedFont>
      <p:font typeface="Poppins" panose="020B0600000101010101" charset="0"/>
      <p:regular r:id="rId31"/>
      <p:bold r:id="rId32"/>
      <p:italic r:id="rId33"/>
      <p:boldItalic r:id="rId34"/>
    </p:embeddedFont>
    <p:embeddedFont>
      <p:font typeface="Poppins Light" panose="020B0600000101010101" charset="0"/>
      <p:regular r:id="rId35"/>
      <p:bold r:id="rId36"/>
      <p:italic r:id="rId37"/>
      <p:boldItalic r:id="rId38"/>
    </p:embeddedFont>
    <p:embeddedFont>
      <p:font typeface="맑은 고딕" panose="020B0503020000020004" pitchFamily="50" charset="-127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51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79069B-CB89-472A-88E6-B36C00E36C8E}">
  <a:tblStyle styleId="{4279069B-CB89-472A-88E6-B36C00E36C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282" y="4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6121E-1552-487F-9936-230A1AA446F1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87D89973-4395-4B2A-BEB4-FDA4B95BDF39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859AAA88-B010-4AE3-85F1-20717940C037}" type="sibTrans" cxnId="{24F0F4B7-7303-4FCE-9264-499B951EB30F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F8B08999-56CA-40F5-A288-8D23EAA2BCE4}" type="parTrans" cxnId="{24F0F4B7-7303-4FCE-9264-499B951EB30F}">
      <dgm:prSet/>
      <dgm:spPr/>
      <dgm:t>
        <a:bodyPr/>
        <a:lstStyle/>
        <a:p>
          <a:pPr latinLnBrk="1"/>
          <a:endParaRPr lang="ko-KR" altLang="en-US"/>
        </a:p>
      </dgm:t>
    </dgm:pt>
    <dgm:pt modelId="{ACB29CBF-CED8-4F54-981D-C87D4397C8D9}" type="pres">
      <dgm:prSet presAssocID="{2D36121E-1552-487F-9936-230A1AA446F1}" presName="Name0" presStyleCnt="0">
        <dgm:presLayoutVars>
          <dgm:chMax val="7"/>
          <dgm:chPref val="7"/>
          <dgm:dir/>
        </dgm:presLayoutVars>
      </dgm:prSet>
      <dgm:spPr/>
    </dgm:pt>
    <dgm:pt modelId="{A4397850-1B2D-41B6-986D-E5AFD30BE553}" type="pres">
      <dgm:prSet presAssocID="{2D36121E-1552-487F-9936-230A1AA446F1}" presName="Name1" presStyleCnt="0"/>
      <dgm:spPr/>
    </dgm:pt>
    <dgm:pt modelId="{C30AB994-AB65-4D57-8CE8-023DE0173575}" type="pres">
      <dgm:prSet presAssocID="{859AAA88-B010-4AE3-85F1-20717940C037}" presName="picture_1" presStyleCnt="0"/>
      <dgm:spPr/>
    </dgm:pt>
    <dgm:pt modelId="{B79449B8-D2C5-459C-BE5F-E57659233D78}" type="pres">
      <dgm:prSet presAssocID="{859AAA88-B010-4AE3-85F1-20717940C037}" presName="pictureRepeatNode" presStyleLbl="alignImgPlace1" presStyleIdx="0" presStyleCnt="1" custScaleX="128965" custScaleY="133825" custLinFactNeighborX="3483" custLinFactNeighborY="19355"/>
      <dgm:spPr/>
    </dgm:pt>
    <dgm:pt modelId="{9E7D4AAA-46A8-47C2-8A36-C4344B073FFE}" type="pres">
      <dgm:prSet presAssocID="{87D89973-4395-4B2A-BEB4-FDA4B95BDF39}" presName="text_1" presStyleLbl="node1" presStyleIdx="0" presStyleCnt="0" custLinFactY="12724" custLinFactNeighborX="-98201" custLinFactNeighborY="100000">
        <dgm:presLayoutVars>
          <dgm:bulletEnabled val="1"/>
        </dgm:presLayoutVars>
      </dgm:prSet>
      <dgm:spPr/>
    </dgm:pt>
  </dgm:ptLst>
  <dgm:cxnLst>
    <dgm:cxn modelId="{52754F04-4861-4D25-9EBE-17C100DBDDEE}" type="presOf" srcId="{859AAA88-B010-4AE3-85F1-20717940C037}" destId="{B79449B8-D2C5-459C-BE5F-E57659233D78}" srcOrd="0" destOrd="0" presId="urn:microsoft.com/office/officeart/2008/layout/CircularPictureCallout"/>
    <dgm:cxn modelId="{0512E339-4B56-4E8A-A911-1323F163756C}" type="presOf" srcId="{2D36121E-1552-487F-9936-230A1AA446F1}" destId="{ACB29CBF-CED8-4F54-981D-C87D4397C8D9}" srcOrd="0" destOrd="0" presId="urn:microsoft.com/office/officeart/2008/layout/CircularPictureCallout"/>
    <dgm:cxn modelId="{24F0F4B7-7303-4FCE-9264-499B951EB30F}" srcId="{2D36121E-1552-487F-9936-230A1AA446F1}" destId="{87D89973-4395-4B2A-BEB4-FDA4B95BDF39}" srcOrd="0" destOrd="0" parTransId="{F8B08999-56CA-40F5-A288-8D23EAA2BCE4}" sibTransId="{859AAA88-B010-4AE3-85F1-20717940C037}"/>
    <dgm:cxn modelId="{D7677CE9-FAD7-4C0A-91E7-8A173FF63D50}" type="presOf" srcId="{87D89973-4395-4B2A-BEB4-FDA4B95BDF39}" destId="{9E7D4AAA-46A8-47C2-8A36-C4344B073FFE}" srcOrd="0" destOrd="0" presId="urn:microsoft.com/office/officeart/2008/layout/CircularPictureCallout"/>
    <dgm:cxn modelId="{69AEC962-8B14-4C90-80B1-F5E7FE3E7756}" type="presParOf" srcId="{ACB29CBF-CED8-4F54-981D-C87D4397C8D9}" destId="{A4397850-1B2D-41B6-986D-E5AFD30BE553}" srcOrd="0" destOrd="0" presId="urn:microsoft.com/office/officeart/2008/layout/CircularPictureCallout"/>
    <dgm:cxn modelId="{9843E576-45AD-410C-8FE4-381B48A6C946}" type="presParOf" srcId="{A4397850-1B2D-41B6-986D-E5AFD30BE553}" destId="{C30AB994-AB65-4D57-8CE8-023DE0173575}" srcOrd="0" destOrd="0" presId="urn:microsoft.com/office/officeart/2008/layout/CircularPictureCallout"/>
    <dgm:cxn modelId="{A6A154AF-D997-4D1A-907E-7C13B83A8022}" type="presParOf" srcId="{C30AB994-AB65-4D57-8CE8-023DE0173575}" destId="{B79449B8-D2C5-459C-BE5F-E57659233D78}" srcOrd="0" destOrd="0" presId="urn:microsoft.com/office/officeart/2008/layout/CircularPictureCallout"/>
    <dgm:cxn modelId="{B4D6663F-5734-41A8-99BD-2A248821513B}" type="presParOf" srcId="{A4397850-1B2D-41B6-986D-E5AFD30BE553}" destId="{9E7D4AAA-46A8-47C2-8A36-C4344B073FFE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6EA15A-2915-4FBE-AD6D-1D21DB7AF423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53BE82A0-946F-4AB0-A218-7D2877052FAB}">
      <dgm:prSet phldrT="[텍스트]"/>
      <dgm:spPr/>
      <dgm:t>
        <a:bodyPr/>
        <a:lstStyle/>
        <a:p>
          <a:pPr latinLnBrk="1"/>
          <a:endParaRPr lang="ko-KR" altLang="en-US" dirty="0">
            <a:solidFill>
              <a:schemeClr val="bg1"/>
            </a:solidFill>
          </a:endParaRPr>
        </a:p>
      </dgm:t>
    </dgm:pt>
    <dgm:pt modelId="{F6F1BB86-D012-4CCE-B5C3-45D2925C15EB}" type="sibTrans" cxnId="{EC21B28B-958F-4535-ACF7-71D941583CF2}">
      <dgm:prSet/>
      <dgm:spPr>
        <a:blipFill>
          <a:blip xmlns:r="http://schemas.openxmlformats.org/officeDocument/2006/relationships" r:embed="rId1"/>
          <a:srcRect/>
          <a:stretch>
            <a:fillRect l="-17000" r="-17000"/>
          </a:stretch>
        </a:blipFill>
      </dgm:spPr>
      <dgm:t>
        <a:bodyPr/>
        <a:lstStyle/>
        <a:p>
          <a:pPr latinLnBrk="1"/>
          <a:endParaRPr lang="ko-KR" altLang="en-US"/>
        </a:p>
      </dgm:t>
      <dgm:extLst>
        <a:ext uri="{E40237B7-FDA0-4F09-8148-C483321AD2D9}">
          <dgm14:cNvPr xmlns:dgm14="http://schemas.microsoft.com/office/drawing/2010/diagram" id="0" name="" descr="하늘, 사람, 실외이(가) 표시된 사진&#10;&#10;자동 생성된 설명">
            <a:extLst>
              <a:ext uri="{FF2B5EF4-FFF2-40B4-BE49-F238E27FC236}">
                <a16:creationId xmlns:a16="http://schemas.microsoft.com/office/drawing/2014/main" id="{84A609CD-16D4-4872-B5E3-52C095453E07}"/>
              </a:ext>
            </a:extLst>
          </dgm14:cNvPr>
        </a:ext>
      </dgm:extLst>
    </dgm:pt>
    <dgm:pt modelId="{748AE54E-41E6-475C-B0C7-8E5F399CA517}" type="parTrans" cxnId="{EC21B28B-958F-4535-ACF7-71D941583CF2}">
      <dgm:prSet/>
      <dgm:spPr/>
      <dgm:t>
        <a:bodyPr/>
        <a:lstStyle/>
        <a:p>
          <a:pPr latinLnBrk="1"/>
          <a:endParaRPr lang="ko-KR" altLang="en-US"/>
        </a:p>
      </dgm:t>
    </dgm:pt>
    <dgm:pt modelId="{91A48EC6-2932-4CCA-96CF-3705ED3F7AE1}" type="pres">
      <dgm:prSet presAssocID="{C16EA15A-2915-4FBE-AD6D-1D21DB7AF423}" presName="Name0" presStyleCnt="0">
        <dgm:presLayoutVars>
          <dgm:chMax val="7"/>
          <dgm:chPref val="7"/>
          <dgm:dir/>
        </dgm:presLayoutVars>
      </dgm:prSet>
      <dgm:spPr/>
    </dgm:pt>
    <dgm:pt modelId="{4593179F-A001-457A-9450-E4049D77F8BF}" type="pres">
      <dgm:prSet presAssocID="{C16EA15A-2915-4FBE-AD6D-1D21DB7AF423}" presName="Name1" presStyleCnt="0"/>
      <dgm:spPr/>
    </dgm:pt>
    <dgm:pt modelId="{CD95490E-09B3-4AA4-A916-2F63F7D56B77}" type="pres">
      <dgm:prSet presAssocID="{F6F1BB86-D012-4CCE-B5C3-45D2925C15EB}" presName="picture_1" presStyleCnt="0"/>
      <dgm:spPr/>
    </dgm:pt>
    <dgm:pt modelId="{9B5A16A4-A591-45A4-879F-9ABB305C1E47}" type="pres">
      <dgm:prSet presAssocID="{F6F1BB86-D012-4CCE-B5C3-45D2925C15EB}" presName="pictureRepeatNode" presStyleLbl="alignImgPlace1" presStyleIdx="0" presStyleCnt="1" custScaleX="129031" custScaleY="130857" custLinFactNeighborX="-3454" custLinFactNeighborY="2188"/>
      <dgm:spPr/>
    </dgm:pt>
    <dgm:pt modelId="{67C1230E-49C5-40C0-803B-883AC624818B}" type="pres">
      <dgm:prSet presAssocID="{53BE82A0-946F-4AB0-A218-7D2877052FAB}" presName="text_1" presStyleLbl="node1" presStyleIdx="0" presStyleCnt="0">
        <dgm:presLayoutVars>
          <dgm:bulletEnabled val="1"/>
        </dgm:presLayoutVars>
      </dgm:prSet>
      <dgm:spPr/>
    </dgm:pt>
  </dgm:ptLst>
  <dgm:cxnLst>
    <dgm:cxn modelId="{8C636E02-1408-498D-A288-C07DFC62C098}" type="presOf" srcId="{53BE82A0-946F-4AB0-A218-7D2877052FAB}" destId="{67C1230E-49C5-40C0-803B-883AC624818B}" srcOrd="0" destOrd="0" presId="urn:microsoft.com/office/officeart/2008/layout/CircularPictureCallout"/>
    <dgm:cxn modelId="{EC21B28B-958F-4535-ACF7-71D941583CF2}" srcId="{C16EA15A-2915-4FBE-AD6D-1D21DB7AF423}" destId="{53BE82A0-946F-4AB0-A218-7D2877052FAB}" srcOrd="0" destOrd="0" parTransId="{748AE54E-41E6-475C-B0C7-8E5F399CA517}" sibTransId="{F6F1BB86-D012-4CCE-B5C3-45D2925C15EB}"/>
    <dgm:cxn modelId="{D689BBBD-700C-4391-8A00-B33917998744}" type="presOf" srcId="{F6F1BB86-D012-4CCE-B5C3-45D2925C15EB}" destId="{9B5A16A4-A591-45A4-879F-9ABB305C1E47}" srcOrd="0" destOrd="0" presId="urn:microsoft.com/office/officeart/2008/layout/CircularPictureCallout"/>
    <dgm:cxn modelId="{BE7E4BD7-BBAD-4426-9F5C-E309CE8E28F1}" type="presOf" srcId="{C16EA15A-2915-4FBE-AD6D-1D21DB7AF423}" destId="{91A48EC6-2932-4CCA-96CF-3705ED3F7AE1}" srcOrd="0" destOrd="0" presId="urn:microsoft.com/office/officeart/2008/layout/CircularPictureCallout"/>
    <dgm:cxn modelId="{14EB083A-216A-474B-875B-2A340C1F9049}" type="presParOf" srcId="{91A48EC6-2932-4CCA-96CF-3705ED3F7AE1}" destId="{4593179F-A001-457A-9450-E4049D77F8BF}" srcOrd="0" destOrd="0" presId="urn:microsoft.com/office/officeart/2008/layout/CircularPictureCallout"/>
    <dgm:cxn modelId="{43C84E35-D5D6-4EEB-8E89-D82E10C633A2}" type="presParOf" srcId="{4593179F-A001-457A-9450-E4049D77F8BF}" destId="{CD95490E-09B3-4AA4-A916-2F63F7D56B77}" srcOrd="0" destOrd="0" presId="urn:microsoft.com/office/officeart/2008/layout/CircularPictureCallout"/>
    <dgm:cxn modelId="{6F83F49D-6501-4D80-BE26-56548417242D}" type="presParOf" srcId="{CD95490E-09B3-4AA4-A916-2F63F7D56B77}" destId="{9B5A16A4-A591-45A4-879F-9ABB305C1E47}" srcOrd="0" destOrd="0" presId="urn:microsoft.com/office/officeart/2008/layout/CircularPictureCallout"/>
    <dgm:cxn modelId="{D39896D5-A5DB-4EB3-82D2-24E07241C473}" type="presParOf" srcId="{4593179F-A001-457A-9450-E4049D77F8BF}" destId="{67C1230E-49C5-40C0-803B-883AC624818B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36121E-1552-487F-9936-230A1AA446F1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87D89973-4395-4B2A-BEB4-FDA4B95BDF39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859AAA88-B010-4AE3-85F1-20717940C037}" type="sibTrans" cxnId="{24F0F4B7-7303-4FCE-9264-499B951EB30F}">
      <dgm:prSet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  <dgm:extLst>
        <a:ext uri="{E40237B7-FDA0-4F09-8148-C483321AD2D9}">
          <dgm14:cNvPr xmlns:dgm14="http://schemas.microsoft.com/office/drawing/2010/diagram" id="0" name="" descr="사람, 벽, 실내, 남자이(가) 표시된 사진&#10;&#10;자동 생성된 설명">
            <a:extLst>
              <a:ext uri="{FF2B5EF4-FFF2-40B4-BE49-F238E27FC236}">
                <a16:creationId xmlns:a16="http://schemas.microsoft.com/office/drawing/2014/main" id="{32CCF3CE-7835-463D-9C0E-0D8932AA7278}"/>
              </a:ext>
            </a:extLst>
          </dgm14:cNvPr>
        </a:ext>
      </dgm:extLst>
    </dgm:pt>
    <dgm:pt modelId="{F8B08999-56CA-40F5-A288-8D23EAA2BCE4}" type="parTrans" cxnId="{24F0F4B7-7303-4FCE-9264-499B951EB30F}">
      <dgm:prSet/>
      <dgm:spPr/>
      <dgm:t>
        <a:bodyPr/>
        <a:lstStyle/>
        <a:p>
          <a:pPr latinLnBrk="1"/>
          <a:endParaRPr lang="ko-KR" altLang="en-US"/>
        </a:p>
      </dgm:t>
    </dgm:pt>
    <dgm:pt modelId="{ACB29CBF-CED8-4F54-981D-C87D4397C8D9}" type="pres">
      <dgm:prSet presAssocID="{2D36121E-1552-487F-9936-230A1AA446F1}" presName="Name0" presStyleCnt="0">
        <dgm:presLayoutVars>
          <dgm:chMax val="7"/>
          <dgm:chPref val="7"/>
          <dgm:dir/>
        </dgm:presLayoutVars>
      </dgm:prSet>
      <dgm:spPr/>
    </dgm:pt>
    <dgm:pt modelId="{A4397850-1B2D-41B6-986D-E5AFD30BE553}" type="pres">
      <dgm:prSet presAssocID="{2D36121E-1552-487F-9936-230A1AA446F1}" presName="Name1" presStyleCnt="0"/>
      <dgm:spPr/>
    </dgm:pt>
    <dgm:pt modelId="{C30AB994-AB65-4D57-8CE8-023DE0173575}" type="pres">
      <dgm:prSet presAssocID="{859AAA88-B010-4AE3-85F1-20717940C037}" presName="picture_1" presStyleCnt="0"/>
      <dgm:spPr/>
    </dgm:pt>
    <dgm:pt modelId="{B79449B8-D2C5-459C-BE5F-E57659233D78}" type="pres">
      <dgm:prSet presAssocID="{859AAA88-B010-4AE3-85F1-20717940C037}" presName="pictureRepeatNode" presStyleLbl="alignImgPlace1" presStyleIdx="0" presStyleCnt="1" custScaleX="128965" custScaleY="133825" custLinFactNeighborX="9139" custLinFactNeighborY="12457"/>
      <dgm:spPr/>
    </dgm:pt>
    <dgm:pt modelId="{9E7D4AAA-46A8-47C2-8A36-C4344B073FFE}" type="pres">
      <dgm:prSet presAssocID="{87D89973-4395-4B2A-BEB4-FDA4B95BDF39}" presName="text_1" presStyleLbl="node1" presStyleIdx="0" presStyleCnt="0" custLinFactY="12724" custLinFactNeighborX="-98201" custLinFactNeighborY="100000">
        <dgm:presLayoutVars>
          <dgm:bulletEnabled val="1"/>
        </dgm:presLayoutVars>
      </dgm:prSet>
      <dgm:spPr/>
    </dgm:pt>
  </dgm:ptLst>
  <dgm:cxnLst>
    <dgm:cxn modelId="{52754F04-4861-4D25-9EBE-17C100DBDDEE}" type="presOf" srcId="{859AAA88-B010-4AE3-85F1-20717940C037}" destId="{B79449B8-D2C5-459C-BE5F-E57659233D78}" srcOrd="0" destOrd="0" presId="urn:microsoft.com/office/officeart/2008/layout/CircularPictureCallout"/>
    <dgm:cxn modelId="{0512E339-4B56-4E8A-A911-1323F163756C}" type="presOf" srcId="{2D36121E-1552-487F-9936-230A1AA446F1}" destId="{ACB29CBF-CED8-4F54-981D-C87D4397C8D9}" srcOrd="0" destOrd="0" presId="urn:microsoft.com/office/officeart/2008/layout/CircularPictureCallout"/>
    <dgm:cxn modelId="{24F0F4B7-7303-4FCE-9264-499B951EB30F}" srcId="{2D36121E-1552-487F-9936-230A1AA446F1}" destId="{87D89973-4395-4B2A-BEB4-FDA4B95BDF39}" srcOrd="0" destOrd="0" parTransId="{F8B08999-56CA-40F5-A288-8D23EAA2BCE4}" sibTransId="{859AAA88-B010-4AE3-85F1-20717940C037}"/>
    <dgm:cxn modelId="{D7677CE9-FAD7-4C0A-91E7-8A173FF63D50}" type="presOf" srcId="{87D89973-4395-4B2A-BEB4-FDA4B95BDF39}" destId="{9E7D4AAA-46A8-47C2-8A36-C4344B073FFE}" srcOrd="0" destOrd="0" presId="urn:microsoft.com/office/officeart/2008/layout/CircularPictureCallout"/>
    <dgm:cxn modelId="{69AEC962-8B14-4C90-80B1-F5E7FE3E7756}" type="presParOf" srcId="{ACB29CBF-CED8-4F54-981D-C87D4397C8D9}" destId="{A4397850-1B2D-41B6-986D-E5AFD30BE553}" srcOrd="0" destOrd="0" presId="urn:microsoft.com/office/officeart/2008/layout/CircularPictureCallout"/>
    <dgm:cxn modelId="{9843E576-45AD-410C-8FE4-381B48A6C946}" type="presParOf" srcId="{A4397850-1B2D-41B6-986D-E5AFD30BE553}" destId="{C30AB994-AB65-4D57-8CE8-023DE0173575}" srcOrd="0" destOrd="0" presId="urn:microsoft.com/office/officeart/2008/layout/CircularPictureCallout"/>
    <dgm:cxn modelId="{A6A154AF-D997-4D1A-907E-7C13B83A8022}" type="presParOf" srcId="{C30AB994-AB65-4D57-8CE8-023DE0173575}" destId="{B79449B8-D2C5-459C-BE5F-E57659233D78}" srcOrd="0" destOrd="0" presId="urn:microsoft.com/office/officeart/2008/layout/CircularPictureCallout"/>
    <dgm:cxn modelId="{B4D6663F-5734-41A8-99BD-2A248821513B}" type="presParOf" srcId="{A4397850-1B2D-41B6-986D-E5AFD30BE553}" destId="{9E7D4AAA-46A8-47C2-8A36-C4344B073FFE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36121E-1552-487F-9936-230A1AA446F1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87D89973-4395-4B2A-BEB4-FDA4B95BDF39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859AAA88-B010-4AE3-85F1-20717940C037}" type="sibTrans" cxnId="{24F0F4B7-7303-4FCE-9264-499B951EB30F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F8B08999-56CA-40F5-A288-8D23EAA2BCE4}" type="parTrans" cxnId="{24F0F4B7-7303-4FCE-9264-499B951EB30F}">
      <dgm:prSet/>
      <dgm:spPr/>
      <dgm:t>
        <a:bodyPr/>
        <a:lstStyle/>
        <a:p>
          <a:pPr latinLnBrk="1"/>
          <a:endParaRPr lang="ko-KR" altLang="en-US"/>
        </a:p>
      </dgm:t>
    </dgm:pt>
    <dgm:pt modelId="{ACB29CBF-CED8-4F54-981D-C87D4397C8D9}" type="pres">
      <dgm:prSet presAssocID="{2D36121E-1552-487F-9936-230A1AA446F1}" presName="Name0" presStyleCnt="0">
        <dgm:presLayoutVars>
          <dgm:chMax val="7"/>
          <dgm:chPref val="7"/>
          <dgm:dir/>
        </dgm:presLayoutVars>
      </dgm:prSet>
      <dgm:spPr/>
    </dgm:pt>
    <dgm:pt modelId="{A4397850-1B2D-41B6-986D-E5AFD30BE553}" type="pres">
      <dgm:prSet presAssocID="{2D36121E-1552-487F-9936-230A1AA446F1}" presName="Name1" presStyleCnt="0"/>
      <dgm:spPr/>
    </dgm:pt>
    <dgm:pt modelId="{C30AB994-AB65-4D57-8CE8-023DE0173575}" type="pres">
      <dgm:prSet presAssocID="{859AAA88-B010-4AE3-85F1-20717940C037}" presName="picture_1" presStyleCnt="0"/>
      <dgm:spPr/>
    </dgm:pt>
    <dgm:pt modelId="{B79449B8-D2C5-459C-BE5F-E57659233D78}" type="pres">
      <dgm:prSet presAssocID="{859AAA88-B010-4AE3-85F1-20717940C037}" presName="pictureRepeatNode" presStyleLbl="alignImgPlace1" presStyleIdx="0" presStyleCnt="1" custScaleX="128965" custScaleY="133825" custLinFactNeighborX="3483" custLinFactNeighborY="19355"/>
      <dgm:spPr/>
    </dgm:pt>
    <dgm:pt modelId="{9E7D4AAA-46A8-47C2-8A36-C4344B073FFE}" type="pres">
      <dgm:prSet presAssocID="{87D89973-4395-4B2A-BEB4-FDA4B95BDF39}" presName="text_1" presStyleLbl="node1" presStyleIdx="0" presStyleCnt="0" custLinFactY="12724" custLinFactNeighborX="-98201" custLinFactNeighborY="100000">
        <dgm:presLayoutVars>
          <dgm:bulletEnabled val="1"/>
        </dgm:presLayoutVars>
      </dgm:prSet>
      <dgm:spPr/>
    </dgm:pt>
  </dgm:ptLst>
  <dgm:cxnLst>
    <dgm:cxn modelId="{52754F04-4861-4D25-9EBE-17C100DBDDEE}" type="presOf" srcId="{859AAA88-B010-4AE3-85F1-20717940C037}" destId="{B79449B8-D2C5-459C-BE5F-E57659233D78}" srcOrd="0" destOrd="0" presId="urn:microsoft.com/office/officeart/2008/layout/CircularPictureCallout"/>
    <dgm:cxn modelId="{0512E339-4B56-4E8A-A911-1323F163756C}" type="presOf" srcId="{2D36121E-1552-487F-9936-230A1AA446F1}" destId="{ACB29CBF-CED8-4F54-981D-C87D4397C8D9}" srcOrd="0" destOrd="0" presId="urn:microsoft.com/office/officeart/2008/layout/CircularPictureCallout"/>
    <dgm:cxn modelId="{24F0F4B7-7303-4FCE-9264-499B951EB30F}" srcId="{2D36121E-1552-487F-9936-230A1AA446F1}" destId="{87D89973-4395-4B2A-BEB4-FDA4B95BDF39}" srcOrd="0" destOrd="0" parTransId="{F8B08999-56CA-40F5-A288-8D23EAA2BCE4}" sibTransId="{859AAA88-B010-4AE3-85F1-20717940C037}"/>
    <dgm:cxn modelId="{D7677CE9-FAD7-4C0A-91E7-8A173FF63D50}" type="presOf" srcId="{87D89973-4395-4B2A-BEB4-FDA4B95BDF39}" destId="{9E7D4AAA-46A8-47C2-8A36-C4344B073FFE}" srcOrd="0" destOrd="0" presId="urn:microsoft.com/office/officeart/2008/layout/CircularPictureCallout"/>
    <dgm:cxn modelId="{69AEC962-8B14-4C90-80B1-F5E7FE3E7756}" type="presParOf" srcId="{ACB29CBF-CED8-4F54-981D-C87D4397C8D9}" destId="{A4397850-1B2D-41B6-986D-E5AFD30BE553}" srcOrd="0" destOrd="0" presId="urn:microsoft.com/office/officeart/2008/layout/CircularPictureCallout"/>
    <dgm:cxn modelId="{9843E576-45AD-410C-8FE4-381B48A6C946}" type="presParOf" srcId="{A4397850-1B2D-41B6-986D-E5AFD30BE553}" destId="{C30AB994-AB65-4D57-8CE8-023DE0173575}" srcOrd="0" destOrd="0" presId="urn:microsoft.com/office/officeart/2008/layout/CircularPictureCallout"/>
    <dgm:cxn modelId="{A6A154AF-D997-4D1A-907E-7C13B83A8022}" type="presParOf" srcId="{C30AB994-AB65-4D57-8CE8-023DE0173575}" destId="{B79449B8-D2C5-459C-BE5F-E57659233D78}" srcOrd="0" destOrd="0" presId="urn:microsoft.com/office/officeart/2008/layout/CircularPictureCallout"/>
    <dgm:cxn modelId="{B4D6663F-5734-41A8-99BD-2A248821513B}" type="presParOf" srcId="{A4397850-1B2D-41B6-986D-E5AFD30BE553}" destId="{9E7D4AAA-46A8-47C2-8A36-C4344B073FFE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449B8-D2C5-459C-BE5F-E57659233D78}">
      <dsp:nvSpPr>
        <dsp:cNvPr id="0" name=""/>
        <dsp:cNvSpPr/>
      </dsp:nvSpPr>
      <dsp:spPr>
        <a:xfrm>
          <a:off x="378909" y="383079"/>
          <a:ext cx="1252958" cy="130017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7D4AAA-46A8-47C2-8A36-C4344B073FFE}">
      <dsp:nvSpPr>
        <dsp:cNvPr id="0" name=""/>
        <dsp:cNvSpPr/>
      </dsp:nvSpPr>
      <dsp:spPr>
        <a:xfrm>
          <a:off x="50048" y="1236647"/>
          <a:ext cx="621791" cy="32061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 dirty="0"/>
        </a:p>
      </dsp:txBody>
      <dsp:txXfrm>
        <a:off x="50048" y="1236647"/>
        <a:ext cx="621791" cy="3206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A16A4-A591-45A4-879F-9ABB305C1E47}">
      <dsp:nvSpPr>
        <dsp:cNvPr id="0" name=""/>
        <dsp:cNvSpPr/>
      </dsp:nvSpPr>
      <dsp:spPr>
        <a:xfrm>
          <a:off x="327631" y="140239"/>
          <a:ext cx="1319825" cy="1338502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C1230E-49C5-40C0-803B-883AC624818B}">
      <dsp:nvSpPr>
        <dsp:cNvPr id="0" name=""/>
        <dsp:cNvSpPr/>
      </dsp:nvSpPr>
      <dsp:spPr>
        <a:xfrm>
          <a:off x="695554" y="818819"/>
          <a:ext cx="654639" cy="33754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500" kern="1200" dirty="0">
            <a:solidFill>
              <a:schemeClr val="bg1"/>
            </a:solidFill>
          </a:endParaRPr>
        </a:p>
      </dsp:txBody>
      <dsp:txXfrm>
        <a:off x="695554" y="818819"/>
        <a:ext cx="654639" cy="3375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449B8-D2C5-459C-BE5F-E57659233D78}">
      <dsp:nvSpPr>
        <dsp:cNvPr id="0" name=""/>
        <dsp:cNvSpPr/>
      </dsp:nvSpPr>
      <dsp:spPr>
        <a:xfrm>
          <a:off x="433860" y="316061"/>
          <a:ext cx="1252958" cy="1300176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7D4AAA-46A8-47C2-8A36-C4344B073FFE}">
      <dsp:nvSpPr>
        <dsp:cNvPr id="0" name=""/>
        <dsp:cNvSpPr/>
      </dsp:nvSpPr>
      <dsp:spPr>
        <a:xfrm>
          <a:off x="50048" y="1236647"/>
          <a:ext cx="621791" cy="32061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 dirty="0"/>
        </a:p>
      </dsp:txBody>
      <dsp:txXfrm>
        <a:off x="50048" y="1236647"/>
        <a:ext cx="621791" cy="3206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449B8-D2C5-459C-BE5F-E57659233D78}">
      <dsp:nvSpPr>
        <dsp:cNvPr id="0" name=""/>
        <dsp:cNvSpPr/>
      </dsp:nvSpPr>
      <dsp:spPr>
        <a:xfrm>
          <a:off x="378909" y="383079"/>
          <a:ext cx="1252958" cy="130017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7D4AAA-46A8-47C2-8A36-C4344B073FFE}">
      <dsp:nvSpPr>
        <dsp:cNvPr id="0" name=""/>
        <dsp:cNvSpPr/>
      </dsp:nvSpPr>
      <dsp:spPr>
        <a:xfrm>
          <a:off x="50048" y="1236647"/>
          <a:ext cx="621791" cy="32061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 dirty="0"/>
        </a:p>
      </dsp:txBody>
      <dsp:txXfrm>
        <a:off x="50048" y="1236647"/>
        <a:ext cx="621791" cy="320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84762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Muli Light" panose="020B0600000101010101" charset="0"/>
        <a:ea typeface="Muli Light" panose="020B0600000101010101" charset="0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스트리머</a:t>
            </a:r>
            <a:r>
              <a:rPr lang="ko-KR" altLang="en-US" dirty="0"/>
              <a:t> 벡터 </a:t>
            </a:r>
            <a:r>
              <a:rPr lang="en-US" altLang="ko-KR" dirty="0"/>
              <a:t>(</a:t>
            </a:r>
            <a:r>
              <a:rPr lang="ko-KR" altLang="en-US" dirty="0" err="1"/>
              <a:t>평균낸거</a:t>
            </a:r>
            <a:r>
              <a:rPr lang="en-US" altLang="ko-KR" dirty="0"/>
              <a:t>)</a:t>
            </a:r>
            <a:r>
              <a:rPr lang="ko-KR" altLang="en-US" dirty="0"/>
              <a:t>를 바이너리로 저장하고 </a:t>
            </a:r>
            <a:r>
              <a:rPr lang="ko-KR" altLang="en-US" dirty="0" err="1"/>
              <a:t>로드함</a:t>
            </a:r>
            <a:endParaRPr lang="en-US" altLang="ko-KR" dirty="0"/>
          </a:p>
          <a:p>
            <a:r>
              <a:rPr lang="ko-KR" altLang="en-US" dirty="0"/>
              <a:t>왜</a:t>
            </a:r>
            <a:r>
              <a:rPr lang="en-US" altLang="ko-KR" dirty="0"/>
              <a:t>? </a:t>
            </a:r>
            <a:r>
              <a:rPr lang="ko-KR" altLang="en-US" dirty="0"/>
              <a:t>매 실행마다 계산 무의미</a:t>
            </a:r>
          </a:p>
        </p:txBody>
      </p:sp>
    </p:spTree>
    <p:extLst>
      <p:ext uri="{BB962C8B-B14F-4D97-AF65-F5344CB8AC3E}">
        <p14:creationId xmlns:p14="http://schemas.microsoft.com/office/powerpoint/2010/main" val="2272621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latin typeface="Muli Light" panose="020B0600000101010101" charset="0"/>
              </a:rPr>
              <a:pPr/>
              <a:t>2</a:t>
            </a:fld>
            <a:endParaRPr lang="en-US">
              <a:latin typeface="Muli Light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509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문서 읽어오는 순서랑</a:t>
            </a:r>
          </a:p>
        </p:txBody>
      </p:sp>
    </p:spTree>
    <p:extLst>
      <p:ext uri="{BB962C8B-B14F-4D97-AF65-F5344CB8AC3E}">
        <p14:creationId xmlns:p14="http://schemas.microsoft.com/office/powerpoint/2010/main" val="1656900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Tf-idf</a:t>
            </a:r>
            <a:r>
              <a:rPr lang="en-US" altLang="ko-KR" baseline="0" dirty="0"/>
              <a:t> </a:t>
            </a:r>
            <a:r>
              <a:rPr lang="ko-KR" altLang="en-US" baseline="0" dirty="0"/>
              <a:t>생성되는 순서랑 똑같고</a:t>
            </a:r>
            <a:endParaRPr lang="en-US" altLang="ko-KR" baseline="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6406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Svd</a:t>
            </a:r>
            <a:r>
              <a:rPr lang="en-US" altLang="ko-KR" baseline="0" dirty="0"/>
              <a:t> </a:t>
            </a:r>
            <a:r>
              <a:rPr lang="ko-KR" altLang="en-US" baseline="0" dirty="0"/>
              <a:t>해도 순서는 유지되어서 </a:t>
            </a:r>
            <a:r>
              <a:rPr lang="en-US" altLang="ko-KR" baseline="0" dirty="0" err="1"/>
              <a:t>svd</a:t>
            </a:r>
            <a:r>
              <a:rPr lang="en-US" altLang="ko-KR" baseline="0" dirty="0"/>
              <a:t> </a:t>
            </a:r>
            <a:r>
              <a:rPr lang="ko-KR" altLang="en-US" baseline="0" dirty="0"/>
              <a:t>결과만으로 평균내기가 가능했다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3480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스트리머</a:t>
            </a:r>
            <a:r>
              <a:rPr lang="ko-KR" altLang="en-US" dirty="0"/>
              <a:t> 벡터 </a:t>
            </a:r>
            <a:r>
              <a:rPr lang="en-US" altLang="ko-KR" dirty="0"/>
              <a:t>(</a:t>
            </a:r>
            <a:r>
              <a:rPr lang="ko-KR" altLang="en-US" dirty="0" err="1"/>
              <a:t>평균낸거</a:t>
            </a:r>
            <a:r>
              <a:rPr lang="en-US" altLang="ko-KR" dirty="0"/>
              <a:t>)</a:t>
            </a:r>
            <a:r>
              <a:rPr lang="ko-KR" altLang="en-US" dirty="0"/>
              <a:t>를 바이너리로 저장하고 </a:t>
            </a:r>
            <a:r>
              <a:rPr lang="ko-KR" altLang="en-US" dirty="0" err="1"/>
              <a:t>로드함</a:t>
            </a:r>
            <a:endParaRPr lang="en-US" altLang="ko-KR" dirty="0"/>
          </a:p>
          <a:p>
            <a:r>
              <a:rPr lang="ko-KR" altLang="en-US" dirty="0"/>
              <a:t>왜</a:t>
            </a:r>
            <a:r>
              <a:rPr lang="en-US" altLang="ko-KR" dirty="0"/>
              <a:t>? </a:t>
            </a:r>
            <a:r>
              <a:rPr lang="ko-KR" altLang="en-US" dirty="0"/>
              <a:t>매 실행마다 계산 무의미</a:t>
            </a:r>
          </a:p>
        </p:txBody>
      </p:sp>
    </p:spTree>
    <p:extLst>
      <p:ext uri="{BB962C8B-B14F-4D97-AF65-F5344CB8AC3E}">
        <p14:creationId xmlns:p14="http://schemas.microsoft.com/office/powerpoint/2010/main" val="1112869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스트리머</a:t>
            </a:r>
            <a:r>
              <a:rPr lang="ko-KR" altLang="en-US" dirty="0"/>
              <a:t> 벡터 </a:t>
            </a:r>
            <a:r>
              <a:rPr lang="en-US" altLang="ko-KR" dirty="0"/>
              <a:t>(</a:t>
            </a:r>
            <a:r>
              <a:rPr lang="ko-KR" altLang="en-US" dirty="0" err="1"/>
              <a:t>평균낸거</a:t>
            </a:r>
            <a:r>
              <a:rPr lang="en-US" altLang="ko-KR" dirty="0"/>
              <a:t>)</a:t>
            </a:r>
            <a:r>
              <a:rPr lang="ko-KR" altLang="en-US" dirty="0"/>
              <a:t>를 바이너리로 저장하고 </a:t>
            </a:r>
            <a:r>
              <a:rPr lang="ko-KR" altLang="en-US" dirty="0" err="1"/>
              <a:t>로드함</a:t>
            </a:r>
            <a:endParaRPr lang="en-US" altLang="ko-KR" dirty="0"/>
          </a:p>
          <a:p>
            <a:r>
              <a:rPr lang="ko-KR" altLang="en-US" dirty="0"/>
              <a:t>왜</a:t>
            </a:r>
            <a:r>
              <a:rPr lang="en-US" altLang="ko-KR" dirty="0"/>
              <a:t>? </a:t>
            </a:r>
            <a:r>
              <a:rPr lang="ko-KR" altLang="en-US" dirty="0"/>
              <a:t>매 실행마다 계산 무의미</a:t>
            </a:r>
          </a:p>
        </p:txBody>
      </p:sp>
    </p:spTree>
    <p:extLst>
      <p:ext uri="{BB962C8B-B14F-4D97-AF65-F5344CB8AC3E}">
        <p14:creationId xmlns:p14="http://schemas.microsoft.com/office/powerpoint/2010/main" val="2900532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스트리머</a:t>
            </a:r>
            <a:r>
              <a:rPr lang="ko-KR" altLang="en-US" dirty="0"/>
              <a:t> 벡터 </a:t>
            </a:r>
            <a:r>
              <a:rPr lang="en-US" altLang="ko-KR" dirty="0"/>
              <a:t>(</a:t>
            </a:r>
            <a:r>
              <a:rPr lang="ko-KR" altLang="en-US" dirty="0" err="1"/>
              <a:t>평균낸거</a:t>
            </a:r>
            <a:r>
              <a:rPr lang="en-US" altLang="ko-KR" dirty="0"/>
              <a:t>)</a:t>
            </a:r>
            <a:r>
              <a:rPr lang="ko-KR" altLang="en-US" dirty="0"/>
              <a:t>를 바이너리로 저장하고 </a:t>
            </a:r>
            <a:r>
              <a:rPr lang="ko-KR" altLang="en-US" dirty="0" err="1"/>
              <a:t>로드함</a:t>
            </a:r>
            <a:endParaRPr lang="en-US" altLang="ko-KR" dirty="0"/>
          </a:p>
          <a:p>
            <a:r>
              <a:rPr lang="ko-KR" altLang="en-US" dirty="0"/>
              <a:t>왜</a:t>
            </a:r>
            <a:r>
              <a:rPr lang="en-US" altLang="ko-KR" dirty="0"/>
              <a:t>? </a:t>
            </a:r>
            <a:r>
              <a:rPr lang="ko-KR" altLang="en-US" dirty="0"/>
              <a:t>매 실행마다 계산 무의미</a:t>
            </a:r>
          </a:p>
        </p:txBody>
      </p:sp>
    </p:spTree>
    <p:extLst>
      <p:ext uri="{BB962C8B-B14F-4D97-AF65-F5344CB8AC3E}">
        <p14:creationId xmlns:p14="http://schemas.microsoft.com/office/powerpoint/2010/main" val="3867027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스트리머</a:t>
            </a:r>
            <a:r>
              <a:rPr lang="ko-KR" altLang="en-US" dirty="0"/>
              <a:t> 벡터 </a:t>
            </a:r>
            <a:r>
              <a:rPr lang="en-US" altLang="ko-KR" dirty="0"/>
              <a:t>(</a:t>
            </a:r>
            <a:r>
              <a:rPr lang="ko-KR" altLang="en-US" dirty="0" err="1"/>
              <a:t>평균낸거</a:t>
            </a:r>
            <a:r>
              <a:rPr lang="en-US" altLang="ko-KR" dirty="0"/>
              <a:t>)</a:t>
            </a:r>
            <a:r>
              <a:rPr lang="ko-KR" altLang="en-US" dirty="0"/>
              <a:t>를 바이너리로 저장하고 </a:t>
            </a:r>
            <a:r>
              <a:rPr lang="ko-KR" altLang="en-US" dirty="0" err="1"/>
              <a:t>로드함</a:t>
            </a:r>
            <a:endParaRPr lang="en-US" altLang="ko-KR" dirty="0"/>
          </a:p>
          <a:p>
            <a:r>
              <a:rPr lang="ko-KR" altLang="en-US" dirty="0"/>
              <a:t>왜</a:t>
            </a:r>
            <a:r>
              <a:rPr lang="en-US" altLang="ko-KR" dirty="0"/>
              <a:t>? </a:t>
            </a:r>
            <a:r>
              <a:rPr lang="ko-KR" altLang="en-US" dirty="0"/>
              <a:t>매 실행마다 계산 무의미</a:t>
            </a:r>
          </a:p>
        </p:txBody>
      </p:sp>
    </p:spTree>
    <p:extLst>
      <p:ext uri="{BB962C8B-B14F-4D97-AF65-F5344CB8AC3E}">
        <p14:creationId xmlns:p14="http://schemas.microsoft.com/office/powerpoint/2010/main" val="3273002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02870"/>
            <a:ext cx="7348373" cy="53091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916" y="633784"/>
            <a:ext cx="7348373" cy="448584"/>
          </a:xfrm>
        </p:spPr>
        <p:txBody>
          <a:bodyPr wrap="square">
            <a:spAutoFit/>
          </a:bodyPr>
          <a:lstStyle>
            <a:lvl1pPr marL="0" indent="0" algn="l">
              <a:buNone/>
              <a:defRPr sz="21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246127" y="4677984"/>
            <a:ext cx="329431" cy="32943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50" dirty="0">
                <a:latin typeface="Muli Light" panose="020B0600000101010101" charset="0"/>
              </a:endParaRPr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6127" y="4677984"/>
            <a:ext cx="329431" cy="292828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4330860"/>
            <a:ext cx="821616" cy="8126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6366" y="172154"/>
            <a:ext cx="1220830" cy="338357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7892075" y="71894"/>
            <a:ext cx="1195121" cy="54006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Muli Light" panose="020B0600000101010101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A1CCD-60C5-486B-ACAD-47D83FA9ECF8}"/>
              </a:ext>
            </a:extLst>
          </p:cNvPr>
          <p:cNvSpPr/>
          <p:nvPr userDrawn="1"/>
        </p:nvSpPr>
        <p:spPr>
          <a:xfrm>
            <a:off x="89502" y="4515966"/>
            <a:ext cx="702078" cy="530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Muli Light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12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lnSpc>
                <a:spcPts val="5000"/>
              </a:lnSpc>
              <a:spcBef>
                <a:spcPct val="0"/>
              </a:spcBef>
            </a:pPr>
            <a:r>
              <a:rPr lang="en-US" altLang="ko-KR" dirty="0">
                <a:solidFill>
                  <a:srgbClr val="305178"/>
                </a:solidFill>
                <a:latin typeface="Muli Light" panose="020B0600000101010101" charset="0"/>
                <a:cs typeface="Arial" panose="020B0604020202020204" pitchFamily="34" charset="0"/>
              </a:rPr>
              <a:t>Term Project </a:t>
            </a:r>
            <a:r>
              <a:rPr lang="en-US" altLang="ko-KR" dirty="0"/>
              <a:t>Progress Presentation</a:t>
            </a:r>
            <a:br>
              <a:rPr lang="ko-KR" altLang="en-US" dirty="0"/>
            </a:br>
            <a:endParaRPr lang="en-US" altLang="ko-KR" dirty="0">
              <a:solidFill>
                <a:srgbClr val="305178"/>
              </a:solidFill>
              <a:latin typeface="Muli Light" panose="020B0600000101010101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6A5813AE-A9EA-4AF5-9FCC-88A3BA5F60FE}"/>
              </a:ext>
            </a:extLst>
          </p:cNvPr>
          <p:cNvSpPr txBox="1">
            <a:spLocks/>
          </p:cNvSpPr>
          <p:nvPr/>
        </p:nvSpPr>
        <p:spPr>
          <a:xfrm>
            <a:off x="144555" y="1022565"/>
            <a:ext cx="8854889" cy="11659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Average SVD result for each streamer</a:t>
            </a:r>
          </a:p>
          <a:p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  <a:p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Average result : Dictionary with 20 keys, items are list with length 10</a:t>
            </a:r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61364" y="52688"/>
            <a:ext cx="7741188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3rd</a:t>
            </a:r>
            <a:r>
              <a:rPr lang="en-US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 week progress - Jeon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351314" y="2292531"/>
            <a:ext cx="4441372" cy="2299064"/>
            <a:chOff x="1045029" y="2292531"/>
            <a:chExt cx="4441372" cy="2299064"/>
          </a:xfrm>
        </p:grpSpPr>
        <p:sp>
          <p:nvSpPr>
            <p:cNvPr id="5" name="직사각형 4"/>
            <p:cNvSpPr/>
            <p:nvPr/>
          </p:nvSpPr>
          <p:spPr>
            <a:xfrm>
              <a:off x="1920241" y="2292531"/>
              <a:ext cx="1508760" cy="2299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31958" y="2432556"/>
              <a:ext cx="1090363" cy="3077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Streamer A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31958" y="3007322"/>
              <a:ext cx="1090363" cy="30777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Streamer B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31958" y="3582088"/>
              <a:ext cx="1099981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Streamer C</a:t>
              </a:r>
              <a:endParaRPr lang="ko-KR" altLang="en-US" dirty="0"/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1920241" y="2292531"/>
              <a:ext cx="3566160" cy="2299064"/>
              <a:chOff x="1920240" y="2292531"/>
              <a:chExt cx="6178731" cy="2299064"/>
            </a:xfrm>
          </p:grpSpPr>
          <p:sp>
            <p:nvSpPr>
              <p:cNvPr id="7" name="모서리가 둥근 직사각형 6"/>
              <p:cNvSpPr/>
              <p:nvPr/>
            </p:nvSpPr>
            <p:spPr>
              <a:xfrm>
                <a:off x="1920240" y="2292531"/>
                <a:ext cx="6178731" cy="57476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1920240" y="2867297"/>
                <a:ext cx="6178731" cy="574766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모서리가 둥근 직사각형 21"/>
              <p:cNvSpPr/>
              <p:nvPr/>
            </p:nvSpPr>
            <p:spPr>
              <a:xfrm>
                <a:off x="1920240" y="3442063"/>
                <a:ext cx="6178731" cy="574766"/>
              </a:xfrm>
              <a:prstGeom prst="round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1920240" y="4016829"/>
                <a:ext cx="6178731" cy="574766"/>
              </a:xfrm>
              <a:prstGeom prst="round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4031958" y="4156854"/>
              <a:ext cx="1099981" cy="30777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Streamer D</a:t>
              </a:r>
              <a:endParaRPr lang="ko-KR" altLang="en-US" dirty="0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1920240" y="2432556"/>
              <a:ext cx="1508761" cy="2032075"/>
              <a:chOff x="1920240" y="2432556"/>
              <a:chExt cx="3925389" cy="2032075"/>
            </a:xfrm>
          </p:grpSpPr>
          <p:cxnSp>
            <p:nvCxnSpPr>
              <p:cNvPr id="10" name="직선 연결선 9"/>
              <p:cNvCxnSpPr/>
              <p:nvPr/>
            </p:nvCxnSpPr>
            <p:spPr>
              <a:xfrm>
                <a:off x="1920240" y="2432556"/>
                <a:ext cx="3925389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1920240" y="2579914"/>
                <a:ext cx="3925389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1920240" y="2740333"/>
                <a:ext cx="3925389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1920240" y="3007322"/>
                <a:ext cx="3925389" cy="0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1920240" y="3154680"/>
                <a:ext cx="3925389" cy="0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1920240" y="3315099"/>
                <a:ext cx="3925389" cy="0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920240" y="3582088"/>
                <a:ext cx="3925389" cy="0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1920240" y="3729446"/>
                <a:ext cx="3925389" cy="0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1920240" y="3889865"/>
                <a:ext cx="3925389" cy="0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1920240" y="4156854"/>
                <a:ext cx="3925389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920240" y="4304212"/>
                <a:ext cx="3925389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1920240" y="4464631"/>
                <a:ext cx="3925389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1045029" y="2292531"/>
              <a:ext cx="554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SVD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60812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6A5813AE-A9EA-4AF5-9FCC-88A3BA5F60FE}"/>
              </a:ext>
            </a:extLst>
          </p:cNvPr>
          <p:cNvSpPr txBox="1">
            <a:spLocks/>
          </p:cNvSpPr>
          <p:nvPr/>
        </p:nvSpPr>
        <p:spPr>
          <a:xfrm>
            <a:off x="144555" y="1022565"/>
            <a:ext cx="8854889" cy="11659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Average SVD result for each streamer</a:t>
            </a:r>
          </a:p>
          <a:p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  <a:p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Average result : Dictionary with 20 keys, items are list with length 10</a:t>
            </a:r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61364" y="52688"/>
            <a:ext cx="7741188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3rd</a:t>
            </a:r>
            <a:r>
              <a:rPr lang="en-US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 week progress - Jeon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54" y="2040615"/>
            <a:ext cx="7415093" cy="302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886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6A5813AE-A9EA-4AF5-9FCC-88A3BA5F60FE}"/>
              </a:ext>
            </a:extLst>
          </p:cNvPr>
          <p:cNvSpPr txBox="1">
            <a:spLocks/>
          </p:cNvSpPr>
          <p:nvPr/>
        </p:nvSpPr>
        <p:spPr>
          <a:xfrm>
            <a:off x="144555" y="1022565"/>
            <a:ext cx="8854889" cy="11659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2.  Save it as a binary file and load it when program runs.</a:t>
            </a:r>
          </a:p>
          <a:p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  <a:p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If </a:t>
            </a:r>
            <a:r>
              <a:rPr lang="en-US" altLang="ko-KR" sz="2000" i="1" dirty="0">
                <a:latin typeface="Muli Light" panose="020B0600000101010101" charset="0"/>
                <a:cs typeface="Arial" panose="020B0604020202020204" pitchFamily="34" charset="0"/>
              </a:rPr>
              <a:t>StreamerVector.dat</a:t>
            </a:r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 doesn’t exist, </a:t>
            </a:r>
          </a:p>
          <a:p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we make file </a:t>
            </a:r>
          </a:p>
          <a:p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using previous algorithm. </a:t>
            </a:r>
          </a:p>
          <a:p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  <a:p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  <a:p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Otherwise, load the file </a:t>
            </a:r>
          </a:p>
          <a:p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to eliminate </a:t>
            </a:r>
          </a:p>
          <a:p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meaningless calculation.</a:t>
            </a:r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61364" y="52688"/>
            <a:ext cx="7741188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3rd</a:t>
            </a:r>
            <a:r>
              <a:rPr lang="en-US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 week progress - Jeon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79" y="1605536"/>
            <a:ext cx="3226526" cy="3489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114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6A5813AE-A9EA-4AF5-9FCC-88A3BA5F60FE}"/>
              </a:ext>
            </a:extLst>
          </p:cNvPr>
          <p:cNvSpPr txBox="1">
            <a:spLocks/>
          </p:cNvSpPr>
          <p:nvPr/>
        </p:nvSpPr>
        <p:spPr>
          <a:xfrm>
            <a:off x="144555" y="1022565"/>
            <a:ext cx="8854889" cy="11659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Implement function: streamer name -&gt; id</a:t>
            </a:r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61364" y="52688"/>
            <a:ext cx="7741188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3rd week progress - Kim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27235C-1188-4913-95DB-AA0CBDBB9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772" y="1690892"/>
            <a:ext cx="5422456" cy="264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24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6A5813AE-A9EA-4AF5-9FCC-88A3BA5F60FE}"/>
              </a:ext>
            </a:extLst>
          </p:cNvPr>
          <p:cNvSpPr txBox="1">
            <a:spLocks/>
          </p:cNvSpPr>
          <p:nvPr/>
        </p:nvSpPr>
        <p:spPr>
          <a:xfrm>
            <a:off x="144555" y="1022565"/>
            <a:ext cx="8854889" cy="39360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Improve </a:t>
            </a:r>
            <a:r>
              <a:rPr lang="en-US" altLang="ko-KR" sz="2000" b="1" dirty="0" err="1">
                <a:latin typeface="Muli Light" panose="020B0600000101010101" charset="0"/>
                <a:cs typeface="Arial" panose="020B0604020202020204" pitchFamily="34" charset="0"/>
              </a:rPr>
              <a:t>getFollows</a:t>
            </a:r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CC2600-7D54-4DDC-8ABA-7479AE330EA0}"/>
              </a:ext>
            </a:extLst>
          </p:cNvPr>
          <p:cNvSpPr txBox="1"/>
          <p:nvPr/>
        </p:nvSpPr>
        <p:spPr>
          <a:xfrm>
            <a:off x="344204" y="1895359"/>
            <a:ext cx="3397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18388B-5C2D-45B2-AB3E-8709E0A87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925" y="1825708"/>
            <a:ext cx="5505450" cy="25146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9A90CDA-A348-4B08-B123-DE834A097164}"/>
              </a:ext>
            </a:extLst>
          </p:cNvPr>
          <p:cNvSpPr/>
          <p:nvPr/>
        </p:nvSpPr>
        <p:spPr>
          <a:xfrm>
            <a:off x="3003504" y="2356082"/>
            <a:ext cx="5653261" cy="393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5">
            <a:extLst>
              <a:ext uri="{FF2B5EF4-FFF2-40B4-BE49-F238E27FC236}">
                <a16:creationId xmlns:a16="http://schemas.microsoft.com/office/drawing/2014/main" id="{EC1923FB-87E8-4C76-BF69-1A14F094BA32}"/>
              </a:ext>
            </a:extLst>
          </p:cNvPr>
          <p:cNvSpPr txBox="1">
            <a:spLocks/>
          </p:cNvSpPr>
          <p:nvPr/>
        </p:nvSpPr>
        <p:spPr>
          <a:xfrm>
            <a:off x="344204" y="2086038"/>
            <a:ext cx="2832834" cy="100442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Add “both” mode</a:t>
            </a:r>
          </a:p>
          <a:p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to implement</a:t>
            </a:r>
          </a:p>
          <a:p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evaluation function</a:t>
            </a:r>
          </a:p>
        </p:txBody>
      </p:sp>
      <p:sp>
        <p:nvSpPr>
          <p:cNvPr id="21" name="Google Shape;70;p15">
            <a:extLst>
              <a:ext uri="{FF2B5EF4-FFF2-40B4-BE49-F238E27FC236}">
                <a16:creationId xmlns:a16="http://schemas.microsoft.com/office/drawing/2014/main" id="{9F6B1601-02AF-4F76-BC8B-C5160CD0592C}"/>
              </a:ext>
            </a:extLst>
          </p:cNvPr>
          <p:cNvSpPr txBox="1">
            <a:spLocks/>
          </p:cNvSpPr>
          <p:nvPr/>
        </p:nvSpPr>
        <p:spPr>
          <a:xfrm>
            <a:off x="161364" y="52688"/>
            <a:ext cx="7741188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3rd week progress - Kim</a:t>
            </a:r>
          </a:p>
        </p:txBody>
      </p:sp>
    </p:spTree>
    <p:extLst>
      <p:ext uri="{BB962C8B-B14F-4D97-AF65-F5344CB8AC3E}">
        <p14:creationId xmlns:p14="http://schemas.microsoft.com/office/powerpoint/2010/main" val="285287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6A5813AE-A9EA-4AF5-9FCC-88A3BA5F60FE}"/>
              </a:ext>
            </a:extLst>
          </p:cNvPr>
          <p:cNvSpPr txBox="1">
            <a:spLocks/>
          </p:cNvSpPr>
          <p:nvPr/>
        </p:nvSpPr>
        <p:spPr>
          <a:xfrm>
            <a:off x="144555" y="1022565"/>
            <a:ext cx="8854889" cy="39360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Make evaluation function</a:t>
            </a:r>
            <a:b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</a:br>
            <a:b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</a:br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how many followers follow other streamer</a:t>
            </a:r>
          </a:p>
        </p:txBody>
      </p:sp>
      <p:sp>
        <p:nvSpPr>
          <p:cNvPr id="10" name="Google Shape;70;p15">
            <a:extLst>
              <a:ext uri="{FF2B5EF4-FFF2-40B4-BE49-F238E27FC236}">
                <a16:creationId xmlns:a16="http://schemas.microsoft.com/office/drawing/2014/main" id="{F1FA4C30-E494-441B-A0A1-D5BC1CB07DE5}"/>
              </a:ext>
            </a:extLst>
          </p:cNvPr>
          <p:cNvSpPr txBox="1">
            <a:spLocks/>
          </p:cNvSpPr>
          <p:nvPr/>
        </p:nvSpPr>
        <p:spPr>
          <a:xfrm>
            <a:off x="161364" y="52688"/>
            <a:ext cx="7741188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3rd week progress - Kim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0C57CA-D395-41D3-BFD3-E614FA014D91}"/>
                  </a:ext>
                </a:extLst>
              </p:cNvPr>
              <p:cNvSpPr txBox="1"/>
              <p:nvPr/>
            </p:nvSpPr>
            <p:spPr>
              <a:xfrm>
                <a:off x="-70083" y="2701990"/>
                <a:ext cx="9284164" cy="10253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𝑜𝑡h𝑒𝑟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𝑓𝑜𝑙𝑙𝑜𝑤𝑒𝑟𝑠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𝑜𝑡h𝑒𝑟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𝑜𝑛𝑒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𝑓𝑜𝑙𝑙𝑜𝑤𝑒𝑟𝑠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𝑜𝑛𝑒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0C57CA-D395-41D3-BFD3-E614FA014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0083" y="2701990"/>
                <a:ext cx="9284164" cy="10253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9787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6A5813AE-A9EA-4AF5-9FCC-88A3BA5F60FE}"/>
              </a:ext>
            </a:extLst>
          </p:cNvPr>
          <p:cNvSpPr txBox="1">
            <a:spLocks/>
          </p:cNvSpPr>
          <p:nvPr/>
        </p:nvSpPr>
        <p:spPr>
          <a:xfrm>
            <a:off x="144555" y="1022565"/>
            <a:ext cx="8854889" cy="11659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Make a evaluation function.</a:t>
            </a:r>
          </a:p>
          <a:p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  <a:p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  <a:p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Using cosine similarity</a:t>
            </a:r>
          </a:p>
          <a:p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And Euclidian distances.</a:t>
            </a:r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61364" y="52688"/>
            <a:ext cx="7741188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3rd</a:t>
            </a:r>
            <a:r>
              <a:rPr lang="en-US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 week progress - Seon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0309F1-328B-4A17-939E-EF3A2788A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820" y="1518855"/>
            <a:ext cx="5513114" cy="26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932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6A5813AE-A9EA-4AF5-9FCC-88A3BA5F60FE}"/>
              </a:ext>
            </a:extLst>
          </p:cNvPr>
          <p:cNvSpPr txBox="1">
            <a:spLocks/>
          </p:cNvSpPr>
          <p:nvPr/>
        </p:nvSpPr>
        <p:spPr>
          <a:xfrm>
            <a:off x="144555" y="1022565"/>
            <a:ext cx="8854889" cy="11659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When input is </a:t>
            </a:r>
            <a:r>
              <a:rPr lang="en-US" altLang="ko-KR" sz="2000" b="1" dirty="0" err="1">
                <a:latin typeface="Muli Light" panose="020B0600000101010101" charset="0"/>
                <a:cs typeface="Arial" panose="020B0604020202020204" pitchFamily="34" charset="0"/>
              </a:rPr>
              <a:t>voyboy</a:t>
            </a:r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  <a:p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  <a:p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  <a:p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  <a:p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61364" y="52688"/>
            <a:ext cx="7741188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3rd</a:t>
            </a:r>
            <a:r>
              <a:rPr lang="en-US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 week progress - Seon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0B1F6AD-07BB-49C0-9F30-E31E9F56A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335409"/>
              </p:ext>
            </p:extLst>
          </p:nvPr>
        </p:nvGraphicFramePr>
        <p:xfrm>
          <a:off x="688900" y="2188508"/>
          <a:ext cx="2622337" cy="2225040"/>
        </p:xfrm>
        <a:graphic>
          <a:graphicData uri="http://schemas.openxmlformats.org/drawingml/2006/table">
            <a:tbl>
              <a:tblPr firstRow="1" bandRow="1">
                <a:tableStyleId>{4279069B-CB89-472A-88E6-B36C00E36C8E}</a:tableStyleId>
              </a:tblPr>
              <a:tblGrid>
                <a:gridCol w="558009">
                  <a:extLst>
                    <a:ext uri="{9D8B030D-6E8A-4147-A177-3AD203B41FA5}">
                      <a16:colId xmlns:a16="http://schemas.microsoft.com/office/drawing/2014/main" val="4129235640"/>
                    </a:ext>
                  </a:extLst>
                </a:gridCol>
                <a:gridCol w="2064328">
                  <a:extLst>
                    <a:ext uri="{9D8B030D-6E8A-4147-A177-3AD203B41FA5}">
                      <a16:colId xmlns:a16="http://schemas.microsoft.com/office/drawing/2014/main" val="351771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rush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545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c9sneaky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77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summit1g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890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kingrichard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519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lord_kebun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530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boarcontrolhs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49829"/>
                  </a:ext>
                </a:extLst>
              </a:tr>
            </a:tbl>
          </a:graphicData>
        </a:graphic>
      </p:graphicFrame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DC423E2F-753F-4402-BEA4-1EE73FADDC1D}"/>
              </a:ext>
            </a:extLst>
          </p:cNvPr>
          <p:cNvSpPr txBox="1">
            <a:spLocks/>
          </p:cNvSpPr>
          <p:nvPr/>
        </p:nvSpPr>
        <p:spPr>
          <a:xfrm>
            <a:off x="688900" y="1748400"/>
            <a:ext cx="2222441" cy="46856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Cosine Similarity</a:t>
            </a:r>
          </a:p>
          <a:p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  <a:p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  <a:p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  <a:p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4CB9A53-9201-4DE8-98F2-4ABF8594D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443782"/>
              </p:ext>
            </p:extLst>
          </p:nvPr>
        </p:nvGraphicFramePr>
        <p:xfrm>
          <a:off x="4721544" y="2188508"/>
          <a:ext cx="2622337" cy="2225040"/>
        </p:xfrm>
        <a:graphic>
          <a:graphicData uri="http://schemas.openxmlformats.org/drawingml/2006/table">
            <a:tbl>
              <a:tblPr firstRow="1" bandRow="1">
                <a:tableStyleId>{4279069B-CB89-472A-88E6-B36C00E36C8E}</a:tableStyleId>
              </a:tblPr>
              <a:tblGrid>
                <a:gridCol w="558009">
                  <a:extLst>
                    <a:ext uri="{9D8B030D-6E8A-4147-A177-3AD203B41FA5}">
                      <a16:colId xmlns:a16="http://schemas.microsoft.com/office/drawing/2014/main" val="4129235640"/>
                    </a:ext>
                  </a:extLst>
                </a:gridCol>
                <a:gridCol w="2064328">
                  <a:extLst>
                    <a:ext uri="{9D8B030D-6E8A-4147-A177-3AD203B41FA5}">
                      <a16:colId xmlns:a16="http://schemas.microsoft.com/office/drawing/2014/main" val="351771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jordyx3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545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rush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77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tfue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890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kingrichard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519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summit1g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530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c9sneaky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49829"/>
                  </a:ext>
                </a:extLst>
              </a:tr>
            </a:tbl>
          </a:graphicData>
        </a:graphic>
      </p:graphicFrame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7E4BD787-0060-4BF2-93C4-9F5E5042C165}"/>
              </a:ext>
            </a:extLst>
          </p:cNvPr>
          <p:cNvSpPr txBox="1">
            <a:spLocks/>
          </p:cNvSpPr>
          <p:nvPr/>
        </p:nvSpPr>
        <p:spPr>
          <a:xfrm>
            <a:off x="4721544" y="1748400"/>
            <a:ext cx="2697565" cy="46856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Euclidian Distance</a:t>
            </a:r>
          </a:p>
          <a:p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  <a:p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  <a:p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  <a:p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540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6A5813AE-A9EA-4AF5-9FCC-88A3BA5F60FE}"/>
              </a:ext>
            </a:extLst>
          </p:cNvPr>
          <p:cNvSpPr txBox="1">
            <a:spLocks/>
          </p:cNvSpPr>
          <p:nvPr/>
        </p:nvSpPr>
        <p:spPr>
          <a:xfrm>
            <a:off x="144555" y="1022565"/>
            <a:ext cx="8854889" cy="11659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A point of sameness</a:t>
            </a:r>
          </a:p>
          <a:p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  <a:p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  <a:p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  <a:p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61364" y="52688"/>
            <a:ext cx="7741188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3rd</a:t>
            </a:r>
            <a:r>
              <a:rPr lang="en-US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 week progress - Seon</a:t>
            </a: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DC423E2F-753F-4402-BEA4-1EE73FADDC1D}"/>
              </a:ext>
            </a:extLst>
          </p:cNvPr>
          <p:cNvSpPr txBox="1">
            <a:spLocks/>
          </p:cNvSpPr>
          <p:nvPr/>
        </p:nvSpPr>
        <p:spPr>
          <a:xfrm>
            <a:off x="688900" y="1748400"/>
            <a:ext cx="2222441" cy="46856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  <a:p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  <a:p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  <a:p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2060AD-6F52-4F48-BFF9-A8F640652A64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96" y="1862804"/>
            <a:ext cx="1734448" cy="216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3E2C747-9A69-451D-9787-CF8F4C532A28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3016" y="1862804"/>
            <a:ext cx="1828141" cy="216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47548FE-41DD-4287-BC4D-5AEEA64C01CE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729" y="1835069"/>
            <a:ext cx="1897500" cy="2160000"/>
          </a:xfrm>
          <a:prstGeom prst="rect">
            <a:avLst/>
          </a:prstGeom>
        </p:spPr>
      </p:pic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B4CF6F48-0FCD-4FE1-A8B2-0B61031A0F14}"/>
              </a:ext>
            </a:extLst>
          </p:cNvPr>
          <p:cNvSpPr txBox="1">
            <a:spLocks/>
          </p:cNvSpPr>
          <p:nvPr/>
        </p:nvSpPr>
        <p:spPr>
          <a:xfrm>
            <a:off x="906522" y="1459917"/>
            <a:ext cx="8854889" cy="11659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&lt;</a:t>
            </a:r>
            <a:r>
              <a:rPr lang="en-US" altLang="ko-KR" sz="2000" b="1" dirty="0" err="1">
                <a:latin typeface="Muli Light" panose="020B0600000101010101" charset="0"/>
                <a:cs typeface="Arial" panose="020B0604020202020204" pitchFamily="34" charset="0"/>
              </a:rPr>
              <a:t>Voyboy</a:t>
            </a:r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&gt;</a:t>
            </a:r>
          </a:p>
          <a:p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  <a:p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  <a:p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  <a:p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</p:txBody>
      </p:sp>
      <p:sp>
        <p:nvSpPr>
          <p:cNvPr id="16" name="텍스트 개체 틀 5">
            <a:extLst>
              <a:ext uri="{FF2B5EF4-FFF2-40B4-BE49-F238E27FC236}">
                <a16:creationId xmlns:a16="http://schemas.microsoft.com/office/drawing/2014/main" id="{CA5AAD88-E30B-418A-876D-18D99827DF57}"/>
              </a:ext>
            </a:extLst>
          </p:cNvPr>
          <p:cNvSpPr txBox="1">
            <a:spLocks/>
          </p:cNvSpPr>
          <p:nvPr/>
        </p:nvSpPr>
        <p:spPr>
          <a:xfrm>
            <a:off x="3475107" y="1459917"/>
            <a:ext cx="8854889" cy="11659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&lt;Rush&gt;</a:t>
            </a:r>
          </a:p>
          <a:p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  <a:p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  <a:p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  <a:p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</p:txBody>
      </p:sp>
      <p:sp>
        <p:nvSpPr>
          <p:cNvPr id="17" name="텍스트 개체 틀 5">
            <a:extLst>
              <a:ext uri="{FF2B5EF4-FFF2-40B4-BE49-F238E27FC236}">
                <a16:creationId xmlns:a16="http://schemas.microsoft.com/office/drawing/2014/main" id="{8978964E-2A4E-4F0C-9988-D2C94F1F6211}"/>
              </a:ext>
            </a:extLst>
          </p:cNvPr>
          <p:cNvSpPr txBox="1">
            <a:spLocks/>
          </p:cNvSpPr>
          <p:nvPr/>
        </p:nvSpPr>
        <p:spPr>
          <a:xfrm>
            <a:off x="5727591" y="1431779"/>
            <a:ext cx="8854889" cy="11659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&lt;C9sneaky&gt;</a:t>
            </a:r>
          </a:p>
          <a:p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  <a:p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  <a:p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  <a:p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</p:txBody>
      </p:sp>
      <p:sp>
        <p:nvSpPr>
          <p:cNvPr id="18" name="텍스트 개체 틀 5">
            <a:extLst>
              <a:ext uri="{FF2B5EF4-FFF2-40B4-BE49-F238E27FC236}">
                <a16:creationId xmlns:a16="http://schemas.microsoft.com/office/drawing/2014/main" id="{B6D33601-BCEA-489F-BC13-C68E6504A748}"/>
              </a:ext>
            </a:extLst>
          </p:cNvPr>
          <p:cNvSpPr txBox="1">
            <a:spLocks/>
          </p:cNvSpPr>
          <p:nvPr/>
        </p:nvSpPr>
        <p:spPr>
          <a:xfrm>
            <a:off x="688900" y="4109473"/>
            <a:ext cx="8854889" cy="11659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- Professional gamer of league of legends</a:t>
            </a:r>
          </a:p>
          <a:p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  <a:p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  <a:p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  <a:p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657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6A5813AE-A9EA-4AF5-9FCC-88A3BA5F60FE}"/>
              </a:ext>
            </a:extLst>
          </p:cNvPr>
          <p:cNvSpPr txBox="1">
            <a:spLocks/>
          </p:cNvSpPr>
          <p:nvPr/>
        </p:nvSpPr>
        <p:spPr>
          <a:xfrm>
            <a:off x="144555" y="1022565"/>
            <a:ext cx="8854889" cy="11659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As a result,</a:t>
            </a:r>
          </a:p>
          <a:p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  <a:p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  <a:p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  <a:p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61364" y="52688"/>
            <a:ext cx="7741188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3rd</a:t>
            </a:r>
            <a:r>
              <a:rPr lang="en-US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 week progress - Seon</a:t>
            </a: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DC423E2F-753F-4402-BEA4-1EE73FADDC1D}"/>
              </a:ext>
            </a:extLst>
          </p:cNvPr>
          <p:cNvSpPr txBox="1">
            <a:spLocks/>
          </p:cNvSpPr>
          <p:nvPr/>
        </p:nvSpPr>
        <p:spPr>
          <a:xfrm>
            <a:off x="688900" y="1748400"/>
            <a:ext cx="2222441" cy="46856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  <a:p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  <a:p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  <a:p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</p:txBody>
      </p:sp>
      <p:sp>
        <p:nvSpPr>
          <p:cNvPr id="18" name="텍스트 개체 틀 5">
            <a:extLst>
              <a:ext uri="{FF2B5EF4-FFF2-40B4-BE49-F238E27FC236}">
                <a16:creationId xmlns:a16="http://schemas.microsoft.com/office/drawing/2014/main" id="{B6D33601-BCEA-489F-BC13-C68E6504A748}"/>
              </a:ext>
            </a:extLst>
          </p:cNvPr>
          <p:cNvSpPr txBox="1">
            <a:spLocks/>
          </p:cNvSpPr>
          <p:nvPr/>
        </p:nvSpPr>
        <p:spPr>
          <a:xfrm>
            <a:off x="688900" y="1743774"/>
            <a:ext cx="7451753" cy="11659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- </a:t>
            </a:r>
            <a:r>
              <a:rPr lang="en-US" altLang="ko-KR" sz="2000" b="1" dirty="0">
                <a:latin typeface="Muli Light" panose="020B0600000101010101" charset="0"/>
              </a:rPr>
              <a:t>The recommendation of streamers through chat logs shows reasonable results.</a:t>
            </a:r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  <a:p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  <a:p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  <a:p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- The method of </a:t>
            </a:r>
            <a:r>
              <a:rPr lang="en-US" altLang="ko-KR" sz="2000" b="1" dirty="0">
                <a:latin typeface="Muli Light" panose="020B0600000101010101" charset="0"/>
              </a:rPr>
              <a:t>Cosine Similarity shows better performance than </a:t>
            </a:r>
            <a:r>
              <a:rPr lang="en-US" altLang="ko-KR" sz="2000" b="1">
                <a:latin typeface="Muli Light" panose="020B0600000101010101" charset="0"/>
              </a:rPr>
              <a:t>Euclidian Distance one.</a:t>
            </a:r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  <a:p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  <a:p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  <a:p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30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A7C47-88E5-4371-A90F-2EDFDD488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94" y="171292"/>
            <a:ext cx="7348373" cy="530915"/>
          </a:xfrm>
        </p:spPr>
        <p:txBody>
          <a:bodyPr/>
          <a:lstStyle/>
          <a:p>
            <a:r>
              <a:rPr lang="en-US" dirty="0">
                <a:solidFill>
                  <a:srgbClr val="305178"/>
                </a:solidFill>
              </a:rPr>
              <a:t>Meet the Team “TWIT”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318065E-A294-4E65-A4C0-DAEE53FCA635}"/>
              </a:ext>
            </a:extLst>
          </p:cNvPr>
          <p:cNvGrpSpPr/>
          <p:nvPr/>
        </p:nvGrpSpPr>
        <p:grpSpPr>
          <a:xfrm>
            <a:off x="4614323" y="936331"/>
            <a:ext cx="1835833" cy="3726414"/>
            <a:chOff x="623732" y="1700808"/>
            <a:chExt cx="2447777" cy="4968552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474000E-D212-491D-AB32-7FAF8AACE6B8}"/>
                </a:ext>
              </a:extLst>
            </p:cNvPr>
            <p:cNvSpPr/>
            <p:nvPr/>
          </p:nvSpPr>
          <p:spPr>
            <a:xfrm>
              <a:off x="623732" y="3933056"/>
              <a:ext cx="2447777" cy="52322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Muli Light" panose="020B0600000101010101" charset="0"/>
                </a:rPr>
                <a:t>Jane Doe</a:t>
              </a: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0A9A15C3-DC20-414F-8A02-9E39D4BE7145}"/>
                </a:ext>
              </a:extLst>
            </p:cNvPr>
            <p:cNvGrpSpPr/>
            <p:nvPr/>
          </p:nvGrpSpPr>
          <p:grpSpPr>
            <a:xfrm>
              <a:off x="623732" y="1700808"/>
              <a:ext cx="2447777" cy="4968552"/>
              <a:chOff x="623732" y="1700808"/>
              <a:chExt cx="2447777" cy="487776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C2F079F1-7B0C-4B0E-8149-404262F49CFE}"/>
                  </a:ext>
                </a:extLst>
              </p:cNvPr>
              <p:cNvSpPr/>
              <p:nvPr/>
            </p:nvSpPr>
            <p:spPr>
              <a:xfrm>
                <a:off x="623732" y="1700808"/>
                <a:ext cx="2447777" cy="48777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Muli Light" panose="020B0600000101010101" charset="0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E2030D19-CF7C-417A-8E54-63BAB3DDA076}"/>
                  </a:ext>
                </a:extLst>
              </p:cNvPr>
              <p:cNvSpPr/>
              <p:nvPr/>
            </p:nvSpPr>
            <p:spPr>
              <a:xfrm>
                <a:off x="623732" y="1703090"/>
                <a:ext cx="2447777" cy="112879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Muli Light" panose="020B0600000101010101" charset="0"/>
                </a:endParaRPr>
              </a:p>
            </p:txBody>
          </p:sp>
        </p:grp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1F374CE3-6273-4782-9B26-3545507AC5F1}"/>
                </a:ext>
              </a:extLst>
            </p:cNvPr>
            <p:cNvSpPr/>
            <p:nvPr/>
          </p:nvSpPr>
          <p:spPr>
            <a:xfrm>
              <a:off x="983524" y="1988840"/>
              <a:ext cx="1728192" cy="1728192"/>
            </a:xfrm>
            <a:prstGeom prst="ellipse">
              <a:avLst/>
            </a:prstGeom>
            <a:solidFill>
              <a:schemeClr val="tx2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Muli Light" panose="020B0600000101010101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DDE039A-3E4B-47D7-9C58-4E9E2DBECBA4}"/>
                </a:ext>
              </a:extLst>
            </p:cNvPr>
            <p:cNvSpPr/>
            <p:nvPr/>
          </p:nvSpPr>
          <p:spPr>
            <a:xfrm>
              <a:off x="623732" y="3807537"/>
              <a:ext cx="2447777" cy="52322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cap="all" dirty="0" err="1">
                  <a:solidFill>
                    <a:schemeClr val="tx1"/>
                  </a:solidFill>
                  <a:latin typeface="Muli Light" panose="020B0600000101010101" charset="0"/>
                </a:rPr>
                <a:t>Seungyeop</a:t>
              </a:r>
              <a:r>
                <a:rPr lang="en-US" sz="1050" b="1" cap="all" dirty="0">
                  <a:solidFill>
                    <a:schemeClr val="tx1"/>
                  </a:solidFill>
                  <a:latin typeface="Muli Light" panose="020B0600000101010101" charset="0"/>
                </a:rPr>
                <a:t> </a:t>
              </a:r>
              <a:r>
                <a:rPr lang="en-US" sz="1050" b="1" cap="all" dirty="0" err="1">
                  <a:solidFill>
                    <a:schemeClr val="tx1"/>
                  </a:solidFill>
                  <a:latin typeface="Muli Light" panose="020B0600000101010101" charset="0"/>
                </a:rPr>
                <a:t>seon</a:t>
              </a:r>
              <a:endParaRPr lang="en-US" sz="1050" b="1" cap="all" dirty="0">
                <a:solidFill>
                  <a:schemeClr val="tx1"/>
                </a:solidFill>
                <a:latin typeface="Muli Light" panose="020B0600000101010101" charset="0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D7750F3-EBA0-4EE9-96E8-D2982E9E4CCF}"/>
                </a:ext>
              </a:extLst>
            </p:cNvPr>
            <p:cNvSpPr/>
            <p:nvPr/>
          </p:nvSpPr>
          <p:spPr>
            <a:xfrm>
              <a:off x="623732" y="4348857"/>
              <a:ext cx="2447777" cy="268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i="1" cap="all" dirty="0">
                <a:solidFill>
                  <a:schemeClr val="tx2"/>
                </a:solidFill>
                <a:latin typeface="Muli Light" panose="020B0600000101010101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806ACAA-CB48-4DDD-8B54-9115887BC7FF}"/>
                </a:ext>
              </a:extLst>
            </p:cNvPr>
            <p:cNvSpPr/>
            <p:nvPr/>
          </p:nvSpPr>
          <p:spPr>
            <a:xfrm>
              <a:off x="623732" y="4760445"/>
              <a:ext cx="2447777" cy="6873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900"/>
                </a:spcAft>
              </a:pPr>
              <a:r>
                <a:rPr lang="en-US" altLang="ko-KR" sz="1000" b="1" dirty="0">
                  <a:solidFill>
                    <a:srgbClr val="7B8898"/>
                  </a:solidFill>
                  <a:latin typeface="Muli Light" panose="020B0600000101010101" charset="0"/>
                </a:rPr>
                <a:t>Query calculation, </a:t>
              </a:r>
            </a:p>
            <a:p>
              <a:pPr algn="ctr">
                <a:spcAft>
                  <a:spcPts val="900"/>
                </a:spcAft>
              </a:pPr>
              <a:r>
                <a:rPr lang="en-US" altLang="ko-KR" sz="1000" b="1" dirty="0">
                  <a:solidFill>
                    <a:srgbClr val="7B8898"/>
                  </a:solidFill>
                  <a:latin typeface="Muli Light" panose="020B0600000101010101" charset="0"/>
                </a:rPr>
                <a:t>Evaluation Function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08B4D1B-C982-4674-8BA8-48104B0A2928}"/>
                </a:ext>
              </a:extLst>
            </p:cNvPr>
            <p:cNvSpPr txBox="1"/>
            <p:nvPr/>
          </p:nvSpPr>
          <p:spPr>
            <a:xfrm>
              <a:off x="848201" y="5976372"/>
              <a:ext cx="199883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u="sng" dirty="0">
                  <a:solidFill>
                    <a:schemeClr val="accent2">
                      <a:lumMod val="75000"/>
                    </a:schemeClr>
                  </a:solidFill>
                  <a:latin typeface="Muli Light" panose="020B0600000101010101" charset="0"/>
                </a:rPr>
                <a:t>tjstmdduq94@naver.com</a:t>
              </a:r>
              <a:endParaRPr lang="en-US" sz="900" u="sng" dirty="0">
                <a:solidFill>
                  <a:schemeClr val="accent2">
                    <a:lumMod val="75000"/>
                  </a:schemeClr>
                </a:solidFill>
                <a:latin typeface="Muli Light" panose="020B0600000101010101" charset="0"/>
              </a:endParaRP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5ED42BC-A98F-456A-8985-BA16B83CC08F}"/>
                </a:ext>
              </a:extLst>
            </p:cNvPr>
            <p:cNvCxnSpPr>
              <a:cxnSpLocks/>
            </p:cNvCxnSpPr>
            <p:nvPr/>
          </p:nvCxnSpPr>
          <p:spPr>
            <a:xfrm>
              <a:off x="623732" y="5853121"/>
              <a:ext cx="244777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390A56-08E6-4EDC-96B3-B5609C180804}"/>
              </a:ext>
            </a:extLst>
          </p:cNvPr>
          <p:cNvSpPr/>
          <p:nvPr/>
        </p:nvSpPr>
        <p:spPr>
          <a:xfrm>
            <a:off x="7713167" y="229211"/>
            <a:ext cx="1248883" cy="463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uli Light" panose="020B0600000101010101" charset="0"/>
            </a:endParaRPr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0BC21615-6D2B-4408-8790-7D1C9E3073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1297144"/>
              </p:ext>
            </p:extLst>
          </p:nvPr>
        </p:nvGraphicFramePr>
        <p:xfrm>
          <a:off x="4527996" y="799182"/>
          <a:ext cx="1943099" cy="1690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2" name="Group 94">
            <a:extLst>
              <a:ext uri="{FF2B5EF4-FFF2-40B4-BE49-F238E27FC236}">
                <a16:creationId xmlns:a16="http://schemas.microsoft.com/office/drawing/2014/main" id="{232EDC99-81C6-45B4-9111-173D1B2B73E3}"/>
              </a:ext>
            </a:extLst>
          </p:cNvPr>
          <p:cNvGrpSpPr/>
          <p:nvPr/>
        </p:nvGrpSpPr>
        <p:grpSpPr>
          <a:xfrm>
            <a:off x="2481093" y="936331"/>
            <a:ext cx="1850188" cy="3726414"/>
            <a:chOff x="604592" y="1688335"/>
            <a:chExt cx="2466917" cy="4968552"/>
          </a:xfrm>
        </p:grpSpPr>
        <p:sp>
          <p:nvSpPr>
            <p:cNvPr id="45" name="Rectangle 95">
              <a:extLst>
                <a:ext uri="{FF2B5EF4-FFF2-40B4-BE49-F238E27FC236}">
                  <a16:creationId xmlns:a16="http://schemas.microsoft.com/office/drawing/2014/main" id="{37FE3702-2358-4CCC-8722-DC786EE14CB5}"/>
                </a:ext>
              </a:extLst>
            </p:cNvPr>
            <p:cNvSpPr/>
            <p:nvPr/>
          </p:nvSpPr>
          <p:spPr>
            <a:xfrm>
              <a:off x="623732" y="3933056"/>
              <a:ext cx="2447777" cy="52322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Muli Light" panose="020B0600000101010101" charset="0"/>
                </a:rPr>
                <a:t>Jane Doe</a:t>
              </a:r>
            </a:p>
          </p:txBody>
        </p:sp>
        <p:grpSp>
          <p:nvGrpSpPr>
            <p:cNvPr id="46" name="Group 96">
              <a:extLst>
                <a:ext uri="{FF2B5EF4-FFF2-40B4-BE49-F238E27FC236}">
                  <a16:creationId xmlns:a16="http://schemas.microsoft.com/office/drawing/2014/main" id="{C32E1F27-C9E8-40F6-92C8-E66F20CB5EED}"/>
                </a:ext>
              </a:extLst>
            </p:cNvPr>
            <p:cNvGrpSpPr/>
            <p:nvPr/>
          </p:nvGrpSpPr>
          <p:grpSpPr>
            <a:xfrm>
              <a:off x="623732" y="1688335"/>
              <a:ext cx="2447777" cy="4968552"/>
              <a:chOff x="623732" y="1688563"/>
              <a:chExt cx="2447777" cy="487776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3" name="Rectangle 104">
                <a:extLst>
                  <a:ext uri="{FF2B5EF4-FFF2-40B4-BE49-F238E27FC236}">
                    <a16:creationId xmlns:a16="http://schemas.microsoft.com/office/drawing/2014/main" id="{72AC52C6-325F-40AC-853B-7B1CD20EEECE}"/>
                  </a:ext>
                </a:extLst>
              </p:cNvPr>
              <p:cNvSpPr/>
              <p:nvPr/>
            </p:nvSpPr>
            <p:spPr>
              <a:xfrm>
                <a:off x="623732" y="1688563"/>
                <a:ext cx="2447777" cy="48777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Muli Light" panose="020B0600000101010101" charset="0"/>
                </a:endParaRPr>
              </a:p>
            </p:txBody>
          </p:sp>
          <p:sp>
            <p:nvSpPr>
              <p:cNvPr id="54" name="Rectangle 105">
                <a:extLst>
                  <a:ext uri="{FF2B5EF4-FFF2-40B4-BE49-F238E27FC236}">
                    <a16:creationId xmlns:a16="http://schemas.microsoft.com/office/drawing/2014/main" id="{28253A86-35F1-47D8-9DE7-ACA8CD0C625F}"/>
                  </a:ext>
                </a:extLst>
              </p:cNvPr>
              <p:cNvSpPr/>
              <p:nvPr/>
            </p:nvSpPr>
            <p:spPr>
              <a:xfrm>
                <a:off x="623732" y="1703090"/>
                <a:ext cx="2447777" cy="11287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Muli Light" panose="020B0600000101010101" charset="0"/>
                </a:endParaRPr>
              </a:p>
            </p:txBody>
          </p:sp>
        </p:grpSp>
        <p:sp>
          <p:nvSpPr>
            <p:cNvPr id="47" name="Oval 97">
              <a:extLst>
                <a:ext uri="{FF2B5EF4-FFF2-40B4-BE49-F238E27FC236}">
                  <a16:creationId xmlns:a16="http://schemas.microsoft.com/office/drawing/2014/main" id="{14C18E27-AA05-4AA4-BFDE-5EA0841F6435}"/>
                </a:ext>
              </a:extLst>
            </p:cNvPr>
            <p:cNvSpPr/>
            <p:nvPr/>
          </p:nvSpPr>
          <p:spPr>
            <a:xfrm>
              <a:off x="983524" y="1988840"/>
              <a:ext cx="1728192" cy="1728192"/>
            </a:xfrm>
            <a:prstGeom prst="ellipse">
              <a:avLst/>
            </a:prstGeom>
            <a:solidFill>
              <a:schemeClr val="tx2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Muli Light" panose="020B0600000101010101" charset="0"/>
              </a:endParaRPr>
            </a:p>
          </p:txBody>
        </p:sp>
        <p:sp>
          <p:nvSpPr>
            <p:cNvPr id="48" name="Rectangle 98">
              <a:extLst>
                <a:ext uri="{FF2B5EF4-FFF2-40B4-BE49-F238E27FC236}">
                  <a16:creationId xmlns:a16="http://schemas.microsoft.com/office/drawing/2014/main" id="{BAEDC75C-01ED-4840-A371-E5A900888343}"/>
                </a:ext>
              </a:extLst>
            </p:cNvPr>
            <p:cNvSpPr/>
            <p:nvPr/>
          </p:nvSpPr>
          <p:spPr>
            <a:xfrm>
              <a:off x="623732" y="3807537"/>
              <a:ext cx="2447777" cy="52322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cap="all" dirty="0" err="1">
                  <a:solidFill>
                    <a:schemeClr val="tx1"/>
                  </a:solidFill>
                  <a:latin typeface="Muli Light" panose="020B0600000101010101" charset="0"/>
                </a:rPr>
                <a:t>Jeongmin</a:t>
              </a:r>
              <a:r>
                <a:rPr lang="en-US" sz="1050" b="1" cap="all" dirty="0">
                  <a:solidFill>
                    <a:schemeClr val="tx1"/>
                  </a:solidFill>
                  <a:latin typeface="Muli Light" panose="020B0600000101010101" charset="0"/>
                </a:rPr>
                <a:t> </a:t>
              </a:r>
              <a:r>
                <a:rPr lang="en-US" sz="1050" b="1" cap="all" dirty="0" err="1">
                  <a:solidFill>
                    <a:schemeClr val="tx1"/>
                  </a:solidFill>
                  <a:latin typeface="Muli Light" panose="020B0600000101010101" charset="0"/>
                </a:rPr>
                <a:t>kim</a:t>
              </a:r>
              <a:endParaRPr lang="en-US" sz="1050" b="1" cap="all" dirty="0">
                <a:solidFill>
                  <a:schemeClr val="tx1"/>
                </a:solidFill>
                <a:latin typeface="Muli Light" panose="020B0600000101010101" charset="0"/>
              </a:endParaRPr>
            </a:p>
          </p:txBody>
        </p:sp>
        <p:sp>
          <p:nvSpPr>
            <p:cNvPr id="49" name="Rectangle 99">
              <a:extLst>
                <a:ext uri="{FF2B5EF4-FFF2-40B4-BE49-F238E27FC236}">
                  <a16:creationId xmlns:a16="http://schemas.microsoft.com/office/drawing/2014/main" id="{A8D6B9FF-8686-4C93-88C1-D244923E7A7B}"/>
                </a:ext>
              </a:extLst>
            </p:cNvPr>
            <p:cNvSpPr/>
            <p:nvPr/>
          </p:nvSpPr>
          <p:spPr>
            <a:xfrm>
              <a:off x="623732" y="4348857"/>
              <a:ext cx="2447777" cy="268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i="1" cap="all" dirty="0">
                <a:solidFill>
                  <a:schemeClr val="tx2"/>
                </a:solidFill>
                <a:latin typeface="Muli Light" panose="020B0600000101010101" charset="0"/>
              </a:endParaRPr>
            </a:p>
          </p:txBody>
        </p:sp>
        <p:sp>
          <p:nvSpPr>
            <p:cNvPr id="50" name="Rectangle 100">
              <a:extLst>
                <a:ext uri="{FF2B5EF4-FFF2-40B4-BE49-F238E27FC236}">
                  <a16:creationId xmlns:a16="http://schemas.microsoft.com/office/drawing/2014/main" id="{30E7E486-E98F-4669-92B9-B4280CF94E8B}"/>
                </a:ext>
              </a:extLst>
            </p:cNvPr>
            <p:cNvSpPr/>
            <p:nvPr/>
          </p:nvSpPr>
          <p:spPr>
            <a:xfrm>
              <a:off x="604592" y="4635826"/>
              <a:ext cx="2447777" cy="10464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900"/>
                </a:spcAft>
              </a:pPr>
              <a:r>
                <a:rPr lang="en-US" altLang="ko-KR" sz="1000" b="1" dirty="0">
                  <a:solidFill>
                    <a:srgbClr val="7B8898"/>
                  </a:solidFill>
                  <a:latin typeface="Muli Light" panose="020B0600000101010101" charset="0"/>
                </a:rPr>
                <a:t>Data Preprocessing, </a:t>
              </a:r>
            </a:p>
            <a:p>
              <a:pPr algn="ctr">
                <a:spcAft>
                  <a:spcPts val="900"/>
                </a:spcAft>
              </a:pPr>
              <a:r>
                <a:rPr lang="en-US" altLang="ko-KR" sz="1000" b="1" dirty="0">
                  <a:solidFill>
                    <a:srgbClr val="7B8898"/>
                  </a:solidFill>
                  <a:latin typeface="Muli Light" panose="020B0600000101010101" charset="0"/>
                </a:rPr>
                <a:t>Collecting follows, </a:t>
              </a:r>
            </a:p>
            <a:p>
              <a:pPr algn="ctr">
                <a:spcAft>
                  <a:spcPts val="900"/>
                </a:spcAft>
              </a:pPr>
              <a:r>
                <a:rPr lang="en-US" altLang="ko-KR" sz="1000" b="1" dirty="0">
                  <a:solidFill>
                    <a:srgbClr val="7B8898"/>
                  </a:solidFill>
                  <a:latin typeface="Muli Light" panose="020B0600000101010101" charset="0"/>
                </a:rPr>
                <a:t>Additional features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85348A1-CB43-455F-B9F5-70B58AB232D6}"/>
                </a:ext>
              </a:extLst>
            </p:cNvPr>
            <p:cNvSpPr txBox="1"/>
            <p:nvPr/>
          </p:nvSpPr>
          <p:spPr>
            <a:xfrm>
              <a:off x="848203" y="5976372"/>
              <a:ext cx="199883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u="sng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Muli Light" panose="020B0600000101010101" charset="0"/>
                </a:rPr>
                <a:t>minn951120@naver.com</a:t>
              </a:r>
              <a:endParaRPr lang="en-US" sz="900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Muli Light" panose="020B0600000101010101" charset="0"/>
              </a:endParaRPr>
            </a:p>
          </p:txBody>
        </p:sp>
        <p:cxnSp>
          <p:nvCxnSpPr>
            <p:cNvPr id="52" name="Straight Connector 103">
              <a:extLst>
                <a:ext uri="{FF2B5EF4-FFF2-40B4-BE49-F238E27FC236}">
                  <a16:creationId xmlns:a16="http://schemas.microsoft.com/office/drawing/2014/main" id="{0FE96498-4E79-4BAF-AE22-9C27EBEED03B}"/>
                </a:ext>
              </a:extLst>
            </p:cNvPr>
            <p:cNvCxnSpPr>
              <a:cxnSpLocks/>
            </p:cNvCxnSpPr>
            <p:nvPr/>
          </p:nvCxnSpPr>
          <p:spPr>
            <a:xfrm>
              <a:off x="623732" y="5853121"/>
              <a:ext cx="244777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111">
            <a:extLst>
              <a:ext uri="{FF2B5EF4-FFF2-40B4-BE49-F238E27FC236}">
                <a16:creationId xmlns:a16="http://schemas.microsoft.com/office/drawing/2014/main" id="{6A327E48-1ED4-4BA7-81CF-B5B98B741973}"/>
              </a:ext>
            </a:extLst>
          </p:cNvPr>
          <p:cNvSpPr/>
          <p:nvPr/>
        </p:nvSpPr>
        <p:spPr>
          <a:xfrm>
            <a:off x="401592" y="2525036"/>
            <a:ext cx="1835833" cy="201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cap="all" dirty="0">
                <a:solidFill>
                  <a:schemeClr val="tx2"/>
                </a:solidFill>
                <a:latin typeface="Muli Light" panose="020B0600000101010101" charset="0"/>
              </a:rPr>
              <a:t>BACKEND DEVELOPER</a:t>
            </a:r>
          </a:p>
        </p:txBody>
      </p:sp>
      <p:grpSp>
        <p:nvGrpSpPr>
          <p:cNvPr id="56" name="Group 106">
            <a:extLst>
              <a:ext uri="{FF2B5EF4-FFF2-40B4-BE49-F238E27FC236}">
                <a16:creationId xmlns:a16="http://schemas.microsoft.com/office/drawing/2014/main" id="{A0F8BEBA-846E-472A-88E7-8CB6CC8D8402}"/>
              </a:ext>
            </a:extLst>
          </p:cNvPr>
          <p:cNvGrpSpPr/>
          <p:nvPr/>
        </p:nvGrpSpPr>
        <p:grpSpPr>
          <a:xfrm>
            <a:off x="6664257" y="936331"/>
            <a:ext cx="1876953" cy="3726414"/>
            <a:chOff x="568906" y="1700808"/>
            <a:chExt cx="2502604" cy="4968552"/>
          </a:xfrm>
        </p:grpSpPr>
        <p:sp>
          <p:nvSpPr>
            <p:cNvPr id="57" name="Rectangle 107">
              <a:extLst>
                <a:ext uri="{FF2B5EF4-FFF2-40B4-BE49-F238E27FC236}">
                  <a16:creationId xmlns:a16="http://schemas.microsoft.com/office/drawing/2014/main" id="{D916D839-0FF2-4237-B5BF-0CE14AE5C8F6}"/>
                </a:ext>
              </a:extLst>
            </p:cNvPr>
            <p:cNvSpPr/>
            <p:nvPr/>
          </p:nvSpPr>
          <p:spPr>
            <a:xfrm>
              <a:off x="623732" y="3933056"/>
              <a:ext cx="2447777" cy="52322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Muli Light" panose="020B0600000101010101" charset="0"/>
                </a:rPr>
                <a:t>Jane Doe</a:t>
              </a:r>
            </a:p>
          </p:txBody>
        </p:sp>
        <p:grpSp>
          <p:nvGrpSpPr>
            <p:cNvPr id="58" name="Group 108">
              <a:extLst>
                <a:ext uri="{FF2B5EF4-FFF2-40B4-BE49-F238E27FC236}">
                  <a16:creationId xmlns:a16="http://schemas.microsoft.com/office/drawing/2014/main" id="{0A4BBC88-F1DB-4339-8327-A52B41F94C51}"/>
                </a:ext>
              </a:extLst>
            </p:cNvPr>
            <p:cNvGrpSpPr/>
            <p:nvPr/>
          </p:nvGrpSpPr>
          <p:grpSpPr>
            <a:xfrm>
              <a:off x="623732" y="1700808"/>
              <a:ext cx="2447777" cy="4968552"/>
              <a:chOff x="623732" y="1700808"/>
              <a:chExt cx="2447777" cy="487776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5" name="Rectangle 116">
                <a:extLst>
                  <a:ext uri="{FF2B5EF4-FFF2-40B4-BE49-F238E27FC236}">
                    <a16:creationId xmlns:a16="http://schemas.microsoft.com/office/drawing/2014/main" id="{7DF6CAD6-ED27-40A7-865D-7BE47F2497DC}"/>
                  </a:ext>
                </a:extLst>
              </p:cNvPr>
              <p:cNvSpPr/>
              <p:nvPr/>
            </p:nvSpPr>
            <p:spPr>
              <a:xfrm>
                <a:off x="623732" y="1700808"/>
                <a:ext cx="2447777" cy="48777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Muli Light" panose="020B0600000101010101" charset="0"/>
                </a:endParaRPr>
              </a:p>
            </p:txBody>
          </p:sp>
          <p:sp>
            <p:nvSpPr>
              <p:cNvPr id="66" name="Rectangle 117">
                <a:extLst>
                  <a:ext uri="{FF2B5EF4-FFF2-40B4-BE49-F238E27FC236}">
                    <a16:creationId xmlns:a16="http://schemas.microsoft.com/office/drawing/2014/main" id="{02342486-5E1E-4F30-B18B-7D7CEFCD3C99}"/>
                  </a:ext>
                </a:extLst>
              </p:cNvPr>
              <p:cNvSpPr/>
              <p:nvPr/>
            </p:nvSpPr>
            <p:spPr>
              <a:xfrm>
                <a:off x="623732" y="1703090"/>
                <a:ext cx="2447777" cy="112879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Muli Light" panose="020B0600000101010101" charset="0"/>
                </a:endParaRPr>
              </a:p>
            </p:txBody>
          </p:sp>
        </p:grpSp>
        <p:sp>
          <p:nvSpPr>
            <p:cNvPr id="59" name="Oval 109">
              <a:extLst>
                <a:ext uri="{FF2B5EF4-FFF2-40B4-BE49-F238E27FC236}">
                  <a16:creationId xmlns:a16="http://schemas.microsoft.com/office/drawing/2014/main" id="{3790BA31-1D2B-4DF1-896E-0CE38B9935E4}"/>
                </a:ext>
              </a:extLst>
            </p:cNvPr>
            <p:cNvSpPr/>
            <p:nvPr/>
          </p:nvSpPr>
          <p:spPr>
            <a:xfrm>
              <a:off x="983524" y="1988840"/>
              <a:ext cx="1728192" cy="1728192"/>
            </a:xfrm>
            <a:prstGeom prst="ellipse">
              <a:avLst/>
            </a:prstGeom>
            <a:solidFill>
              <a:schemeClr val="tx2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Muli Light" panose="020B0600000101010101" charset="0"/>
              </a:endParaRPr>
            </a:p>
          </p:txBody>
        </p:sp>
        <p:sp>
          <p:nvSpPr>
            <p:cNvPr id="60" name="Rectangle 110">
              <a:extLst>
                <a:ext uri="{FF2B5EF4-FFF2-40B4-BE49-F238E27FC236}">
                  <a16:creationId xmlns:a16="http://schemas.microsoft.com/office/drawing/2014/main" id="{4DB97C93-B26B-47C1-AD32-BF3E5D4A5764}"/>
                </a:ext>
              </a:extLst>
            </p:cNvPr>
            <p:cNvSpPr/>
            <p:nvPr/>
          </p:nvSpPr>
          <p:spPr>
            <a:xfrm>
              <a:off x="623732" y="3807537"/>
              <a:ext cx="2447777" cy="52322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cap="all" dirty="0">
                  <a:solidFill>
                    <a:schemeClr val="tx1"/>
                  </a:solidFill>
                  <a:latin typeface="Muli Light" panose="020B0600000101010101" charset="0"/>
                </a:rPr>
                <a:t>HYUNJAE </a:t>
              </a:r>
              <a:r>
                <a:rPr lang="en-US" altLang="ko-KR" sz="1050" b="1" cap="all" dirty="0">
                  <a:solidFill>
                    <a:schemeClr val="tx1"/>
                  </a:solidFill>
                  <a:latin typeface="Muli Light" panose="020B0600000101010101" charset="0"/>
                </a:rPr>
                <a:t>LEE </a:t>
              </a:r>
              <a:endParaRPr lang="en-US" sz="1050" b="1" cap="all" dirty="0">
                <a:solidFill>
                  <a:schemeClr val="tx1"/>
                </a:solidFill>
                <a:latin typeface="Muli Light" panose="020B0600000101010101" charset="0"/>
              </a:endParaRPr>
            </a:p>
          </p:txBody>
        </p:sp>
        <p:sp>
          <p:nvSpPr>
            <p:cNvPr id="62" name="Rectangle 112">
              <a:extLst>
                <a:ext uri="{FF2B5EF4-FFF2-40B4-BE49-F238E27FC236}">
                  <a16:creationId xmlns:a16="http://schemas.microsoft.com/office/drawing/2014/main" id="{BD0F74EA-DA96-40F5-9FC0-2D183B526F57}"/>
                </a:ext>
              </a:extLst>
            </p:cNvPr>
            <p:cNvSpPr/>
            <p:nvPr/>
          </p:nvSpPr>
          <p:spPr>
            <a:xfrm>
              <a:off x="568906" y="4770193"/>
              <a:ext cx="2502604" cy="6873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900"/>
                </a:spcAft>
              </a:pPr>
              <a:r>
                <a:rPr lang="en-US" altLang="ko-KR" sz="1000" b="1" dirty="0">
                  <a:solidFill>
                    <a:srgbClr val="7B8898"/>
                  </a:solidFill>
                  <a:latin typeface="Muli Light" panose="020B0600000101010101" charset="0"/>
                </a:rPr>
                <a:t>Presentation, </a:t>
              </a:r>
            </a:p>
            <a:p>
              <a:pPr algn="ctr">
                <a:spcAft>
                  <a:spcPts val="900"/>
                </a:spcAft>
              </a:pPr>
              <a:r>
                <a:rPr lang="en-US" altLang="ko-KR" sz="1000" b="1" dirty="0">
                  <a:solidFill>
                    <a:srgbClr val="7B8898"/>
                  </a:solidFill>
                  <a:latin typeface="Muli Light" panose="020B0600000101010101" charset="0"/>
                </a:rPr>
                <a:t>Evaluation Function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68462DE-8E4B-4799-B574-2B81D915DE9A}"/>
                </a:ext>
              </a:extLst>
            </p:cNvPr>
            <p:cNvSpPr txBox="1"/>
            <p:nvPr/>
          </p:nvSpPr>
          <p:spPr>
            <a:xfrm>
              <a:off x="962549" y="5976372"/>
              <a:ext cx="177014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u="sng" dirty="0">
                  <a:solidFill>
                    <a:schemeClr val="accent1"/>
                  </a:solidFill>
                  <a:latin typeface="Muli Light" panose="020B0600000101010101" charset="0"/>
                </a:rPr>
                <a:t>leehj8687@email.com</a:t>
              </a:r>
            </a:p>
          </p:txBody>
        </p:sp>
        <p:cxnSp>
          <p:nvCxnSpPr>
            <p:cNvPr id="64" name="Straight Connector 115">
              <a:extLst>
                <a:ext uri="{FF2B5EF4-FFF2-40B4-BE49-F238E27FC236}">
                  <a16:creationId xmlns:a16="http://schemas.microsoft.com/office/drawing/2014/main" id="{7102AE5C-D1AE-41CD-A543-5321DA0BA30B}"/>
                </a:ext>
              </a:extLst>
            </p:cNvPr>
            <p:cNvCxnSpPr>
              <a:cxnSpLocks/>
            </p:cNvCxnSpPr>
            <p:nvPr/>
          </p:nvCxnSpPr>
          <p:spPr>
            <a:xfrm>
              <a:off x="623732" y="5853121"/>
              <a:ext cx="244777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7" name="다이어그램 66">
            <a:extLst>
              <a:ext uri="{FF2B5EF4-FFF2-40B4-BE49-F238E27FC236}">
                <a16:creationId xmlns:a16="http://schemas.microsoft.com/office/drawing/2014/main" id="{54F835FE-C7C1-4B94-8E33-1210ADF209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6704960"/>
              </p:ext>
            </p:extLst>
          </p:nvPr>
        </p:nvGraphicFramePr>
        <p:xfrm>
          <a:off x="6623910" y="950462"/>
          <a:ext cx="2045749" cy="1574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83" name="Group 118">
            <a:extLst>
              <a:ext uri="{FF2B5EF4-FFF2-40B4-BE49-F238E27FC236}">
                <a16:creationId xmlns:a16="http://schemas.microsoft.com/office/drawing/2014/main" id="{28EF158E-1DAB-4253-9C5A-EB37EBA3FA0E}"/>
              </a:ext>
            </a:extLst>
          </p:cNvPr>
          <p:cNvGrpSpPr/>
          <p:nvPr/>
        </p:nvGrpSpPr>
        <p:grpSpPr>
          <a:xfrm>
            <a:off x="347866" y="936332"/>
            <a:ext cx="1835835" cy="3726414"/>
            <a:chOff x="623729" y="1700808"/>
            <a:chExt cx="2447780" cy="4968552"/>
          </a:xfrm>
        </p:grpSpPr>
        <p:sp>
          <p:nvSpPr>
            <p:cNvPr id="84" name="Rectangle 119">
              <a:extLst>
                <a:ext uri="{FF2B5EF4-FFF2-40B4-BE49-F238E27FC236}">
                  <a16:creationId xmlns:a16="http://schemas.microsoft.com/office/drawing/2014/main" id="{CABF85D3-42DF-46AF-B9D1-7CF74ABDB0D2}"/>
                </a:ext>
              </a:extLst>
            </p:cNvPr>
            <p:cNvSpPr/>
            <p:nvPr/>
          </p:nvSpPr>
          <p:spPr>
            <a:xfrm>
              <a:off x="623732" y="3933056"/>
              <a:ext cx="2447777" cy="52322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Muli Light" panose="020B0600000101010101" charset="0"/>
                </a:rPr>
                <a:t>Jane Doe</a:t>
              </a:r>
            </a:p>
          </p:txBody>
        </p:sp>
        <p:grpSp>
          <p:nvGrpSpPr>
            <p:cNvPr id="85" name="Group 120">
              <a:extLst>
                <a:ext uri="{FF2B5EF4-FFF2-40B4-BE49-F238E27FC236}">
                  <a16:creationId xmlns:a16="http://schemas.microsoft.com/office/drawing/2014/main" id="{60826EF0-9BD0-4420-8874-CB0830668B3E}"/>
                </a:ext>
              </a:extLst>
            </p:cNvPr>
            <p:cNvGrpSpPr/>
            <p:nvPr/>
          </p:nvGrpSpPr>
          <p:grpSpPr>
            <a:xfrm>
              <a:off x="623732" y="1700808"/>
              <a:ext cx="2447777" cy="4968552"/>
              <a:chOff x="623732" y="1700808"/>
              <a:chExt cx="2447777" cy="487776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2" name="Rectangle 128">
                <a:extLst>
                  <a:ext uri="{FF2B5EF4-FFF2-40B4-BE49-F238E27FC236}">
                    <a16:creationId xmlns:a16="http://schemas.microsoft.com/office/drawing/2014/main" id="{EAF8E406-7853-4914-819F-92EB9C627049}"/>
                  </a:ext>
                </a:extLst>
              </p:cNvPr>
              <p:cNvSpPr/>
              <p:nvPr/>
            </p:nvSpPr>
            <p:spPr>
              <a:xfrm>
                <a:off x="623732" y="1700808"/>
                <a:ext cx="2447777" cy="48777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Muli Light" panose="020B0600000101010101" charset="0"/>
                </a:endParaRPr>
              </a:p>
            </p:txBody>
          </p:sp>
          <p:sp>
            <p:nvSpPr>
              <p:cNvPr id="93" name="Rectangle 129">
                <a:extLst>
                  <a:ext uri="{FF2B5EF4-FFF2-40B4-BE49-F238E27FC236}">
                    <a16:creationId xmlns:a16="http://schemas.microsoft.com/office/drawing/2014/main" id="{818218C0-340C-47B9-8FC6-20A40B9C60D0}"/>
                  </a:ext>
                </a:extLst>
              </p:cNvPr>
              <p:cNvSpPr/>
              <p:nvPr/>
            </p:nvSpPr>
            <p:spPr>
              <a:xfrm>
                <a:off x="623732" y="1703090"/>
                <a:ext cx="2447777" cy="112879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Muli Light" panose="020B0600000101010101" charset="0"/>
                </a:endParaRPr>
              </a:p>
            </p:txBody>
          </p:sp>
        </p:grpSp>
        <p:sp>
          <p:nvSpPr>
            <p:cNvPr id="86" name="Oval 121">
              <a:extLst>
                <a:ext uri="{FF2B5EF4-FFF2-40B4-BE49-F238E27FC236}">
                  <a16:creationId xmlns:a16="http://schemas.microsoft.com/office/drawing/2014/main" id="{A656A469-D74A-4F14-AA2F-4D57D40B1563}"/>
                </a:ext>
              </a:extLst>
            </p:cNvPr>
            <p:cNvSpPr/>
            <p:nvPr/>
          </p:nvSpPr>
          <p:spPr>
            <a:xfrm>
              <a:off x="983524" y="1988840"/>
              <a:ext cx="1728192" cy="1728192"/>
            </a:xfrm>
            <a:prstGeom prst="ellipse">
              <a:avLst/>
            </a:prstGeom>
            <a:solidFill>
              <a:schemeClr val="tx2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Muli Light" panose="020B0600000101010101" charset="0"/>
              </a:endParaRPr>
            </a:p>
          </p:txBody>
        </p:sp>
        <p:sp>
          <p:nvSpPr>
            <p:cNvPr id="87" name="Rectangle 122">
              <a:extLst>
                <a:ext uri="{FF2B5EF4-FFF2-40B4-BE49-F238E27FC236}">
                  <a16:creationId xmlns:a16="http://schemas.microsoft.com/office/drawing/2014/main" id="{B1030324-C19A-4BB8-B482-79EA1FDA1EA2}"/>
                </a:ext>
              </a:extLst>
            </p:cNvPr>
            <p:cNvSpPr/>
            <p:nvPr/>
          </p:nvSpPr>
          <p:spPr>
            <a:xfrm>
              <a:off x="623732" y="3807537"/>
              <a:ext cx="2447777" cy="52322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cap="all" dirty="0">
                  <a:solidFill>
                    <a:schemeClr val="tx1"/>
                  </a:solidFill>
                  <a:latin typeface="Muli Light" panose="020B0600000101010101" charset="0"/>
                </a:rPr>
                <a:t>JINWOO </a:t>
              </a:r>
              <a:r>
                <a:rPr lang="en-US" altLang="ko-KR" sz="1050" b="1" cap="all" dirty="0">
                  <a:solidFill>
                    <a:schemeClr val="tx1"/>
                  </a:solidFill>
                  <a:latin typeface="Muli Light" panose="020B0600000101010101" charset="0"/>
                </a:rPr>
                <a:t>JEON </a:t>
              </a:r>
              <a:endParaRPr lang="en-US" sz="1050" b="1" cap="all" dirty="0">
                <a:solidFill>
                  <a:schemeClr val="tx1"/>
                </a:solidFill>
                <a:latin typeface="Muli Light" panose="020B0600000101010101" charset="0"/>
              </a:endParaRPr>
            </a:p>
          </p:txBody>
        </p:sp>
        <p:sp>
          <p:nvSpPr>
            <p:cNvPr id="88" name="Rectangle 123">
              <a:extLst>
                <a:ext uri="{FF2B5EF4-FFF2-40B4-BE49-F238E27FC236}">
                  <a16:creationId xmlns:a16="http://schemas.microsoft.com/office/drawing/2014/main" id="{19406EF4-2F4C-4088-91EA-6CDDCFE6AF20}"/>
                </a:ext>
              </a:extLst>
            </p:cNvPr>
            <p:cNvSpPr/>
            <p:nvPr/>
          </p:nvSpPr>
          <p:spPr>
            <a:xfrm>
              <a:off x="623732" y="4348857"/>
              <a:ext cx="2447777" cy="268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i="1" cap="all" dirty="0">
                <a:solidFill>
                  <a:schemeClr val="tx2"/>
                </a:solidFill>
                <a:latin typeface="Muli Light" panose="020B0600000101010101" charset="0"/>
              </a:endParaRPr>
            </a:p>
          </p:txBody>
        </p:sp>
        <p:sp>
          <p:nvSpPr>
            <p:cNvPr id="89" name="Rectangle 124">
              <a:extLst>
                <a:ext uri="{FF2B5EF4-FFF2-40B4-BE49-F238E27FC236}">
                  <a16:creationId xmlns:a16="http://schemas.microsoft.com/office/drawing/2014/main" id="{88A8EF74-F484-436C-B149-44C8122DEBA9}"/>
                </a:ext>
              </a:extLst>
            </p:cNvPr>
            <p:cNvSpPr/>
            <p:nvPr/>
          </p:nvSpPr>
          <p:spPr>
            <a:xfrm>
              <a:off x="623729" y="4694109"/>
              <a:ext cx="2447777" cy="10464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900"/>
                </a:spcAft>
              </a:pPr>
              <a:r>
                <a:rPr lang="en-US" altLang="ko-KR" sz="1000" b="1" dirty="0">
                  <a:solidFill>
                    <a:srgbClr val="7B8898"/>
                  </a:solidFill>
                  <a:latin typeface="Muli Light" panose="020B0600000101010101" charset="0"/>
                </a:rPr>
                <a:t>Data Preprocessing, </a:t>
              </a:r>
            </a:p>
            <a:p>
              <a:pPr algn="ctr">
                <a:spcAft>
                  <a:spcPts val="900"/>
                </a:spcAft>
              </a:pPr>
              <a:r>
                <a:rPr lang="en-US" altLang="ko-KR" sz="1000" b="1" dirty="0">
                  <a:solidFill>
                    <a:srgbClr val="7B8898"/>
                  </a:solidFill>
                  <a:latin typeface="Muli Light" panose="020B0600000101010101" charset="0"/>
                </a:rPr>
                <a:t>Collecting chatlogs, </a:t>
              </a:r>
            </a:p>
            <a:p>
              <a:pPr algn="ctr">
                <a:spcAft>
                  <a:spcPts val="900"/>
                </a:spcAft>
              </a:pPr>
              <a:r>
                <a:rPr lang="en-US" altLang="ko-KR" sz="1000" b="1" dirty="0">
                  <a:solidFill>
                    <a:srgbClr val="7B8898"/>
                  </a:solidFill>
                  <a:latin typeface="Muli Light" panose="020B0600000101010101" charset="0"/>
                </a:rPr>
                <a:t>Additional features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1016463-D9DC-4A1F-9F29-0F140A90D566}"/>
                </a:ext>
              </a:extLst>
            </p:cNvPr>
            <p:cNvSpPr txBox="1"/>
            <p:nvPr/>
          </p:nvSpPr>
          <p:spPr>
            <a:xfrm>
              <a:off x="1013844" y="5976372"/>
              <a:ext cx="1667550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u="sng" dirty="0">
                  <a:solidFill>
                    <a:schemeClr val="accent4"/>
                  </a:solidFill>
                  <a:latin typeface="Muli Light" panose="020B0600000101010101" charset="0"/>
                </a:rPr>
                <a:t>zinuzian@gmail.com</a:t>
              </a:r>
            </a:p>
          </p:txBody>
        </p:sp>
        <p:cxnSp>
          <p:nvCxnSpPr>
            <p:cNvPr id="91" name="Straight Connector 127">
              <a:extLst>
                <a:ext uri="{FF2B5EF4-FFF2-40B4-BE49-F238E27FC236}">
                  <a16:creationId xmlns:a16="http://schemas.microsoft.com/office/drawing/2014/main" id="{241D4DC7-E6CF-43B4-9E26-5F25A2E6633B}"/>
                </a:ext>
              </a:extLst>
            </p:cNvPr>
            <p:cNvCxnSpPr>
              <a:cxnSpLocks/>
            </p:cNvCxnSpPr>
            <p:nvPr/>
          </p:nvCxnSpPr>
          <p:spPr>
            <a:xfrm>
              <a:off x="623732" y="5853121"/>
              <a:ext cx="244777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4" name="다이어그램 93">
            <a:extLst>
              <a:ext uri="{FF2B5EF4-FFF2-40B4-BE49-F238E27FC236}">
                <a16:creationId xmlns:a16="http://schemas.microsoft.com/office/drawing/2014/main" id="{EA4E31A5-944C-4DFC-ACD9-71BA1AB0AB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4974034"/>
              </p:ext>
            </p:extLst>
          </p:nvPr>
        </p:nvGraphicFramePr>
        <p:xfrm>
          <a:off x="219419" y="834435"/>
          <a:ext cx="1943099" cy="1690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03" name="Rectangle 111">
            <a:extLst>
              <a:ext uri="{FF2B5EF4-FFF2-40B4-BE49-F238E27FC236}">
                <a16:creationId xmlns:a16="http://schemas.microsoft.com/office/drawing/2014/main" id="{BB8C46FA-1E7C-4ADD-ADEC-97EACBDB30E4}"/>
              </a:ext>
            </a:extLst>
          </p:cNvPr>
          <p:cNvSpPr/>
          <p:nvPr/>
        </p:nvSpPr>
        <p:spPr>
          <a:xfrm>
            <a:off x="326685" y="2922368"/>
            <a:ext cx="1835833" cy="201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i="1" cap="all" dirty="0">
                <a:solidFill>
                  <a:schemeClr val="tx1"/>
                </a:solidFill>
                <a:latin typeface="Muli Light" panose="020B0600000101010101" charset="0"/>
              </a:rPr>
              <a:t>Team leader</a:t>
            </a:r>
          </a:p>
        </p:txBody>
      </p:sp>
      <p:graphicFrame>
        <p:nvGraphicFramePr>
          <p:cNvPr id="69" name="다이어그램 68">
            <a:extLst>
              <a:ext uri="{FF2B5EF4-FFF2-40B4-BE49-F238E27FC236}">
                <a16:creationId xmlns:a16="http://schemas.microsoft.com/office/drawing/2014/main" id="{A493D218-B830-49EB-ABD5-CCE9179B46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3571516"/>
              </p:ext>
            </p:extLst>
          </p:nvPr>
        </p:nvGraphicFramePr>
        <p:xfrm>
          <a:off x="2420729" y="774942"/>
          <a:ext cx="1943099" cy="1690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1798322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61364" y="52688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Development plans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496F5D6-4EAA-4730-B2BB-0858C4B35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628662"/>
              </p:ext>
            </p:extLst>
          </p:nvPr>
        </p:nvGraphicFramePr>
        <p:xfrm>
          <a:off x="670110" y="1469254"/>
          <a:ext cx="7810474" cy="2853975"/>
        </p:xfrm>
        <a:graphic>
          <a:graphicData uri="http://schemas.openxmlformats.org/drawingml/2006/table">
            <a:tbl>
              <a:tblPr firstRow="1" bandRow="1">
                <a:tableStyleId>{4279069B-CB89-472A-88E6-B36C00E36C8E}</a:tableStyleId>
              </a:tblPr>
              <a:tblGrid>
                <a:gridCol w="1114140">
                  <a:extLst>
                    <a:ext uri="{9D8B030D-6E8A-4147-A177-3AD203B41FA5}">
                      <a16:colId xmlns:a16="http://schemas.microsoft.com/office/drawing/2014/main" val="4077927714"/>
                    </a:ext>
                  </a:extLst>
                </a:gridCol>
                <a:gridCol w="6696334">
                  <a:extLst>
                    <a:ext uri="{9D8B030D-6E8A-4147-A177-3AD203B41FA5}">
                      <a16:colId xmlns:a16="http://schemas.microsoft.com/office/drawing/2014/main" val="3524500443"/>
                    </a:ext>
                  </a:extLst>
                </a:gridCol>
              </a:tblGrid>
              <a:tr h="570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Muli Light" panose="020B0600000101010101" charset="0"/>
                        </a:rPr>
                        <a:t>Week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Muli Light" panose="020B0600000101010101" charset="0"/>
                        </a:rPr>
                        <a:t> Plan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910243"/>
                  </a:ext>
                </a:extLst>
              </a:tr>
              <a:tr h="570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Muli Light" panose="020B0600000101010101" charset="0"/>
                        </a:rPr>
                        <a:t>1</a:t>
                      </a:r>
                      <a:r>
                        <a:rPr lang="en-US" altLang="ko-KR" sz="1800" b="1" baseline="30000" dirty="0"/>
                        <a:t>st</a:t>
                      </a:r>
                      <a:endParaRPr lang="ko-KR" altLang="en-US" sz="18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Muli Light" panose="020B0600000101010101" charset="0"/>
                        </a:rPr>
                        <a:t>Collecting chat logs and follows</a:t>
                      </a:r>
                      <a:endParaRPr lang="ko-KR" altLang="en-US" sz="18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848003"/>
                  </a:ext>
                </a:extLst>
              </a:tr>
              <a:tr h="570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Muli Light" panose="020B0600000101010101" charset="0"/>
                        </a:rPr>
                        <a:t>2</a:t>
                      </a:r>
                      <a:r>
                        <a:rPr lang="en-US" altLang="ko-KR" sz="1800" b="1" baseline="30000" dirty="0"/>
                        <a:t>nd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atin typeface="Muli Light" panose="020B0600000101010101" charset="0"/>
                        </a:rPr>
                        <a:t>Data preprocessing and query calculation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814969"/>
                  </a:ext>
                </a:extLst>
              </a:tr>
              <a:tr h="570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Muli Light" panose="020B0600000101010101" charset="0"/>
                        </a:rPr>
                        <a:t>3</a:t>
                      </a:r>
                      <a:r>
                        <a:rPr lang="en-US" altLang="ko-KR" sz="1800" b="1" baseline="30000" dirty="0"/>
                        <a:t>rd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Muli Light" panose="020B0600000101010101" charset="0"/>
                        </a:rPr>
                        <a:t>Developing evaluation function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39689"/>
                  </a:ext>
                </a:extLst>
              </a:tr>
              <a:tr h="570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Muli Light" panose="020B0600000101010101" charset="0"/>
                        </a:rPr>
                        <a:t>4</a:t>
                      </a:r>
                      <a:r>
                        <a:rPr lang="en-US" altLang="ko-KR" sz="1800" b="1" baseline="30000" dirty="0"/>
                        <a:t>th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Muli Light" panose="020B0600000101010101" charset="0"/>
                        </a:rPr>
                        <a:t>Additional features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359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427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EE72349-0C7F-4F23-B34C-8A9D23F091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FCD0B-17F7-46BA-9239-3D86F8DCAADA}"/>
              </a:ext>
            </a:extLst>
          </p:cNvPr>
          <p:cNvSpPr txBox="1"/>
          <p:nvPr/>
        </p:nvSpPr>
        <p:spPr>
          <a:xfrm>
            <a:off x="3082649" y="2070848"/>
            <a:ext cx="297870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Muli Light" panose="020B0600000101010101" charset="0"/>
              </a:rPr>
              <a:t>Thank you!</a:t>
            </a:r>
          </a:p>
          <a:p>
            <a:r>
              <a:rPr lang="en-US" altLang="ko-KR" sz="4400" dirty="0">
                <a:latin typeface="Muli Light" panose="020B0600000101010101" charset="0"/>
              </a:rPr>
              <a:t>    Merci!</a:t>
            </a:r>
            <a:endParaRPr lang="ko-KR" altLang="en-US" sz="4400" dirty="0">
              <a:latin typeface="Muli Light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57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6A5813AE-A9EA-4AF5-9FCC-88A3BA5F60FE}"/>
              </a:ext>
            </a:extLst>
          </p:cNvPr>
          <p:cNvSpPr txBox="1">
            <a:spLocks/>
          </p:cNvSpPr>
          <p:nvPr/>
        </p:nvSpPr>
        <p:spPr>
          <a:xfrm>
            <a:off x="2062848" y="1099886"/>
            <a:ext cx="5628870" cy="229549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3600" b="1" dirty="0">
                <a:latin typeface="Muli Light" panose="020B0600000101010101" charset="0"/>
                <a:cs typeface="Arial" panose="020B0604020202020204" pitchFamily="34" charset="0"/>
              </a:rPr>
              <a:t>3r</a:t>
            </a:r>
            <a:r>
              <a:rPr lang="en-US" altLang="ko-KR" sz="3600" b="1" baseline="30000" dirty="0">
                <a:latin typeface="Muli Light" panose="020B0600000101010101" charset="0"/>
                <a:cs typeface="Arial" panose="020B0604020202020204" pitchFamily="34" charset="0"/>
              </a:rPr>
              <a:t>d</a:t>
            </a:r>
            <a:r>
              <a:rPr lang="en-US" altLang="ko-KR" sz="3600" b="1" dirty="0">
                <a:latin typeface="Muli Light" panose="020B0600000101010101" charset="0"/>
                <a:cs typeface="Arial" panose="020B0604020202020204" pitchFamily="34" charset="0"/>
              </a:rPr>
              <a:t> week progress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3600" b="1" dirty="0">
                <a:latin typeface="Muli Light" panose="020B0600000101010101" charset="0"/>
                <a:cs typeface="Arial" panose="020B0604020202020204" pitchFamily="34" charset="0"/>
              </a:rPr>
              <a:t>Trouble Shooting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3600" b="1" dirty="0">
                <a:latin typeface="Muli Light" panose="020B0600000101010101" charset="0"/>
                <a:cs typeface="Arial" panose="020B0604020202020204" pitchFamily="34" charset="0"/>
              </a:rPr>
              <a:t>Schedule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3600" b="1" dirty="0">
                <a:latin typeface="Muli Light" panose="020B0600000101010101" charset="0"/>
                <a:cs typeface="Arial" panose="020B0604020202020204" pitchFamily="34" charset="0"/>
              </a:rPr>
              <a:t>Q&amp;A</a:t>
            </a:r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61364" y="52688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852469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6A5813AE-A9EA-4AF5-9FCC-88A3BA5F60FE}"/>
              </a:ext>
            </a:extLst>
          </p:cNvPr>
          <p:cNvSpPr txBox="1">
            <a:spLocks/>
          </p:cNvSpPr>
          <p:nvPr/>
        </p:nvSpPr>
        <p:spPr>
          <a:xfrm>
            <a:off x="144555" y="1022565"/>
            <a:ext cx="8854889" cy="11659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AutoNum type="arabicPeriod"/>
            </a:pPr>
            <a:r>
              <a:rPr lang="en-US" altLang="ko-KR" sz="2000" b="1" dirty="0" err="1">
                <a:latin typeface="Muli Light" panose="020B0600000101010101" charset="0"/>
                <a:cs typeface="Arial" panose="020B0604020202020204" pitchFamily="34" charset="0"/>
              </a:rPr>
              <a:t>Projectizing</a:t>
            </a:r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 all components</a:t>
            </a:r>
          </a:p>
          <a:p>
            <a:pPr marL="457200" indent="-457200">
              <a:buAutoNum type="arabicPeriod"/>
            </a:pPr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61364" y="52688"/>
            <a:ext cx="7741188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3nd</a:t>
            </a:r>
            <a:r>
              <a:rPr lang="en-US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 week progress - Lee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F9EE7C-571E-419D-A35D-AF1148184C1F}"/>
              </a:ext>
            </a:extLst>
          </p:cNvPr>
          <p:cNvSpPr/>
          <p:nvPr/>
        </p:nvSpPr>
        <p:spPr>
          <a:xfrm>
            <a:off x="2987566" y="2380129"/>
            <a:ext cx="1095703" cy="675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App.py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F8E4B2-E801-450B-8E10-5A4E72E606A4}"/>
              </a:ext>
            </a:extLst>
          </p:cNvPr>
          <p:cNvSpPr/>
          <p:nvPr/>
        </p:nvSpPr>
        <p:spPr>
          <a:xfrm>
            <a:off x="5299842" y="1512561"/>
            <a:ext cx="1095703" cy="67594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IR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EB8236-3437-45C6-9AD8-C50422303CF1}"/>
              </a:ext>
            </a:extLst>
          </p:cNvPr>
          <p:cNvSpPr/>
          <p:nvPr/>
        </p:nvSpPr>
        <p:spPr>
          <a:xfrm>
            <a:off x="5299840" y="2533323"/>
            <a:ext cx="1095703" cy="67594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api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72E685-638B-4E83-A343-3DB89ABBF8BC}"/>
              </a:ext>
            </a:extLst>
          </p:cNvPr>
          <p:cNvSpPr/>
          <p:nvPr/>
        </p:nvSpPr>
        <p:spPr>
          <a:xfrm>
            <a:off x="5222326" y="3591339"/>
            <a:ext cx="1250732" cy="67594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downloading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73DACD-6B4D-430E-A6E8-55DC01225421}"/>
              </a:ext>
            </a:extLst>
          </p:cNvPr>
          <p:cNvSpPr/>
          <p:nvPr/>
        </p:nvSpPr>
        <p:spPr>
          <a:xfrm>
            <a:off x="2987566" y="3591339"/>
            <a:ext cx="1095703" cy="6759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76C1F8C-C95B-4956-9BB6-EB2D213397A6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4083269" y="1850535"/>
            <a:ext cx="1216573" cy="86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858E058-A00C-4035-B542-11D753DC246B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083269" y="2718103"/>
            <a:ext cx="1216571" cy="1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9C69140-B610-4988-9F77-0AFBC2C1E44D}"/>
              </a:ext>
            </a:extLst>
          </p:cNvPr>
          <p:cNvCxnSpPr>
            <a:cxnSpLocks/>
          </p:cNvCxnSpPr>
          <p:nvPr/>
        </p:nvCxnSpPr>
        <p:spPr>
          <a:xfrm>
            <a:off x="4083269" y="2727988"/>
            <a:ext cx="1139057" cy="1191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8CD8A01-8EDB-4FBF-B1DA-B1D5DA210F0A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3535418" y="3056076"/>
            <a:ext cx="0" cy="535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52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6A5813AE-A9EA-4AF5-9FCC-88A3BA5F60FE}"/>
              </a:ext>
            </a:extLst>
          </p:cNvPr>
          <p:cNvSpPr txBox="1">
            <a:spLocks/>
          </p:cNvSpPr>
          <p:nvPr/>
        </p:nvSpPr>
        <p:spPr>
          <a:xfrm>
            <a:off x="144555" y="1022565"/>
            <a:ext cx="8854889" cy="11659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2.  Test </a:t>
            </a:r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61364" y="52688"/>
            <a:ext cx="7741188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3rd</a:t>
            </a:r>
            <a:r>
              <a:rPr lang="en-US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 week progress - Lee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493342-69B3-4D64-9350-C3D8D49FC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0030"/>
            <a:ext cx="9144000" cy="160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391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6A5813AE-A9EA-4AF5-9FCC-88A3BA5F60FE}"/>
              </a:ext>
            </a:extLst>
          </p:cNvPr>
          <p:cNvSpPr txBox="1">
            <a:spLocks/>
          </p:cNvSpPr>
          <p:nvPr/>
        </p:nvSpPr>
        <p:spPr>
          <a:xfrm>
            <a:off x="144555" y="1022565"/>
            <a:ext cx="8854889" cy="11659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AutoNum type="arabicPeriod" startAt="2"/>
            </a:pPr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Test</a:t>
            </a:r>
          </a:p>
          <a:p>
            <a:pPr marL="457200" indent="-457200">
              <a:buAutoNum type="arabicPeriod" startAt="2"/>
            </a:pPr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  <a:p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Steamers’ </a:t>
            </a:r>
            <a:r>
              <a:rPr lang="en-US" altLang="ko-KR" sz="2000" b="1" dirty="0" err="1">
                <a:latin typeface="Muli Light" panose="020B0600000101010101" charset="0"/>
                <a:cs typeface="Arial" panose="020B0604020202020204" pitchFamily="34" charset="0"/>
              </a:rPr>
              <a:t>infos</a:t>
            </a:r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 = { ‘streamer’ name’ : [chatlog1, chatlog2, … ], …} </a:t>
            </a:r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61364" y="52688"/>
            <a:ext cx="7741188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3rd</a:t>
            </a:r>
            <a:r>
              <a:rPr lang="en-US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 week progress - Lee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F411F5-D949-4F3E-9217-A0EC726CF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8508"/>
            <a:ext cx="9144000" cy="137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51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6A5813AE-A9EA-4AF5-9FCC-88A3BA5F60FE}"/>
              </a:ext>
            </a:extLst>
          </p:cNvPr>
          <p:cNvSpPr txBox="1">
            <a:spLocks/>
          </p:cNvSpPr>
          <p:nvPr/>
        </p:nvSpPr>
        <p:spPr>
          <a:xfrm>
            <a:off x="144555" y="1022565"/>
            <a:ext cx="8854889" cy="11659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AutoNum type="arabicPeriod" startAt="2"/>
            </a:pPr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Test</a:t>
            </a:r>
          </a:p>
          <a:p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  <a:p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SVD result (99,10)</a:t>
            </a:r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61364" y="52688"/>
            <a:ext cx="7741188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3rd</a:t>
            </a:r>
            <a:r>
              <a:rPr lang="en-US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 week progress - Lee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351BB6-122F-4FDA-9821-A875C247D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725" y="898093"/>
            <a:ext cx="5743720" cy="424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6A5813AE-A9EA-4AF5-9FCC-88A3BA5F60FE}"/>
              </a:ext>
            </a:extLst>
          </p:cNvPr>
          <p:cNvSpPr txBox="1">
            <a:spLocks/>
          </p:cNvSpPr>
          <p:nvPr/>
        </p:nvSpPr>
        <p:spPr>
          <a:xfrm>
            <a:off x="144555" y="1022565"/>
            <a:ext cx="8854889" cy="11659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Average SVD result for each streamer</a:t>
            </a:r>
          </a:p>
          <a:p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  <a:p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Corpus is given in order of streamer name and </a:t>
            </a:r>
            <a:r>
              <a:rPr lang="en-US" altLang="ko-KR" sz="2000" b="1" dirty="0" err="1">
                <a:latin typeface="Muli Light" panose="020B0600000101010101" charset="0"/>
                <a:cs typeface="Arial" panose="020B0604020202020204" pitchFamily="34" charset="0"/>
              </a:rPr>
              <a:t>videoID</a:t>
            </a:r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61364" y="52688"/>
            <a:ext cx="7741188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3rd</a:t>
            </a:r>
            <a:r>
              <a:rPr lang="en-US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 week progress - Jeon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1045029" y="2292531"/>
            <a:ext cx="7053942" cy="2299064"/>
            <a:chOff x="1567543" y="2292531"/>
            <a:chExt cx="7053942" cy="2299064"/>
          </a:xfrm>
        </p:grpSpPr>
        <p:sp>
          <p:nvSpPr>
            <p:cNvPr id="5" name="직사각형 4"/>
            <p:cNvSpPr/>
            <p:nvPr/>
          </p:nvSpPr>
          <p:spPr>
            <a:xfrm>
              <a:off x="2442754" y="2292531"/>
              <a:ext cx="3925389" cy="2299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2442754" y="2292531"/>
              <a:ext cx="6178731" cy="574766"/>
              <a:chOff x="2442754" y="2292531"/>
              <a:chExt cx="6178731" cy="574766"/>
            </a:xfrm>
          </p:grpSpPr>
          <p:sp>
            <p:nvSpPr>
              <p:cNvPr id="7" name="모서리가 둥근 직사각형 6"/>
              <p:cNvSpPr/>
              <p:nvPr/>
            </p:nvSpPr>
            <p:spPr>
              <a:xfrm>
                <a:off x="2442754" y="2292531"/>
                <a:ext cx="6178731" cy="57476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125788" y="2432556"/>
                <a:ext cx="1090363" cy="30777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Streamer A</a:t>
                </a:r>
                <a:endParaRPr lang="ko-KR" altLang="en-US" dirty="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442754" y="2432556"/>
                <a:ext cx="3925389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2442754" y="2579914"/>
                <a:ext cx="3925389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2442754" y="2740333"/>
                <a:ext cx="3925389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그룹 14"/>
            <p:cNvGrpSpPr/>
            <p:nvPr/>
          </p:nvGrpSpPr>
          <p:grpSpPr>
            <a:xfrm>
              <a:off x="2442754" y="2867297"/>
              <a:ext cx="6178731" cy="574766"/>
              <a:chOff x="2442754" y="2292531"/>
              <a:chExt cx="6178731" cy="574766"/>
            </a:xfrm>
          </p:grpSpPr>
          <p:sp>
            <p:nvSpPr>
              <p:cNvPr id="16" name="모서리가 둥근 직사각형 15"/>
              <p:cNvSpPr/>
              <p:nvPr/>
            </p:nvSpPr>
            <p:spPr>
              <a:xfrm>
                <a:off x="2442754" y="2292531"/>
                <a:ext cx="6178731" cy="574766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125788" y="2432556"/>
                <a:ext cx="1090363" cy="307777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Streamer B</a:t>
                </a:r>
                <a:endParaRPr lang="ko-KR" altLang="en-US" dirty="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442754" y="2432556"/>
                <a:ext cx="3925389" cy="0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2442754" y="2579914"/>
                <a:ext cx="3925389" cy="0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2442754" y="2740333"/>
                <a:ext cx="3925389" cy="0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/>
            <p:cNvGrpSpPr/>
            <p:nvPr/>
          </p:nvGrpSpPr>
          <p:grpSpPr>
            <a:xfrm>
              <a:off x="2442754" y="3442063"/>
              <a:ext cx="6178731" cy="574766"/>
              <a:chOff x="2442754" y="2292531"/>
              <a:chExt cx="6178731" cy="574766"/>
            </a:xfrm>
          </p:grpSpPr>
          <p:sp>
            <p:nvSpPr>
              <p:cNvPr id="22" name="모서리가 둥근 직사각형 21"/>
              <p:cNvSpPr/>
              <p:nvPr/>
            </p:nvSpPr>
            <p:spPr>
              <a:xfrm>
                <a:off x="2442754" y="2292531"/>
                <a:ext cx="6178731" cy="574766"/>
              </a:xfrm>
              <a:prstGeom prst="round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125788" y="2432556"/>
                <a:ext cx="1099981" cy="307777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Streamer C</a:t>
                </a:r>
                <a:endParaRPr lang="ko-KR" altLang="en-US" dirty="0"/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>
                <a:off x="2442754" y="2432556"/>
                <a:ext cx="3925389" cy="0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2442754" y="2579914"/>
                <a:ext cx="3925389" cy="0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2442754" y="2740333"/>
                <a:ext cx="3925389" cy="0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/>
          </p:nvGrpSpPr>
          <p:grpSpPr>
            <a:xfrm>
              <a:off x="2442754" y="4016829"/>
              <a:ext cx="6178731" cy="574766"/>
              <a:chOff x="2442754" y="2292531"/>
              <a:chExt cx="6178731" cy="574766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442754" y="2292531"/>
                <a:ext cx="6178731" cy="574766"/>
              </a:xfrm>
              <a:prstGeom prst="round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125788" y="2432556"/>
                <a:ext cx="1099981" cy="307777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Streamer D</a:t>
                </a:r>
                <a:endParaRPr lang="ko-KR" altLang="en-US" dirty="0"/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2442754" y="2432556"/>
                <a:ext cx="3925389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2442754" y="2579914"/>
                <a:ext cx="3925389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2442754" y="2740333"/>
                <a:ext cx="3925389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1567543" y="2292531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Corpus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0021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6A5813AE-A9EA-4AF5-9FCC-88A3BA5F60FE}"/>
              </a:ext>
            </a:extLst>
          </p:cNvPr>
          <p:cNvSpPr txBox="1">
            <a:spLocks/>
          </p:cNvSpPr>
          <p:nvPr/>
        </p:nvSpPr>
        <p:spPr>
          <a:xfrm>
            <a:off x="144555" y="1022565"/>
            <a:ext cx="8854889" cy="11659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Average SVD result for each streamer</a:t>
            </a:r>
          </a:p>
          <a:p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  <a:p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TF-IDF matrix still has the same order</a:t>
            </a:r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61364" y="52688"/>
            <a:ext cx="7741188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3rd</a:t>
            </a:r>
            <a:r>
              <a:rPr lang="en-US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 week progress - Jeon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472837" y="2292531"/>
            <a:ext cx="6198326" cy="2299064"/>
            <a:chOff x="1045029" y="2292531"/>
            <a:chExt cx="6198326" cy="2299064"/>
          </a:xfrm>
        </p:grpSpPr>
        <p:grpSp>
          <p:nvGrpSpPr>
            <p:cNvPr id="3" name="그룹 2"/>
            <p:cNvGrpSpPr/>
            <p:nvPr/>
          </p:nvGrpSpPr>
          <p:grpSpPr>
            <a:xfrm>
              <a:off x="1920241" y="2292531"/>
              <a:ext cx="5323114" cy="2299064"/>
              <a:chOff x="1920241" y="2292531"/>
              <a:chExt cx="5323114" cy="2299064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920241" y="2292531"/>
                <a:ext cx="3381810" cy="22990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1920241" y="2292531"/>
                <a:ext cx="5323114" cy="57476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760720" y="2432556"/>
                <a:ext cx="1133431" cy="30777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Streamer A</a:t>
                </a:r>
                <a:endParaRPr lang="ko-KR" altLang="en-US" dirty="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1920241" y="2432556"/>
                <a:ext cx="338181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1920241" y="2579914"/>
                <a:ext cx="338181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1920241" y="2740333"/>
                <a:ext cx="338181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모서리가 둥근 직사각형 15"/>
              <p:cNvSpPr/>
              <p:nvPr/>
            </p:nvSpPr>
            <p:spPr>
              <a:xfrm>
                <a:off x="1920241" y="2867297"/>
                <a:ext cx="5323114" cy="574766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760720" y="3007322"/>
                <a:ext cx="1133431" cy="307777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Streamer B</a:t>
                </a:r>
                <a:endParaRPr lang="ko-KR" altLang="en-US" dirty="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1920241" y="3007322"/>
                <a:ext cx="3381810" cy="0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1920241" y="3154680"/>
                <a:ext cx="3381810" cy="0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1920241" y="3315099"/>
                <a:ext cx="3381810" cy="0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모서리가 둥근 직사각형 21"/>
              <p:cNvSpPr/>
              <p:nvPr/>
            </p:nvSpPr>
            <p:spPr>
              <a:xfrm>
                <a:off x="1920241" y="3442063"/>
                <a:ext cx="5323114" cy="574766"/>
              </a:xfrm>
              <a:prstGeom prst="round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759010" y="3582088"/>
                <a:ext cx="1143428" cy="307777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Streamer C</a:t>
                </a:r>
                <a:endParaRPr lang="ko-KR" altLang="en-US" dirty="0"/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>
                <a:off x="1920241" y="3582088"/>
                <a:ext cx="3381810" cy="0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1920241" y="3729446"/>
                <a:ext cx="3381810" cy="0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1920241" y="3889865"/>
                <a:ext cx="3381810" cy="0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모서리가 둥근 직사각형 27"/>
              <p:cNvSpPr/>
              <p:nvPr/>
            </p:nvSpPr>
            <p:spPr>
              <a:xfrm>
                <a:off x="1920241" y="4016829"/>
                <a:ext cx="5323114" cy="574766"/>
              </a:xfrm>
              <a:prstGeom prst="round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759010" y="4156854"/>
                <a:ext cx="1143428" cy="307777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Streamer D</a:t>
                </a:r>
                <a:endParaRPr lang="ko-KR" altLang="en-US" dirty="0"/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1920241" y="4156854"/>
                <a:ext cx="3381810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920241" y="4304212"/>
                <a:ext cx="3381810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1920241" y="4464631"/>
                <a:ext cx="3381810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1045029" y="2292531"/>
              <a:ext cx="750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TF-IDF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21289968"/>
      </p:ext>
    </p:extLst>
  </p:cSld>
  <p:clrMapOvr>
    <a:masterClrMapping/>
  </p:clrMapOvr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2595</TotalTime>
  <Words>619</Words>
  <Application>Microsoft Office PowerPoint</Application>
  <PresentationFormat>화면 슬라이드 쇼(16:9)</PresentationFormat>
  <Paragraphs>216</Paragraphs>
  <Slides>21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Poppins Light</vt:lpstr>
      <vt:lpstr>Muli Light</vt:lpstr>
      <vt:lpstr>Cambria Math</vt:lpstr>
      <vt:lpstr>Arial</vt:lpstr>
      <vt:lpstr>맑은 고딕</vt:lpstr>
      <vt:lpstr>Poppins</vt:lpstr>
      <vt:lpstr>Calibri Light</vt:lpstr>
      <vt:lpstr>Gower template</vt:lpstr>
      <vt:lpstr>Term Project Progress Presentation </vt:lpstr>
      <vt:lpstr>Meet the Team “TWIT”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Design Proposal Presentation</dc:title>
  <dc:creator>Faust</dc:creator>
  <cp:lastModifiedBy>Seon Seung-yeop</cp:lastModifiedBy>
  <cp:revision>148</cp:revision>
  <dcterms:modified xsi:type="dcterms:W3CDTF">2019-06-08T03:34:45Z</dcterms:modified>
</cp:coreProperties>
</file>