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31"/>
  </p:notesMasterIdLst>
  <p:sldIdLst>
    <p:sldId id="256" r:id="rId2"/>
    <p:sldId id="1040" r:id="rId3"/>
    <p:sldId id="1049" r:id="rId4"/>
    <p:sldId id="1085" r:id="rId5"/>
    <p:sldId id="1120" r:id="rId6"/>
    <p:sldId id="1091" r:id="rId7"/>
    <p:sldId id="1093" r:id="rId8"/>
    <p:sldId id="1100" r:id="rId9"/>
    <p:sldId id="1073" r:id="rId10"/>
    <p:sldId id="1121" r:id="rId11"/>
    <p:sldId id="1097" r:id="rId12"/>
    <p:sldId id="1115" r:id="rId13"/>
    <p:sldId id="1112" r:id="rId14"/>
    <p:sldId id="1111" r:id="rId15"/>
    <p:sldId id="1113" r:id="rId16"/>
    <p:sldId id="1114" r:id="rId17"/>
    <p:sldId id="1116" r:id="rId18"/>
    <p:sldId id="1118" r:id="rId19"/>
    <p:sldId id="1119" r:id="rId20"/>
    <p:sldId id="1117" r:id="rId21"/>
    <p:sldId id="1122" r:id="rId22"/>
    <p:sldId id="1125" r:id="rId23"/>
    <p:sldId id="1124" r:id="rId24"/>
    <p:sldId id="1110" r:id="rId25"/>
    <p:sldId id="1109" r:id="rId26"/>
    <p:sldId id="1108" r:id="rId27"/>
    <p:sldId id="1102" r:id="rId28"/>
    <p:sldId id="1123" r:id="rId29"/>
    <p:sldId id="1076" r:id="rId30"/>
  </p:sldIdLst>
  <p:sldSz cx="9144000" cy="5143500" type="screen16x9"/>
  <p:notesSz cx="6858000" cy="9144000"/>
  <p:embeddedFontLst>
    <p:embeddedFont>
      <p:font typeface="Calibri Light" panose="020F0302020204030204" pitchFamily="34" charset="0"/>
      <p:regular r:id="rId32"/>
      <p:italic r:id="rId33"/>
    </p:embeddedFont>
    <p:embeddedFont>
      <p:font typeface="Cambria Math" panose="02040503050406030204" pitchFamily="18" charset="0"/>
      <p:regular r:id="rId34"/>
    </p:embeddedFont>
    <p:embeddedFont>
      <p:font typeface="Muli Light" panose="020B0600000101010101" charset="0"/>
      <p:regular r:id="rId35"/>
      <p:bold r:id="rId36"/>
      <p:italic r:id="rId37"/>
      <p:boldItalic r:id="rId38"/>
    </p:embeddedFont>
    <p:embeddedFont>
      <p:font typeface="Poppins" panose="020B0600000101010101" charset="0"/>
      <p:regular r:id="rId39"/>
      <p:bold r:id="rId40"/>
      <p:italic r:id="rId41"/>
      <p:boldItalic r:id="rId42"/>
    </p:embeddedFont>
    <p:embeddedFont>
      <p:font typeface="Poppins Light" panose="020B0600000101010101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51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79069B-CB89-472A-88E6-B36C00E36C8E}">
  <a:tblStyle styleId="{4279069B-CB89-472A-88E6-B36C00E36C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05" autoAdjust="0"/>
  </p:normalViewPr>
  <p:slideViewPr>
    <p:cSldViewPr snapToGrid="0">
      <p:cViewPr varScale="1">
        <p:scale>
          <a:sx n="106" d="100"/>
          <a:sy n="106" d="100"/>
        </p:scale>
        <p:origin x="77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6121E-1552-487F-9936-230A1AA446F1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87D89973-4395-4B2A-BEB4-FDA4B95BDF39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859AAA88-B010-4AE3-85F1-20717940C037}" type="sibTrans" cxnId="{24F0F4B7-7303-4FCE-9264-499B951EB30F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F8B08999-56CA-40F5-A288-8D23EAA2BCE4}" type="parTrans" cxnId="{24F0F4B7-7303-4FCE-9264-499B951EB30F}">
      <dgm:prSet/>
      <dgm:spPr/>
      <dgm:t>
        <a:bodyPr/>
        <a:lstStyle/>
        <a:p>
          <a:pPr latinLnBrk="1"/>
          <a:endParaRPr lang="ko-KR" altLang="en-US"/>
        </a:p>
      </dgm:t>
    </dgm:pt>
    <dgm:pt modelId="{ACB29CBF-CED8-4F54-981D-C87D4397C8D9}" type="pres">
      <dgm:prSet presAssocID="{2D36121E-1552-487F-9936-230A1AA446F1}" presName="Name0" presStyleCnt="0">
        <dgm:presLayoutVars>
          <dgm:chMax val="7"/>
          <dgm:chPref val="7"/>
          <dgm:dir/>
        </dgm:presLayoutVars>
      </dgm:prSet>
      <dgm:spPr/>
    </dgm:pt>
    <dgm:pt modelId="{A4397850-1B2D-41B6-986D-E5AFD30BE553}" type="pres">
      <dgm:prSet presAssocID="{2D36121E-1552-487F-9936-230A1AA446F1}" presName="Name1" presStyleCnt="0"/>
      <dgm:spPr/>
    </dgm:pt>
    <dgm:pt modelId="{C30AB994-AB65-4D57-8CE8-023DE0173575}" type="pres">
      <dgm:prSet presAssocID="{859AAA88-B010-4AE3-85F1-20717940C037}" presName="picture_1" presStyleCnt="0"/>
      <dgm:spPr/>
    </dgm:pt>
    <dgm:pt modelId="{B79449B8-D2C5-459C-BE5F-E57659233D78}" type="pres">
      <dgm:prSet presAssocID="{859AAA88-B010-4AE3-85F1-20717940C037}" presName="pictureRepeatNode" presStyleLbl="alignImgPlace1" presStyleIdx="0" presStyleCnt="1" custScaleX="128965" custScaleY="133825" custLinFactNeighborX="3483" custLinFactNeighborY="19355"/>
      <dgm:spPr/>
    </dgm:pt>
    <dgm:pt modelId="{9E7D4AAA-46A8-47C2-8A36-C4344B073FFE}" type="pres">
      <dgm:prSet presAssocID="{87D89973-4395-4B2A-BEB4-FDA4B95BDF39}" presName="text_1" presStyleLbl="node1" presStyleIdx="0" presStyleCnt="0" custLinFactY="12724" custLinFactNeighborX="-98201" custLinFactNeighborY="100000">
        <dgm:presLayoutVars>
          <dgm:bulletEnabled val="1"/>
        </dgm:presLayoutVars>
      </dgm:prSet>
      <dgm:spPr/>
    </dgm:pt>
  </dgm:ptLst>
  <dgm:cxnLst>
    <dgm:cxn modelId="{52754F04-4861-4D25-9EBE-17C100DBDDEE}" type="presOf" srcId="{859AAA88-B010-4AE3-85F1-20717940C037}" destId="{B79449B8-D2C5-459C-BE5F-E57659233D78}" srcOrd="0" destOrd="0" presId="urn:microsoft.com/office/officeart/2008/layout/CircularPictureCallout"/>
    <dgm:cxn modelId="{0512E339-4B56-4E8A-A911-1323F163756C}" type="presOf" srcId="{2D36121E-1552-487F-9936-230A1AA446F1}" destId="{ACB29CBF-CED8-4F54-981D-C87D4397C8D9}" srcOrd="0" destOrd="0" presId="urn:microsoft.com/office/officeart/2008/layout/CircularPictureCallout"/>
    <dgm:cxn modelId="{24F0F4B7-7303-4FCE-9264-499B951EB30F}" srcId="{2D36121E-1552-487F-9936-230A1AA446F1}" destId="{87D89973-4395-4B2A-BEB4-FDA4B95BDF39}" srcOrd="0" destOrd="0" parTransId="{F8B08999-56CA-40F5-A288-8D23EAA2BCE4}" sibTransId="{859AAA88-B010-4AE3-85F1-20717940C037}"/>
    <dgm:cxn modelId="{D7677CE9-FAD7-4C0A-91E7-8A173FF63D50}" type="presOf" srcId="{87D89973-4395-4B2A-BEB4-FDA4B95BDF39}" destId="{9E7D4AAA-46A8-47C2-8A36-C4344B073FFE}" srcOrd="0" destOrd="0" presId="urn:microsoft.com/office/officeart/2008/layout/CircularPictureCallout"/>
    <dgm:cxn modelId="{69AEC962-8B14-4C90-80B1-F5E7FE3E7756}" type="presParOf" srcId="{ACB29CBF-CED8-4F54-981D-C87D4397C8D9}" destId="{A4397850-1B2D-41B6-986D-E5AFD30BE553}" srcOrd="0" destOrd="0" presId="urn:microsoft.com/office/officeart/2008/layout/CircularPictureCallout"/>
    <dgm:cxn modelId="{9843E576-45AD-410C-8FE4-381B48A6C946}" type="presParOf" srcId="{A4397850-1B2D-41B6-986D-E5AFD30BE553}" destId="{C30AB994-AB65-4D57-8CE8-023DE0173575}" srcOrd="0" destOrd="0" presId="urn:microsoft.com/office/officeart/2008/layout/CircularPictureCallout"/>
    <dgm:cxn modelId="{A6A154AF-D997-4D1A-907E-7C13B83A8022}" type="presParOf" srcId="{C30AB994-AB65-4D57-8CE8-023DE0173575}" destId="{B79449B8-D2C5-459C-BE5F-E57659233D78}" srcOrd="0" destOrd="0" presId="urn:microsoft.com/office/officeart/2008/layout/CircularPictureCallout"/>
    <dgm:cxn modelId="{B4D6663F-5734-41A8-99BD-2A248821513B}" type="presParOf" srcId="{A4397850-1B2D-41B6-986D-E5AFD30BE553}" destId="{9E7D4AAA-46A8-47C2-8A36-C4344B073FFE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6EA15A-2915-4FBE-AD6D-1D21DB7AF423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53BE82A0-946F-4AB0-A218-7D2877052FAB}">
      <dgm:prSet phldrT="[텍스트]"/>
      <dgm:spPr/>
      <dgm:t>
        <a:bodyPr/>
        <a:lstStyle/>
        <a:p>
          <a:pPr latinLnBrk="1"/>
          <a:endParaRPr lang="ko-KR" altLang="en-US" dirty="0">
            <a:solidFill>
              <a:schemeClr val="bg1"/>
            </a:solidFill>
          </a:endParaRPr>
        </a:p>
      </dgm:t>
    </dgm:pt>
    <dgm:pt modelId="{F6F1BB86-D012-4CCE-B5C3-45D2925C15EB}" type="sibTrans" cxnId="{EC21B28B-958F-4535-ACF7-71D941583CF2}">
      <dgm:prSet/>
      <dgm:spPr>
        <a:blipFill>
          <a:blip xmlns:r="http://schemas.openxmlformats.org/officeDocument/2006/relationships" r:embed="rId1"/>
          <a:srcRect/>
          <a:stretch>
            <a:fillRect l="-17000" r="-17000"/>
          </a:stretch>
        </a:blipFill>
      </dgm:spPr>
      <dgm:t>
        <a:bodyPr/>
        <a:lstStyle/>
        <a:p>
          <a:pPr latinLnBrk="1"/>
          <a:endParaRPr lang="ko-KR" altLang="en-US"/>
        </a:p>
      </dgm:t>
      <dgm:extLst>
        <a:ext uri="{E40237B7-FDA0-4F09-8148-C483321AD2D9}">
          <dgm14:cNvPr xmlns:dgm14="http://schemas.microsoft.com/office/drawing/2010/diagram" id="0" name="" descr="하늘, 사람, 실외이(가) 표시된 사진&#10;&#10;자동 생성된 설명">
            <a:extLst>
              <a:ext uri="{FF2B5EF4-FFF2-40B4-BE49-F238E27FC236}">
                <a16:creationId xmlns:a16="http://schemas.microsoft.com/office/drawing/2014/main" id="{84A609CD-16D4-4872-B5E3-52C095453E07}"/>
              </a:ext>
            </a:extLst>
          </dgm14:cNvPr>
        </a:ext>
      </dgm:extLst>
    </dgm:pt>
    <dgm:pt modelId="{748AE54E-41E6-475C-B0C7-8E5F399CA517}" type="parTrans" cxnId="{EC21B28B-958F-4535-ACF7-71D941583CF2}">
      <dgm:prSet/>
      <dgm:spPr/>
      <dgm:t>
        <a:bodyPr/>
        <a:lstStyle/>
        <a:p>
          <a:pPr latinLnBrk="1"/>
          <a:endParaRPr lang="ko-KR" altLang="en-US"/>
        </a:p>
      </dgm:t>
    </dgm:pt>
    <dgm:pt modelId="{91A48EC6-2932-4CCA-96CF-3705ED3F7AE1}" type="pres">
      <dgm:prSet presAssocID="{C16EA15A-2915-4FBE-AD6D-1D21DB7AF423}" presName="Name0" presStyleCnt="0">
        <dgm:presLayoutVars>
          <dgm:chMax val="7"/>
          <dgm:chPref val="7"/>
          <dgm:dir/>
        </dgm:presLayoutVars>
      </dgm:prSet>
      <dgm:spPr/>
    </dgm:pt>
    <dgm:pt modelId="{4593179F-A001-457A-9450-E4049D77F8BF}" type="pres">
      <dgm:prSet presAssocID="{C16EA15A-2915-4FBE-AD6D-1D21DB7AF423}" presName="Name1" presStyleCnt="0"/>
      <dgm:spPr/>
    </dgm:pt>
    <dgm:pt modelId="{CD95490E-09B3-4AA4-A916-2F63F7D56B77}" type="pres">
      <dgm:prSet presAssocID="{F6F1BB86-D012-4CCE-B5C3-45D2925C15EB}" presName="picture_1" presStyleCnt="0"/>
      <dgm:spPr/>
    </dgm:pt>
    <dgm:pt modelId="{9B5A16A4-A591-45A4-879F-9ABB305C1E47}" type="pres">
      <dgm:prSet presAssocID="{F6F1BB86-D012-4CCE-B5C3-45D2925C15EB}" presName="pictureRepeatNode" presStyleLbl="alignImgPlace1" presStyleIdx="0" presStyleCnt="1" custScaleX="129031" custScaleY="130857" custLinFactNeighborX="-3454" custLinFactNeighborY="2188"/>
      <dgm:spPr/>
    </dgm:pt>
    <dgm:pt modelId="{67C1230E-49C5-40C0-803B-883AC624818B}" type="pres">
      <dgm:prSet presAssocID="{53BE82A0-946F-4AB0-A218-7D2877052FAB}" presName="text_1" presStyleLbl="node1" presStyleIdx="0" presStyleCnt="0">
        <dgm:presLayoutVars>
          <dgm:bulletEnabled val="1"/>
        </dgm:presLayoutVars>
      </dgm:prSet>
      <dgm:spPr/>
    </dgm:pt>
  </dgm:ptLst>
  <dgm:cxnLst>
    <dgm:cxn modelId="{8C636E02-1408-498D-A288-C07DFC62C098}" type="presOf" srcId="{53BE82A0-946F-4AB0-A218-7D2877052FAB}" destId="{67C1230E-49C5-40C0-803B-883AC624818B}" srcOrd="0" destOrd="0" presId="urn:microsoft.com/office/officeart/2008/layout/CircularPictureCallout"/>
    <dgm:cxn modelId="{EC21B28B-958F-4535-ACF7-71D941583CF2}" srcId="{C16EA15A-2915-4FBE-AD6D-1D21DB7AF423}" destId="{53BE82A0-946F-4AB0-A218-7D2877052FAB}" srcOrd="0" destOrd="0" parTransId="{748AE54E-41E6-475C-B0C7-8E5F399CA517}" sibTransId="{F6F1BB86-D012-4CCE-B5C3-45D2925C15EB}"/>
    <dgm:cxn modelId="{D689BBBD-700C-4391-8A00-B33917998744}" type="presOf" srcId="{F6F1BB86-D012-4CCE-B5C3-45D2925C15EB}" destId="{9B5A16A4-A591-45A4-879F-9ABB305C1E47}" srcOrd="0" destOrd="0" presId="urn:microsoft.com/office/officeart/2008/layout/CircularPictureCallout"/>
    <dgm:cxn modelId="{BE7E4BD7-BBAD-4426-9F5C-E309CE8E28F1}" type="presOf" srcId="{C16EA15A-2915-4FBE-AD6D-1D21DB7AF423}" destId="{91A48EC6-2932-4CCA-96CF-3705ED3F7AE1}" srcOrd="0" destOrd="0" presId="urn:microsoft.com/office/officeart/2008/layout/CircularPictureCallout"/>
    <dgm:cxn modelId="{14EB083A-216A-474B-875B-2A340C1F9049}" type="presParOf" srcId="{91A48EC6-2932-4CCA-96CF-3705ED3F7AE1}" destId="{4593179F-A001-457A-9450-E4049D77F8BF}" srcOrd="0" destOrd="0" presId="urn:microsoft.com/office/officeart/2008/layout/CircularPictureCallout"/>
    <dgm:cxn modelId="{43C84E35-D5D6-4EEB-8E89-D82E10C633A2}" type="presParOf" srcId="{4593179F-A001-457A-9450-E4049D77F8BF}" destId="{CD95490E-09B3-4AA4-A916-2F63F7D56B77}" srcOrd="0" destOrd="0" presId="urn:microsoft.com/office/officeart/2008/layout/CircularPictureCallout"/>
    <dgm:cxn modelId="{6F83F49D-6501-4D80-BE26-56548417242D}" type="presParOf" srcId="{CD95490E-09B3-4AA4-A916-2F63F7D56B77}" destId="{9B5A16A4-A591-45A4-879F-9ABB305C1E47}" srcOrd="0" destOrd="0" presId="urn:microsoft.com/office/officeart/2008/layout/CircularPictureCallout"/>
    <dgm:cxn modelId="{D39896D5-A5DB-4EB3-82D2-24E07241C473}" type="presParOf" srcId="{4593179F-A001-457A-9450-E4049D77F8BF}" destId="{67C1230E-49C5-40C0-803B-883AC624818B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36121E-1552-487F-9936-230A1AA446F1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87D89973-4395-4B2A-BEB4-FDA4B95BDF39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859AAA88-B010-4AE3-85F1-20717940C037}" type="sibTrans" cxnId="{24F0F4B7-7303-4FCE-9264-499B951EB30F}">
      <dgm:prSet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  <dgm:t>
        <a:bodyPr/>
        <a:lstStyle/>
        <a:p>
          <a:pPr latinLnBrk="1"/>
          <a:endParaRPr lang="ko-KR" altLang="en-US"/>
        </a:p>
      </dgm:t>
      <dgm:extLst>
        <a:ext uri="{E40237B7-FDA0-4F09-8148-C483321AD2D9}">
          <dgm14:cNvPr xmlns:dgm14="http://schemas.microsoft.com/office/drawing/2010/diagram" id="0" name="" descr="사람, 벽, 실내, 남자이(가) 표시된 사진&#10;&#10;자동 생성된 설명">
            <a:extLst>
              <a:ext uri="{FF2B5EF4-FFF2-40B4-BE49-F238E27FC236}">
                <a16:creationId xmlns:a16="http://schemas.microsoft.com/office/drawing/2014/main" id="{32CCF3CE-7835-463D-9C0E-0D8932AA7278}"/>
              </a:ext>
            </a:extLst>
          </dgm14:cNvPr>
        </a:ext>
      </dgm:extLst>
    </dgm:pt>
    <dgm:pt modelId="{F8B08999-56CA-40F5-A288-8D23EAA2BCE4}" type="parTrans" cxnId="{24F0F4B7-7303-4FCE-9264-499B951EB30F}">
      <dgm:prSet/>
      <dgm:spPr/>
      <dgm:t>
        <a:bodyPr/>
        <a:lstStyle/>
        <a:p>
          <a:pPr latinLnBrk="1"/>
          <a:endParaRPr lang="ko-KR" altLang="en-US"/>
        </a:p>
      </dgm:t>
    </dgm:pt>
    <dgm:pt modelId="{ACB29CBF-CED8-4F54-981D-C87D4397C8D9}" type="pres">
      <dgm:prSet presAssocID="{2D36121E-1552-487F-9936-230A1AA446F1}" presName="Name0" presStyleCnt="0">
        <dgm:presLayoutVars>
          <dgm:chMax val="7"/>
          <dgm:chPref val="7"/>
          <dgm:dir/>
        </dgm:presLayoutVars>
      </dgm:prSet>
      <dgm:spPr/>
    </dgm:pt>
    <dgm:pt modelId="{A4397850-1B2D-41B6-986D-E5AFD30BE553}" type="pres">
      <dgm:prSet presAssocID="{2D36121E-1552-487F-9936-230A1AA446F1}" presName="Name1" presStyleCnt="0"/>
      <dgm:spPr/>
    </dgm:pt>
    <dgm:pt modelId="{C30AB994-AB65-4D57-8CE8-023DE0173575}" type="pres">
      <dgm:prSet presAssocID="{859AAA88-B010-4AE3-85F1-20717940C037}" presName="picture_1" presStyleCnt="0"/>
      <dgm:spPr/>
    </dgm:pt>
    <dgm:pt modelId="{B79449B8-D2C5-459C-BE5F-E57659233D78}" type="pres">
      <dgm:prSet presAssocID="{859AAA88-B010-4AE3-85F1-20717940C037}" presName="pictureRepeatNode" presStyleLbl="alignImgPlace1" presStyleIdx="0" presStyleCnt="1" custScaleX="128965" custScaleY="133825" custLinFactNeighborX="9139" custLinFactNeighborY="12457"/>
      <dgm:spPr/>
    </dgm:pt>
    <dgm:pt modelId="{9E7D4AAA-46A8-47C2-8A36-C4344B073FFE}" type="pres">
      <dgm:prSet presAssocID="{87D89973-4395-4B2A-BEB4-FDA4B95BDF39}" presName="text_1" presStyleLbl="node1" presStyleIdx="0" presStyleCnt="0" custLinFactY="12724" custLinFactNeighborX="-98201" custLinFactNeighborY="100000">
        <dgm:presLayoutVars>
          <dgm:bulletEnabled val="1"/>
        </dgm:presLayoutVars>
      </dgm:prSet>
      <dgm:spPr/>
    </dgm:pt>
  </dgm:ptLst>
  <dgm:cxnLst>
    <dgm:cxn modelId="{52754F04-4861-4D25-9EBE-17C100DBDDEE}" type="presOf" srcId="{859AAA88-B010-4AE3-85F1-20717940C037}" destId="{B79449B8-D2C5-459C-BE5F-E57659233D78}" srcOrd="0" destOrd="0" presId="urn:microsoft.com/office/officeart/2008/layout/CircularPictureCallout"/>
    <dgm:cxn modelId="{0512E339-4B56-4E8A-A911-1323F163756C}" type="presOf" srcId="{2D36121E-1552-487F-9936-230A1AA446F1}" destId="{ACB29CBF-CED8-4F54-981D-C87D4397C8D9}" srcOrd="0" destOrd="0" presId="urn:microsoft.com/office/officeart/2008/layout/CircularPictureCallout"/>
    <dgm:cxn modelId="{24F0F4B7-7303-4FCE-9264-499B951EB30F}" srcId="{2D36121E-1552-487F-9936-230A1AA446F1}" destId="{87D89973-4395-4B2A-BEB4-FDA4B95BDF39}" srcOrd="0" destOrd="0" parTransId="{F8B08999-56CA-40F5-A288-8D23EAA2BCE4}" sibTransId="{859AAA88-B010-4AE3-85F1-20717940C037}"/>
    <dgm:cxn modelId="{D7677CE9-FAD7-4C0A-91E7-8A173FF63D50}" type="presOf" srcId="{87D89973-4395-4B2A-BEB4-FDA4B95BDF39}" destId="{9E7D4AAA-46A8-47C2-8A36-C4344B073FFE}" srcOrd="0" destOrd="0" presId="urn:microsoft.com/office/officeart/2008/layout/CircularPictureCallout"/>
    <dgm:cxn modelId="{69AEC962-8B14-4C90-80B1-F5E7FE3E7756}" type="presParOf" srcId="{ACB29CBF-CED8-4F54-981D-C87D4397C8D9}" destId="{A4397850-1B2D-41B6-986D-E5AFD30BE553}" srcOrd="0" destOrd="0" presId="urn:microsoft.com/office/officeart/2008/layout/CircularPictureCallout"/>
    <dgm:cxn modelId="{9843E576-45AD-410C-8FE4-381B48A6C946}" type="presParOf" srcId="{A4397850-1B2D-41B6-986D-E5AFD30BE553}" destId="{C30AB994-AB65-4D57-8CE8-023DE0173575}" srcOrd="0" destOrd="0" presId="urn:microsoft.com/office/officeart/2008/layout/CircularPictureCallout"/>
    <dgm:cxn modelId="{A6A154AF-D997-4D1A-907E-7C13B83A8022}" type="presParOf" srcId="{C30AB994-AB65-4D57-8CE8-023DE0173575}" destId="{B79449B8-D2C5-459C-BE5F-E57659233D78}" srcOrd="0" destOrd="0" presId="urn:microsoft.com/office/officeart/2008/layout/CircularPictureCallout"/>
    <dgm:cxn modelId="{B4D6663F-5734-41A8-99BD-2A248821513B}" type="presParOf" srcId="{A4397850-1B2D-41B6-986D-E5AFD30BE553}" destId="{9E7D4AAA-46A8-47C2-8A36-C4344B073FFE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D36121E-1552-487F-9936-230A1AA446F1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87D89973-4395-4B2A-BEB4-FDA4B95BDF39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859AAA88-B010-4AE3-85F1-20717940C037}" type="sibTrans" cxnId="{24F0F4B7-7303-4FCE-9264-499B951EB30F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F8B08999-56CA-40F5-A288-8D23EAA2BCE4}" type="parTrans" cxnId="{24F0F4B7-7303-4FCE-9264-499B951EB30F}">
      <dgm:prSet/>
      <dgm:spPr/>
      <dgm:t>
        <a:bodyPr/>
        <a:lstStyle/>
        <a:p>
          <a:pPr latinLnBrk="1"/>
          <a:endParaRPr lang="ko-KR" altLang="en-US"/>
        </a:p>
      </dgm:t>
    </dgm:pt>
    <dgm:pt modelId="{ACB29CBF-CED8-4F54-981D-C87D4397C8D9}" type="pres">
      <dgm:prSet presAssocID="{2D36121E-1552-487F-9936-230A1AA446F1}" presName="Name0" presStyleCnt="0">
        <dgm:presLayoutVars>
          <dgm:chMax val="7"/>
          <dgm:chPref val="7"/>
          <dgm:dir/>
        </dgm:presLayoutVars>
      </dgm:prSet>
      <dgm:spPr/>
    </dgm:pt>
    <dgm:pt modelId="{A4397850-1B2D-41B6-986D-E5AFD30BE553}" type="pres">
      <dgm:prSet presAssocID="{2D36121E-1552-487F-9936-230A1AA446F1}" presName="Name1" presStyleCnt="0"/>
      <dgm:spPr/>
    </dgm:pt>
    <dgm:pt modelId="{C30AB994-AB65-4D57-8CE8-023DE0173575}" type="pres">
      <dgm:prSet presAssocID="{859AAA88-B010-4AE3-85F1-20717940C037}" presName="picture_1" presStyleCnt="0"/>
      <dgm:spPr/>
    </dgm:pt>
    <dgm:pt modelId="{B79449B8-D2C5-459C-BE5F-E57659233D78}" type="pres">
      <dgm:prSet presAssocID="{859AAA88-B010-4AE3-85F1-20717940C037}" presName="pictureRepeatNode" presStyleLbl="alignImgPlace1" presStyleIdx="0" presStyleCnt="1" custScaleX="128965" custScaleY="133825" custLinFactNeighborX="3483" custLinFactNeighborY="19355"/>
      <dgm:spPr/>
    </dgm:pt>
    <dgm:pt modelId="{9E7D4AAA-46A8-47C2-8A36-C4344B073FFE}" type="pres">
      <dgm:prSet presAssocID="{87D89973-4395-4B2A-BEB4-FDA4B95BDF39}" presName="text_1" presStyleLbl="node1" presStyleIdx="0" presStyleCnt="0" custLinFactY="12724" custLinFactNeighborX="-98201" custLinFactNeighborY="100000">
        <dgm:presLayoutVars>
          <dgm:bulletEnabled val="1"/>
        </dgm:presLayoutVars>
      </dgm:prSet>
      <dgm:spPr/>
    </dgm:pt>
  </dgm:ptLst>
  <dgm:cxnLst>
    <dgm:cxn modelId="{52754F04-4861-4D25-9EBE-17C100DBDDEE}" type="presOf" srcId="{859AAA88-B010-4AE3-85F1-20717940C037}" destId="{B79449B8-D2C5-459C-BE5F-E57659233D78}" srcOrd="0" destOrd="0" presId="urn:microsoft.com/office/officeart/2008/layout/CircularPictureCallout"/>
    <dgm:cxn modelId="{0512E339-4B56-4E8A-A911-1323F163756C}" type="presOf" srcId="{2D36121E-1552-487F-9936-230A1AA446F1}" destId="{ACB29CBF-CED8-4F54-981D-C87D4397C8D9}" srcOrd="0" destOrd="0" presId="urn:microsoft.com/office/officeart/2008/layout/CircularPictureCallout"/>
    <dgm:cxn modelId="{24F0F4B7-7303-4FCE-9264-499B951EB30F}" srcId="{2D36121E-1552-487F-9936-230A1AA446F1}" destId="{87D89973-4395-4B2A-BEB4-FDA4B95BDF39}" srcOrd="0" destOrd="0" parTransId="{F8B08999-56CA-40F5-A288-8D23EAA2BCE4}" sibTransId="{859AAA88-B010-4AE3-85F1-20717940C037}"/>
    <dgm:cxn modelId="{D7677CE9-FAD7-4C0A-91E7-8A173FF63D50}" type="presOf" srcId="{87D89973-4395-4B2A-BEB4-FDA4B95BDF39}" destId="{9E7D4AAA-46A8-47C2-8A36-C4344B073FFE}" srcOrd="0" destOrd="0" presId="urn:microsoft.com/office/officeart/2008/layout/CircularPictureCallout"/>
    <dgm:cxn modelId="{69AEC962-8B14-4C90-80B1-F5E7FE3E7756}" type="presParOf" srcId="{ACB29CBF-CED8-4F54-981D-C87D4397C8D9}" destId="{A4397850-1B2D-41B6-986D-E5AFD30BE553}" srcOrd="0" destOrd="0" presId="urn:microsoft.com/office/officeart/2008/layout/CircularPictureCallout"/>
    <dgm:cxn modelId="{9843E576-45AD-410C-8FE4-381B48A6C946}" type="presParOf" srcId="{A4397850-1B2D-41B6-986D-E5AFD30BE553}" destId="{C30AB994-AB65-4D57-8CE8-023DE0173575}" srcOrd="0" destOrd="0" presId="urn:microsoft.com/office/officeart/2008/layout/CircularPictureCallout"/>
    <dgm:cxn modelId="{A6A154AF-D997-4D1A-907E-7C13B83A8022}" type="presParOf" srcId="{C30AB994-AB65-4D57-8CE8-023DE0173575}" destId="{B79449B8-D2C5-459C-BE5F-E57659233D78}" srcOrd="0" destOrd="0" presId="urn:microsoft.com/office/officeart/2008/layout/CircularPictureCallout"/>
    <dgm:cxn modelId="{B4D6663F-5734-41A8-99BD-2A248821513B}" type="presParOf" srcId="{A4397850-1B2D-41B6-986D-E5AFD30BE553}" destId="{9E7D4AAA-46A8-47C2-8A36-C4344B073FFE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9449B8-D2C5-459C-BE5F-E57659233D78}">
      <dsp:nvSpPr>
        <dsp:cNvPr id="0" name=""/>
        <dsp:cNvSpPr/>
      </dsp:nvSpPr>
      <dsp:spPr>
        <a:xfrm>
          <a:off x="378909" y="383079"/>
          <a:ext cx="1252958" cy="130017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7D4AAA-46A8-47C2-8A36-C4344B073FFE}">
      <dsp:nvSpPr>
        <dsp:cNvPr id="0" name=""/>
        <dsp:cNvSpPr/>
      </dsp:nvSpPr>
      <dsp:spPr>
        <a:xfrm>
          <a:off x="50048" y="1236647"/>
          <a:ext cx="621791" cy="32061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 dirty="0"/>
        </a:p>
      </dsp:txBody>
      <dsp:txXfrm>
        <a:off x="50048" y="1236647"/>
        <a:ext cx="621791" cy="3206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5A16A4-A591-45A4-879F-9ABB305C1E47}">
      <dsp:nvSpPr>
        <dsp:cNvPr id="0" name=""/>
        <dsp:cNvSpPr/>
      </dsp:nvSpPr>
      <dsp:spPr>
        <a:xfrm>
          <a:off x="327631" y="140239"/>
          <a:ext cx="1319825" cy="1338502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17000" r="-1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C1230E-49C5-40C0-803B-883AC624818B}">
      <dsp:nvSpPr>
        <dsp:cNvPr id="0" name=""/>
        <dsp:cNvSpPr/>
      </dsp:nvSpPr>
      <dsp:spPr>
        <a:xfrm>
          <a:off x="695554" y="818819"/>
          <a:ext cx="654639" cy="33754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500" kern="1200" dirty="0">
            <a:solidFill>
              <a:schemeClr val="bg1"/>
            </a:solidFill>
          </a:endParaRPr>
        </a:p>
      </dsp:txBody>
      <dsp:txXfrm>
        <a:off x="695554" y="818819"/>
        <a:ext cx="654639" cy="3375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9449B8-D2C5-459C-BE5F-E57659233D78}">
      <dsp:nvSpPr>
        <dsp:cNvPr id="0" name=""/>
        <dsp:cNvSpPr/>
      </dsp:nvSpPr>
      <dsp:spPr>
        <a:xfrm>
          <a:off x="433860" y="316061"/>
          <a:ext cx="1252958" cy="1300176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7D4AAA-46A8-47C2-8A36-C4344B073FFE}">
      <dsp:nvSpPr>
        <dsp:cNvPr id="0" name=""/>
        <dsp:cNvSpPr/>
      </dsp:nvSpPr>
      <dsp:spPr>
        <a:xfrm>
          <a:off x="50048" y="1236647"/>
          <a:ext cx="621791" cy="32061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 dirty="0"/>
        </a:p>
      </dsp:txBody>
      <dsp:txXfrm>
        <a:off x="50048" y="1236647"/>
        <a:ext cx="621791" cy="3206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9449B8-D2C5-459C-BE5F-E57659233D78}">
      <dsp:nvSpPr>
        <dsp:cNvPr id="0" name=""/>
        <dsp:cNvSpPr/>
      </dsp:nvSpPr>
      <dsp:spPr>
        <a:xfrm>
          <a:off x="378909" y="383079"/>
          <a:ext cx="1252958" cy="130017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7D4AAA-46A8-47C2-8A36-C4344B073FFE}">
      <dsp:nvSpPr>
        <dsp:cNvPr id="0" name=""/>
        <dsp:cNvSpPr/>
      </dsp:nvSpPr>
      <dsp:spPr>
        <a:xfrm>
          <a:off x="50048" y="1236647"/>
          <a:ext cx="621791" cy="32061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 dirty="0"/>
        </a:p>
      </dsp:txBody>
      <dsp:txXfrm>
        <a:off x="50048" y="1236647"/>
        <a:ext cx="621791" cy="3206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83013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Muli Light" panose="020B0600000101010101" charset="0"/>
        <a:ea typeface="Muli Light" panose="020B0600000101010101" charset="0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안녕하세요 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하이라이트는 보통 몇 초간의 내용이 담기기 때문에</a:t>
            </a:r>
            <a:r>
              <a:rPr lang="en-US" altLang="ko-KR" dirty="0"/>
              <a:t>, </a:t>
            </a:r>
            <a:r>
              <a:rPr lang="ko-KR" altLang="en-US" dirty="0"/>
              <a:t>각 초별로만 점수를 매기면</a:t>
            </a:r>
            <a:r>
              <a:rPr lang="en-US" altLang="ko-KR" dirty="0"/>
              <a:t> </a:t>
            </a:r>
            <a:r>
              <a:rPr lang="ko-KR" altLang="en-US" dirty="0"/>
              <a:t>점수가 높은 부분의 앞뒤 부분을 고려하지 않는 결과가 자주 나타났습니다</a:t>
            </a:r>
            <a:r>
              <a:rPr lang="en-US" altLang="ko-KR" dirty="0"/>
              <a:t>. </a:t>
            </a:r>
            <a:r>
              <a:rPr lang="ko-KR" altLang="en-US" dirty="0"/>
              <a:t>따라서 해당 초 부터 기본값 </a:t>
            </a:r>
            <a:r>
              <a:rPr lang="en-US" altLang="ko-KR" dirty="0"/>
              <a:t>5</a:t>
            </a:r>
            <a:r>
              <a:rPr lang="ko-KR" altLang="en-US" dirty="0"/>
              <a:t>초 만큼까지의 스코어를 해당 초의 스코어로 담습니다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396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매 초마다 다음의 </a:t>
            </a:r>
            <a:r>
              <a:rPr lang="en-US" altLang="ko-KR" dirty="0"/>
              <a:t>5</a:t>
            </a:r>
            <a:r>
              <a:rPr lang="ko-KR" altLang="en-US" dirty="0"/>
              <a:t>초간의 스코어링을 </a:t>
            </a:r>
            <a:r>
              <a:rPr lang="en-US" altLang="ko-KR" dirty="0"/>
              <a:t>cumulative </a:t>
            </a:r>
            <a:r>
              <a:rPr lang="ko-KR" altLang="en-US" dirty="0"/>
              <a:t>하게 스코어링 한 결과</a:t>
            </a:r>
          </a:p>
        </p:txBody>
      </p:sp>
    </p:spTree>
    <p:extLst>
      <p:ext uri="{BB962C8B-B14F-4D97-AF65-F5344CB8AC3E}">
        <p14:creationId xmlns:p14="http://schemas.microsoft.com/office/powerpoint/2010/main" val="328743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사람들은 왜 태그를 걸지 </a:t>
            </a:r>
            <a:r>
              <a:rPr lang="ko-KR" altLang="en-US" dirty="0" err="1"/>
              <a:t>않는걸까</a:t>
            </a:r>
            <a:r>
              <a:rPr lang="en-US" altLang="ko-KR" dirty="0"/>
              <a:t>…</a:t>
            </a:r>
          </a:p>
          <a:p>
            <a:r>
              <a:rPr lang="ko-KR" altLang="en-US" dirty="0"/>
              <a:t>결과물로 나온 </a:t>
            </a:r>
            <a:r>
              <a:rPr lang="ko-KR" altLang="en-US" dirty="0" err="1"/>
              <a:t>스트리머의</a:t>
            </a:r>
            <a:r>
              <a:rPr lang="ko-KR" altLang="en-US" dirty="0"/>
              <a:t> </a:t>
            </a:r>
            <a:r>
              <a:rPr lang="ko-KR" altLang="en-US" dirty="0" err="1"/>
              <a:t>팔로워들</a:t>
            </a:r>
            <a:r>
              <a:rPr lang="ko-KR" altLang="en-US" dirty="0"/>
              <a:t>  중 원래 질의로 넣었던 </a:t>
            </a:r>
            <a:r>
              <a:rPr lang="ko-KR" altLang="en-US" dirty="0" err="1"/>
              <a:t>스트리머도</a:t>
            </a:r>
            <a:r>
              <a:rPr lang="ko-KR" altLang="en-US" dirty="0"/>
              <a:t> </a:t>
            </a:r>
            <a:r>
              <a:rPr lang="ko-KR" altLang="en-US" dirty="0" err="1"/>
              <a:t>팔로우</a:t>
            </a:r>
            <a:r>
              <a:rPr lang="ko-KR" altLang="en-US" dirty="0"/>
              <a:t> 중인 사람의 비율</a:t>
            </a:r>
          </a:p>
        </p:txBody>
      </p:sp>
    </p:spTree>
    <p:extLst>
      <p:ext uri="{BB962C8B-B14F-4D97-AF65-F5344CB8AC3E}">
        <p14:creationId xmlns:p14="http://schemas.microsoft.com/office/powerpoint/2010/main" val="7770351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결과물로 나온 </a:t>
            </a:r>
            <a:r>
              <a:rPr lang="ko-KR" altLang="en-US" dirty="0" err="1"/>
              <a:t>스트리머의</a:t>
            </a:r>
            <a:r>
              <a:rPr lang="ko-KR" altLang="en-US" dirty="0"/>
              <a:t> </a:t>
            </a:r>
            <a:r>
              <a:rPr lang="ko-KR" altLang="en-US" dirty="0" err="1"/>
              <a:t>팔로워들</a:t>
            </a:r>
            <a:r>
              <a:rPr lang="ko-KR" altLang="en-US" dirty="0"/>
              <a:t>  중 원래 질의로 넣었던 </a:t>
            </a:r>
            <a:r>
              <a:rPr lang="ko-KR" altLang="en-US" dirty="0" err="1"/>
              <a:t>스트리머도</a:t>
            </a:r>
            <a:r>
              <a:rPr lang="ko-KR" altLang="en-US" dirty="0"/>
              <a:t> </a:t>
            </a:r>
            <a:r>
              <a:rPr lang="ko-KR" altLang="en-US" dirty="0" err="1"/>
              <a:t>팔로우</a:t>
            </a:r>
            <a:r>
              <a:rPr lang="ko-KR" altLang="en-US" dirty="0"/>
              <a:t> 중인 사람의 비율</a:t>
            </a:r>
            <a:endParaRPr lang="en-US" altLang="ko-KR" dirty="0"/>
          </a:p>
          <a:p>
            <a:pPr marL="457200" marR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ko-KR" altLang="en-US" dirty="0"/>
              <a:t>질의로 넣은 </a:t>
            </a:r>
            <a:r>
              <a:rPr lang="ko-KR" altLang="en-US" dirty="0" err="1"/>
              <a:t>스트리머의</a:t>
            </a:r>
            <a:r>
              <a:rPr lang="ko-KR" altLang="en-US" dirty="0"/>
              <a:t> </a:t>
            </a:r>
            <a:r>
              <a:rPr lang="ko-KR" altLang="en-US" dirty="0" err="1"/>
              <a:t>팔로워들</a:t>
            </a:r>
            <a:r>
              <a:rPr lang="ko-KR" altLang="en-US" dirty="0"/>
              <a:t>  중 결과로 나온 </a:t>
            </a:r>
            <a:r>
              <a:rPr lang="ko-KR" altLang="en-US" dirty="0" err="1"/>
              <a:t>스트리머도</a:t>
            </a:r>
            <a:r>
              <a:rPr lang="ko-KR" altLang="en-US" dirty="0"/>
              <a:t> </a:t>
            </a:r>
            <a:r>
              <a:rPr lang="ko-KR" altLang="en-US" dirty="0" err="1"/>
              <a:t>팔로우</a:t>
            </a:r>
            <a:r>
              <a:rPr lang="ko-KR" altLang="en-US" dirty="0"/>
              <a:t> 중인 사람의 비율</a:t>
            </a:r>
            <a:endParaRPr lang="en-US" altLang="ko-KR" dirty="0"/>
          </a:p>
          <a:p>
            <a:pPr marL="457200" marR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ko-KR" altLang="en-US" dirty="0"/>
              <a:t>결과물과 질의 두 </a:t>
            </a:r>
            <a:r>
              <a:rPr lang="ko-KR" altLang="en-US" dirty="0" err="1"/>
              <a:t>스트리머의</a:t>
            </a:r>
            <a:r>
              <a:rPr lang="ko-KR" altLang="en-US" dirty="0"/>
              <a:t> </a:t>
            </a:r>
            <a:r>
              <a:rPr lang="ko-KR" altLang="en-US" dirty="0" err="1"/>
              <a:t>팔로워들</a:t>
            </a:r>
            <a:r>
              <a:rPr lang="ko-KR" altLang="en-US" dirty="0"/>
              <a:t>  중 질의로 넣은 </a:t>
            </a:r>
            <a:r>
              <a:rPr lang="ko-KR" altLang="en-US" dirty="0" err="1"/>
              <a:t>스트리머와</a:t>
            </a:r>
            <a:r>
              <a:rPr lang="ko-KR" altLang="en-US" dirty="0"/>
              <a:t> 결과로 나온 </a:t>
            </a:r>
            <a:r>
              <a:rPr lang="ko-KR" altLang="en-US" dirty="0" err="1"/>
              <a:t>스트리머</a:t>
            </a:r>
            <a:r>
              <a:rPr lang="ko-KR" altLang="en-US" baseline="0" dirty="0"/>
              <a:t> 모두</a:t>
            </a:r>
            <a:r>
              <a:rPr lang="ko-KR" altLang="en-US" dirty="0"/>
              <a:t> </a:t>
            </a:r>
            <a:r>
              <a:rPr lang="ko-KR" altLang="en-US" dirty="0" err="1"/>
              <a:t>팔로우</a:t>
            </a:r>
            <a:r>
              <a:rPr lang="ko-KR" altLang="en-US" dirty="0"/>
              <a:t> 중인 사람의 비율</a:t>
            </a:r>
            <a:endParaRPr lang="en-US" altLang="ko-KR" dirty="0"/>
          </a:p>
          <a:p>
            <a:pPr marL="457200" marR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endParaRPr lang="en-US" altLang="ko-KR" dirty="0"/>
          </a:p>
          <a:p>
            <a:pPr marL="457200" marR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ko-KR" altLang="en-US" dirty="0"/>
              <a:t>뭐가 </a:t>
            </a:r>
            <a:r>
              <a:rPr lang="ko-KR" altLang="en-US" dirty="0" err="1"/>
              <a:t>좋은걸까요</a:t>
            </a:r>
            <a:r>
              <a:rPr lang="en-US" altLang="ko-KR" dirty="0"/>
              <a:t>.. </a:t>
            </a:r>
            <a:r>
              <a:rPr lang="ko-KR" altLang="en-US" dirty="0"/>
              <a:t>뭐가 맞는 말일까요</a:t>
            </a:r>
            <a:r>
              <a:rPr lang="en-US" altLang="ko-KR" dirty="0"/>
              <a:t>..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70351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ko-KR" altLang="en-US" dirty="0" err="1"/>
              <a:t>트위치</a:t>
            </a:r>
            <a:r>
              <a:rPr lang="ko-KR" altLang="en-US" dirty="0"/>
              <a:t> </a:t>
            </a:r>
            <a:r>
              <a:rPr lang="en-US" altLang="ko-KR" dirty="0" err="1"/>
              <a:t>api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ko-KR" altLang="en-US" dirty="0" err="1"/>
              <a:t>사용하다보니</a:t>
            </a:r>
            <a:r>
              <a:rPr lang="ko-KR" altLang="en-US" dirty="0"/>
              <a:t> 이런 에러를 자주 마주하게 되었는데</a:t>
            </a:r>
            <a:r>
              <a:rPr lang="en-US" altLang="ko-KR" dirty="0"/>
              <a:t>, </a:t>
            </a:r>
            <a:r>
              <a:rPr lang="ko-KR" altLang="en-US" dirty="0"/>
              <a:t>우리 프로젝트의 특성 상 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/>
              <a:t>호출이 잦을 수 밖에 없어 </a:t>
            </a:r>
            <a:r>
              <a:rPr lang="en-US" altLang="ko-KR" dirty="0"/>
              <a:t>4</a:t>
            </a:r>
            <a:r>
              <a:rPr lang="ko-KR" altLang="en-US" dirty="0"/>
              <a:t>주 내내 정말 고생했다</a:t>
            </a:r>
            <a:r>
              <a:rPr lang="en-US" altLang="ko-KR" dirty="0"/>
              <a:t>.</a:t>
            </a:r>
          </a:p>
          <a:p>
            <a:pPr marL="13970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7670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ko-KR" altLang="en-US" dirty="0"/>
              <a:t>최대한 최근의 </a:t>
            </a:r>
            <a:r>
              <a:rPr lang="ko-KR" altLang="en-US" dirty="0" err="1"/>
              <a:t>팔로워들을</a:t>
            </a:r>
            <a:r>
              <a:rPr lang="ko-KR" altLang="en-US" dirty="0"/>
              <a:t> 얻어온다고 해도 앞에서 세운 평가함수가</a:t>
            </a:r>
            <a:r>
              <a:rPr lang="ko-KR" altLang="en-US" baseline="0" dirty="0"/>
              <a:t> 정확한 결과를 보여줄 수 없게 됨</a:t>
            </a:r>
            <a:r>
              <a:rPr lang="en-US" altLang="ko-KR" baseline="0" dirty="0"/>
              <a:t>.</a:t>
            </a:r>
          </a:p>
          <a:p>
            <a:pPr marL="139700" indent="0">
              <a:buNone/>
            </a:pPr>
            <a:r>
              <a:rPr lang="ko-KR" altLang="en-US" baseline="0" dirty="0"/>
              <a:t>결론적으로 </a:t>
            </a:r>
            <a:r>
              <a:rPr lang="en-US" altLang="ko-KR" baseline="0" dirty="0" err="1"/>
              <a:t>api</a:t>
            </a:r>
            <a:r>
              <a:rPr lang="en-US" altLang="ko-KR" baseline="0" dirty="0"/>
              <a:t> </a:t>
            </a:r>
            <a:r>
              <a:rPr lang="ko-KR" altLang="en-US" baseline="0" dirty="0"/>
              <a:t>호출로 인해 발생한 문제들 때문에 평가 및 프로젝트 완성에 있어 어려움 존재</a:t>
            </a:r>
            <a:r>
              <a:rPr lang="en-US" altLang="ko-KR" baseline="0" dirty="0"/>
              <a:t>. </a:t>
            </a:r>
            <a:r>
              <a:rPr lang="ko-KR" altLang="en-US" baseline="0" dirty="0"/>
              <a:t>시간이 더 필요했음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76708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ko-KR" altLang="en-US" dirty="0" err="1"/>
              <a:t>팔로워</a:t>
            </a:r>
            <a:r>
              <a:rPr lang="ko-KR" altLang="en-US" dirty="0"/>
              <a:t> 리스트를 </a:t>
            </a:r>
            <a:r>
              <a:rPr lang="en-US" altLang="ko-KR" dirty="0"/>
              <a:t>10000</a:t>
            </a:r>
            <a:r>
              <a:rPr lang="ko-KR" altLang="en-US" dirty="0"/>
              <a:t>개만 얻어온다고 해도 저만큼 계산해야 하는데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dirty="0"/>
              <a:t>저걸 질의로 넣은 </a:t>
            </a:r>
            <a:r>
              <a:rPr lang="ko-KR" altLang="en-US" dirty="0" err="1"/>
              <a:t>스트리머를</a:t>
            </a:r>
            <a:r>
              <a:rPr lang="ko-KR" altLang="en-US" dirty="0"/>
              <a:t> 제외하고 </a:t>
            </a:r>
            <a:r>
              <a:rPr lang="en-US" altLang="ko-KR" dirty="0"/>
              <a:t>19</a:t>
            </a:r>
            <a:r>
              <a:rPr lang="ko-KR" altLang="en-US" dirty="0"/>
              <a:t>번 </a:t>
            </a:r>
            <a:r>
              <a:rPr lang="ko-KR" altLang="en-US" dirty="0" err="1"/>
              <a:t>수행해야함</a:t>
            </a:r>
            <a:endParaRPr lang="en-US" altLang="ko-KR" dirty="0"/>
          </a:p>
          <a:p>
            <a:pPr marL="139700" indent="0">
              <a:buNone/>
            </a:pPr>
            <a:endParaRPr lang="en-US" altLang="ko-KR" dirty="0"/>
          </a:p>
          <a:p>
            <a:pPr marL="139700" indent="0">
              <a:buNone/>
            </a:pPr>
            <a:r>
              <a:rPr lang="ko-KR" altLang="en-US" dirty="0" err="1"/>
              <a:t>팔로워</a:t>
            </a:r>
            <a:r>
              <a:rPr lang="ko-KR" altLang="en-US" dirty="0"/>
              <a:t> 리스트를 정렬하고 값이 </a:t>
            </a:r>
            <a:r>
              <a:rPr lang="ko-KR" altLang="en-US" dirty="0" err="1"/>
              <a:t>작은것부터</a:t>
            </a:r>
            <a:r>
              <a:rPr lang="ko-KR" altLang="en-US" dirty="0"/>
              <a:t> 차례로 비교하는 알고리즘으로 수정하여 </a:t>
            </a:r>
            <a:r>
              <a:rPr lang="en-US" altLang="ko-KR" dirty="0"/>
              <a:t>10</a:t>
            </a:r>
            <a:r>
              <a:rPr lang="ko-KR" altLang="en-US" dirty="0"/>
              <a:t>분이 걸리던 계산을 </a:t>
            </a:r>
            <a:r>
              <a:rPr lang="en-US" altLang="ko-KR" dirty="0"/>
              <a:t>3</a:t>
            </a:r>
            <a:r>
              <a:rPr lang="ko-KR" altLang="en-US" dirty="0" err="1"/>
              <a:t>초내로</a:t>
            </a:r>
            <a:r>
              <a:rPr lang="ko-KR" altLang="en-US" dirty="0"/>
              <a:t> 완료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76708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altLang="ko-KR" dirty="0"/>
              <a:t>q</a:t>
            </a:r>
            <a:r>
              <a:rPr lang="ko-KR" altLang="en-US" dirty="0"/>
              <a:t>는 쿼리</a:t>
            </a:r>
            <a:r>
              <a:rPr lang="en-US" altLang="ko-KR" dirty="0"/>
              <a:t>(</a:t>
            </a:r>
            <a:r>
              <a:rPr lang="ko-KR" altLang="en-US" dirty="0" err="1"/>
              <a:t>질의문</a:t>
            </a:r>
            <a:r>
              <a:rPr lang="en-US" altLang="ko-KR" dirty="0"/>
              <a:t>)</a:t>
            </a:r>
            <a:r>
              <a:rPr lang="ko-KR" altLang="en-US" dirty="0"/>
              <a:t>에 있는 </a:t>
            </a:r>
            <a:r>
              <a:rPr lang="ko-KR" altLang="en-US" dirty="0" err="1"/>
              <a:t>스트리머</a:t>
            </a:r>
            <a:endParaRPr lang="en-US" altLang="ko-KR" dirty="0"/>
          </a:p>
          <a:p>
            <a:pPr marL="139700" indent="0">
              <a:buNone/>
            </a:pPr>
            <a:r>
              <a:rPr lang="en-US" altLang="ko-KR" dirty="0"/>
              <a:t>r</a:t>
            </a:r>
            <a:r>
              <a:rPr lang="ko-KR" altLang="en-US" dirty="0"/>
              <a:t>은 쿼리에 대한 응답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7670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>
                <a:latin typeface="Muli Light" panose="020B0600000101010101" charset="0"/>
              </a:rPr>
              <a:pPr/>
              <a:t>2</a:t>
            </a:fld>
            <a:endParaRPr lang="en-US">
              <a:latin typeface="Muli Light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509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ko-KR" altLang="en-US" dirty="0"/>
              <a:t>미리 정해놓은 </a:t>
            </a:r>
            <a:r>
              <a:rPr lang="en-US" altLang="ko-KR" dirty="0"/>
              <a:t>20</a:t>
            </a:r>
            <a:r>
              <a:rPr lang="ko-KR" altLang="en-US" dirty="0"/>
              <a:t>명의 </a:t>
            </a:r>
            <a:r>
              <a:rPr lang="ko-KR" altLang="en-US" dirty="0" err="1"/>
              <a:t>스트리머들과</a:t>
            </a:r>
            <a:r>
              <a:rPr lang="ko-KR" altLang="en-US" dirty="0"/>
              <a:t> 각각 </a:t>
            </a:r>
            <a:r>
              <a:rPr lang="en-US" altLang="ko-KR" dirty="0"/>
              <a:t>5</a:t>
            </a:r>
            <a:r>
              <a:rPr lang="ko-KR" altLang="en-US" dirty="0"/>
              <a:t>개씩 방송을 정하여</a:t>
            </a:r>
            <a:r>
              <a:rPr lang="ko-KR" altLang="en-US" baseline="0" dirty="0"/>
              <a:t> 총 </a:t>
            </a:r>
            <a:r>
              <a:rPr lang="en-US" altLang="ko-KR" baseline="0" dirty="0"/>
              <a:t>100</a:t>
            </a:r>
            <a:r>
              <a:rPr lang="ko-KR" altLang="en-US" baseline="0" dirty="0"/>
              <a:t>개의 채팅로그를 분석하고</a:t>
            </a:r>
            <a:endParaRPr lang="en-US" altLang="ko-KR" baseline="0" dirty="0"/>
          </a:p>
          <a:p>
            <a:pPr marL="139700" indent="0">
              <a:buNone/>
            </a:pPr>
            <a:r>
              <a:rPr lang="en-US" altLang="ko-KR" baseline="0" dirty="0" err="1"/>
              <a:t>Tfidf</a:t>
            </a:r>
            <a:r>
              <a:rPr lang="en-US" altLang="ko-KR" baseline="0" dirty="0"/>
              <a:t> </a:t>
            </a:r>
            <a:r>
              <a:rPr lang="ko-KR" altLang="en-US" baseline="0" dirty="0"/>
              <a:t>수행 후 </a:t>
            </a:r>
            <a:r>
              <a:rPr lang="en-US" altLang="ko-KR" baseline="0" dirty="0" err="1"/>
              <a:t>svd</a:t>
            </a:r>
            <a:r>
              <a:rPr lang="en-US" altLang="ko-KR" baseline="0" dirty="0"/>
              <a:t> </a:t>
            </a:r>
            <a:r>
              <a:rPr lang="ko-KR" altLang="en-US" baseline="0" dirty="0"/>
              <a:t>로 </a:t>
            </a:r>
            <a:r>
              <a:rPr lang="en-US" altLang="ko-KR" baseline="0" dirty="0"/>
              <a:t>10</a:t>
            </a:r>
            <a:r>
              <a:rPr lang="ko-KR" altLang="en-US" baseline="0" dirty="0"/>
              <a:t>차원으로 줄임</a:t>
            </a:r>
            <a:endParaRPr lang="en-US" altLang="ko-KR" baseline="0" dirty="0"/>
          </a:p>
          <a:p>
            <a:pPr marL="139700" indent="0">
              <a:buNone/>
            </a:pPr>
            <a:r>
              <a:rPr lang="ko-KR" altLang="en-US" dirty="0"/>
              <a:t>이후 각 </a:t>
            </a:r>
            <a:r>
              <a:rPr lang="ko-KR" altLang="en-US" dirty="0" err="1"/>
              <a:t>스트리머마다</a:t>
            </a:r>
            <a:r>
              <a:rPr lang="ko-KR" altLang="en-US" dirty="0"/>
              <a:t> 자신의 채팅로그들의 </a:t>
            </a:r>
            <a:r>
              <a:rPr lang="ko-KR" altLang="en-US" dirty="0" err="1"/>
              <a:t>벡터값을</a:t>
            </a:r>
            <a:r>
              <a:rPr lang="ko-KR" altLang="en-US" dirty="0"/>
              <a:t> </a:t>
            </a:r>
            <a:r>
              <a:rPr lang="ko-KR" altLang="en-US" dirty="0" err="1"/>
              <a:t>평균내서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스트리머</a:t>
            </a:r>
            <a:r>
              <a:rPr lang="ko-KR" altLang="en-US" baseline="0" dirty="0"/>
              <a:t> 벡터라고 지칭</a:t>
            </a:r>
            <a:endParaRPr lang="en-US" altLang="ko-KR" baseline="0" dirty="0"/>
          </a:p>
          <a:p>
            <a:pPr marL="139700" indent="0">
              <a:buNone/>
            </a:pPr>
            <a:r>
              <a:rPr lang="ko-KR" altLang="en-US" baseline="0" dirty="0"/>
              <a:t>바이너리 파일로 저장</a:t>
            </a:r>
            <a:endParaRPr lang="en-US" altLang="ko-KR" baseline="0" dirty="0"/>
          </a:p>
          <a:p>
            <a:pPr marL="139700" indent="0">
              <a:buNone/>
            </a:pPr>
            <a:endParaRPr lang="en-US" altLang="ko-KR" baseline="0" dirty="0"/>
          </a:p>
          <a:p>
            <a:pPr marL="139700" indent="0">
              <a:buNone/>
            </a:pPr>
            <a:r>
              <a:rPr lang="ko-KR" altLang="en-US" dirty="0"/>
              <a:t>위에 </a:t>
            </a:r>
            <a:r>
              <a:rPr lang="en-US" altLang="ko-KR" dirty="0"/>
              <a:t>chatters</a:t>
            </a:r>
            <a:r>
              <a:rPr lang="en-US" altLang="ko-KR" baseline="0" dirty="0"/>
              <a:t> in streamer </a:t>
            </a:r>
            <a:r>
              <a:rPr lang="ko-KR" altLang="en-US" baseline="0" dirty="0"/>
              <a:t>는 해당 </a:t>
            </a:r>
            <a:r>
              <a:rPr lang="ko-KR" altLang="en-US" baseline="0" dirty="0" err="1"/>
              <a:t>스트리머의</a:t>
            </a:r>
            <a:r>
              <a:rPr lang="ko-KR" altLang="en-US" baseline="0" dirty="0"/>
              <a:t> 방송에서 채팅을 친 사람들을 저장한 것인데 교수님의 피드백에 따라 저 중에서 </a:t>
            </a:r>
            <a:r>
              <a:rPr lang="ko-KR" altLang="en-US" baseline="0" dirty="0" err="1"/>
              <a:t>팔로워가</a:t>
            </a:r>
            <a:r>
              <a:rPr lang="ko-KR" altLang="en-US" baseline="0" dirty="0"/>
              <a:t> 얼마나 되는지를 알아보려 했지만</a:t>
            </a:r>
            <a:endParaRPr lang="en-US" altLang="ko-KR" baseline="0" dirty="0"/>
          </a:p>
          <a:p>
            <a:pPr marL="139700" indent="0">
              <a:buNone/>
            </a:pPr>
            <a:r>
              <a:rPr lang="ko-KR" altLang="en-US" baseline="0" dirty="0" err="1"/>
              <a:t>팔로워</a:t>
            </a:r>
            <a:r>
              <a:rPr lang="ko-KR" altLang="en-US" baseline="0" dirty="0"/>
              <a:t> 목록 전부를 얻어오는데 문제가 있어 진행하진 못함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7670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ko-KR" altLang="en-US" baseline="0" dirty="0"/>
              <a:t>채팅의 전처리 과정에선 게임 장르 및 </a:t>
            </a:r>
            <a:r>
              <a:rPr lang="ko-KR" altLang="en-US" baseline="0" dirty="0" err="1"/>
              <a:t>스트리머의</a:t>
            </a:r>
            <a:r>
              <a:rPr lang="ko-KR" altLang="en-US" baseline="0" dirty="0"/>
              <a:t> 방송 진행 방식과 상관없이 나오는 감탄사들과 영어 기본 </a:t>
            </a:r>
            <a:r>
              <a:rPr lang="en-US" altLang="ko-KR" baseline="0" dirty="0" err="1"/>
              <a:t>stopword</a:t>
            </a:r>
            <a:r>
              <a:rPr lang="ko-KR" altLang="en-US" baseline="0" dirty="0"/>
              <a:t>는 제거하고 시작함</a:t>
            </a:r>
            <a:endParaRPr lang="en-US" altLang="ko-KR" baseline="0" dirty="0"/>
          </a:p>
          <a:p>
            <a:pPr marL="139700" indent="0">
              <a:buNone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1347670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ko-KR" altLang="en-US" dirty="0"/>
              <a:t>미리 정해놓은 </a:t>
            </a:r>
            <a:r>
              <a:rPr lang="en-US" altLang="ko-KR" dirty="0"/>
              <a:t>20</a:t>
            </a:r>
            <a:r>
              <a:rPr lang="ko-KR" altLang="en-US" dirty="0"/>
              <a:t>명의 </a:t>
            </a:r>
            <a:r>
              <a:rPr lang="ko-KR" altLang="en-US" dirty="0" err="1"/>
              <a:t>스트리머들과</a:t>
            </a:r>
            <a:r>
              <a:rPr lang="ko-KR" altLang="en-US" dirty="0"/>
              <a:t> 각각 </a:t>
            </a:r>
            <a:r>
              <a:rPr lang="en-US" altLang="ko-KR" dirty="0"/>
              <a:t>5</a:t>
            </a:r>
            <a:r>
              <a:rPr lang="ko-KR" altLang="en-US" dirty="0"/>
              <a:t>개씩 방송을 정하여</a:t>
            </a:r>
            <a:r>
              <a:rPr lang="ko-KR" altLang="en-US" baseline="0" dirty="0"/>
              <a:t> 총 </a:t>
            </a:r>
            <a:r>
              <a:rPr lang="en-US" altLang="ko-KR" baseline="0" dirty="0"/>
              <a:t>100</a:t>
            </a:r>
            <a:r>
              <a:rPr lang="ko-KR" altLang="en-US" baseline="0" dirty="0"/>
              <a:t>개의 채팅로그를 분석하고</a:t>
            </a:r>
            <a:endParaRPr lang="en-US" altLang="ko-KR" baseline="0" dirty="0"/>
          </a:p>
          <a:p>
            <a:pPr marL="139700" indent="0">
              <a:buNone/>
            </a:pPr>
            <a:r>
              <a:rPr lang="en-US" altLang="ko-KR" baseline="0" dirty="0" err="1"/>
              <a:t>Tfidf</a:t>
            </a:r>
            <a:r>
              <a:rPr lang="en-US" altLang="ko-KR" baseline="0" dirty="0"/>
              <a:t> </a:t>
            </a:r>
            <a:r>
              <a:rPr lang="ko-KR" altLang="en-US" baseline="0" dirty="0"/>
              <a:t>수행 후 </a:t>
            </a:r>
            <a:r>
              <a:rPr lang="en-US" altLang="ko-KR" baseline="0" dirty="0" err="1"/>
              <a:t>svd</a:t>
            </a:r>
            <a:r>
              <a:rPr lang="en-US" altLang="ko-KR" baseline="0" dirty="0"/>
              <a:t> </a:t>
            </a:r>
            <a:r>
              <a:rPr lang="ko-KR" altLang="en-US" baseline="0" dirty="0"/>
              <a:t>로 </a:t>
            </a:r>
            <a:r>
              <a:rPr lang="en-US" altLang="ko-KR" baseline="0" dirty="0"/>
              <a:t>10</a:t>
            </a:r>
            <a:r>
              <a:rPr lang="ko-KR" altLang="en-US" baseline="0" dirty="0"/>
              <a:t>차원으로 줄임</a:t>
            </a:r>
            <a:endParaRPr lang="en-US" altLang="ko-KR" baseline="0"/>
          </a:p>
          <a:p>
            <a:pPr marL="13970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7670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ko-KR" altLang="en-US" dirty="0"/>
              <a:t>미리 정해놓은 </a:t>
            </a:r>
            <a:r>
              <a:rPr lang="en-US" altLang="ko-KR" dirty="0"/>
              <a:t>20</a:t>
            </a:r>
            <a:r>
              <a:rPr lang="ko-KR" altLang="en-US" dirty="0"/>
              <a:t>명의 </a:t>
            </a:r>
            <a:r>
              <a:rPr lang="ko-KR" altLang="en-US" dirty="0" err="1"/>
              <a:t>스트리머들과</a:t>
            </a:r>
            <a:r>
              <a:rPr lang="ko-KR" altLang="en-US" dirty="0"/>
              <a:t> 각각 </a:t>
            </a:r>
            <a:r>
              <a:rPr lang="en-US" altLang="ko-KR" dirty="0"/>
              <a:t>5</a:t>
            </a:r>
            <a:r>
              <a:rPr lang="ko-KR" altLang="en-US" dirty="0"/>
              <a:t>개씩 방송을 정하여</a:t>
            </a:r>
            <a:r>
              <a:rPr lang="ko-KR" altLang="en-US" baseline="0" dirty="0"/>
              <a:t> 총 </a:t>
            </a:r>
            <a:r>
              <a:rPr lang="en-US" altLang="ko-KR" baseline="0" dirty="0"/>
              <a:t>100</a:t>
            </a:r>
            <a:r>
              <a:rPr lang="ko-KR" altLang="en-US" baseline="0" dirty="0"/>
              <a:t>개의 채팅로그를 분석하고</a:t>
            </a:r>
            <a:endParaRPr lang="en-US" altLang="ko-KR" baseline="0" dirty="0"/>
          </a:p>
          <a:p>
            <a:pPr marL="139700" indent="0">
              <a:buNone/>
            </a:pPr>
            <a:r>
              <a:rPr lang="en-US" altLang="ko-KR" baseline="0" dirty="0" err="1"/>
              <a:t>Tfidf</a:t>
            </a:r>
            <a:r>
              <a:rPr lang="en-US" altLang="ko-KR" baseline="0" dirty="0"/>
              <a:t> </a:t>
            </a:r>
            <a:r>
              <a:rPr lang="ko-KR" altLang="en-US" baseline="0" dirty="0"/>
              <a:t>수행 후 </a:t>
            </a:r>
            <a:r>
              <a:rPr lang="en-US" altLang="ko-KR" baseline="0" dirty="0" err="1"/>
              <a:t>svd</a:t>
            </a:r>
            <a:r>
              <a:rPr lang="en-US" altLang="ko-KR" baseline="0" dirty="0"/>
              <a:t> </a:t>
            </a:r>
            <a:r>
              <a:rPr lang="ko-KR" altLang="en-US" baseline="0" dirty="0"/>
              <a:t>로 </a:t>
            </a:r>
            <a:r>
              <a:rPr lang="en-US" altLang="ko-KR" baseline="0" dirty="0"/>
              <a:t>10</a:t>
            </a:r>
            <a:r>
              <a:rPr lang="ko-KR" altLang="en-US" baseline="0" dirty="0"/>
              <a:t>차원으로 줄임</a:t>
            </a:r>
            <a:endParaRPr lang="en-US" altLang="ko-KR" baseline="0" dirty="0"/>
          </a:p>
          <a:p>
            <a:pPr marL="13970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7670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7670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7670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7670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o illustration">
  <p:cSld name="BLANK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02870"/>
            <a:ext cx="7348373" cy="53091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916" y="633784"/>
            <a:ext cx="7348373" cy="448584"/>
          </a:xfrm>
        </p:spPr>
        <p:txBody>
          <a:bodyPr wrap="square">
            <a:spAutoFit/>
          </a:bodyPr>
          <a:lstStyle>
            <a:lvl1pPr marL="0" indent="0" algn="l">
              <a:buNone/>
              <a:defRPr sz="210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246127" y="4677984"/>
            <a:ext cx="329431" cy="32943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7" name="Rectangle 6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Calibri Light" panose="020F0302020204030204" pitchFamily="34" charset="0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50" dirty="0">
                <a:latin typeface="Muli Light" panose="020B0600000101010101" charset="0"/>
              </a:endParaRPr>
            </a:p>
          </p:txBody>
        </p:sp>
      </p:grp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6127" y="4677984"/>
            <a:ext cx="329431" cy="292828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322384" y="4330860"/>
            <a:ext cx="821616" cy="8126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66366" y="172154"/>
            <a:ext cx="1220830" cy="338357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7892075" y="71894"/>
            <a:ext cx="1195121" cy="54006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Muli Light" panose="020B0600000101010101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AA1CCD-60C5-486B-ACAD-47D83FA9ECF8}"/>
              </a:ext>
            </a:extLst>
          </p:cNvPr>
          <p:cNvSpPr/>
          <p:nvPr userDrawn="1"/>
        </p:nvSpPr>
        <p:spPr>
          <a:xfrm>
            <a:off x="89502" y="4515966"/>
            <a:ext cx="702078" cy="530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Muli Light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128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D86D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61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wit-cau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lnSpc>
                <a:spcPts val="5000"/>
              </a:lnSpc>
              <a:spcBef>
                <a:spcPct val="0"/>
              </a:spcBef>
            </a:pPr>
            <a:r>
              <a:rPr lang="en-US" altLang="ko-KR" dirty="0">
                <a:solidFill>
                  <a:srgbClr val="305178"/>
                </a:solidFill>
                <a:latin typeface="Muli Light" panose="020B0600000101010101" charset="0"/>
                <a:cs typeface="Arial" panose="020B0604020202020204" pitchFamily="34" charset="0"/>
              </a:rPr>
              <a:t>Term Project </a:t>
            </a:r>
            <a:r>
              <a:rPr lang="en-US" altLang="ko-KR" dirty="0"/>
              <a:t>Final Presentation</a:t>
            </a:r>
            <a:br>
              <a:rPr lang="ko-KR" altLang="en-US" dirty="0"/>
            </a:br>
            <a:endParaRPr lang="en-US" altLang="ko-KR" dirty="0">
              <a:solidFill>
                <a:srgbClr val="305178"/>
              </a:solidFill>
              <a:latin typeface="Muli Light" panose="020B0600000101010101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21F5B6-58CF-4B1E-9B34-98CCCEEBD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62" y="2754391"/>
            <a:ext cx="3028950" cy="1514475"/>
          </a:xfrm>
          <a:prstGeom prst="rect">
            <a:avLst/>
          </a:prstGeom>
        </p:spPr>
      </p:pic>
      <p:sp>
        <p:nvSpPr>
          <p:cNvPr id="3" name="Google Shape;80;p16"/>
          <p:cNvSpPr txBox="1">
            <a:spLocks/>
          </p:cNvSpPr>
          <p:nvPr/>
        </p:nvSpPr>
        <p:spPr>
          <a:xfrm>
            <a:off x="2593937" y="3507525"/>
            <a:ext cx="4791300" cy="87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D86D"/>
              </a:buClr>
              <a:buSzPts val="2200"/>
              <a:buFont typeface="Muli Light"/>
              <a:buChar char="●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0" indent="0">
              <a:buFont typeface="Muli Light"/>
              <a:buNone/>
            </a:pPr>
            <a:r>
              <a:rPr lang="en-US" sz="3600" b="1" dirty="0"/>
              <a:t>“TWIT”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BF840B-454A-44D5-914F-F085FD36D2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6" name="Google Shape;70;p15">
            <a:extLst>
              <a:ext uri="{FF2B5EF4-FFF2-40B4-BE49-F238E27FC236}">
                <a16:creationId xmlns:a16="http://schemas.microsoft.com/office/drawing/2014/main" id="{022CF9C6-6C62-47DC-8C7E-70C37F4A7BF3}"/>
              </a:ext>
            </a:extLst>
          </p:cNvPr>
          <p:cNvSpPr txBox="1">
            <a:spLocks/>
          </p:cNvSpPr>
          <p:nvPr/>
        </p:nvSpPr>
        <p:spPr>
          <a:xfrm>
            <a:off x="1421850" y="2143050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800" dirty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Progress &amp; Result</a:t>
            </a:r>
          </a:p>
        </p:txBody>
      </p:sp>
    </p:spTree>
    <p:extLst>
      <p:ext uri="{BB962C8B-B14F-4D97-AF65-F5344CB8AC3E}">
        <p14:creationId xmlns:p14="http://schemas.microsoft.com/office/powerpoint/2010/main" val="2571796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BF840B-454A-44D5-914F-F085FD36D2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6A5813AE-A9EA-4AF5-9FCC-88A3BA5F60FE}"/>
              </a:ext>
            </a:extLst>
          </p:cNvPr>
          <p:cNvSpPr txBox="1">
            <a:spLocks/>
          </p:cNvSpPr>
          <p:nvPr/>
        </p:nvSpPr>
        <p:spPr>
          <a:xfrm>
            <a:off x="144555" y="1022566"/>
            <a:ext cx="8854889" cy="71313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3200" b="1" dirty="0">
                <a:latin typeface="Muli Light" panose="020B0600000101010101" charset="0"/>
                <a:cs typeface="Arial" panose="020B0604020202020204" pitchFamily="34" charset="0"/>
              </a:rPr>
              <a:t>Create Streamer Vectors</a:t>
            </a:r>
          </a:p>
        </p:txBody>
      </p:sp>
      <p:sp>
        <p:nvSpPr>
          <p:cNvPr id="6" name="Google Shape;70;p15">
            <a:extLst>
              <a:ext uri="{FF2B5EF4-FFF2-40B4-BE49-F238E27FC236}">
                <a16:creationId xmlns:a16="http://schemas.microsoft.com/office/drawing/2014/main" id="{022CF9C6-6C62-47DC-8C7E-70C37F4A7BF3}"/>
              </a:ext>
            </a:extLst>
          </p:cNvPr>
          <p:cNvSpPr txBox="1">
            <a:spLocks/>
          </p:cNvSpPr>
          <p:nvPr/>
        </p:nvSpPr>
        <p:spPr>
          <a:xfrm>
            <a:off x="161364" y="52688"/>
            <a:ext cx="8912834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4800" dirty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Progress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4169" y="3645034"/>
            <a:ext cx="79672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5">
                    <a:lumMod val="75000"/>
                  </a:schemeClr>
                </a:solidFill>
                <a:latin typeface="Muli Light" panose="020B0604020202020204" charset="0"/>
              </a:rPr>
              <a:t>100 </a:t>
            </a:r>
            <a:r>
              <a:rPr lang="en-US" altLang="ko-KR" sz="2800" b="1" dirty="0" err="1">
                <a:solidFill>
                  <a:srgbClr val="FF0000"/>
                </a:solidFill>
                <a:latin typeface="Muli Light" panose="020B0604020202020204" charset="0"/>
              </a:rPr>
              <a:t>chatlog</a:t>
            </a:r>
            <a:r>
              <a:rPr lang="en-US" altLang="ko-KR" sz="2800" b="1" dirty="0">
                <a:solidFill>
                  <a:srgbClr val="FF0000"/>
                </a:solidFill>
                <a:latin typeface="Muli Light" panose="020B0604020202020204" charset="0"/>
              </a:rPr>
              <a:t> </a:t>
            </a:r>
            <a:r>
              <a:rPr lang="en-US" altLang="ko-KR" sz="2800" b="1" dirty="0">
                <a:solidFill>
                  <a:schemeClr val="accent5">
                    <a:lumMod val="75000"/>
                  </a:schemeClr>
                </a:solidFill>
                <a:latin typeface="Muli Light" panose="020B0604020202020204" charset="0"/>
              </a:rPr>
              <a:t>+ </a:t>
            </a:r>
            <a:r>
              <a:rPr lang="en-US" altLang="ko-KR" sz="2800" b="1" dirty="0">
                <a:solidFill>
                  <a:srgbClr val="FF0000"/>
                </a:solidFill>
                <a:latin typeface="Muli Light" panose="020B0604020202020204" charset="0"/>
              </a:rPr>
              <a:t>TF-IDF</a:t>
            </a:r>
            <a:r>
              <a:rPr lang="en-US" altLang="ko-KR" sz="2800" b="1" dirty="0">
                <a:solidFill>
                  <a:schemeClr val="accent5">
                    <a:lumMod val="75000"/>
                  </a:schemeClr>
                </a:solidFill>
                <a:latin typeface="Muli Light" panose="020B0604020202020204" charset="0"/>
              </a:rPr>
              <a:t> + </a:t>
            </a:r>
            <a:r>
              <a:rPr lang="en-US" altLang="ko-KR" sz="2800" b="1" dirty="0">
                <a:solidFill>
                  <a:srgbClr val="FF0000"/>
                </a:solidFill>
                <a:latin typeface="Muli Light" panose="020B0604020202020204" charset="0"/>
              </a:rPr>
              <a:t>SVD(N=10)</a:t>
            </a:r>
            <a:r>
              <a:rPr lang="en-US" altLang="ko-KR" sz="2800" b="1" dirty="0">
                <a:solidFill>
                  <a:schemeClr val="accent5">
                    <a:lumMod val="75000"/>
                  </a:schemeClr>
                </a:solidFill>
                <a:latin typeface="Muli Light" panose="020B0604020202020204" charset="0"/>
              </a:rPr>
              <a:t> = (100,10)</a:t>
            </a:r>
          </a:p>
          <a:p>
            <a:pPr algn="ctr"/>
            <a:r>
              <a:rPr lang="en-US" altLang="ko-KR" sz="2800" b="1" dirty="0">
                <a:solidFill>
                  <a:schemeClr val="accent5">
                    <a:lumMod val="75000"/>
                  </a:schemeClr>
                </a:solidFill>
                <a:latin typeface="Muli Light" panose="020B0604020202020204" charset="0"/>
              </a:rPr>
              <a:t>Average </a:t>
            </a:r>
            <a:r>
              <a:rPr lang="en-US" altLang="ko-KR" sz="2800" b="1" dirty="0" err="1">
                <a:solidFill>
                  <a:schemeClr val="accent5">
                    <a:lumMod val="75000"/>
                  </a:schemeClr>
                </a:solidFill>
                <a:latin typeface="Muli Light" panose="020B0604020202020204" charset="0"/>
              </a:rPr>
              <a:t>chatlog</a:t>
            </a:r>
            <a:r>
              <a:rPr lang="en-US" altLang="ko-KR" sz="2800" b="1" dirty="0">
                <a:solidFill>
                  <a:schemeClr val="accent5">
                    <a:lumMod val="75000"/>
                  </a:schemeClr>
                </a:solidFill>
                <a:latin typeface="Muli Light" panose="020B0604020202020204" charset="0"/>
              </a:rPr>
              <a:t> vector </a:t>
            </a:r>
            <a:r>
              <a:rPr lang="en-US" altLang="ko-KR" sz="2800" b="1" dirty="0">
                <a:solidFill>
                  <a:srgbClr val="FF0000"/>
                </a:solidFill>
                <a:latin typeface="Muli Light" panose="020B0604020202020204" charset="0"/>
              </a:rPr>
              <a:t>for each streamers</a:t>
            </a:r>
          </a:p>
          <a:p>
            <a:pPr algn="ctr"/>
            <a:r>
              <a:rPr lang="en-US" altLang="ko-KR" sz="2800" b="1" dirty="0">
                <a:solidFill>
                  <a:schemeClr val="accent5">
                    <a:lumMod val="75000"/>
                  </a:schemeClr>
                </a:solidFill>
                <a:latin typeface="Muli Light" panose="020B0604020202020204" charset="0"/>
              </a:rPr>
              <a:t>Save it as a </a:t>
            </a:r>
            <a:r>
              <a:rPr lang="en-US" altLang="ko-KR" sz="2800" b="1" dirty="0">
                <a:solidFill>
                  <a:srgbClr val="FF0000"/>
                </a:solidFill>
                <a:latin typeface="Muli Light" panose="020B0604020202020204" charset="0"/>
              </a:rPr>
              <a:t>binary file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735698"/>
            <a:ext cx="788670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46" b="7627"/>
          <a:stretch/>
        </p:blipFill>
        <p:spPr bwMode="auto">
          <a:xfrm>
            <a:off x="6048375" y="3059732"/>
            <a:ext cx="2466975" cy="600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023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BF840B-454A-44D5-914F-F085FD36D2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6A5813AE-A9EA-4AF5-9FCC-88A3BA5F60FE}"/>
              </a:ext>
            </a:extLst>
          </p:cNvPr>
          <p:cNvSpPr txBox="1">
            <a:spLocks/>
          </p:cNvSpPr>
          <p:nvPr/>
        </p:nvSpPr>
        <p:spPr>
          <a:xfrm>
            <a:off x="144555" y="1022566"/>
            <a:ext cx="8854889" cy="71313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3200" b="1" dirty="0">
                <a:latin typeface="Muli Light" panose="020B0600000101010101" charset="0"/>
                <a:cs typeface="Arial" panose="020B0604020202020204" pitchFamily="34" charset="0"/>
              </a:rPr>
              <a:t>Remove </a:t>
            </a:r>
            <a:r>
              <a:rPr lang="en-US" altLang="ko-KR" sz="3200" b="1" dirty="0" err="1">
                <a:latin typeface="Muli Light" panose="020B0600000101010101" charset="0"/>
                <a:cs typeface="Arial" panose="020B0604020202020204" pitchFamily="34" charset="0"/>
              </a:rPr>
              <a:t>stopwords</a:t>
            </a:r>
            <a:endParaRPr lang="en-US" altLang="ko-KR" sz="3200" b="1" dirty="0">
              <a:latin typeface="Muli Light" panose="020B0600000101010101" charset="0"/>
              <a:cs typeface="Arial" panose="020B0604020202020204" pitchFamily="34" charset="0"/>
            </a:endParaRPr>
          </a:p>
        </p:txBody>
      </p:sp>
      <p:sp>
        <p:nvSpPr>
          <p:cNvPr id="6" name="Google Shape;70;p15">
            <a:extLst>
              <a:ext uri="{FF2B5EF4-FFF2-40B4-BE49-F238E27FC236}">
                <a16:creationId xmlns:a16="http://schemas.microsoft.com/office/drawing/2014/main" id="{022CF9C6-6C62-47DC-8C7E-70C37F4A7BF3}"/>
              </a:ext>
            </a:extLst>
          </p:cNvPr>
          <p:cNvSpPr txBox="1">
            <a:spLocks/>
          </p:cNvSpPr>
          <p:nvPr/>
        </p:nvSpPr>
        <p:spPr>
          <a:xfrm>
            <a:off x="161364" y="52688"/>
            <a:ext cx="8912834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4800" dirty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Progress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96737" y="4158003"/>
            <a:ext cx="52421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  <a:latin typeface="Muli Light" panose="020B0604020202020204" charset="0"/>
              </a:rPr>
              <a:t>Common</a:t>
            </a:r>
            <a:r>
              <a:rPr lang="en-US" altLang="ko-KR" sz="2400" b="1" dirty="0">
                <a:solidFill>
                  <a:schemeClr val="accent5">
                    <a:lumMod val="75000"/>
                  </a:schemeClr>
                </a:solidFill>
                <a:latin typeface="Muli Light" panose="020B0604020202020204" charset="0"/>
              </a:rPr>
              <a:t> expressions in broadcast</a:t>
            </a:r>
          </a:p>
          <a:p>
            <a:pPr algn="ctr"/>
            <a:r>
              <a:rPr lang="en-US" altLang="ko-KR" sz="2400" b="1" dirty="0">
                <a:solidFill>
                  <a:schemeClr val="accent5">
                    <a:lumMod val="75000"/>
                  </a:schemeClr>
                </a:solidFill>
                <a:latin typeface="Muli Light" panose="020B0604020202020204" charset="0"/>
              </a:rPr>
              <a:t>+ </a:t>
            </a:r>
            <a:r>
              <a:rPr lang="en-US" altLang="ko-KR" sz="2400" b="1" dirty="0">
                <a:solidFill>
                  <a:srgbClr val="FF0000"/>
                </a:solidFill>
                <a:latin typeface="Muli Light" panose="020B0604020202020204" charset="0"/>
              </a:rPr>
              <a:t>Basic</a:t>
            </a:r>
            <a:r>
              <a:rPr lang="en-US" altLang="ko-KR" sz="2400" b="1" dirty="0">
                <a:solidFill>
                  <a:schemeClr val="accent5">
                    <a:lumMod val="75000"/>
                  </a:schemeClr>
                </a:solidFill>
                <a:latin typeface="Muli Light" panose="020B0604020202020204" charset="0"/>
              </a:rPr>
              <a:t> English </a:t>
            </a:r>
            <a:r>
              <a:rPr lang="en-US" altLang="ko-KR" sz="2400" b="1" dirty="0" err="1">
                <a:solidFill>
                  <a:schemeClr val="accent5">
                    <a:lumMod val="75000"/>
                  </a:schemeClr>
                </a:solidFill>
                <a:latin typeface="Muli Light" panose="020B0604020202020204" charset="0"/>
              </a:rPr>
              <a:t>stopwords</a:t>
            </a:r>
            <a:r>
              <a:rPr lang="en-US" altLang="ko-KR" sz="2400" b="1" dirty="0">
                <a:solidFill>
                  <a:schemeClr val="accent5">
                    <a:lumMod val="75000"/>
                  </a:schemeClr>
                </a:solidFill>
                <a:latin typeface="Muli Light" panose="020B0604020202020204" charset="0"/>
              </a:rPr>
              <a:t> </a:t>
            </a:r>
            <a:endParaRPr lang="en-US" altLang="ko-KR" sz="2400" b="1" dirty="0">
              <a:solidFill>
                <a:srgbClr val="FF0000"/>
              </a:solidFill>
              <a:latin typeface="Muli Light" panose="020B060402020202020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3" y="1633878"/>
            <a:ext cx="570547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719263" y="1891622"/>
            <a:ext cx="5705475" cy="3769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19263" y="2589637"/>
            <a:ext cx="5705475" cy="2356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719263" y="3497056"/>
            <a:ext cx="5705475" cy="2356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736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BF840B-454A-44D5-914F-F085FD36D2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6A5813AE-A9EA-4AF5-9FCC-88A3BA5F60FE}"/>
              </a:ext>
            </a:extLst>
          </p:cNvPr>
          <p:cNvSpPr txBox="1">
            <a:spLocks/>
          </p:cNvSpPr>
          <p:nvPr/>
        </p:nvSpPr>
        <p:spPr>
          <a:xfrm>
            <a:off x="144555" y="1022566"/>
            <a:ext cx="8854889" cy="71313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3200" b="1" dirty="0">
                <a:latin typeface="Muli Light" panose="020B0600000101010101" charset="0"/>
                <a:cs typeface="Arial" panose="020B0604020202020204" pitchFamily="34" charset="0"/>
              </a:rPr>
              <a:t>Similarity</a:t>
            </a:r>
          </a:p>
        </p:txBody>
      </p:sp>
      <p:sp>
        <p:nvSpPr>
          <p:cNvPr id="6" name="Google Shape;70;p15">
            <a:extLst>
              <a:ext uri="{FF2B5EF4-FFF2-40B4-BE49-F238E27FC236}">
                <a16:creationId xmlns:a16="http://schemas.microsoft.com/office/drawing/2014/main" id="{022CF9C6-6C62-47DC-8C7E-70C37F4A7BF3}"/>
              </a:ext>
            </a:extLst>
          </p:cNvPr>
          <p:cNvSpPr txBox="1">
            <a:spLocks/>
          </p:cNvSpPr>
          <p:nvPr/>
        </p:nvSpPr>
        <p:spPr>
          <a:xfrm>
            <a:off x="161364" y="52688"/>
            <a:ext cx="8912834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4800" dirty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Progress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2674" y="2698952"/>
            <a:ext cx="3704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FF0000"/>
                </a:solidFill>
                <a:latin typeface="Muli Light" panose="020B0604020202020204" charset="0"/>
              </a:rPr>
              <a:t>Pick one streamer </a:t>
            </a:r>
            <a:r>
              <a:rPr lang="en-US" altLang="ko-KR" sz="2800" b="1" dirty="0">
                <a:solidFill>
                  <a:srgbClr val="FF0000"/>
                </a:solidFill>
                <a:latin typeface="Muli Light" panose="020B0604020202020204" charset="0"/>
                <a:sym typeface="Wingdings" panose="05000000000000000000" pitchFamily="2" charset="2"/>
              </a:rPr>
              <a:t></a:t>
            </a:r>
            <a:endParaRPr lang="en-US" altLang="ko-KR" sz="2800" b="1" dirty="0">
              <a:solidFill>
                <a:srgbClr val="FF0000"/>
              </a:solidFill>
              <a:latin typeface="Muli Light" panose="020B060402020202020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277" y="910088"/>
            <a:ext cx="3943785" cy="3833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6815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171" y="1454880"/>
            <a:ext cx="4050307" cy="3541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BF840B-454A-44D5-914F-F085FD36D2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6A5813AE-A9EA-4AF5-9FCC-88A3BA5F60FE}"/>
              </a:ext>
            </a:extLst>
          </p:cNvPr>
          <p:cNvSpPr txBox="1">
            <a:spLocks/>
          </p:cNvSpPr>
          <p:nvPr/>
        </p:nvSpPr>
        <p:spPr>
          <a:xfrm>
            <a:off x="161364" y="827121"/>
            <a:ext cx="8854889" cy="71313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3200" b="1" dirty="0">
                <a:latin typeface="Muli Light" panose="020B0600000101010101" charset="0"/>
                <a:cs typeface="Arial" panose="020B0604020202020204" pitchFamily="34" charset="0"/>
              </a:rPr>
              <a:t>Streamer on top plays the same game.</a:t>
            </a:r>
          </a:p>
        </p:txBody>
      </p:sp>
      <p:sp>
        <p:nvSpPr>
          <p:cNvPr id="6" name="Google Shape;70;p15">
            <a:extLst>
              <a:ext uri="{FF2B5EF4-FFF2-40B4-BE49-F238E27FC236}">
                <a16:creationId xmlns:a16="http://schemas.microsoft.com/office/drawing/2014/main" id="{022CF9C6-6C62-47DC-8C7E-70C37F4A7BF3}"/>
              </a:ext>
            </a:extLst>
          </p:cNvPr>
          <p:cNvSpPr txBox="1">
            <a:spLocks/>
          </p:cNvSpPr>
          <p:nvPr/>
        </p:nvSpPr>
        <p:spPr>
          <a:xfrm>
            <a:off x="161364" y="52688"/>
            <a:ext cx="8912834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4800" dirty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Result – cosine similarity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55"/>
          <a:stretch/>
        </p:blipFill>
        <p:spPr bwMode="auto">
          <a:xfrm>
            <a:off x="161364" y="1454879"/>
            <a:ext cx="3887125" cy="3541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94631" y="1639685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Muli Light" panose="020B0604020202020204" charset="0"/>
              </a:rPr>
              <a:t>GTA5</a:t>
            </a:r>
            <a:endParaRPr lang="ko-KR" altLang="en-US" b="1" dirty="0">
              <a:solidFill>
                <a:srgbClr val="FF0000"/>
              </a:solidFill>
              <a:latin typeface="Muli Light" panose="020B060402020202020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99107" y="1639685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Muli Light" panose="020B0604020202020204" charset="0"/>
              </a:rPr>
              <a:t>LOL</a:t>
            </a:r>
            <a:endParaRPr lang="ko-KR" altLang="en-US" b="1" dirty="0">
              <a:solidFill>
                <a:srgbClr val="FF0000"/>
              </a:solidFill>
              <a:latin typeface="Muli Light" panose="020B060402020202020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24389" y="2212057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Muli Light" panose="020B0604020202020204" charset="0"/>
              </a:rPr>
              <a:t>GTA5</a:t>
            </a:r>
            <a:endParaRPr lang="ko-KR" altLang="en-US" b="1" dirty="0">
              <a:solidFill>
                <a:srgbClr val="FF0000"/>
              </a:solidFill>
              <a:latin typeface="Muli Light" panose="020B060402020202020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65042" y="2212057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Muli Light" panose="020B0604020202020204" charset="0"/>
              </a:rPr>
              <a:t>LOL</a:t>
            </a:r>
            <a:endParaRPr lang="ko-KR" altLang="en-US" b="1" dirty="0">
              <a:solidFill>
                <a:srgbClr val="FF0000"/>
              </a:solidFill>
              <a:latin typeface="Muli Light" panose="020B060402020202020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1364" y="2310431"/>
            <a:ext cx="2163025" cy="1326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507171" y="2310431"/>
            <a:ext cx="2163025" cy="1326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507171" y="2463993"/>
            <a:ext cx="2163025" cy="1326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665042" y="2404986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Muli Light" panose="020B0604020202020204" charset="0"/>
              </a:rPr>
              <a:t>LOL</a:t>
            </a:r>
            <a:endParaRPr lang="ko-KR" altLang="en-US" b="1" dirty="0">
              <a:solidFill>
                <a:srgbClr val="FF0000"/>
              </a:solidFill>
              <a:latin typeface="Muli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96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171" y="1454881"/>
            <a:ext cx="3541292" cy="3541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64" y="1454880"/>
            <a:ext cx="3497355" cy="3541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BF840B-454A-44D5-914F-F085FD36D2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6A5813AE-A9EA-4AF5-9FCC-88A3BA5F60FE}"/>
              </a:ext>
            </a:extLst>
          </p:cNvPr>
          <p:cNvSpPr txBox="1">
            <a:spLocks/>
          </p:cNvSpPr>
          <p:nvPr/>
        </p:nvSpPr>
        <p:spPr>
          <a:xfrm>
            <a:off x="161364" y="827121"/>
            <a:ext cx="8854889" cy="71313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800" b="1" dirty="0">
                <a:latin typeface="Muli Light" panose="020B0600000101010101" charset="0"/>
                <a:cs typeface="Arial" panose="020B0604020202020204" pitchFamily="34" charset="0"/>
              </a:rPr>
              <a:t>Streamer on top </a:t>
            </a:r>
            <a:r>
              <a:rPr lang="en-US" altLang="ko-KR" sz="2800" b="1" dirty="0">
                <a:solidFill>
                  <a:srgbClr val="FF0000"/>
                </a:solidFill>
                <a:latin typeface="Muli Light" panose="020B0600000101010101" charset="0"/>
                <a:cs typeface="Arial" panose="020B0604020202020204" pitchFamily="34" charset="0"/>
              </a:rPr>
              <a:t>doesn’t</a:t>
            </a:r>
            <a:r>
              <a:rPr lang="en-US" altLang="ko-KR" sz="2800" b="1" dirty="0">
                <a:latin typeface="Muli Light" panose="020B0600000101010101" charset="0"/>
                <a:cs typeface="Arial" panose="020B0604020202020204" pitchFamily="34" charset="0"/>
              </a:rPr>
              <a:t> play the same game.</a:t>
            </a:r>
          </a:p>
        </p:txBody>
      </p:sp>
      <p:sp>
        <p:nvSpPr>
          <p:cNvPr id="6" name="Google Shape;70;p15">
            <a:extLst>
              <a:ext uri="{FF2B5EF4-FFF2-40B4-BE49-F238E27FC236}">
                <a16:creationId xmlns:a16="http://schemas.microsoft.com/office/drawing/2014/main" id="{022CF9C6-6C62-47DC-8C7E-70C37F4A7BF3}"/>
              </a:ext>
            </a:extLst>
          </p:cNvPr>
          <p:cNvSpPr txBox="1">
            <a:spLocks/>
          </p:cNvSpPr>
          <p:nvPr/>
        </p:nvSpPr>
        <p:spPr>
          <a:xfrm>
            <a:off x="161364" y="52688"/>
            <a:ext cx="8912834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4800" dirty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Result – Euclidian Distance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88343" y="1453577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Muli Light" panose="020B0604020202020204" charset="0"/>
              </a:rPr>
              <a:t>GTA5</a:t>
            </a:r>
            <a:endParaRPr lang="ko-KR" altLang="en-US" b="1" dirty="0">
              <a:solidFill>
                <a:srgbClr val="FF0000"/>
              </a:solidFill>
              <a:latin typeface="Muli Light" panose="020B060402020202020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20754" y="1443930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Muli Light" panose="020B0604020202020204" charset="0"/>
              </a:rPr>
              <a:t>LOL</a:t>
            </a:r>
            <a:endParaRPr lang="ko-KR" altLang="en-US" b="1" dirty="0">
              <a:solidFill>
                <a:srgbClr val="FF0000"/>
              </a:solidFill>
              <a:latin typeface="Muli Light" panose="020B060402020202020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59577" y="1793573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Muli Light" panose="020B0604020202020204" charset="0"/>
              </a:rPr>
              <a:t>LOL</a:t>
            </a:r>
            <a:endParaRPr lang="ko-KR" altLang="en-US" b="1" dirty="0">
              <a:solidFill>
                <a:srgbClr val="FF0000"/>
              </a:solidFill>
              <a:latin typeface="Muli Light" panose="020B060402020202020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29014" y="1762005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  <a:latin typeface="Muli Light" panose="020B0604020202020204" charset="0"/>
              </a:rPr>
              <a:t>Fortnite</a:t>
            </a:r>
            <a:endParaRPr lang="ko-KR" altLang="en-US" b="1" dirty="0">
              <a:solidFill>
                <a:srgbClr val="FF0000"/>
              </a:solidFill>
              <a:latin typeface="Muli Light" panose="020B060402020202020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1364" y="1835781"/>
            <a:ext cx="2498213" cy="1326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507171" y="1835781"/>
            <a:ext cx="2521843" cy="1599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599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BF840B-454A-44D5-914F-F085FD36D2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6A5813AE-A9EA-4AF5-9FCC-88A3BA5F60FE}"/>
              </a:ext>
            </a:extLst>
          </p:cNvPr>
          <p:cNvSpPr txBox="1">
            <a:spLocks/>
          </p:cNvSpPr>
          <p:nvPr/>
        </p:nvSpPr>
        <p:spPr>
          <a:xfrm>
            <a:off x="161364" y="1015656"/>
            <a:ext cx="8854889" cy="71313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800" b="1" dirty="0">
                <a:solidFill>
                  <a:srgbClr val="FF0000"/>
                </a:solidFill>
                <a:latin typeface="Muli Light" panose="020B0600000101010101" charset="0"/>
                <a:cs typeface="Arial" panose="020B0604020202020204" pitchFamily="34" charset="0"/>
              </a:rPr>
              <a:t>EXTRACT HIGHLIGHT OF THE VIDEO </a:t>
            </a:r>
            <a:r>
              <a:rPr lang="en-US" altLang="ko-KR" sz="2800" b="1" dirty="0">
                <a:latin typeface="Muli Light" panose="020B0600000101010101" charset="0"/>
                <a:cs typeface="Arial" panose="020B0604020202020204" pitchFamily="34" charset="0"/>
              </a:rPr>
              <a:t>via </a:t>
            </a:r>
            <a:r>
              <a:rPr lang="en-US" altLang="ko-KR" sz="2800" b="1" dirty="0" err="1">
                <a:latin typeface="Muli Light" panose="020B0600000101010101" charset="0"/>
                <a:cs typeface="Arial" panose="020B0604020202020204" pitchFamily="34" charset="0"/>
              </a:rPr>
              <a:t>chatlog</a:t>
            </a:r>
            <a:endParaRPr lang="en-US" altLang="ko-KR" sz="2800" b="1" dirty="0">
              <a:latin typeface="Muli Light" panose="020B0600000101010101" charset="0"/>
              <a:cs typeface="Arial" panose="020B0604020202020204" pitchFamily="34" charset="0"/>
            </a:endParaRPr>
          </a:p>
        </p:txBody>
      </p:sp>
      <p:sp>
        <p:nvSpPr>
          <p:cNvPr id="6" name="Google Shape;70;p15">
            <a:extLst>
              <a:ext uri="{FF2B5EF4-FFF2-40B4-BE49-F238E27FC236}">
                <a16:creationId xmlns:a16="http://schemas.microsoft.com/office/drawing/2014/main" id="{022CF9C6-6C62-47DC-8C7E-70C37F4A7BF3}"/>
              </a:ext>
            </a:extLst>
          </p:cNvPr>
          <p:cNvSpPr txBox="1">
            <a:spLocks/>
          </p:cNvSpPr>
          <p:nvPr/>
        </p:nvSpPr>
        <p:spPr>
          <a:xfrm>
            <a:off x="161364" y="52688"/>
            <a:ext cx="8912834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4800" dirty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Additional Features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47" y="1936174"/>
            <a:ext cx="6016892" cy="2164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317039" y="1936174"/>
            <a:ext cx="224131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>
                <a:solidFill>
                  <a:srgbClr val="FF0000"/>
                </a:solidFill>
                <a:latin typeface="Muli Light" panose="020B0604020202020204" charset="0"/>
              </a:rPr>
              <a:t>Params</a:t>
            </a:r>
            <a:r>
              <a:rPr lang="en-US" altLang="ko-KR" sz="1600" b="1" dirty="0">
                <a:solidFill>
                  <a:srgbClr val="FF0000"/>
                </a:solidFill>
                <a:latin typeface="Muli Light" panose="020B0604020202020204" charset="0"/>
              </a:rPr>
              <a:t>:</a:t>
            </a:r>
          </a:p>
          <a:p>
            <a:endParaRPr lang="en-US" altLang="ko-KR" sz="1600" b="1" dirty="0">
              <a:solidFill>
                <a:srgbClr val="92D050"/>
              </a:solidFill>
              <a:latin typeface="Muli Light" panose="020B0604020202020204" charset="0"/>
            </a:endParaRPr>
          </a:p>
          <a:p>
            <a:r>
              <a:rPr lang="en-US" altLang="ko-KR" sz="1600" b="1" dirty="0">
                <a:solidFill>
                  <a:srgbClr val="92D050"/>
                </a:solidFill>
                <a:latin typeface="Muli Light" panose="020B0604020202020204" charset="0"/>
              </a:rPr>
              <a:t>Number of highlights</a:t>
            </a:r>
          </a:p>
          <a:p>
            <a:r>
              <a:rPr lang="en-US" altLang="ko-KR" sz="1600" b="1" dirty="0">
                <a:solidFill>
                  <a:srgbClr val="92D050"/>
                </a:solidFill>
                <a:latin typeface="Muli Light" panose="020B0604020202020204" charset="0"/>
              </a:rPr>
              <a:t>	</a:t>
            </a:r>
          </a:p>
          <a:p>
            <a:r>
              <a:rPr lang="en-US" altLang="ko-KR" sz="1600" b="1" dirty="0" err="1">
                <a:solidFill>
                  <a:srgbClr val="92D050"/>
                </a:solidFill>
                <a:latin typeface="Muli Light" panose="020B0604020202020204" charset="0"/>
              </a:rPr>
              <a:t>Cummulative</a:t>
            </a:r>
            <a:r>
              <a:rPr lang="en-US" altLang="ko-KR" sz="1600" b="1" dirty="0">
                <a:solidFill>
                  <a:srgbClr val="92D050"/>
                </a:solidFill>
                <a:latin typeface="Muli Light" panose="020B0604020202020204" charset="0"/>
              </a:rPr>
              <a:t> second</a:t>
            </a:r>
          </a:p>
          <a:p>
            <a:endParaRPr lang="en-US" altLang="ko-KR" sz="1600" b="1" dirty="0">
              <a:solidFill>
                <a:srgbClr val="92D050"/>
              </a:solidFill>
              <a:latin typeface="Muli Light" panose="020B0604020202020204" charset="0"/>
            </a:endParaRPr>
          </a:p>
          <a:p>
            <a:r>
              <a:rPr lang="en-US" altLang="ko-KR" sz="1600" b="1" dirty="0">
                <a:solidFill>
                  <a:srgbClr val="92D050"/>
                </a:solidFill>
                <a:latin typeface="Muli Light" panose="020B0604020202020204" charset="0"/>
              </a:rPr>
              <a:t>Delay</a:t>
            </a:r>
          </a:p>
          <a:p>
            <a:endParaRPr lang="en-US" altLang="ko-KR" sz="1600" b="1" dirty="0">
              <a:solidFill>
                <a:srgbClr val="92D050"/>
              </a:solidFill>
              <a:latin typeface="Muli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041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BF840B-454A-44D5-914F-F085FD36D2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6A5813AE-A9EA-4AF5-9FCC-88A3BA5F60FE}"/>
              </a:ext>
            </a:extLst>
          </p:cNvPr>
          <p:cNvSpPr txBox="1">
            <a:spLocks/>
          </p:cNvSpPr>
          <p:nvPr/>
        </p:nvSpPr>
        <p:spPr>
          <a:xfrm>
            <a:off x="161364" y="1015656"/>
            <a:ext cx="8854889" cy="71313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800" b="1" dirty="0">
                <a:solidFill>
                  <a:srgbClr val="FF0000"/>
                </a:solidFill>
                <a:latin typeface="Muli Light" panose="020B0600000101010101" charset="0"/>
                <a:cs typeface="Arial" panose="020B0604020202020204" pitchFamily="34" charset="0"/>
              </a:rPr>
              <a:t>EXTRACT HIGHLIGHT OF THE VIDEO </a:t>
            </a:r>
            <a:r>
              <a:rPr lang="en-US" altLang="ko-KR" sz="2800" b="1" dirty="0">
                <a:latin typeface="Muli Light" panose="020B0600000101010101" charset="0"/>
                <a:cs typeface="Arial" panose="020B0604020202020204" pitchFamily="34" charset="0"/>
              </a:rPr>
              <a:t>via </a:t>
            </a:r>
            <a:r>
              <a:rPr lang="en-US" altLang="ko-KR" sz="2800" b="1" dirty="0" err="1">
                <a:latin typeface="Muli Light" panose="020B0600000101010101" charset="0"/>
                <a:cs typeface="Arial" panose="020B0604020202020204" pitchFamily="34" charset="0"/>
              </a:rPr>
              <a:t>chatlog</a:t>
            </a:r>
            <a:endParaRPr lang="en-US" altLang="ko-KR" sz="2800" b="1" dirty="0">
              <a:latin typeface="Muli Light" panose="020B0600000101010101" charset="0"/>
              <a:cs typeface="Arial" panose="020B0604020202020204" pitchFamily="34" charset="0"/>
            </a:endParaRPr>
          </a:p>
        </p:txBody>
      </p:sp>
      <p:sp>
        <p:nvSpPr>
          <p:cNvPr id="6" name="Google Shape;70;p15">
            <a:extLst>
              <a:ext uri="{FF2B5EF4-FFF2-40B4-BE49-F238E27FC236}">
                <a16:creationId xmlns:a16="http://schemas.microsoft.com/office/drawing/2014/main" id="{022CF9C6-6C62-47DC-8C7E-70C37F4A7BF3}"/>
              </a:ext>
            </a:extLst>
          </p:cNvPr>
          <p:cNvSpPr txBox="1">
            <a:spLocks/>
          </p:cNvSpPr>
          <p:nvPr/>
        </p:nvSpPr>
        <p:spPr>
          <a:xfrm>
            <a:off x="161364" y="52688"/>
            <a:ext cx="8912834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4800" dirty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Additional Features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33"/>
          <a:stretch/>
        </p:blipFill>
        <p:spPr bwMode="auto">
          <a:xfrm>
            <a:off x="290645" y="1585912"/>
            <a:ext cx="4409943" cy="3320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771227" y="1865118"/>
            <a:ext cx="4272324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92D050"/>
                </a:solidFill>
                <a:latin typeface="Muli Light" panose="020B0604020202020204" charset="0"/>
              </a:rPr>
              <a:t>Use </a:t>
            </a:r>
            <a:r>
              <a:rPr lang="en-US" altLang="ko-KR" sz="1600" b="1" dirty="0">
                <a:solidFill>
                  <a:srgbClr val="FF0000"/>
                </a:solidFill>
                <a:latin typeface="Muli Light" panose="020B0604020202020204" charset="0"/>
              </a:rPr>
              <a:t>common</a:t>
            </a:r>
            <a:r>
              <a:rPr lang="en-US" altLang="ko-KR" sz="1600" b="1" dirty="0">
                <a:solidFill>
                  <a:srgbClr val="92D050"/>
                </a:solidFill>
                <a:latin typeface="Muli Light" panose="020B0604020202020204" charset="0"/>
              </a:rPr>
              <a:t> expressions at highlights</a:t>
            </a:r>
          </a:p>
          <a:p>
            <a:pPr algn="ctr"/>
            <a:r>
              <a:rPr lang="en-US" altLang="ko-KR" sz="1600" b="1" dirty="0">
                <a:solidFill>
                  <a:srgbClr val="92D050"/>
                </a:solidFill>
                <a:latin typeface="Muli Light" panose="020B0604020202020204" charset="0"/>
              </a:rPr>
              <a:t>(already showed you in previous slide)</a:t>
            </a:r>
          </a:p>
          <a:p>
            <a:pPr algn="ctr"/>
            <a:r>
              <a:rPr lang="en-US" altLang="ko-KR" sz="1600" b="1" dirty="0">
                <a:solidFill>
                  <a:srgbClr val="92D050"/>
                </a:solidFill>
                <a:latin typeface="Muli Light" panose="020B0604020202020204" charset="0"/>
              </a:rPr>
              <a:t>+ </a:t>
            </a:r>
            <a:r>
              <a:rPr lang="en-US" altLang="ko-KR" sz="1600" b="1" dirty="0">
                <a:solidFill>
                  <a:srgbClr val="FF0000"/>
                </a:solidFill>
                <a:latin typeface="Muli Light" panose="020B0604020202020204" charset="0"/>
              </a:rPr>
              <a:t>top 10 TF</a:t>
            </a:r>
            <a:r>
              <a:rPr lang="en-US" altLang="ko-KR" sz="1600" b="1" dirty="0">
                <a:solidFill>
                  <a:srgbClr val="92D050"/>
                </a:solidFill>
                <a:latin typeface="Muli Light" panose="020B0604020202020204" charset="0"/>
              </a:rPr>
              <a:t> words </a:t>
            </a:r>
            <a:r>
              <a:rPr lang="en-US" altLang="ko-KR" sz="1600" b="1" dirty="0">
                <a:solidFill>
                  <a:srgbClr val="FF0000"/>
                </a:solidFill>
                <a:latin typeface="Muli Light" panose="020B0604020202020204" charset="0"/>
                <a:sym typeface="Wingdings" panose="05000000000000000000" pitchFamily="2" charset="2"/>
              </a:rPr>
              <a:t></a:t>
            </a:r>
            <a:r>
              <a:rPr lang="en-US" altLang="ko-KR" sz="1600" b="1" dirty="0">
                <a:solidFill>
                  <a:srgbClr val="FF0000"/>
                </a:solidFill>
                <a:latin typeface="Muli Light" panose="020B0604020202020204" charset="0"/>
              </a:rPr>
              <a:t> label word</a:t>
            </a:r>
          </a:p>
          <a:p>
            <a:pPr algn="ctr"/>
            <a:endParaRPr lang="en-US" altLang="ko-KR" sz="1600" b="1" dirty="0">
              <a:solidFill>
                <a:srgbClr val="92D050"/>
              </a:solidFill>
              <a:latin typeface="Muli Light" panose="020B0604020202020204" charset="0"/>
            </a:endParaRPr>
          </a:p>
          <a:p>
            <a:pPr algn="ctr"/>
            <a:endParaRPr lang="en-US" altLang="ko-KR" sz="1600" b="1" dirty="0">
              <a:solidFill>
                <a:srgbClr val="92D050"/>
              </a:solidFill>
              <a:latin typeface="Muli Light" panose="020B0604020202020204" charset="0"/>
            </a:endParaRPr>
          </a:p>
          <a:p>
            <a:pPr algn="ctr"/>
            <a:r>
              <a:rPr lang="en-US" altLang="ko-KR" sz="1600" b="1" dirty="0">
                <a:solidFill>
                  <a:srgbClr val="92D050"/>
                </a:solidFill>
                <a:latin typeface="Muli Light" panose="020B0604020202020204" charset="0"/>
              </a:rPr>
              <a:t>Score each timestamp with </a:t>
            </a:r>
          </a:p>
          <a:p>
            <a:pPr algn="ctr"/>
            <a:r>
              <a:rPr lang="en-US" altLang="ko-KR" sz="1600" b="1" dirty="0">
                <a:solidFill>
                  <a:srgbClr val="FF0000"/>
                </a:solidFill>
                <a:latin typeface="Muli Light" panose="020B0604020202020204" charset="0"/>
              </a:rPr>
              <a:t>the number of label words appear </a:t>
            </a:r>
          </a:p>
          <a:p>
            <a:pPr algn="ctr"/>
            <a:r>
              <a:rPr lang="en-US" altLang="ko-KR" sz="1600" b="1" dirty="0">
                <a:solidFill>
                  <a:srgbClr val="92D050"/>
                </a:solidFill>
                <a:latin typeface="Muli Light" panose="020B0604020202020204" charset="0"/>
              </a:rPr>
              <a:t>cumulatively.</a:t>
            </a:r>
          </a:p>
          <a:p>
            <a:pPr algn="ctr"/>
            <a:endParaRPr lang="en-US" altLang="ko-KR" sz="1600" b="1" dirty="0">
              <a:solidFill>
                <a:srgbClr val="92D050"/>
              </a:solidFill>
              <a:latin typeface="Muli Light" panose="020B0604020202020204" charset="0"/>
            </a:endParaRPr>
          </a:p>
          <a:p>
            <a:pPr algn="ctr"/>
            <a:endParaRPr lang="en-US" altLang="ko-KR" sz="1600" b="1" dirty="0">
              <a:solidFill>
                <a:srgbClr val="92D050"/>
              </a:solidFill>
              <a:latin typeface="Muli Light" panose="020B0604020202020204" charset="0"/>
            </a:endParaRPr>
          </a:p>
          <a:p>
            <a:pPr algn="ctr"/>
            <a:r>
              <a:rPr lang="en-US" altLang="ko-KR" sz="1600" b="1" dirty="0">
                <a:solidFill>
                  <a:srgbClr val="92D050"/>
                </a:solidFill>
                <a:latin typeface="Muli Light" panose="020B0604020202020204" charset="0"/>
              </a:rPr>
              <a:t>Merge if </a:t>
            </a:r>
            <a:r>
              <a:rPr lang="en-US" altLang="ko-KR" sz="1600" b="1" dirty="0">
                <a:solidFill>
                  <a:srgbClr val="FF0000"/>
                </a:solidFill>
                <a:latin typeface="Muli Light" panose="020B0604020202020204" charset="0"/>
              </a:rPr>
              <a:t>two or more sections that collide</a:t>
            </a:r>
            <a:r>
              <a:rPr lang="en-US" altLang="ko-KR" sz="1600" b="1" dirty="0">
                <a:solidFill>
                  <a:srgbClr val="92D050"/>
                </a:solidFill>
                <a:latin typeface="Muli Light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8648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BF840B-454A-44D5-914F-F085FD36D2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Muli Light" panose="020B0600000101010101" charset="0"/>
              </a:rPr>
              <a:t>18</a:t>
            </a:fld>
            <a:endParaRPr lang="en">
              <a:latin typeface="Muli Light" panose="020B0600000101010101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876547-BE07-4E82-8970-BD6D7D7AC52A}"/>
              </a:ext>
            </a:extLst>
          </p:cNvPr>
          <p:cNvSpPr/>
          <p:nvPr/>
        </p:nvSpPr>
        <p:spPr>
          <a:xfrm>
            <a:off x="3124800" y="1118733"/>
            <a:ext cx="4903200" cy="3467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Muli Light" panose="020B0600000101010101" charset="0"/>
              </a:rPr>
              <a:t>[Example]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Muli Light" panose="020B0600000101010101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Muli Light" panose="020B0600000101010101" charset="0"/>
              </a:rPr>
              <a:t>00:05:03 : </a:t>
            </a:r>
            <a:r>
              <a:rPr lang="en-US" altLang="ko-KR" b="1" dirty="0">
                <a:solidFill>
                  <a:schemeClr val="tx1"/>
                </a:solidFill>
                <a:latin typeface="Muli Light" panose="020B0600000101010101" charset="0"/>
              </a:rPr>
              <a:t>10</a:t>
            </a:r>
            <a:r>
              <a:rPr lang="en-US" altLang="ko-KR" dirty="0">
                <a:solidFill>
                  <a:schemeClr val="tx1"/>
                </a:solidFill>
                <a:latin typeface="Muli Light" panose="020B0600000101010101" charset="0"/>
              </a:rPr>
              <a:t>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Muli Light" panose="020B0600000101010101" charset="0"/>
              </a:rPr>
              <a:t>00:05:05 : </a:t>
            </a:r>
            <a:r>
              <a:rPr lang="en-US" altLang="ko-KR" b="1" dirty="0">
                <a:solidFill>
                  <a:schemeClr val="tx1"/>
                </a:solidFill>
                <a:latin typeface="Muli Light" panose="020B0600000101010101" charset="0"/>
              </a:rPr>
              <a:t>10 + a</a:t>
            </a:r>
            <a:r>
              <a:rPr lang="en-US" altLang="ko-KR" dirty="0">
                <a:solidFill>
                  <a:schemeClr val="tx1"/>
                </a:solidFill>
                <a:latin typeface="Muli Light" panose="020B0600000101010101" charset="0"/>
              </a:rPr>
              <a:t>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Muli Light" panose="020B0600000101010101" charset="0"/>
              </a:rPr>
              <a:t>00:05:06 : </a:t>
            </a:r>
            <a:r>
              <a:rPr lang="en-US" altLang="ko-KR" b="1" dirty="0">
                <a:solidFill>
                  <a:schemeClr val="tx1"/>
                </a:solidFill>
                <a:latin typeface="Muli Light" panose="020B0600000101010101" charset="0"/>
              </a:rPr>
              <a:t>9 + a + b</a:t>
            </a:r>
            <a:r>
              <a:rPr lang="en-US" altLang="ko-KR" dirty="0">
                <a:solidFill>
                  <a:schemeClr val="tx1"/>
                </a:solidFill>
                <a:latin typeface="Muli Light" panose="020B0600000101010101" charset="0"/>
              </a:rPr>
              <a:t>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Muli Light" panose="020B0600000101010101" charset="0"/>
              </a:rPr>
              <a:t>00:05:08 : </a:t>
            </a:r>
            <a:r>
              <a:rPr lang="en-US" altLang="ko-KR" b="1" dirty="0">
                <a:solidFill>
                  <a:schemeClr val="tx1"/>
                </a:solidFill>
                <a:latin typeface="Muli Light" panose="020B0600000101010101" charset="0"/>
              </a:rPr>
              <a:t>7 + a + b + c</a:t>
            </a:r>
            <a:r>
              <a:rPr lang="en-US" altLang="ko-KR" dirty="0">
                <a:solidFill>
                  <a:schemeClr val="tx1"/>
                </a:solidFill>
                <a:latin typeface="Muli Light" panose="020B0600000101010101" charset="0"/>
              </a:rPr>
              <a:t>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Muli Light" panose="020B0600000101010101" charset="0"/>
              </a:rPr>
              <a:t>00:05:13 : </a:t>
            </a:r>
            <a:r>
              <a:rPr lang="en-US" altLang="ko-KR" b="1" dirty="0">
                <a:solidFill>
                  <a:schemeClr val="tx1"/>
                </a:solidFill>
                <a:latin typeface="Muli Light" panose="020B0600000101010101" charset="0"/>
              </a:rPr>
              <a:t>4 + a + b + c + d</a:t>
            </a:r>
            <a:r>
              <a:rPr lang="en-US" altLang="ko-KR" dirty="0">
                <a:solidFill>
                  <a:schemeClr val="tx1"/>
                </a:solidFill>
                <a:latin typeface="Muli Light" panose="020B0600000101010101" charset="0"/>
              </a:rPr>
              <a:t>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Muli Light" panose="020B0600000101010101" charset="0"/>
              </a:rPr>
              <a:t>…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Muli Light" panose="020B0600000101010101" charset="0"/>
            </a:endParaRP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Muli Light" panose="020B0600000101010101" charset="0"/>
              </a:rPr>
              <a:t>Each second has a score value </a:t>
            </a: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Muli Light" panose="020B0600000101010101" charset="0"/>
              </a:rPr>
              <a:t>that counted </a:t>
            </a:r>
            <a:r>
              <a:rPr lang="en-US" altLang="ko-KR" sz="1600" b="1" dirty="0">
                <a:solidFill>
                  <a:srgbClr val="0070C0"/>
                </a:solidFill>
                <a:latin typeface="Muli Light" panose="020B0600000101010101" charset="0"/>
              </a:rPr>
              <a:t>at the specific moment</a:t>
            </a:r>
          </a:p>
          <a:p>
            <a:pPr algn="ctr"/>
            <a:endParaRPr lang="en-US" altLang="ko-KR" sz="1600" b="1" dirty="0">
              <a:solidFill>
                <a:srgbClr val="0070C0"/>
              </a:solidFill>
              <a:latin typeface="Muli Light" panose="020B0600000101010101" charset="0"/>
            </a:endParaRPr>
          </a:p>
          <a:p>
            <a:pPr algn="ctr"/>
            <a:r>
              <a:rPr lang="en-US" altLang="ko-KR" sz="1600" b="1" dirty="0">
                <a:solidFill>
                  <a:srgbClr val="0070C0"/>
                </a:solidFill>
                <a:latin typeface="Muli Light" panose="020B0600000101010101" charset="0"/>
              </a:rPr>
              <a:t>But, we decided to consider correlations </a:t>
            </a:r>
          </a:p>
          <a:p>
            <a:pPr algn="ctr"/>
            <a:endParaRPr lang="en-US" altLang="ko-KR" b="1" dirty="0">
              <a:solidFill>
                <a:schemeClr val="tx1"/>
              </a:solidFill>
              <a:latin typeface="Muli Light" panose="020B0600000101010101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Muli Light" panose="020B0600000101010101" charset="0"/>
              </a:rPr>
              <a:t> </a:t>
            </a:r>
            <a:endParaRPr lang="ko-KR" altLang="en-US" dirty="0">
              <a:solidFill>
                <a:schemeClr val="tx1"/>
              </a:solidFill>
              <a:latin typeface="Muli Light" panose="020B0600000101010101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26ED85-119B-494B-BC00-78B28A504FA5}"/>
              </a:ext>
            </a:extLst>
          </p:cNvPr>
          <p:cNvSpPr txBox="1"/>
          <p:nvPr/>
        </p:nvSpPr>
        <p:spPr>
          <a:xfrm>
            <a:off x="346768" y="1269933"/>
            <a:ext cx="2369559" cy="6463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latin typeface="Muli Light" panose="020B0600000101010101" charset="0"/>
              </a:rPr>
              <a:t>Dictionary </a:t>
            </a:r>
          </a:p>
          <a:p>
            <a:r>
              <a:rPr lang="en-US" altLang="ko-KR" sz="1800" b="1" dirty="0">
                <a:latin typeface="Muli Light" panose="020B0600000101010101" charset="0"/>
              </a:rPr>
              <a:t>{ Each time : </a:t>
            </a:r>
            <a:r>
              <a:rPr lang="en-US" altLang="ko-KR" sz="1800" b="1" dirty="0">
                <a:solidFill>
                  <a:srgbClr val="FF0000"/>
                </a:solidFill>
                <a:latin typeface="Muli Light" panose="020B0600000101010101" charset="0"/>
              </a:rPr>
              <a:t>Score</a:t>
            </a:r>
            <a:r>
              <a:rPr lang="en-US" altLang="ko-KR" sz="1800" b="1" dirty="0">
                <a:latin typeface="Muli Light" panose="020B0600000101010101" charset="0"/>
              </a:rPr>
              <a:t> }</a:t>
            </a:r>
            <a:endParaRPr lang="ko-KR" altLang="en-US" sz="1800" b="1" dirty="0">
              <a:latin typeface="Muli Light" panose="020B0600000101010101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099678-42A8-4056-8362-B5D7ECF5075F}"/>
              </a:ext>
            </a:extLst>
          </p:cNvPr>
          <p:cNvSpPr txBox="1"/>
          <p:nvPr/>
        </p:nvSpPr>
        <p:spPr>
          <a:xfrm>
            <a:off x="0" y="1997423"/>
            <a:ext cx="3126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[ Each score will be normalized ]</a:t>
            </a:r>
            <a:endParaRPr lang="ko-KR" altLang="en-US" sz="1600" dirty="0"/>
          </a:p>
        </p:txBody>
      </p:sp>
      <p:sp>
        <p:nvSpPr>
          <p:cNvPr id="8" name="Google Shape;70;p15">
            <a:extLst>
              <a:ext uri="{FF2B5EF4-FFF2-40B4-BE49-F238E27FC236}">
                <a16:creationId xmlns:a16="http://schemas.microsoft.com/office/drawing/2014/main" id="{022CF9C6-6C62-47DC-8C7E-70C37F4A7BF3}"/>
              </a:ext>
            </a:extLst>
          </p:cNvPr>
          <p:cNvSpPr txBox="1">
            <a:spLocks/>
          </p:cNvSpPr>
          <p:nvPr/>
        </p:nvSpPr>
        <p:spPr>
          <a:xfrm>
            <a:off x="161364" y="52688"/>
            <a:ext cx="8912834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4800" dirty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Additional Features</a:t>
            </a:r>
          </a:p>
        </p:txBody>
      </p:sp>
    </p:spTree>
    <p:extLst>
      <p:ext uri="{BB962C8B-B14F-4D97-AF65-F5344CB8AC3E}">
        <p14:creationId xmlns:p14="http://schemas.microsoft.com/office/powerpoint/2010/main" val="2394071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BF840B-454A-44D5-914F-F085FD36D2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ECEEB8-FA5A-46E5-A2F6-EF4ED2641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918" y="910088"/>
            <a:ext cx="6959332" cy="3914624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5" name="Google Shape;70;p15">
            <a:extLst>
              <a:ext uri="{FF2B5EF4-FFF2-40B4-BE49-F238E27FC236}">
                <a16:creationId xmlns:a16="http://schemas.microsoft.com/office/drawing/2014/main" id="{022CF9C6-6C62-47DC-8C7E-70C37F4A7BF3}"/>
              </a:ext>
            </a:extLst>
          </p:cNvPr>
          <p:cNvSpPr txBox="1">
            <a:spLocks/>
          </p:cNvSpPr>
          <p:nvPr/>
        </p:nvSpPr>
        <p:spPr>
          <a:xfrm>
            <a:off x="161364" y="52688"/>
            <a:ext cx="8912834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4800" dirty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Additional Features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0DCCA55-9AF2-4E5D-B323-38AA15A51549}"/>
              </a:ext>
            </a:extLst>
          </p:cNvPr>
          <p:cNvSpPr/>
          <p:nvPr/>
        </p:nvSpPr>
        <p:spPr>
          <a:xfrm>
            <a:off x="2184458" y="1477075"/>
            <a:ext cx="936000" cy="835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0DCCA55-9AF2-4E5D-B323-38AA15A51549}"/>
              </a:ext>
            </a:extLst>
          </p:cNvPr>
          <p:cNvSpPr/>
          <p:nvPr/>
        </p:nvSpPr>
        <p:spPr>
          <a:xfrm>
            <a:off x="3943456" y="1777222"/>
            <a:ext cx="936000" cy="835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0DCCA55-9AF2-4E5D-B323-38AA15A51549}"/>
              </a:ext>
            </a:extLst>
          </p:cNvPr>
          <p:cNvSpPr/>
          <p:nvPr/>
        </p:nvSpPr>
        <p:spPr>
          <a:xfrm>
            <a:off x="1765649" y="2312275"/>
            <a:ext cx="936000" cy="835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0DCCA55-9AF2-4E5D-B323-38AA15A51549}"/>
              </a:ext>
            </a:extLst>
          </p:cNvPr>
          <p:cNvSpPr/>
          <p:nvPr/>
        </p:nvSpPr>
        <p:spPr>
          <a:xfrm>
            <a:off x="5800177" y="2375097"/>
            <a:ext cx="936000" cy="835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784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A7C47-88E5-4371-A90F-2EDFDD488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794" y="171292"/>
            <a:ext cx="7348373" cy="530915"/>
          </a:xfrm>
        </p:spPr>
        <p:txBody>
          <a:bodyPr/>
          <a:lstStyle/>
          <a:p>
            <a:r>
              <a:rPr lang="en-US" dirty="0">
                <a:solidFill>
                  <a:srgbClr val="305178"/>
                </a:solidFill>
              </a:rPr>
              <a:t>Meet the Team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318065E-A294-4E65-A4C0-DAEE53FCA635}"/>
              </a:ext>
            </a:extLst>
          </p:cNvPr>
          <p:cNvGrpSpPr/>
          <p:nvPr/>
        </p:nvGrpSpPr>
        <p:grpSpPr>
          <a:xfrm>
            <a:off x="4614323" y="936331"/>
            <a:ext cx="1835833" cy="3726414"/>
            <a:chOff x="623732" y="1700808"/>
            <a:chExt cx="2447777" cy="4968552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474000E-D212-491D-AB32-7FAF8AACE6B8}"/>
                </a:ext>
              </a:extLst>
            </p:cNvPr>
            <p:cNvSpPr/>
            <p:nvPr/>
          </p:nvSpPr>
          <p:spPr>
            <a:xfrm>
              <a:off x="623732" y="3933056"/>
              <a:ext cx="2447777" cy="52322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Muli Light" panose="020B0600000101010101" charset="0"/>
                </a:rPr>
                <a:t>Jane Doe</a:t>
              </a:r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0A9A15C3-DC20-414F-8A02-9E39D4BE7145}"/>
                </a:ext>
              </a:extLst>
            </p:cNvPr>
            <p:cNvGrpSpPr/>
            <p:nvPr/>
          </p:nvGrpSpPr>
          <p:grpSpPr>
            <a:xfrm>
              <a:off x="623732" y="1700808"/>
              <a:ext cx="2447777" cy="4968552"/>
              <a:chOff x="623732" y="1700808"/>
              <a:chExt cx="2447777" cy="487776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C2F079F1-7B0C-4B0E-8149-404262F49CFE}"/>
                  </a:ext>
                </a:extLst>
              </p:cNvPr>
              <p:cNvSpPr/>
              <p:nvPr/>
            </p:nvSpPr>
            <p:spPr>
              <a:xfrm>
                <a:off x="623732" y="1700808"/>
                <a:ext cx="2447777" cy="48777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atin typeface="Muli Light" panose="020B0600000101010101" charset="0"/>
                </a:endParaRP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E2030D19-CF7C-417A-8E54-63BAB3DDA076}"/>
                  </a:ext>
                </a:extLst>
              </p:cNvPr>
              <p:cNvSpPr/>
              <p:nvPr/>
            </p:nvSpPr>
            <p:spPr>
              <a:xfrm>
                <a:off x="623732" y="1703090"/>
                <a:ext cx="2447777" cy="112879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atin typeface="Muli Light" panose="020B0600000101010101" charset="0"/>
                </a:endParaRPr>
              </a:p>
            </p:txBody>
          </p:sp>
        </p:grp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1F374CE3-6273-4782-9B26-3545507AC5F1}"/>
                </a:ext>
              </a:extLst>
            </p:cNvPr>
            <p:cNvSpPr/>
            <p:nvPr/>
          </p:nvSpPr>
          <p:spPr>
            <a:xfrm>
              <a:off x="983524" y="1988840"/>
              <a:ext cx="1728192" cy="1728192"/>
            </a:xfrm>
            <a:prstGeom prst="ellipse">
              <a:avLst/>
            </a:prstGeom>
            <a:solidFill>
              <a:schemeClr val="tx2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Muli Light" panose="020B0600000101010101" charset="0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DDE039A-3E4B-47D7-9C58-4E9E2DBECBA4}"/>
                </a:ext>
              </a:extLst>
            </p:cNvPr>
            <p:cNvSpPr/>
            <p:nvPr/>
          </p:nvSpPr>
          <p:spPr>
            <a:xfrm>
              <a:off x="623732" y="3807537"/>
              <a:ext cx="2447777" cy="523220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cap="all" dirty="0" err="1">
                  <a:solidFill>
                    <a:schemeClr val="tx1"/>
                  </a:solidFill>
                  <a:latin typeface="Muli Light" panose="020B0600000101010101" charset="0"/>
                </a:rPr>
                <a:t>Seungyeop</a:t>
              </a:r>
              <a:r>
                <a:rPr lang="en-US" sz="1050" b="1" cap="all" dirty="0">
                  <a:solidFill>
                    <a:schemeClr val="tx1"/>
                  </a:solidFill>
                  <a:latin typeface="Muli Light" panose="020B0600000101010101" charset="0"/>
                </a:rPr>
                <a:t> </a:t>
              </a:r>
              <a:r>
                <a:rPr lang="en-US" sz="1050" b="1" cap="all" dirty="0" err="1">
                  <a:solidFill>
                    <a:schemeClr val="tx1"/>
                  </a:solidFill>
                  <a:latin typeface="Muli Light" panose="020B0600000101010101" charset="0"/>
                </a:rPr>
                <a:t>seon</a:t>
              </a:r>
              <a:endParaRPr lang="en-US" sz="1050" b="1" cap="all" dirty="0">
                <a:solidFill>
                  <a:schemeClr val="tx1"/>
                </a:solidFill>
                <a:latin typeface="Muli Light" panose="020B0600000101010101" charset="0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4D7750F3-EBA0-4EE9-96E8-D2982E9E4CCF}"/>
                </a:ext>
              </a:extLst>
            </p:cNvPr>
            <p:cNvSpPr/>
            <p:nvPr/>
          </p:nvSpPr>
          <p:spPr>
            <a:xfrm>
              <a:off x="623732" y="4348857"/>
              <a:ext cx="2447777" cy="2688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i="1" cap="all" dirty="0">
                <a:solidFill>
                  <a:schemeClr val="tx2"/>
                </a:solidFill>
                <a:latin typeface="Muli Light" panose="020B0600000101010101" charset="0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A806ACAA-CB48-4DDD-8B54-9115887BC7FF}"/>
                </a:ext>
              </a:extLst>
            </p:cNvPr>
            <p:cNvSpPr/>
            <p:nvPr/>
          </p:nvSpPr>
          <p:spPr>
            <a:xfrm>
              <a:off x="623732" y="4760445"/>
              <a:ext cx="2447777" cy="6873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900"/>
                </a:spcAft>
              </a:pPr>
              <a:r>
                <a:rPr lang="en-US" altLang="ko-KR" sz="1000" b="1" dirty="0">
                  <a:solidFill>
                    <a:srgbClr val="7B8898"/>
                  </a:solidFill>
                  <a:latin typeface="Muli Light" panose="020B0600000101010101" charset="0"/>
                </a:rPr>
                <a:t>Query calculation, </a:t>
              </a:r>
            </a:p>
            <a:p>
              <a:pPr algn="ctr">
                <a:spcAft>
                  <a:spcPts val="900"/>
                </a:spcAft>
              </a:pPr>
              <a:r>
                <a:rPr lang="en-US" altLang="ko-KR" sz="1000" b="1" dirty="0">
                  <a:solidFill>
                    <a:srgbClr val="7B8898"/>
                  </a:solidFill>
                  <a:latin typeface="Muli Light" panose="020B0600000101010101" charset="0"/>
                </a:rPr>
                <a:t>Evaluation Function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A08B4D1B-C982-4674-8BA8-48104B0A2928}"/>
                </a:ext>
              </a:extLst>
            </p:cNvPr>
            <p:cNvSpPr txBox="1"/>
            <p:nvPr/>
          </p:nvSpPr>
          <p:spPr>
            <a:xfrm>
              <a:off x="848201" y="5976372"/>
              <a:ext cx="1998838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u="sng" dirty="0">
                  <a:solidFill>
                    <a:schemeClr val="accent2">
                      <a:lumMod val="75000"/>
                    </a:schemeClr>
                  </a:solidFill>
                  <a:latin typeface="Muli Light" panose="020B0600000101010101" charset="0"/>
                </a:rPr>
                <a:t>tjstmdduq94@naver.com</a:t>
              </a:r>
              <a:endParaRPr lang="en-US" sz="900" u="sng" dirty="0">
                <a:solidFill>
                  <a:schemeClr val="accent2">
                    <a:lumMod val="75000"/>
                  </a:schemeClr>
                </a:solidFill>
                <a:latin typeface="Muli Light" panose="020B0600000101010101" charset="0"/>
              </a:endParaRPr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5ED42BC-A98F-456A-8985-BA16B83CC08F}"/>
                </a:ext>
              </a:extLst>
            </p:cNvPr>
            <p:cNvCxnSpPr>
              <a:cxnSpLocks/>
            </p:cNvCxnSpPr>
            <p:nvPr/>
          </p:nvCxnSpPr>
          <p:spPr>
            <a:xfrm>
              <a:off x="623732" y="5853121"/>
              <a:ext cx="2447777" cy="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CD390A56-08E6-4EDC-96B3-B5609C180804}"/>
              </a:ext>
            </a:extLst>
          </p:cNvPr>
          <p:cNvSpPr/>
          <p:nvPr/>
        </p:nvSpPr>
        <p:spPr>
          <a:xfrm>
            <a:off x="7713167" y="229211"/>
            <a:ext cx="1248883" cy="4630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Muli Light" panose="020B0600000101010101" charset="0"/>
            </a:endParaRPr>
          </a:p>
        </p:txBody>
      </p:sp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0BC21615-6D2B-4408-8790-7D1C9E3073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1297144"/>
              </p:ext>
            </p:extLst>
          </p:nvPr>
        </p:nvGraphicFramePr>
        <p:xfrm>
          <a:off x="4527996" y="799182"/>
          <a:ext cx="1943099" cy="1690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2" name="Group 94">
            <a:extLst>
              <a:ext uri="{FF2B5EF4-FFF2-40B4-BE49-F238E27FC236}">
                <a16:creationId xmlns:a16="http://schemas.microsoft.com/office/drawing/2014/main" id="{232EDC99-81C6-45B4-9111-173D1B2B73E3}"/>
              </a:ext>
            </a:extLst>
          </p:cNvPr>
          <p:cNvGrpSpPr/>
          <p:nvPr/>
        </p:nvGrpSpPr>
        <p:grpSpPr>
          <a:xfrm>
            <a:off x="2481093" y="936331"/>
            <a:ext cx="1850188" cy="3726414"/>
            <a:chOff x="604592" y="1688335"/>
            <a:chExt cx="2466917" cy="4968552"/>
          </a:xfrm>
        </p:grpSpPr>
        <p:sp>
          <p:nvSpPr>
            <p:cNvPr id="45" name="Rectangle 95">
              <a:extLst>
                <a:ext uri="{FF2B5EF4-FFF2-40B4-BE49-F238E27FC236}">
                  <a16:creationId xmlns:a16="http://schemas.microsoft.com/office/drawing/2014/main" id="{37FE3702-2358-4CCC-8722-DC786EE14CB5}"/>
                </a:ext>
              </a:extLst>
            </p:cNvPr>
            <p:cNvSpPr/>
            <p:nvPr/>
          </p:nvSpPr>
          <p:spPr>
            <a:xfrm>
              <a:off x="623732" y="3933056"/>
              <a:ext cx="2447777" cy="52322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Muli Light" panose="020B0600000101010101" charset="0"/>
                </a:rPr>
                <a:t>Jane Doe</a:t>
              </a:r>
            </a:p>
          </p:txBody>
        </p:sp>
        <p:grpSp>
          <p:nvGrpSpPr>
            <p:cNvPr id="46" name="Group 96">
              <a:extLst>
                <a:ext uri="{FF2B5EF4-FFF2-40B4-BE49-F238E27FC236}">
                  <a16:creationId xmlns:a16="http://schemas.microsoft.com/office/drawing/2014/main" id="{C32E1F27-C9E8-40F6-92C8-E66F20CB5EED}"/>
                </a:ext>
              </a:extLst>
            </p:cNvPr>
            <p:cNvGrpSpPr/>
            <p:nvPr/>
          </p:nvGrpSpPr>
          <p:grpSpPr>
            <a:xfrm>
              <a:off x="623732" y="1688335"/>
              <a:ext cx="2447777" cy="4968552"/>
              <a:chOff x="623732" y="1688563"/>
              <a:chExt cx="2447777" cy="487776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3" name="Rectangle 104">
                <a:extLst>
                  <a:ext uri="{FF2B5EF4-FFF2-40B4-BE49-F238E27FC236}">
                    <a16:creationId xmlns:a16="http://schemas.microsoft.com/office/drawing/2014/main" id="{72AC52C6-325F-40AC-853B-7B1CD20EEECE}"/>
                  </a:ext>
                </a:extLst>
              </p:cNvPr>
              <p:cNvSpPr/>
              <p:nvPr/>
            </p:nvSpPr>
            <p:spPr>
              <a:xfrm>
                <a:off x="623732" y="1688563"/>
                <a:ext cx="2447777" cy="48777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atin typeface="Muli Light" panose="020B0600000101010101" charset="0"/>
                </a:endParaRPr>
              </a:p>
            </p:txBody>
          </p:sp>
          <p:sp>
            <p:nvSpPr>
              <p:cNvPr id="54" name="Rectangle 105">
                <a:extLst>
                  <a:ext uri="{FF2B5EF4-FFF2-40B4-BE49-F238E27FC236}">
                    <a16:creationId xmlns:a16="http://schemas.microsoft.com/office/drawing/2014/main" id="{28253A86-35F1-47D8-9DE7-ACA8CD0C625F}"/>
                  </a:ext>
                </a:extLst>
              </p:cNvPr>
              <p:cNvSpPr/>
              <p:nvPr/>
            </p:nvSpPr>
            <p:spPr>
              <a:xfrm>
                <a:off x="623732" y="1703090"/>
                <a:ext cx="2447777" cy="11287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atin typeface="Muli Light" panose="020B0600000101010101" charset="0"/>
                </a:endParaRPr>
              </a:p>
            </p:txBody>
          </p:sp>
        </p:grpSp>
        <p:sp>
          <p:nvSpPr>
            <p:cNvPr id="47" name="Oval 97">
              <a:extLst>
                <a:ext uri="{FF2B5EF4-FFF2-40B4-BE49-F238E27FC236}">
                  <a16:creationId xmlns:a16="http://schemas.microsoft.com/office/drawing/2014/main" id="{14C18E27-AA05-4AA4-BFDE-5EA0841F6435}"/>
                </a:ext>
              </a:extLst>
            </p:cNvPr>
            <p:cNvSpPr/>
            <p:nvPr/>
          </p:nvSpPr>
          <p:spPr>
            <a:xfrm>
              <a:off x="983524" y="1988840"/>
              <a:ext cx="1728192" cy="1728192"/>
            </a:xfrm>
            <a:prstGeom prst="ellipse">
              <a:avLst/>
            </a:prstGeom>
            <a:solidFill>
              <a:schemeClr val="tx2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Muli Light" panose="020B0600000101010101" charset="0"/>
              </a:endParaRPr>
            </a:p>
          </p:txBody>
        </p:sp>
        <p:sp>
          <p:nvSpPr>
            <p:cNvPr id="48" name="Rectangle 98">
              <a:extLst>
                <a:ext uri="{FF2B5EF4-FFF2-40B4-BE49-F238E27FC236}">
                  <a16:creationId xmlns:a16="http://schemas.microsoft.com/office/drawing/2014/main" id="{BAEDC75C-01ED-4840-A371-E5A900888343}"/>
                </a:ext>
              </a:extLst>
            </p:cNvPr>
            <p:cNvSpPr/>
            <p:nvPr/>
          </p:nvSpPr>
          <p:spPr>
            <a:xfrm>
              <a:off x="623732" y="3807537"/>
              <a:ext cx="2447777" cy="523220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cap="all" dirty="0" err="1">
                  <a:solidFill>
                    <a:schemeClr val="tx1"/>
                  </a:solidFill>
                  <a:latin typeface="Muli Light" panose="020B0600000101010101" charset="0"/>
                </a:rPr>
                <a:t>Jeongmin</a:t>
              </a:r>
              <a:r>
                <a:rPr lang="en-US" sz="1050" b="1" cap="all" dirty="0">
                  <a:solidFill>
                    <a:schemeClr val="tx1"/>
                  </a:solidFill>
                  <a:latin typeface="Muli Light" panose="020B0600000101010101" charset="0"/>
                </a:rPr>
                <a:t> </a:t>
              </a:r>
              <a:r>
                <a:rPr lang="en-US" sz="1050" b="1" cap="all" dirty="0" err="1">
                  <a:solidFill>
                    <a:schemeClr val="tx1"/>
                  </a:solidFill>
                  <a:latin typeface="Muli Light" panose="020B0600000101010101" charset="0"/>
                </a:rPr>
                <a:t>kim</a:t>
              </a:r>
              <a:endParaRPr lang="en-US" sz="1050" b="1" cap="all" dirty="0">
                <a:solidFill>
                  <a:schemeClr val="tx1"/>
                </a:solidFill>
                <a:latin typeface="Muli Light" panose="020B0600000101010101" charset="0"/>
              </a:endParaRPr>
            </a:p>
          </p:txBody>
        </p:sp>
        <p:sp>
          <p:nvSpPr>
            <p:cNvPr id="49" name="Rectangle 99">
              <a:extLst>
                <a:ext uri="{FF2B5EF4-FFF2-40B4-BE49-F238E27FC236}">
                  <a16:creationId xmlns:a16="http://schemas.microsoft.com/office/drawing/2014/main" id="{A8D6B9FF-8686-4C93-88C1-D244923E7A7B}"/>
                </a:ext>
              </a:extLst>
            </p:cNvPr>
            <p:cNvSpPr/>
            <p:nvPr/>
          </p:nvSpPr>
          <p:spPr>
            <a:xfrm>
              <a:off x="623732" y="4348857"/>
              <a:ext cx="2447777" cy="2688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i="1" cap="all" dirty="0">
                <a:solidFill>
                  <a:schemeClr val="tx2"/>
                </a:solidFill>
                <a:latin typeface="Muli Light" panose="020B0600000101010101" charset="0"/>
              </a:endParaRPr>
            </a:p>
          </p:txBody>
        </p:sp>
        <p:sp>
          <p:nvSpPr>
            <p:cNvPr id="50" name="Rectangle 100">
              <a:extLst>
                <a:ext uri="{FF2B5EF4-FFF2-40B4-BE49-F238E27FC236}">
                  <a16:creationId xmlns:a16="http://schemas.microsoft.com/office/drawing/2014/main" id="{30E7E486-E98F-4669-92B9-B4280CF94E8B}"/>
                </a:ext>
              </a:extLst>
            </p:cNvPr>
            <p:cNvSpPr/>
            <p:nvPr/>
          </p:nvSpPr>
          <p:spPr>
            <a:xfrm>
              <a:off x="604592" y="4635826"/>
              <a:ext cx="2447777" cy="10464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900"/>
                </a:spcAft>
              </a:pPr>
              <a:r>
                <a:rPr lang="en-US" altLang="ko-KR" sz="1000" b="1" dirty="0">
                  <a:solidFill>
                    <a:srgbClr val="7B8898"/>
                  </a:solidFill>
                  <a:latin typeface="Muli Light" panose="020B0600000101010101" charset="0"/>
                </a:rPr>
                <a:t>Data Preprocessing, </a:t>
              </a:r>
            </a:p>
            <a:p>
              <a:pPr algn="ctr">
                <a:spcAft>
                  <a:spcPts val="900"/>
                </a:spcAft>
              </a:pPr>
              <a:r>
                <a:rPr lang="en-US" altLang="ko-KR" sz="1000" b="1" dirty="0">
                  <a:solidFill>
                    <a:srgbClr val="7B8898"/>
                  </a:solidFill>
                  <a:latin typeface="Muli Light" panose="020B0600000101010101" charset="0"/>
                </a:rPr>
                <a:t>Collecting tags, </a:t>
              </a:r>
            </a:p>
            <a:p>
              <a:pPr algn="ctr">
                <a:spcAft>
                  <a:spcPts val="900"/>
                </a:spcAft>
              </a:pPr>
              <a:r>
                <a:rPr lang="en-US" altLang="ko-KR" sz="1000" b="1" dirty="0">
                  <a:solidFill>
                    <a:srgbClr val="7B8898"/>
                  </a:solidFill>
                  <a:latin typeface="Muli Light" panose="020B0600000101010101" charset="0"/>
                </a:rPr>
                <a:t>Additional features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85348A1-CB43-455F-B9F5-70B58AB232D6}"/>
                </a:ext>
              </a:extLst>
            </p:cNvPr>
            <p:cNvSpPr txBox="1"/>
            <p:nvPr/>
          </p:nvSpPr>
          <p:spPr>
            <a:xfrm>
              <a:off x="848203" y="5976372"/>
              <a:ext cx="199883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u="sng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Muli Light" panose="020B0600000101010101" charset="0"/>
                </a:rPr>
                <a:t>minn951120@naver.com</a:t>
              </a:r>
              <a:endParaRPr lang="en-US" sz="900" u="sng" dirty="0">
                <a:solidFill>
                  <a:schemeClr val="accent6">
                    <a:lumMod val="60000"/>
                    <a:lumOff val="40000"/>
                  </a:schemeClr>
                </a:solidFill>
                <a:latin typeface="Muli Light" panose="020B0600000101010101" charset="0"/>
              </a:endParaRPr>
            </a:p>
          </p:txBody>
        </p:sp>
        <p:cxnSp>
          <p:nvCxnSpPr>
            <p:cNvPr id="52" name="Straight Connector 103">
              <a:extLst>
                <a:ext uri="{FF2B5EF4-FFF2-40B4-BE49-F238E27FC236}">
                  <a16:creationId xmlns:a16="http://schemas.microsoft.com/office/drawing/2014/main" id="{0FE96498-4E79-4BAF-AE22-9C27EBEED03B}"/>
                </a:ext>
              </a:extLst>
            </p:cNvPr>
            <p:cNvCxnSpPr>
              <a:cxnSpLocks/>
            </p:cNvCxnSpPr>
            <p:nvPr/>
          </p:nvCxnSpPr>
          <p:spPr>
            <a:xfrm>
              <a:off x="623732" y="5853121"/>
              <a:ext cx="2447777" cy="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 111">
            <a:extLst>
              <a:ext uri="{FF2B5EF4-FFF2-40B4-BE49-F238E27FC236}">
                <a16:creationId xmlns:a16="http://schemas.microsoft.com/office/drawing/2014/main" id="{6A327E48-1ED4-4BA7-81CF-B5B98B741973}"/>
              </a:ext>
            </a:extLst>
          </p:cNvPr>
          <p:cNvSpPr/>
          <p:nvPr/>
        </p:nvSpPr>
        <p:spPr>
          <a:xfrm>
            <a:off x="401592" y="2525036"/>
            <a:ext cx="1835833" cy="201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cap="all" dirty="0">
                <a:solidFill>
                  <a:schemeClr val="tx2"/>
                </a:solidFill>
                <a:latin typeface="Muli Light" panose="020B0600000101010101" charset="0"/>
              </a:rPr>
              <a:t>BACKEND DEVELOPER</a:t>
            </a:r>
          </a:p>
        </p:txBody>
      </p:sp>
      <p:grpSp>
        <p:nvGrpSpPr>
          <p:cNvPr id="56" name="Group 106">
            <a:extLst>
              <a:ext uri="{FF2B5EF4-FFF2-40B4-BE49-F238E27FC236}">
                <a16:creationId xmlns:a16="http://schemas.microsoft.com/office/drawing/2014/main" id="{A0F8BEBA-846E-472A-88E7-8CB6CC8D8402}"/>
              </a:ext>
            </a:extLst>
          </p:cNvPr>
          <p:cNvGrpSpPr/>
          <p:nvPr/>
        </p:nvGrpSpPr>
        <p:grpSpPr>
          <a:xfrm>
            <a:off x="6664257" y="936331"/>
            <a:ext cx="1876953" cy="3726414"/>
            <a:chOff x="568906" y="1700808"/>
            <a:chExt cx="2502604" cy="4968552"/>
          </a:xfrm>
        </p:grpSpPr>
        <p:sp>
          <p:nvSpPr>
            <p:cNvPr id="57" name="Rectangle 107">
              <a:extLst>
                <a:ext uri="{FF2B5EF4-FFF2-40B4-BE49-F238E27FC236}">
                  <a16:creationId xmlns:a16="http://schemas.microsoft.com/office/drawing/2014/main" id="{D916D839-0FF2-4237-B5BF-0CE14AE5C8F6}"/>
                </a:ext>
              </a:extLst>
            </p:cNvPr>
            <p:cNvSpPr/>
            <p:nvPr/>
          </p:nvSpPr>
          <p:spPr>
            <a:xfrm>
              <a:off x="623732" y="3933056"/>
              <a:ext cx="2447777" cy="52322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Muli Light" panose="020B0600000101010101" charset="0"/>
                </a:rPr>
                <a:t>Jane Doe</a:t>
              </a:r>
            </a:p>
          </p:txBody>
        </p:sp>
        <p:grpSp>
          <p:nvGrpSpPr>
            <p:cNvPr id="58" name="Group 108">
              <a:extLst>
                <a:ext uri="{FF2B5EF4-FFF2-40B4-BE49-F238E27FC236}">
                  <a16:creationId xmlns:a16="http://schemas.microsoft.com/office/drawing/2014/main" id="{0A4BBC88-F1DB-4339-8327-A52B41F94C51}"/>
                </a:ext>
              </a:extLst>
            </p:cNvPr>
            <p:cNvGrpSpPr/>
            <p:nvPr/>
          </p:nvGrpSpPr>
          <p:grpSpPr>
            <a:xfrm>
              <a:off x="623732" y="1700808"/>
              <a:ext cx="2447777" cy="4968552"/>
              <a:chOff x="623732" y="1700808"/>
              <a:chExt cx="2447777" cy="487776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5" name="Rectangle 116">
                <a:extLst>
                  <a:ext uri="{FF2B5EF4-FFF2-40B4-BE49-F238E27FC236}">
                    <a16:creationId xmlns:a16="http://schemas.microsoft.com/office/drawing/2014/main" id="{7DF6CAD6-ED27-40A7-865D-7BE47F2497DC}"/>
                  </a:ext>
                </a:extLst>
              </p:cNvPr>
              <p:cNvSpPr/>
              <p:nvPr/>
            </p:nvSpPr>
            <p:spPr>
              <a:xfrm>
                <a:off x="623732" y="1700808"/>
                <a:ext cx="2447777" cy="48777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atin typeface="Muli Light" panose="020B0600000101010101" charset="0"/>
                </a:endParaRPr>
              </a:p>
            </p:txBody>
          </p:sp>
          <p:sp>
            <p:nvSpPr>
              <p:cNvPr id="66" name="Rectangle 117">
                <a:extLst>
                  <a:ext uri="{FF2B5EF4-FFF2-40B4-BE49-F238E27FC236}">
                    <a16:creationId xmlns:a16="http://schemas.microsoft.com/office/drawing/2014/main" id="{02342486-5E1E-4F30-B18B-7D7CEFCD3C99}"/>
                  </a:ext>
                </a:extLst>
              </p:cNvPr>
              <p:cNvSpPr/>
              <p:nvPr/>
            </p:nvSpPr>
            <p:spPr>
              <a:xfrm>
                <a:off x="623732" y="1703090"/>
                <a:ext cx="2447777" cy="112879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atin typeface="Muli Light" panose="020B0600000101010101" charset="0"/>
                </a:endParaRPr>
              </a:p>
            </p:txBody>
          </p:sp>
        </p:grpSp>
        <p:sp>
          <p:nvSpPr>
            <p:cNvPr id="59" name="Oval 109">
              <a:extLst>
                <a:ext uri="{FF2B5EF4-FFF2-40B4-BE49-F238E27FC236}">
                  <a16:creationId xmlns:a16="http://schemas.microsoft.com/office/drawing/2014/main" id="{3790BA31-1D2B-4DF1-896E-0CE38B9935E4}"/>
                </a:ext>
              </a:extLst>
            </p:cNvPr>
            <p:cNvSpPr/>
            <p:nvPr/>
          </p:nvSpPr>
          <p:spPr>
            <a:xfrm>
              <a:off x="983524" y="1988840"/>
              <a:ext cx="1728192" cy="1728192"/>
            </a:xfrm>
            <a:prstGeom prst="ellipse">
              <a:avLst/>
            </a:prstGeom>
            <a:solidFill>
              <a:schemeClr val="tx2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Muli Light" panose="020B0600000101010101" charset="0"/>
              </a:endParaRPr>
            </a:p>
          </p:txBody>
        </p:sp>
        <p:sp>
          <p:nvSpPr>
            <p:cNvPr id="60" name="Rectangle 110">
              <a:extLst>
                <a:ext uri="{FF2B5EF4-FFF2-40B4-BE49-F238E27FC236}">
                  <a16:creationId xmlns:a16="http://schemas.microsoft.com/office/drawing/2014/main" id="{4DB97C93-B26B-47C1-AD32-BF3E5D4A5764}"/>
                </a:ext>
              </a:extLst>
            </p:cNvPr>
            <p:cNvSpPr/>
            <p:nvPr/>
          </p:nvSpPr>
          <p:spPr>
            <a:xfrm>
              <a:off x="623732" y="3807537"/>
              <a:ext cx="2447777" cy="523220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cap="all" dirty="0">
                  <a:solidFill>
                    <a:schemeClr val="tx1"/>
                  </a:solidFill>
                  <a:latin typeface="Muli Light" panose="020B0600000101010101" charset="0"/>
                </a:rPr>
                <a:t>HYUNJAE </a:t>
              </a:r>
              <a:r>
                <a:rPr lang="en-US" altLang="ko-KR" sz="1050" b="1" cap="all" dirty="0">
                  <a:solidFill>
                    <a:schemeClr val="tx1"/>
                  </a:solidFill>
                  <a:latin typeface="Muli Light" panose="020B0600000101010101" charset="0"/>
                </a:rPr>
                <a:t>LEE </a:t>
              </a:r>
              <a:endParaRPr lang="en-US" sz="1050" b="1" cap="all" dirty="0">
                <a:solidFill>
                  <a:schemeClr val="tx1"/>
                </a:solidFill>
                <a:latin typeface="Muli Light" panose="020B0600000101010101" charset="0"/>
              </a:endParaRPr>
            </a:p>
          </p:txBody>
        </p:sp>
        <p:sp>
          <p:nvSpPr>
            <p:cNvPr id="62" name="Rectangle 112">
              <a:extLst>
                <a:ext uri="{FF2B5EF4-FFF2-40B4-BE49-F238E27FC236}">
                  <a16:creationId xmlns:a16="http://schemas.microsoft.com/office/drawing/2014/main" id="{BD0F74EA-DA96-40F5-9FC0-2D183B526F57}"/>
                </a:ext>
              </a:extLst>
            </p:cNvPr>
            <p:cNvSpPr/>
            <p:nvPr/>
          </p:nvSpPr>
          <p:spPr>
            <a:xfrm>
              <a:off x="568906" y="4770193"/>
              <a:ext cx="2502604" cy="6873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900"/>
                </a:spcAft>
              </a:pPr>
              <a:r>
                <a:rPr lang="en-US" altLang="ko-KR" sz="1000" b="1" dirty="0">
                  <a:solidFill>
                    <a:srgbClr val="7B8898"/>
                  </a:solidFill>
                  <a:latin typeface="Muli Light" panose="020B0600000101010101" charset="0"/>
                </a:rPr>
                <a:t>Presentation, </a:t>
              </a:r>
            </a:p>
            <a:p>
              <a:pPr algn="ctr">
                <a:spcAft>
                  <a:spcPts val="900"/>
                </a:spcAft>
              </a:pPr>
              <a:r>
                <a:rPr lang="en-US" altLang="ko-KR" sz="1000" b="1" dirty="0">
                  <a:solidFill>
                    <a:srgbClr val="7B8898"/>
                  </a:solidFill>
                  <a:latin typeface="Muli Light" panose="020B0600000101010101" charset="0"/>
                </a:rPr>
                <a:t>Evaluation Function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68462DE-8E4B-4799-B574-2B81D915DE9A}"/>
                </a:ext>
              </a:extLst>
            </p:cNvPr>
            <p:cNvSpPr txBox="1"/>
            <p:nvPr/>
          </p:nvSpPr>
          <p:spPr>
            <a:xfrm>
              <a:off x="962549" y="5976372"/>
              <a:ext cx="1770144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u="sng" dirty="0">
                  <a:solidFill>
                    <a:schemeClr val="accent1"/>
                  </a:solidFill>
                  <a:latin typeface="Muli Light" panose="020B0600000101010101" charset="0"/>
                </a:rPr>
                <a:t>leehj8687@email.com</a:t>
              </a:r>
            </a:p>
          </p:txBody>
        </p:sp>
        <p:cxnSp>
          <p:nvCxnSpPr>
            <p:cNvPr id="64" name="Straight Connector 115">
              <a:extLst>
                <a:ext uri="{FF2B5EF4-FFF2-40B4-BE49-F238E27FC236}">
                  <a16:creationId xmlns:a16="http://schemas.microsoft.com/office/drawing/2014/main" id="{7102AE5C-D1AE-41CD-A543-5321DA0BA30B}"/>
                </a:ext>
              </a:extLst>
            </p:cNvPr>
            <p:cNvCxnSpPr>
              <a:cxnSpLocks/>
            </p:cNvCxnSpPr>
            <p:nvPr/>
          </p:nvCxnSpPr>
          <p:spPr>
            <a:xfrm>
              <a:off x="623732" y="5853121"/>
              <a:ext cx="2447777" cy="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7" name="다이어그램 66">
            <a:extLst>
              <a:ext uri="{FF2B5EF4-FFF2-40B4-BE49-F238E27FC236}">
                <a16:creationId xmlns:a16="http://schemas.microsoft.com/office/drawing/2014/main" id="{54F835FE-C7C1-4B94-8E33-1210ADF209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6704960"/>
              </p:ext>
            </p:extLst>
          </p:nvPr>
        </p:nvGraphicFramePr>
        <p:xfrm>
          <a:off x="6623910" y="950462"/>
          <a:ext cx="2045749" cy="1574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83" name="Group 118">
            <a:extLst>
              <a:ext uri="{FF2B5EF4-FFF2-40B4-BE49-F238E27FC236}">
                <a16:creationId xmlns:a16="http://schemas.microsoft.com/office/drawing/2014/main" id="{28EF158E-1DAB-4253-9C5A-EB37EBA3FA0E}"/>
              </a:ext>
            </a:extLst>
          </p:cNvPr>
          <p:cNvGrpSpPr/>
          <p:nvPr/>
        </p:nvGrpSpPr>
        <p:grpSpPr>
          <a:xfrm>
            <a:off x="347866" y="936332"/>
            <a:ext cx="1835835" cy="3726414"/>
            <a:chOff x="623729" y="1700808"/>
            <a:chExt cx="2447780" cy="4968552"/>
          </a:xfrm>
        </p:grpSpPr>
        <p:sp>
          <p:nvSpPr>
            <p:cNvPr id="84" name="Rectangle 119">
              <a:extLst>
                <a:ext uri="{FF2B5EF4-FFF2-40B4-BE49-F238E27FC236}">
                  <a16:creationId xmlns:a16="http://schemas.microsoft.com/office/drawing/2014/main" id="{CABF85D3-42DF-46AF-B9D1-7CF74ABDB0D2}"/>
                </a:ext>
              </a:extLst>
            </p:cNvPr>
            <p:cNvSpPr/>
            <p:nvPr/>
          </p:nvSpPr>
          <p:spPr>
            <a:xfrm>
              <a:off x="623732" y="3933056"/>
              <a:ext cx="2447777" cy="52322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Muli Light" panose="020B0600000101010101" charset="0"/>
                </a:rPr>
                <a:t>Jane Doe</a:t>
              </a:r>
            </a:p>
          </p:txBody>
        </p:sp>
        <p:grpSp>
          <p:nvGrpSpPr>
            <p:cNvPr id="85" name="Group 120">
              <a:extLst>
                <a:ext uri="{FF2B5EF4-FFF2-40B4-BE49-F238E27FC236}">
                  <a16:creationId xmlns:a16="http://schemas.microsoft.com/office/drawing/2014/main" id="{60826EF0-9BD0-4420-8874-CB0830668B3E}"/>
                </a:ext>
              </a:extLst>
            </p:cNvPr>
            <p:cNvGrpSpPr/>
            <p:nvPr/>
          </p:nvGrpSpPr>
          <p:grpSpPr>
            <a:xfrm>
              <a:off x="623732" y="1700808"/>
              <a:ext cx="2447777" cy="4968552"/>
              <a:chOff x="623732" y="1700808"/>
              <a:chExt cx="2447777" cy="487776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2" name="Rectangle 128">
                <a:extLst>
                  <a:ext uri="{FF2B5EF4-FFF2-40B4-BE49-F238E27FC236}">
                    <a16:creationId xmlns:a16="http://schemas.microsoft.com/office/drawing/2014/main" id="{EAF8E406-7853-4914-819F-92EB9C627049}"/>
                  </a:ext>
                </a:extLst>
              </p:cNvPr>
              <p:cNvSpPr/>
              <p:nvPr/>
            </p:nvSpPr>
            <p:spPr>
              <a:xfrm>
                <a:off x="623732" y="1700808"/>
                <a:ext cx="2447777" cy="48777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atin typeface="Muli Light" panose="020B0600000101010101" charset="0"/>
                </a:endParaRPr>
              </a:p>
            </p:txBody>
          </p:sp>
          <p:sp>
            <p:nvSpPr>
              <p:cNvPr id="93" name="Rectangle 129">
                <a:extLst>
                  <a:ext uri="{FF2B5EF4-FFF2-40B4-BE49-F238E27FC236}">
                    <a16:creationId xmlns:a16="http://schemas.microsoft.com/office/drawing/2014/main" id="{818218C0-340C-47B9-8FC6-20A40B9C60D0}"/>
                  </a:ext>
                </a:extLst>
              </p:cNvPr>
              <p:cNvSpPr/>
              <p:nvPr/>
            </p:nvSpPr>
            <p:spPr>
              <a:xfrm>
                <a:off x="623732" y="1703090"/>
                <a:ext cx="2447777" cy="112879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atin typeface="Muli Light" panose="020B0600000101010101" charset="0"/>
                </a:endParaRPr>
              </a:p>
            </p:txBody>
          </p:sp>
        </p:grpSp>
        <p:sp>
          <p:nvSpPr>
            <p:cNvPr id="86" name="Oval 121">
              <a:extLst>
                <a:ext uri="{FF2B5EF4-FFF2-40B4-BE49-F238E27FC236}">
                  <a16:creationId xmlns:a16="http://schemas.microsoft.com/office/drawing/2014/main" id="{A656A469-D74A-4F14-AA2F-4D57D40B1563}"/>
                </a:ext>
              </a:extLst>
            </p:cNvPr>
            <p:cNvSpPr/>
            <p:nvPr/>
          </p:nvSpPr>
          <p:spPr>
            <a:xfrm>
              <a:off x="983524" y="1988840"/>
              <a:ext cx="1728192" cy="1728192"/>
            </a:xfrm>
            <a:prstGeom prst="ellipse">
              <a:avLst/>
            </a:prstGeom>
            <a:solidFill>
              <a:schemeClr val="tx2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Muli Light" panose="020B0600000101010101" charset="0"/>
              </a:endParaRPr>
            </a:p>
          </p:txBody>
        </p:sp>
        <p:sp>
          <p:nvSpPr>
            <p:cNvPr id="87" name="Rectangle 122">
              <a:extLst>
                <a:ext uri="{FF2B5EF4-FFF2-40B4-BE49-F238E27FC236}">
                  <a16:creationId xmlns:a16="http://schemas.microsoft.com/office/drawing/2014/main" id="{B1030324-C19A-4BB8-B482-79EA1FDA1EA2}"/>
                </a:ext>
              </a:extLst>
            </p:cNvPr>
            <p:cNvSpPr/>
            <p:nvPr/>
          </p:nvSpPr>
          <p:spPr>
            <a:xfrm>
              <a:off x="623732" y="3807537"/>
              <a:ext cx="2447777" cy="523220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cap="all" dirty="0">
                  <a:solidFill>
                    <a:schemeClr val="tx1"/>
                  </a:solidFill>
                  <a:latin typeface="Muli Light" panose="020B0600000101010101" charset="0"/>
                </a:rPr>
                <a:t>JINWOO </a:t>
              </a:r>
              <a:r>
                <a:rPr lang="en-US" altLang="ko-KR" sz="1050" b="1" cap="all" dirty="0">
                  <a:solidFill>
                    <a:schemeClr val="tx1"/>
                  </a:solidFill>
                  <a:latin typeface="Muli Light" panose="020B0600000101010101" charset="0"/>
                </a:rPr>
                <a:t>JEON </a:t>
              </a:r>
              <a:endParaRPr lang="en-US" sz="1050" b="1" cap="all" dirty="0">
                <a:solidFill>
                  <a:schemeClr val="tx1"/>
                </a:solidFill>
                <a:latin typeface="Muli Light" panose="020B0600000101010101" charset="0"/>
              </a:endParaRPr>
            </a:p>
          </p:txBody>
        </p:sp>
        <p:sp>
          <p:nvSpPr>
            <p:cNvPr id="88" name="Rectangle 123">
              <a:extLst>
                <a:ext uri="{FF2B5EF4-FFF2-40B4-BE49-F238E27FC236}">
                  <a16:creationId xmlns:a16="http://schemas.microsoft.com/office/drawing/2014/main" id="{19406EF4-2F4C-4088-91EA-6CDDCFE6AF20}"/>
                </a:ext>
              </a:extLst>
            </p:cNvPr>
            <p:cNvSpPr/>
            <p:nvPr/>
          </p:nvSpPr>
          <p:spPr>
            <a:xfrm>
              <a:off x="623732" y="4348857"/>
              <a:ext cx="2447777" cy="2688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i="1" cap="all" dirty="0">
                <a:solidFill>
                  <a:schemeClr val="tx2"/>
                </a:solidFill>
                <a:latin typeface="Muli Light" panose="020B0600000101010101" charset="0"/>
              </a:endParaRPr>
            </a:p>
          </p:txBody>
        </p:sp>
        <p:sp>
          <p:nvSpPr>
            <p:cNvPr id="89" name="Rectangle 124">
              <a:extLst>
                <a:ext uri="{FF2B5EF4-FFF2-40B4-BE49-F238E27FC236}">
                  <a16:creationId xmlns:a16="http://schemas.microsoft.com/office/drawing/2014/main" id="{88A8EF74-F484-436C-B149-44C8122DEBA9}"/>
                </a:ext>
              </a:extLst>
            </p:cNvPr>
            <p:cNvSpPr/>
            <p:nvPr/>
          </p:nvSpPr>
          <p:spPr>
            <a:xfrm>
              <a:off x="623729" y="4694109"/>
              <a:ext cx="2447777" cy="10464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900"/>
                </a:spcAft>
              </a:pPr>
              <a:r>
                <a:rPr lang="en-US" altLang="ko-KR" sz="1000" b="1" dirty="0">
                  <a:solidFill>
                    <a:srgbClr val="7B8898"/>
                  </a:solidFill>
                  <a:latin typeface="Muli Light" panose="020B0600000101010101" charset="0"/>
                </a:rPr>
                <a:t>Data Preprocessing, </a:t>
              </a:r>
            </a:p>
            <a:p>
              <a:pPr algn="ctr">
                <a:spcAft>
                  <a:spcPts val="900"/>
                </a:spcAft>
              </a:pPr>
              <a:r>
                <a:rPr lang="en-US" altLang="ko-KR" sz="1000" b="1" dirty="0">
                  <a:solidFill>
                    <a:srgbClr val="7B8898"/>
                  </a:solidFill>
                  <a:latin typeface="Muli Light" panose="020B0600000101010101" charset="0"/>
                </a:rPr>
                <a:t>Collecting chatlogs, </a:t>
              </a:r>
            </a:p>
            <a:p>
              <a:pPr algn="ctr">
                <a:spcAft>
                  <a:spcPts val="900"/>
                </a:spcAft>
              </a:pPr>
              <a:r>
                <a:rPr lang="en-US" altLang="ko-KR" sz="1000" b="1" dirty="0">
                  <a:solidFill>
                    <a:srgbClr val="7B8898"/>
                  </a:solidFill>
                  <a:latin typeface="Muli Light" panose="020B0600000101010101" charset="0"/>
                </a:rPr>
                <a:t>Additional features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1016463-D9DC-4A1F-9F29-0F140A90D566}"/>
                </a:ext>
              </a:extLst>
            </p:cNvPr>
            <p:cNvSpPr txBox="1"/>
            <p:nvPr/>
          </p:nvSpPr>
          <p:spPr>
            <a:xfrm>
              <a:off x="1013844" y="5976372"/>
              <a:ext cx="1667550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u="sng" dirty="0">
                  <a:solidFill>
                    <a:schemeClr val="accent4"/>
                  </a:solidFill>
                  <a:latin typeface="Muli Light" panose="020B0600000101010101" charset="0"/>
                </a:rPr>
                <a:t>zinuzian@gmail.com</a:t>
              </a:r>
            </a:p>
          </p:txBody>
        </p:sp>
        <p:cxnSp>
          <p:nvCxnSpPr>
            <p:cNvPr id="91" name="Straight Connector 127">
              <a:extLst>
                <a:ext uri="{FF2B5EF4-FFF2-40B4-BE49-F238E27FC236}">
                  <a16:creationId xmlns:a16="http://schemas.microsoft.com/office/drawing/2014/main" id="{241D4DC7-E6CF-43B4-9E26-5F25A2E6633B}"/>
                </a:ext>
              </a:extLst>
            </p:cNvPr>
            <p:cNvCxnSpPr>
              <a:cxnSpLocks/>
            </p:cNvCxnSpPr>
            <p:nvPr/>
          </p:nvCxnSpPr>
          <p:spPr>
            <a:xfrm>
              <a:off x="623732" y="5853121"/>
              <a:ext cx="2447777" cy="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4" name="다이어그램 93">
            <a:extLst>
              <a:ext uri="{FF2B5EF4-FFF2-40B4-BE49-F238E27FC236}">
                <a16:creationId xmlns:a16="http://schemas.microsoft.com/office/drawing/2014/main" id="{EA4E31A5-944C-4DFC-ACD9-71BA1AB0AB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4974034"/>
              </p:ext>
            </p:extLst>
          </p:nvPr>
        </p:nvGraphicFramePr>
        <p:xfrm>
          <a:off x="219419" y="834435"/>
          <a:ext cx="1943099" cy="1690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03" name="Rectangle 111">
            <a:extLst>
              <a:ext uri="{FF2B5EF4-FFF2-40B4-BE49-F238E27FC236}">
                <a16:creationId xmlns:a16="http://schemas.microsoft.com/office/drawing/2014/main" id="{BB8C46FA-1E7C-4ADD-ADEC-97EACBDB30E4}"/>
              </a:ext>
            </a:extLst>
          </p:cNvPr>
          <p:cNvSpPr/>
          <p:nvPr/>
        </p:nvSpPr>
        <p:spPr>
          <a:xfrm>
            <a:off x="326685" y="2922368"/>
            <a:ext cx="1835833" cy="201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i="1" cap="all" dirty="0">
                <a:solidFill>
                  <a:schemeClr val="tx1"/>
                </a:solidFill>
                <a:latin typeface="Muli Light" panose="020B0600000101010101" charset="0"/>
              </a:rPr>
              <a:t>Team leader</a:t>
            </a:r>
          </a:p>
        </p:txBody>
      </p:sp>
      <p:graphicFrame>
        <p:nvGraphicFramePr>
          <p:cNvPr id="69" name="다이어그램 68">
            <a:extLst>
              <a:ext uri="{FF2B5EF4-FFF2-40B4-BE49-F238E27FC236}">
                <a16:creationId xmlns:a16="http://schemas.microsoft.com/office/drawing/2014/main" id="{A493D218-B830-49EB-ABD5-CCE9179B46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3571516"/>
              </p:ext>
            </p:extLst>
          </p:nvPr>
        </p:nvGraphicFramePr>
        <p:xfrm>
          <a:off x="2420729" y="774942"/>
          <a:ext cx="1943099" cy="1690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1798322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BF840B-454A-44D5-914F-F085FD36D2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6A5813AE-A9EA-4AF5-9FCC-88A3BA5F60FE}"/>
              </a:ext>
            </a:extLst>
          </p:cNvPr>
          <p:cNvSpPr txBox="1">
            <a:spLocks/>
          </p:cNvSpPr>
          <p:nvPr/>
        </p:nvSpPr>
        <p:spPr>
          <a:xfrm>
            <a:off x="144555" y="1022566"/>
            <a:ext cx="8854889" cy="48350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000" b="1" dirty="0">
                <a:latin typeface="Muli Light" panose="020B0600000101010101" charset="0"/>
                <a:cs typeface="Arial" panose="020B0604020202020204" pitchFamily="34" charset="0"/>
              </a:rPr>
              <a:t>Analyze 5 chatlogs that are belonged to the input streamer</a:t>
            </a:r>
          </a:p>
        </p:txBody>
      </p:sp>
      <p:sp>
        <p:nvSpPr>
          <p:cNvPr id="6" name="Google Shape;70;p15">
            <a:extLst>
              <a:ext uri="{FF2B5EF4-FFF2-40B4-BE49-F238E27FC236}">
                <a16:creationId xmlns:a16="http://schemas.microsoft.com/office/drawing/2014/main" id="{022CF9C6-6C62-47DC-8C7E-70C37F4A7BF3}"/>
              </a:ext>
            </a:extLst>
          </p:cNvPr>
          <p:cNvSpPr txBox="1">
            <a:spLocks/>
          </p:cNvSpPr>
          <p:nvPr/>
        </p:nvSpPr>
        <p:spPr>
          <a:xfrm>
            <a:off x="161364" y="52688"/>
            <a:ext cx="7741188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4800" dirty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Additional Features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0598259-A851-41E3-A2E7-6F46EEFCD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605536"/>
            <a:ext cx="9144000" cy="164341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5A04D22-D4E0-489F-968E-C9360D3EBF87}"/>
              </a:ext>
            </a:extLst>
          </p:cNvPr>
          <p:cNvSpPr/>
          <p:nvPr/>
        </p:nvSpPr>
        <p:spPr>
          <a:xfrm>
            <a:off x="-2" y="2771479"/>
            <a:ext cx="9143999" cy="4774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FF148B8D-1442-471A-B5F8-B67D3F0E2590}"/>
              </a:ext>
            </a:extLst>
          </p:cNvPr>
          <p:cNvSpPr txBox="1">
            <a:spLocks/>
          </p:cNvSpPr>
          <p:nvPr/>
        </p:nvSpPr>
        <p:spPr>
          <a:xfrm>
            <a:off x="75078" y="3467689"/>
            <a:ext cx="8854889" cy="48350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000" b="1" dirty="0">
                <a:latin typeface="Muli Light" panose="020B0600000101010101" charset="0"/>
                <a:cs typeface="Arial" panose="020B0604020202020204" pitchFamily="34" charset="0"/>
              </a:rPr>
              <a:t>1</a:t>
            </a:r>
            <a:r>
              <a:rPr lang="en-US" altLang="ko-KR" sz="2000" b="1" baseline="30000" dirty="0">
                <a:latin typeface="Muli Light" panose="020B0600000101010101" charset="0"/>
                <a:cs typeface="Arial" panose="020B0604020202020204" pitchFamily="34" charset="0"/>
              </a:rPr>
              <a:t>st</a:t>
            </a:r>
            <a:r>
              <a:rPr lang="en-US" altLang="ko-KR" sz="2000" b="1" dirty="0">
                <a:latin typeface="Muli Light" panose="020B0600000101010101" charset="0"/>
                <a:cs typeface="Arial" panose="020B0604020202020204" pitchFamily="34" charset="0"/>
              </a:rPr>
              <a:t> chatlog (426328564.txt) belonged to a streamer called ‘</a:t>
            </a:r>
            <a:r>
              <a:rPr lang="en-US" altLang="ko-KR" sz="2000" b="1" dirty="0" err="1">
                <a:latin typeface="Muli Light" panose="020B0600000101010101" charset="0"/>
                <a:cs typeface="Arial" panose="020B0604020202020204" pitchFamily="34" charset="0"/>
              </a:rPr>
              <a:t>voyboy</a:t>
            </a:r>
            <a:r>
              <a:rPr lang="en-US" altLang="ko-KR" sz="2000" b="1" dirty="0">
                <a:latin typeface="Muli Light" panose="020B0600000101010101" charset="0"/>
                <a:cs typeface="Arial" panose="020B0604020202020204" pitchFamily="34" charset="0"/>
              </a:rPr>
              <a:t>’ has been analyzed and output that results</a:t>
            </a:r>
          </a:p>
        </p:txBody>
      </p:sp>
    </p:spTree>
    <p:extLst>
      <p:ext uri="{BB962C8B-B14F-4D97-AF65-F5344CB8AC3E}">
        <p14:creationId xmlns:p14="http://schemas.microsoft.com/office/powerpoint/2010/main" val="2825188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BF840B-454A-44D5-914F-F085FD36D2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6" name="Google Shape;70;p15">
            <a:extLst>
              <a:ext uri="{FF2B5EF4-FFF2-40B4-BE49-F238E27FC236}">
                <a16:creationId xmlns:a16="http://schemas.microsoft.com/office/drawing/2014/main" id="{022CF9C6-6C62-47DC-8C7E-70C37F4A7BF3}"/>
              </a:ext>
            </a:extLst>
          </p:cNvPr>
          <p:cNvSpPr txBox="1">
            <a:spLocks/>
          </p:cNvSpPr>
          <p:nvPr/>
        </p:nvSpPr>
        <p:spPr>
          <a:xfrm>
            <a:off x="1421850" y="2143050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800" dirty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Troubles &amp; Analysis</a:t>
            </a:r>
          </a:p>
        </p:txBody>
      </p:sp>
    </p:spTree>
    <p:extLst>
      <p:ext uri="{BB962C8B-B14F-4D97-AF65-F5344CB8AC3E}">
        <p14:creationId xmlns:p14="http://schemas.microsoft.com/office/powerpoint/2010/main" val="2389859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BF840B-454A-44D5-914F-F085FD36D2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6A5813AE-A9EA-4AF5-9FCC-88A3BA5F60FE}"/>
              </a:ext>
            </a:extLst>
          </p:cNvPr>
          <p:cNvSpPr txBox="1">
            <a:spLocks/>
          </p:cNvSpPr>
          <p:nvPr/>
        </p:nvSpPr>
        <p:spPr>
          <a:xfrm>
            <a:off x="144555" y="1022566"/>
            <a:ext cx="8854889" cy="71313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3200" b="1" dirty="0">
                <a:latin typeface="Muli Light" panose="020B0600000101010101" charset="0"/>
                <a:cs typeface="Arial" panose="020B0604020202020204" pitchFamily="34" charset="0"/>
              </a:rPr>
              <a:t>Evaluation</a:t>
            </a:r>
          </a:p>
        </p:txBody>
      </p:sp>
      <p:sp>
        <p:nvSpPr>
          <p:cNvPr id="6" name="Google Shape;70;p15">
            <a:extLst>
              <a:ext uri="{FF2B5EF4-FFF2-40B4-BE49-F238E27FC236}">
                <a16:creationId xmlns:a16="http://schemas.microsoft.com/office/drawing/2014/main" id="{022CF9C6-6C62-47DC-8C7E-70C37F4A7BF3}"/>
              </a:ext>
            </a:extLst>
          </p:cNvPr>
          <p:cNvSpPr txBox="1">
            <a:spLocks/>
          </p:cNvSpPr>
          <p:nvPr/>
        </p:nvSpPr>
        <p:spPr>
          <a:xfrm>
            <a:off x="161364" y="52688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4800" dirty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Trouble Shooting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47217" y="1820942"/>
                <a:ext cx="5849566" cy="883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/>
                        </a:rPr>
                        <m:t>𝐸𝑣𝑎𝑙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𝑞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𝑟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/>
                            </a:rPr>
                            <m:t>𝑛𝑢𝑚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𝑇𝑎𝑔𝑠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</m:d>
                          <m:r>
                            <a:rPr lang="en-US" altLang="ko-KR" sz="2400" b="0" i="1" smtClean="0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n-US" altLang="ko-KR" sz="2400" b="0" i="1" smtClean="0">
                              <a:latin typeface="Cambria Math"/>
                              <a:ea typeface="Cambria Math"/>
                            </a:rPr>
                            <m:t>𝑇𝑎𝑔𝑠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e>
                          </m:d>
                          <m:r>
                            <a:rPr lang="en-US" altLang="ko-KR" sz="24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/>
                            </a:rPr>
                            <m:t>𝑛𝑢𝑚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𝑇𝑎𝑔𝑠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</m:d>
                          <m:r>
                            <a:rPr lang="en-US" altLang="ko-KR" sz="24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217" y="1820942"/>
                <a:ext cx="5849566" cy="8835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09897" y="3447268"/>
                <a:ext cx="7524206" cy="874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/>
                        </a:rPr>
                        <m:t>𝐸𝑣𝑎𝑙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𝑞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𝑟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/>
                            </a:rPr>
                            <m:t>𝑛𝑢𝑚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𝑓𝑜𝑙𝑙𝑜𝑤𝑒𝑟𝑠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</m:d>
                          <m:r>
                            <a:rPr lang="en-US" altLang="ko-KR" sz="2400" b="0" i="1" smtClean="0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n-US" altLang="ko-KR" sz="2400" i="1">
                              <a:latin typeface="Cambria Math"/>
                            </a:rPr>
                            <m:t>𝑓𝑜𝑙𝑙𝑜𝑤𝑒𝑟𝑠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e>
                          </m:d>
                          <m:r>
                            <a:rPr lang="en-US" altLang="ko-KR" sz="24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/>
                            </a:rPr>
                            <m:t>𝑛𝑢𝑚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ko-KR" sz="2400" i="1">
                              <a:latin typeface="Cambria Math"/>
                            </a:rPr>
                            <m:t>𝑓𝑜𝑙𝑙𝑜𝑤𝑒𝑟𝑠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</m:d>
                          <m:r>
                            <a:rPr lang="en-US" altLang="ko-KR" sz="24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897" y="3447268"/>
                <a:ext cx="7524206" cy="87459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C:\Users\Faust\Downloads\sa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686" y="1550802"/>
            <a:ext cx="1423854" cy="14238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883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BF840B-454A-44D5-914F-F085FD36D2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6A5813AE-A9EA-4AF5-9FCC-88A3BA5F60FE}"/>
              </a:ext>
            </a:extLst>
          </p:cNvPr>
          <p:cNvSpPr txBox="1">
            <a:spLocks/>
          </p:cNvSpPr>
          <p:nvPr/>
        </p:nvSpPr>
        <p:spPr>
          <a:xfrm>
            <a:off x="144555" y="1022566"/>
            <a:ext cx="8854889" cy="71313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3200" b="1" dirty="0">
                <a:latin typeface="Muli Light" panose="020B0600000101010101" charset="0"/>
                <a:cs typeface="Arial" panose="020B0604020202020204" pitchFamily="34" charset="0"/>
              </a:rPr>
              <a:t>Evaluation</a:t>
            </a:r>
          </a:p>
        </p:txBody>
      </p:sp>
      <p:sp>
        <p:nvSpPr>
          <p:cNvPr id="6" name="Google Shape;70;p15">
            <a:extLst>
              <a:ext uri="{FF2B5EF4-FFF2-40B4-BE49-F238E27FC236}">
                <a16:creationId xmlns:a16="http://schemas.microsoft.com/office/drawing/2014/main" id="{022CF9C6-6C62-47DC-8C7E-70C37F4A7BF3}"/>
              </a:ext>
            </a:extLst>
          </p:cNvPr>
          <p:cNvSpPr txBox="1">
            <a:spLocks/>
          </p:cNvSpPr>
          <p:nvPr/>
        </p:nvSpPr>
        <p:spPr>
          <a:xfrm>
            <a:off x="161364" y="52688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4800" dirty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Trouble Shooting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09896" y="3884567"/>
                <a:ext cx="7524206" cy="874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/>
                        </a:rPr>
                        <m:t>𝐸𝑣𝑎𝑙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𝑞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𝑟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/>
                            </a:rPr>
                            <m:t>𝑛𝑢𝑚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𝑓𝑜𝑙𝑙𝑜𝑤𝑒𝑟𝑠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</m:d>
                          <m:r>
                            <a:rPr lang="en-US" altLang="ko-KR" sz="2400" b="0" i="1" smtClean="0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n-US" altLang="ko-KR" sz="2400" i="1">
                              <a:latin typeface="Cambria Math"/>
                            </a:rPr>
                            <m:t>𝑓𝑜𝑙𝑙𝑜𝑤𝑒𝑟𝑠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e>
                          </m:d>
                          <m:r>
                            <a:rPr lang="en-US" altLang="ko-KR" sz="24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/>
                            </a:rPr>
                            <m:t>𝑛𝑢𝑚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ko-KR" sz="2400" i="1">
                              <a:latin typeface="Cambria Math"/>
                            </a:rPr>
                            <m:t>𝑓𝑜𝑙𝑙𝑜𝑤𝑒𝑟𝑠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/>
                                </a:rPr>
                                <m:t>𝑞</m:t>
                              </m:r>
                            </m:e>
                          </m:d>
                          <m:r>
                            <a:rPr lang="en-US" altLang="ko-KR" sz="2400" i="1" smtClean="0">
                              <a:latin typeface="Cambria Math"/>
                              <a:ea typeface="Cambria Math"/>
                            </a:rPr>
                            <m:t>∪</m:t>
                          </m:r>
                          <m:r>
                            <a:rPr lang="en-US" altLang="ko-KR" sz="2400" i="1">
                              <a:latin typeface="Cambria Math"/>
                            </a:rPr>
                            <m:t>𝑓𝑜𝑙𝑙𝑜𝑤𝑒𝑟𝑠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e>
                          </m:d>
                          <m:r>
                            <a:rPr lang="en-US" altLang="ko-KR" sz="24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896" y="3884567"/>
                <a:ext cx="7524206" cy="87459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09897" y="1576587"/>
                <a:ext cx="7524206" cy="874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/>
                        </a:rPr>
                        <m:t>𝐸𝑣𝑎𝑙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𝑞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𝑟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/>
                            </a:rPr>
                            <m:t>𝑛𝑢𝑚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𝑓𝑜𝑙𝑙𝑜𝑤𝑒𝑟𝑠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</m:d>
                          <m:r>
                            <a:rPr lang="en-US" altLang="ko-KR" sz="2400" b="0" i="1" smtClean="0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n-US" altLang="ko-KR" sz="2400" i="1">
                              <a:latin typeface="Cambria Math"/>
                            </a:rPr>
                            <m:t>𝑓𝑜𝑙𝑙𝑜𝑤𝑒𝑟𝑠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e>
                          </m:d>
                          <m:r>
                            <a:rPr lang="en-US" altLang="ko-KR" sz="24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/>
                            </a:rPr>
                            <m:t>𝑛𝑢𝑚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ko-KR" sz="2400" i="1">
                              <a:latin typeface="Cambria Math"/>
                            </a:rPr>
                            <m:t>𝑓𝑜𝑙𝑙𝑜𝑤𝑒𝑟𝑠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</m:d>
                          <m:r>
                            <a:rPr lang="en-US" altLang="ko-KR" sz="24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897" y="1576587"/>
                <a:ext cx="7524206" cy="87459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09897" y="2730577"/>
                <a:ext cx="7524206" cy="874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/>
                        </a:rPr>
                        <m:t>𝐸𝑣𝑎𝑙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𝑞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𝑟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/>
                            </a:rPr>
                            <m:t>𝑛𝑢𝑚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𝑓𝑜𝑙𝑙𝑜𝑤𝑒𝑟𝑠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</m:d>
                          <m:r>
                            <a:rPr lang="en-US" altLang="ko-KR" sz="2400" b="0" i="1" smtClean="0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n-US" altLang="ko-KR" sz="2400" i="1">
                              <a:latin typeface="Cambria Math"/>
                            </a:rPr>
                            <m:t>𝑓𝑜𝑙𝑙𝑜𝑤𝑒𝑟𝑠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e>
                          </m:d>
                          <m:r>
                            <a:rPr lang="en-US" altLang="ko-KR" sz="24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/>
                            </a:rPr>
                            <m:t>𝑛𝑢𝑚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ko-KR" sz="2400" i="1">
                              <a:latin typeface="Cambria Math"/>
                            </a:rPr>
                            <m:t>𝑓𝑜𝑙𝑙𝑜𝑤𝑒𝑟𝑠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</m:d>
                          <m:r>
                            <a:rPr lang="en-US" altLang="ko-KR" sz="24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897" y="2730577"/>
                <a:ext cx="7524206" cy="87459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2173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BF840B-454A-44D5-914F-F085FD36D2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6A5813AE-A9EA-4AF5-9FCC-88A3BA5F60FE}"/>
              </a:ext>
            </a:extLst>
          </p:cNvPr>
          <p:cNvSpPr txBox="1">
            <a:spLocks/>
          </p:cNvSpPr>
          <p:nvPr/>
        </p:nvSpPr>
        <p:spPr>
          <a:xfrm>
            <a:off x="144555" y="1022566"/>
            <a:ext cx="8854889" cy="71313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3200" b="1" dirty="0">
                <a:latin typeface="Muli Light" panose="020B0600000101010101" charset="0"/>
                <a:cs typeface="Arial" panose="020B0604020202020204" pitchFamily="34" charset="0"/>
              </a:rPr>
              <a:t>Data Collection</a:t>
            </a:r>
          </a:p>
        </p:txBody>
      </p:sp>
      <p:sp>
        <p:nvSpPr>
          <p:cNvPr id="6" name="Google Shape;70;p15">
            <a:extLst>
              <a:ext uri="{FF2B5EF4-FFF2-40B4-BE49-F238E27FC236}">
                <a16:creationId xmlns:a16="http://schemas.microsoft.com/office/drawing/2014/main" id="{022CF9C6-6C62-47DC-8C7E-70C37F4A7BF3}"/>
              </a:ext>
            </a:extLst>
          </p:cNvPr>
          <p:cNvSpPr txBox="1">
            <a:spLocks/>
          </p:cNvSpPr>
          <p:nvPr/>
        </p:nvSpPr>
        <p:spPr>
          <a:xfrm>
            <a:off x="161364" y="52688"/>
            <a:ext cx="8912834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4800" dirty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Trouble Shooting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08835" y="3074310"/>
            <a:ext cx="6817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FF0000"/>
                </a:solidFill>
                <a:latin typeface="Muli Light" panose="020B0604020202020204" charset="0"/>
              </a:rPr>
              <a:t>Too Many Requests, Not enough mana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BF1CEC5-E20E-4AF6-9F61-9F76D6DEC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19" y="1821564"/>
            <a:ext cx="7738560" cy="11659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2616" y="3719281"/>
            <a:ext cx="85603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7030A0"/>
                </a:solidFill>
                <a:latin typeface="Muli Light" panose="020B0604020202020204" charset="0"/>
              </a:rPr>
              <a:t>Downloading </a:t>
            </a:r>
            <a:r>
              <a:rPr lang="en-US" altLang="ko-KR" sz="2000" b="1" dirty="0" err="1">
                <a:solidFill>
                  <a:srgbClr val="7030A0"/>
                </a:solidFill>
                <a:latin typeface="Muli Light" panose="020B0604020202020204" charset="0"/>
              </a:rPr>
              <a:t>chatlog</a:t>
            </a:r>
            <a:r>
              <a:rPr lang="en-US" altLang="ko-KR" sz="2000" b="1" dirty="0">
                <a:solidFill>
                  <a:srgbClr val="7030A0"/>
                </a:solidFill>
                <a:latin typeface="Muli Light" panose="020B0604020202020204" charset="0"/>
              </a:rPr>
              <a:t> * </a:t>
            </a:r>
            <a:r>
              <a:rPr lang="en-US" altLang="ko-KR" sz="2000" b="1" dirty="0">
                <a:solidFill>
                  <a:srgbClr val="FF0000"/>
                </a:solidFill>
                <a:latin typeface="Muli Light" panose="020B0604020202020204" charset="0"/>
              </a:rPr>
              <a:t>100</a:t>
            </a:r>
            <a:r>
              <a:rPr lang="en-US" altLang="ko-KR" sz="2000" b="1" dirty="0">
                <a:solidFill>
                  <a:srgbClr val="92D050"/>
                </a:solidFill>
                <a:latin typeface="Muli Light" panose="020B0604020202020204" charset="0"/>
              </a:rPr>
              <a:t> 		</a:t>
            </a:r>
            <a:r>
              <a:rPr lang="en-US" altLang="ko-KR" sz="2000" b="1" dirty="0">
                <a:solidFill>
                  <a:srgbClr val="92D050"/>
                </a:solidFill>
                <a:latin typeface="Muli Light" panose="020B0604020202020204" charset="0"/>
                <a:sym typeface="Wingdings" panose="05000000000000000000" pitchFamily="2" charset="2"/>
              </a:rPr>
              <a:t> </a:t>
            </a:r>
            <a:r>
              <a:rPr lang="en-US" altLang="ko-KR" sz="2000" b="1" dirty="0">
                <a:solidFill>
                  <a:srgbClr val="92D050"/>
                </a:solidFill>
                <a:latin typeface="Muli Light" panose="020B0604020202020204" charset="0"/>
              </a:rPr>
              <a:t>Wasted time but </a:t>
            </a:r>
            <a:r>
              <a:rPr lang="en-US" altLang="ko-KR" sz="2000" b="1" dirty="0">
                <a:solidFill>
                  <a:srgbClr val="FF0000"/>
                </a:solidFill>
                <a:latin typeface="Muli Light" panose="020B0604020202020204" charset="0"/>
              </a:rPr>
              <a:t>done</a:t>
            </a:r>
            <a:r>
              <a:rPr lang="en-US" altLang="ko-KR" sz="2000" b="1" dirty="0">
                <a:solidFill>
                  <a:srgbClr val="92D050"/>
                </a:solidFill>
                <a:latin typeface="Muli Light" panose="020B0604020202020204" charset="0"/>
              </a:rPr>
              <a:t>.</a:t>
            </a:r>
            <a:endParaRPr lang="en-US" altLang="ko-KR" sz="2000" b="1" dirty="0">
              <a:solidFill>
                <a:srgbClr val="7030A0"/>
              </a:solidFill>
              <a:latin typeface="Muli Light" panose="020B0604020202020204" charset="0"/>
            </a:endParaRPr>
          </a:p>
          <a:p>
            <a:r>
              <a:rPr lang="en-US" altLang="ko-KR" sz="2000" b="1" dirty="0">
                <a:solidFill>
                  <a:srgbClr val="7030A0"/>
                </a:solidFill>
                <a:latin typeface="Muli Light" panose="020B0604020202020204" charset="0"/>
              </a:rPr>
              <a:t>Follower list * </a:t>
            </a:r>
            <a:r>
              <a:rPr lang="en-US" altLang="ko-KR" sz="2000" b="1" dirty="0">
                <a:solidFill>
                  <a:srgbClr val="FF0000"/>
                </a:solidFill>
                <a:latin typeface="Muli Light" panose="020B0604020202020204" charset="0"/>
              </a:rPr>
              <a:t>20 </a:t>
            </a:r>
            <a:r>
              <a:rPr lang="en-US" altLang="ko-KR" sz="2000" b="1" dirty="0">
                <a:solidFill>
                  <a:srgbClr val="7030A0"/>
                </a:solidFill>
                <a:latin typeface="Muli Light" panose="020B0604020202020204" charset="0"/>
              </a:rPr>
              <a:t>			</a:t>
            </a:r>
            <a:r>
              <a:rPr lang="en-US" altLang="ko-KR" sz="2000" b="1" dirty="0">
                <a:solidFill>
                  <a:srgbClr val="92D050"/>
                </a:solidFill>
                <a:latin typeface="Muli Light" panose="020B0604020202020204" charset="0"/>
                <a:sym typeface="Wingdings" panose="05000000000000000000" pitchFamily="2" charset="2"/>
              </a:rPr>
              <a:t> </a:t>
            </a:r>
            <a:r>
              <a:rPr lang="en-US" altLang="ko-KR" sz="2000" b="1" dirty="0">
                <a:solidFill>
                  <a:srgbClr val="92D050"/>
                </a:solidFill>
                <a:latin typeface="Muli Light" panose="020B0604020202020204" charset="0"/>
              </a:rPr>
              <a:t>Only </a:t>
            </a:r>
            <a:r>
              <a:rPr lang="en-US" altLang="ko-KR" sz="2000" b="1" dirty="0">
                <a:solidFill>
                  <a:srgbClr val="FF0000"/>
                </a:solidFill>
                <a:latin typeface="Muli Light" panose="020B0604020202020204" charset="0"/>
              </a:rPr>
              <a:t>10000 </a:t>
            </a:r>
            <a:r>
              <a:rPr lang="en-US" altLang="ko-KR" sz="2000" b="1" dirty="0">
                <a:solidFill>
                  <a:srgbClr val="92D050"/>
                </a:solidFill>
                <a:latin typeface="Muli Light" panose="020B0604020202020204" charset="0"/>
              </a:rPr>
              <a:t>recent followers</a:t>
            </a:r>
            <a:endParaRPr lang="en-US" altLang="ko-KR" sz="2000" b="1" dirty="0">
              <a:solidFill>
                <a:srgbClr val="7030A0"/>
              </a:solidFill>
              <a:latin typeface="Muli Light" panose="020B0604020202020204" charset="0"/>
            </a:endParaRPr>
          </a:p>
          <a:p>
            <a:r>
              <a:rPr lang="en-US" altLang="ko-KR" sz="2000" b="1" dirty="0">
                <a:solidFill>
                  <a:srgbClr val="7030A0"/>
                </a:solidFill>
                <a:latin typeface="Muli Light" panose="020B0604020202020204" charset="0"/>
              </a:rPr>
              <a:t>Get id by name * </a:t>
            </a:r>
            <a:r>
              <a:rPr lang="en-US" altLang="ko-KR" sz="2000" b="1" dirty="0">
                <a:solidFill>
                  <a:srgbClr val="FF0000"/>
                </a:solidFill>
                <a:latin typeface="Muli Light" panose="020B0604020202020204" charset="0"/>
              </a:rPr>
              <a:t>10000</a:t>
            </a:r>
            <a:r>
              <a:rPr lang="en-US" altLang="ko-KR" sz="2000" b="1" dirty="0">
                <a:solidFill>
                  <a:srgbClr val="7030A0"/>
                </a:solidFill>
                <a:latin typeface="Muli Light" panose="020B0604020202020204" charset="0"/>
              </a:rPr>
              <a:t>(</a:t>
            </a:r>
            <a:r>
              <a:rPr lang="en-US" altLang="ko-KR" sz="2000" b="1" dirty="0" err="1">
                <a:solidFill>
                  <a:srgbClr val="7030A0"/>
                </a:solidFill>
                <a:latin typeface="Muli Light" panose="020B0604020202020204" charset="0"/>
              </a:rPr>
              <a:t>avg</a:t>
            </a:r>
            <a:r>
              <a:rPr lang="en-US" altLang="ko-KR" sz="2000" b="1" dirty="0">
                <a:solidFill>
                  <a:srgbClr val="7030A0"/>
                </a:solidFill>
                <a:latin typeface="Muli Light" panose="020B0604020202020204" charset="0"/>
              </a:rPr>
              <a:t>) * </a:t>
            </a:r>
            <a:r>
              <a:rPr lang="en-US" altLang="ko-KR" sz="2000" b="1" dirty="0">
                <a:solidFill>
                  <a:srgbClr val="FF0000"/>
                </a:solidFill>
                <a:latin typeface="Muli Light" panose="020B0604020202020204" charset="0"/>
              </a:rPr>
              <a:t>20</a:t>
            </a:r>
            <a:r>
              <a:rPr lang="en-US" altLang="ko-KR" sz="2000" b="1" dirty="0">
                <a:solidFill>
                  <a:srgbClr val="7030A0"/>
                </a:solidFill>
                <a:latin typeface="Muli Light" panose="020B0604020202020204" charset="0"/>
              </a:rPr>
              <a:t> 	</a:t>
            </a:r>
            <a:r>
              <a:rPr lang="en-US" altLang="ko-KR" sz="2000" b="1" dirty="0">
                <a:solidFill>
                  <a:srgbClr val="92D050"/>
                </a:solidFill>
                <a:latin typeface="Muli Light" panose="020B0604020202020204" charset="0"/>
                <a:sym typeface="Wingdings" panose="05000000000000000000" pitchFamily="2" charset="2"/>
              </a:rPr>
              <a:t></a:t>
            </a:r>
            <a:r>
              <a:rPr lang="en-US" altLang="ko-KR" sz="2000" b="1" dirty="0">
                <a:solidFill>
                  <a:srgbClr val="92D050"/>
                </a:solidFill>
                <a:latin typeface="Muli Light" panose="020B0604020202020204" charset="0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Muli Light" panose="020B0604020202020204" charset="0"/>
              </a:rPr>
              <a:t>No way </a:t>
            </a:r>
            <a:r>
              <a:rPr lang="en-US" altLang="ko-KR" sz="2000" b="1" dirty="0">
                <a:solidFill>
                  <a:srgbClr val="92D050"/>
                </a:solidFill>
                <a:latin typeface="Muli Light" panose="020B0604020202020204" charset="0"/>
              </a:rPr>
              <a:t>to do this.</a:t>
            </a:r>
            <a:endParaRPr lang="en-US" altLang="ko-KR" sz="2000" b="1" dirty="0">
              <a:solidFill>
                <a:srgbClr val="7030A0"/>
              </a:solidFill>
              <a:latin typeface="Muli Light" panose="020B0604020202020204" charset="0"/>
            </a:endParaRPr>
          </a:p>
          <a:p>
            <a:r>
              <a:rPr lang="en-US" altLang="ko-KR" sz="2000" b="1" dirty="0">
                <a:solidFill>
                  <a:srgbClr val="7030A0"/>
                </a:solidFill>
                <a:latin typeface="Muli Light" panose="020B0604020202020204" charset="0"/>
              </a:rPr>
              <a:t>About 200,000</a:t>
            </a:r>
          </a:p>
        </p:txBody>
      </p:sp>
    </p:spTree>
    <p:extLst>
      <p:ext uri="{BB962C8B-B14F-4D97-AF65-F5344CB8AC3E}">
        <p14:creationId xmlns:p14="http://schemas.microsoft.com/office/powerpoint/2010/main" val="3094727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BF840B-454A-44D5-914F-F085FD36D2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6A5813AE-A9EA-4AF5-9FCC-88A3BA5F60FE}"/>
              </a:ext>
            </a:extLst>
          </p:cNvPr>
          <p:cNvSpPr txBox="1">
            <a:spLocks/>
          </p:cNvSpPr>
          <p:nvPr/>
        </p:nvSpPr>
        <p:spPr>
          <a:xfrm>
            <a:off x="144555" y="1022566"/>
            <a:ext cx="8854889" cy="71313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3200" b="1" dirty="0">
                <a:latin typeface="Muli Light" panose="020B0600000101010101" charset="0"/>
                <a:cs typeface="Arial" panose="020B0604020202020204" pitchFamily="34" charset="0"/>
              </a:rPr>
              <a:t>Evaluation itself is not correct</a:t>
            </a:r>
          </a:p>
        </p:txBody>
      </p:sp>
      <p:sp>
        <p:nvSpPr>
          <p:cNvPr id="6" name="Google Shape;70;p15">
            <a:extLst>
              <a:ext uri="{FF2B5EF4-FFF2-40B4-BE49-F238E27FC236}">
                <a16:creationId xmlns:a16="http://schemas.microsoft.com/office/drawing/2014/main" id="{022CF9C6-6C62-47DC-8C7E-70C37F4A7BF3}"/>
              </a:ext>
            </a:extLst>
          </p:cNvPr>
          <p:cNvSpPr txBox="1">
            <a:spLocks/>
          </p:cNvSpPr>
          <p:nvPr/>
        </p:nvSpPr>
        <p:spPr>
          <a:xfrm>
            <a:off x="161364" y="52688"/>
            <a:ext cx="8912834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4800" dirty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Trouble Shooting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7749" y="3273395"/>
            <a:ext cx="50000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  <a:latin typeface="Muli Light" panose="020B0604020202020204" charset="0"/>
              </a:rPr>
              <a:t>Cannot get whole followers </a:t>
            </a:r>
          </a:p>
          <a:p>
            <a:pPr algn="ctr"/>
            <a:r>
              <a:rPr lang="en-US" altLang="ko-KR" sz="2800" b="1" dirty="0">
                <a:solidFill>
                  <a:srgbClr val="FF0000"/>
                </a:solidFill>
                <a:latin typeface="Muli Light" panose="020B0604020202020204" charset="0"/>
                <a:sym typeface="Wingdings" panose="05000000000000000000" pitchFamily="2" charset="2"/>
              </a:rPr>
              <a:t> Incorrect evaluation</a:t>
            </a:r>
            <a:endParaRPr lang="en-US" altLang="ko-KR" sz="2800" b="1" dirty="0">
              <a:solidFill>
                <a:srgbClr val="FF0000"/>
              </a:solidFill>
              <a:latin typeface="Muli Light" panose="020B060402020202020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BF1CEC5-E20E-4AF6-9F61-9F76D6DEC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19" y="1821564"/>
            <a:ext cx="7738560" cy="116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3004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BF840B-454A-44D5-914F-F085FD36D2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6A5813AE-A9EA-4AF5-9FCC-88A3BA5F60FE}"/>
              </a:ext>
            </a:extLst>
          </p:cNvPr>
          <p:cNvSpPr txBox="1">
            <a:spLocks/>
          </p:cNvSpPr>
          <p:nvPr/>
        </p:nvSpPr>
        <p:spPr>
          <a:xfrm>
            <a:off x="144555" y="1022566"/>
            <a:ext cx="8854889" cy="71313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3200" b="1" dirty="0">
                <a:latin typeface="Muli Light" panose="020B0600000101010101" charset="0"/>
                <a:cs typeface="Arial" panose="020B0604020202020204" pitchFamily="34" charset="0"/>
              </a:rPr>
              <a:t>Algorithm</a:t>
            </a:r>
          </a:p>
        </p:txBody>
      </p:sp>
      <p:sp>
        <p:nvSpPr>
          <p:cNvPr id="6" name="Google Shape;70;p15">
            <a:extLst>
              <a:ext uri="{FF2B5EF4-FFF2-40B4-BE49-F238E27FC236}">
                <a16:creationId xmlns:a16="http://schemas.microsoft.com/office/drawing/2014/main" id="{022CF9C6-6C62-47DC-8C7E-70C37F4A7BF3}"/>
              </a:ext>
            </a:extLst>
          </p:cNvPr>
          <p:cNvSpPr txBox="1">
            <a:spLocks/>
          </p:cNvSpPr>
          <p:nvPr/>
        </p:nvSpPr>
        <p:spPr>
          <a:xfrm>
            <a:off x="161364" y="52688"/>
            <a:ext cx="8912834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4800" dirty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Trouble Shooting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86497" y="1835483"/>
            <a:ext cx="5583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FF0000"/>
                </a:solidFill>
                <a:latin typeface="Muli Light" panose="020B0604020202020204" charset="0"/>
              </a:rPr>
              <a:t>10000 * 10000 comparison * 19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86497" y="3043049"/>
            <a:ext cx="50626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FF0000"/>
                </a:solidFill>
                <a:latin typeface="Muli Light" panose="020B0604020202020204" charset="0"/>
              </a:rPr>
              <a:t>Sorting </a:t>
            </a:r>
            <a:r>
              <a:rPr lang="en-US" altLang="ko-KR" sz="2800" b="1" dirty="0">
                <a:solidFill>
                  <a:srgbClr val="305178"/>
                </a:solidFill>
                <a:latin typeface="Muli Light" panose="020B0604020202020204" charset="0"/>
              </a:rPr>
              <a:t>two list </a:t>
            </a:r>
          </a:p>
          <a:p>
            <a:pPr algn="ctr"/>
            <a:r>
              <a:rPr lang="en-US" altLang="ko-KR" sz="2800" b="1" dirty="0">
                <a:solidFill>
                  <a:srgbClr val="305178"/>
                </a:solidFill>
                <a:latin typeface="Muli Light" panose="020B0604020202020204" charset="0"/>
              </a:rPr>
              <a:t>+</a:t>
            </a:r>
            <a:r>
              <a:rPr lang="en-US" altLang="ko-KR" sz="2800" b="1" dirty="0">
                <a:solidFill>
                  <a:srgbClr val="FF0000"/>
                </a:solidFill>
                <a:latin typeface="Muli Light" panose="020B0604020202020204" charset="0"/>
              </a:rPr>
              <a:t> </a:t>
            </a:r>
            <a:r>
              <a:rPr lang="en-US" altLang="ko-KR" sz="2800" b="1" dirty="0">
                <a:solidFill>
                  <a:srgbClr val="305178"/>
                </a:solidFill>
                <a:latin typeface="Muli Light" panose="020B0604020202020204" charset="0"/>
              </a:rPr>
              <a:t>comparison in </a:t>
            </a:r>
            <a:r>
              <a:rPr lang="en-US" altLang="ko-KR" sz="2800" b="1" dirty="0">
                <a:solidFill>
                  <a:srgbClr val="FF0000"/>
                </a:solidFill>
                <a:latin typeface="Muli Light" panose="020B0604020202020204" charset="0"/>
              </a:rPr>
              <a:t>O(min(</a:t>
            </a:r>
            <a:r>
              <a:rPr lang="en-US" altLang="ko-KR" sz="2800" b="1" dirty="0" err="1">
                <a:solidFill>
                  <a:srgbClr val="FF0000"/>
                </a:solidFill>
                <a:latin typeface="Muli Light" panose="020B0604020202020204" charset="0"/>
              </a:rPr>
              <a:t>m,n</a:t>
            </a:r>
            <a:r>
              <a:rPr lang="en-US" altLang="ko-KR" sz="2800" b="1" dirty="0">
                <a:solidFill>
                  <a:srgbClr val="FF0000"/>
                </a:solidFill>
                <a:latin typeface="Muli Light" panose="020B0604020202020204" charset="0"/>
              </a:rPr>
              <a:t>))</a:t>
            </a:r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6A5813AE-A9EA-4AF5-9FCC-88A3BA5F60FE}"/>
              </a:ext>
            </a:extLst>
          </p:cNvPr>
          <p:cNvSpPr txBox="1">
            <a:spLocks/>
          </p:cNvSpPr>
          <p:nvPr/>
        </p:nvSpPr>
        <p:spPr>
          <a:xfrm>
            <a:off x="153815" y="1740527"/>
            <a:ext cx="8854889" cy="71313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400" b="1" dirty="0">
                <a:solidFill>
                  <a:srgbClr val="7030A0"/>
                </a:solidFill>
                <a:latin typeface="Muli Light" panose="020B0600000101010101" charset="0"/>
                <a:cs typeface="Arial" panose="020B0604020202020204" pitchFamily="34" charset="0"/>
              </a:rPr>
              <a:t>Problem :</a:t>
            </a:r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6A5813AE-A9EA-4AF5-9FCC-88A3BA5F60FE}"/>
              </a:ext>
            </a:extLst>
          </p:cNvPr>
          <p:cNvSpPr txBox="1">
            <a:spLocks/>
          </p:cNvSpPr>
          <p:nvPr/>
        </p:nvSpPr>
        <p:spPr>
          <a:xfrm>
            <a:off x="153815" y="3163536"/>
            <a:ext cx="8854889" cy="71313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400" b="1" dirty="0">
                <a:solidFill>
                  <a:srgbClr val="92D050"/>
                </a:solidFill>
                <a:latin typeface="Muli Light" panose="020B0600000101010101" charset="0"/>
                <a:cs typeface="Arial" panose="020B0604020202020204" pitchFamily="34" charset="0"/>
              </a:rPr>
              <a:t>Solution :</a:t>
            </a:r>
          </a:p>
        </p:txBody>
      </p:sp>
      <p:sp>
        <p:nvSpPr>
          <p:cNvPr id="11" name="텍스트 개체 틀 5">
            <a:extLst>
              <a:ext uri="{FF2B5EF4-FFF2-40B4-BE49-F238E27FC236}">
                <a16:creationId xmlns:a16="http://schemas.microsoft.com/office/drawing/2014/main" id="{6A5813AE-A9EA-4AF5-9FCC-88A3BA5F60FE}"/>
              </a:ext>
            </a:extLst>
          </p:cNvPr>
          <p:cNvSpPr txBox="1">
            <a:spLocks/>
          </p:cNvSpPr>
          <p:nvPr/>
        </p:nvSpPr>
        <p:spPr>
          <a:xfrm>
            <a:off x="8174010" y="1869217"/>
            <a:ext cx="900188" cy="71313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1600" b="1" dirty="0">
                <a:solidFill>
                  <a:schemeClr val="tx1"/>
                </a:solidFill>
                <a:latin typeface="Muli Light" panose="020B0600000101010101" charset="0"/>
                <a:cs typeface="Arial" panose="020B0604020202020204" pitchFamily="34" charset="0"/>
              </a:rPr>
              <a:t>10m</a:t>
            </a:r>
          </a:p>
        </p:txBody>
      </p:sp>
      <p:sp>
        <p:nvSpPr>
          <p:cNvPr id="12" name="텍스트 개체 틀 5">
            <a:extLst>
              <a:ext uri="{FF2B5EF4-FFF2-40B4-BE49-F238E27FC236}">
                <a16:creationId xmlns:a16="http://schemas.microsoft.com/office/drawing/2014/main" id="{6A5813AE-A9EA-4AF5-9FCC-88A3BA5F60FE}"/>
              </a:ext>
            </a:extLst>
          </p:cNvPr>
          <p:cNvSpPr txBox="1">
            <a:spLocks/>
          </p:cNvSpPr>
          <p:nvPr/>
        </p:nvSpPr>
        <p:spPr>
          <a:xfrm>
            <a:off x="8174010" y="3233338"/>
            <a:ext cx="900188" cy="71313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1600" b="1" dirty="0">
                <a:solidFill>
                  <a:schemeClr val="tx1"/>
                </a:solidFill>
                <a:latin typeface="Muli Light" panose="020B0600000101010101" charset="0"/>
                <a:cs typeface="Arial" panose="020B0604020202020204" pitchFamily="34" charset="0"/>
              </a:rPr>
              <a:t>3s</a:t>
            </a:r>
          </a:p>
        </p:txBody>
      </p:sp>
    </p:spTree>
    <p:extLst>
      <p:ext uri="{BB962C8B-B14F-4D97-AF65-F5344CB8AC3E}">
        <p14:creationId xmlns:p14="http://schemas.microsoft.com/office/powerpoint/2010/main" val="25508570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BF840B-454A-44D5-914F-F085FD36D2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6A5813AE-A9EA-4AF5-9FCC-88A3BA5F60FE}"/>
              </a:ext>
            </a:extLst>
          </p:cNvPr>
          <p:cNvSpPr txBox="1">
            <a:spLocks/>
          </p:cNvSpPr>
          <p:nvPr/>
        </p:nvSpPr>
        <p:spPr>
          <a:xfrm>
            <a:off x="144555" y="1022566"/>
            <a:ext cx="8854889" cy="71313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3200" b="1" dirty="0">
                <a:latin typeface="Muli Light" panose="020B0600000101010101" charset="0"/>
                <a:cs typeface="Arial" panose="020B0604020202020204" pitchFamily="34" charset="0"/>
              </a:rPr>
              <a:t>Evaluation?</a:t>
            </a:r>
          </a:p>
        </p:txBody>
      </p:sp>
      <p:sp>
        <p:nvSpPr>
          <p:cNvPr id="6" name="Google Shape;70;p15">
            <a:extLst>
              <a:ext uri="{FF2B5EF4-FFF2-40B4-BE49-F238E27FC236}">
                <a16:creationId xmlns:a16="http://schemas.microsoft.com/office/drawing/2014/main" id="{022CF9C6-6C62-47DC-8C7E-70C37F4A7BF3}"/>
              </a:ext>
            </a:extLst>
          </p:cNvPr>
          <p:cNvSpPr txBox="1">
            <a:spLocks/>
          </p:cNvSpPr>
          <p:nvPr/>
        </p:nvSpPr>
        <p:spPr>
          <a:xfrm>
            <a:off x="161364" y="52688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4800" dirty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9847" y="2006536"/>
            <a:ext cx="787427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Even though the evaluation value decreases as lower rank,</a:t>
            </a:r>
          </a:p>
          <a:p>
            <a:r>
              <a:rPr lang="en-US" altLang="ko-KR" sz="1600" dirty="0"/>
              <a:t>the recent 10000 followers were </a:t>
            </a:r>
            <a:r>
              <a:rPr lang="en-US" altLang="ko-KR" sz="1600" dirty="0">
                <a:solidFill>
                  <a:srgbClr val="FF0000"/>
                </a:solidFill>
              </a:rPr>
              <a:t>not enough </a:t>
            </a:r>
            <a:r>
              <a:rPr lang="en-US" altLang="ko-KR" sz="1600" dirty="0"/>
              <a:t>to show the taste of the whole followers.</a:t>
            </a:r>
          </a:p>
          <a:p>
            <a:endParaRPr lang="en-US" altLang="ko-KR" sz="1600" dirty="0"/>
          </a:p>
          <a:p>
            <a:r>
              <a:rPr lang="en-US" altLang="ko-KR" sz="1600" dirty="0"/>
              <a:t>Also, there’s a </a:t>
            </a:r>
            <a:r>
              <a:rPr lang="en-US" altLang="ko-KR" sz="1600" dirty="0">
                <a:solidFill>
                  <a:srgbClr val="FF0000"/>
                </a:solidFill>
              </a:rPr>
              <a:t>huge gap</a:t>
            </a:r>
            <a:r>
              <a:rPr lang="en-US" altLang="ko-KR" sz="1600" dirty="0"/>
              <a:t> in number of followers between streamers, </a:t>
            </a:r>
          </a:p>
          <a:p>
            <a:r>
              <a:rPr lang="en-US" altLang="ko-KR" sz="1600" dirty="0"/>
              <a:t>which leads to abnormal evaluation values.</a:t>
            </a:r>
          </a:p>
          <a:p>
            <a:endParaRPr lang="en-US" altLang="ko-KR" sz="1600" dirty="0"/>
          </a:p>
          <a:p>
            <a:r>
              <a:rPr lang="en-US" altLang="ko-KR" sz="1600" dirty="0"/>
              <a:t>We had to decide </a:t>
            </a:r>
            <a:r>
              <a:rPr lang="en-US" altLang="ko-KR" sz="1600" dirty="0">
                <a:solidFill>
                  <a:srgbClr val="FF0000"/>
                </a:solidFill>
              </a:rPr>
              <a:t>give up</a:t>
            </a:r>
            <a:r>
              <a:rPr lang="en-US" altLang="ko-KR" sz="1600" dirty="0"/>
              <a:t> using followers as a evaluation method and </a:t>
            </a:r>
            <a:r>
              <a:rPr lang="en-US" altLang="ko-KR" sz="1600" dirty="0">
                <a:solidFill>
                  <a:srgbClr val="FF0000"/>
                </a:solidFill>
              </a:rPr>
              <a:t>find new one</a:t>
            </a:r>
            <a:r>
              <a:rPr lang="en-US" altLang="ko-KR" sz="1600" dirty="0"/>
              <a:t>, </a:t>
            </a:r>
          </a:p>
          <a:p>
            <a:r>
              <a:rPr lang="en-US" altLang="ko-KR" sz="1600" dirty="0"/>
              <a:t>or get </a:t>
            </a:r>
            <a:r>
              <a:rPr lang="en-US" altLang="ko-KR" sz="1600" dirty="0">
                <a:solidFill>
                  <a:srgbClr val="FF0000"/>
                </a:solidFill>
              </a:rPr>
              <a:t>whole follower list </a:t>
            </a:r>
            <a:r>
              <a:rPr lang="en-US" altLang="ko-KR" sz="1600" dirty="0"/>
              <a:t>from the first time.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276991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BF840B-454A-44D5-914F-F085FD36D2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sp>
        <p:nvSpPr>
          <p:cNvPr id="6" name="Google Shape;70;p15">
            <a:extLst>
              <a:ext uri="{FF2B5EF4-FFF2-40B4-BE49-F238E27FC236}">
                <a16:creationId xmlns:a16="http://schemas.microsoft.com/office/drawing/2014/main" id="{022CF9C6-6C62-47DC-8C7E-70C37F4A7BF3}"/>
              </a:ext>
            </a:extLst>
          </p:cNvPr>
          <p:cNvSpPr txBox="1">
            <a:spLocks/>
          </p:cNvSpPr>
          <p:nvPr/>
        </p:nvSpPr>
        <p:spPr>
          <a:xfrm>
            <a:off x="782199" y="489738"/>
            <a:ext cx="1875750" cy="88095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800" dirty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Q&amp;A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AB71BC-DCAD-441D-A4BB-486B0410E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949" y="1606775"/>
            <a:ext cx="6096985" cy="31430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220FAD-9B45-4742-8F5C-09BFED92B450}"/>
              </a:ext>
            </a:extLst>
          </p:cNvPr>
          <p:cNvSpPr txBox="1"/>
          <p:nvPr/>
        </p:nvSpPr>
        <p:spPr>
          <a:xfrm>
            <a:off x="5032800" y="1180954"/>
            <a:ext cx="2467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hlinkClick r:id="rId3"/>
              </a:rPr>
              <a:t>https://github.com/twit-cau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15F27A-840B-4685-B86B-626FD3D88AA5}"/>
              </a:ext>
            </a:extLst>
          </p:cNvPr>
          <p:cNvSpPr txBox="1"/>
          <p:nvPr/>
        </p:nvSpPr>
        <p:spPr>
          <a:xfrm flipH="1">
            <a:off x="4023939" y="905398"/>
            <a:ext cx="3028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Check out our codes if you need!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33720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EE72349-0C7F-4F23-B34C-8A9D23F091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FFCD0B-17F7-46BA-9239-3D86F8DCAADA}"/>
              </a:ext>
            </a:extLst>
          </p:cNvPr>
          <p:cNvSpPr txBox="1"/>
          <p:nvPr/>
        </p:nvSpPr>
        <p:spPr>
          <a:xfrm>
            <a:off x="3082649" y="2070848"/>
            <a:ext cx="297870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Muli Light" panose="020B0600000101010101" charset="0"/>
              </a:rPr>
              <a:t>Thank you!</a:t>
            </a:r>
          </a:p>
          <a:p>
            <a:r>
              <a:rPr lang="en-US" altLang="ko-KR" sz="4400" dirty="0">
                <a:latin typeface="Muli Light" panose="020B0600000101010101" charset="0"/>
              </a:rPr>
              <a:t>    Merci!</a:t>
            </a:r>
            <a:endParaRPr lang="ko-KR" altLang="en-US" sz="4400" dirty="0">
              <a:latin typeface="Muli Light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572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BF840B-454A-44D5-914F-F085FD36D2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6A5813AE-A9EA-4AF5-9FCC-88A3BA5F60FE}"/>
              </a:ext>
            </a:extLst>
          </p:cNvPr>
          <p:cNvSpPr txBox="1">
            <a:spLocks/>
          </p:cNvSpPr>
          <p:nvPr/>
        </p:nvSpPr>
        <p:spPr>
          <a:xfrm>
            <a:off x="1272545" y="1099886"/>
            <a:ext cx="6970119" cy="229549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3600" b="1" dirty="0">
                <a:latin typeface="Muli Light" panose="020B0600000101010101" charset="0"/>
                <a:cs typeface="Arial" panose="020B0604020202020204" pitchFamily="34" charset="0"/>
              </a:rPr>
              <a:t>Project Overview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3600" b="1" dirty="0">
                <a:latin typeface="Muli Light" panose="020B0600000101010101" charset="0"/>
                <a:cs typeface="Arial" panose="020B0604020202020204" pitchFamily="34" charset="0"/>
              </a:rPr>
              <a:t>Progress &amp; Result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3600" b="1" dirty="0">
                <a:latin typeface="Muli Light" panose="020B0600000101010101" charset="0"/>
                <a:cs typeface="Arial" panose="020B0604020202020204" pitchFamily="34" charset="0"/>
              </a:rPr>
              <a:t>Troubles &amp; Analysis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3600" b="1" dirty="0">
                <a:latin typeface="Muli Light" panose="020B0600000101010101" charset="0"/>
                <a:cs typeface="Arial" panose="020B0604020202020204" pitchFamily="34" charset="0"/>
              </a:rPr>
              <a:t>Q&amp;A</a:t>
            </a:r>
          </a:p>
        </p:txBody>
      </p:sp>
      <p:sp>
        <p:nvSpPr>
          <p:cNvPr id="6" name="Google Shape;70;p15">
            <a:extLst>
              <a:ext uri="{FF2B5EF4-FFF2-40B4-BE49-F238E27FC236}">
                <a16:creationId xmlns:a16="http://schemas.microsoft.com/office/drawing/2014/main" id="{022CF9C6-6C62-47DC-8C7E-70C37F4A7BF3}"/>
              </a:ext>
            </a:extLst>
          </p:cNvPr>
          <p:cNvSpPr txBox="1">
            <a:spLocks/>
          </p:cNvSpPr>
          <p:nvPr/>
        </p:nvSpPr>
        <p:spPr>
          <a:xfrm>
            <a:off x="161364" y="52688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852469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BF840B-454A-44D5-914F-F085FD36D2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6" name="Google Shape;70;p15">
            <a:extLst>
              <a:ext uri="{FF2B5EF4-FFF2-40B4-BE49-F238E27FC236}">
                <a16:creationId xmlns:a16="http://schemas.microsoft.com/office/drawing/2014/main" id="{022CF9C6-6C62-47DC-8C7E-70C37F4A7BF3}"/>
              </a:ext>
            </a:extLst>
          </p:cNvPr>
          <p:cNvSpPr txBox="1">
            <a:spLocks/>
          </p:cNvSpPr>
          <p:nvPr/>
        </p:nvSpPr>
        <p:spPr>
          <a:xfrm>
            <a:off x="1421850" y="2143050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800" dirty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2503527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BF840B-454A-44D5-914F-F085FD36D2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6A5813AE-A9EA-4AF5-9FCC-88A3BA5F60FE}"/>
              </a:ext>
            </a:extLst>
          </p:cNvPr>
          <p:cNvSpPr txBox="1">
            <a:spLocks/>
          </p:cNvSpPr>
          <p:nvPr/>
        </p:nvSpPr>
        <p:spPr>
          <a:xfrm>
            <a:off x="144555" y="1022565"/>
            <a:ext cx="8854889" cy="116594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3200" b="1" dirty="0">
                <a:latin typeface="Muli Light" panose="020B0600000101010101" charset="0"/>
                <a:cs typeface="Arial" panose="020B0604020202020204" pitchFamily="34" charset="0"/>
              </a:rPr>
              <a:t>&lt;Twitch Channel &amp; Video Recommendation&gt;</a:t>
            </a:r>
          </a:p>
          <a:p>
            <a:endParaRPr lang="en-US" altLang="ko-KR" sz="3200" b="1" dirty="0">
              <a:latin typeface="Muli Light" panose="020B0600000101010101" charset="0"/>
              <a:cs typeface="Arial" panose="020B0604020202020204" pitchFamily="34" charset="0"/>
            </a:endParaRPr>
          </a:p>
        </p:txBody>
      </p:sp>
      <p:sp>
        <p:nvSpPr>
          <p:cNvPr id="6" name="Google Shape;70;p15">
            <a:extLst>
              <a:ext uri="{FF2B5EF4-FFF2-40B4-BE49-F238E27FC236}">
                <a16:creationId xmlns:a16="http://schemas.microsoft.com/office/drawing/2014/main" id="{022CF9C6-6C62-47DC-8C7E-70C37F4A7BF3}"/>
              </a:ext>
            </a:extLst>
          </p:cNvPr>
          <p:cNvSpPr txBox="1">
            <a:spLocks/>
          </p:cNvSpPr>
          <p:nvPr/>
        </p:nvSpPr>
        <p:spPr>
          <a:xfrm>
            <a:off x="161364" y="52688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Project overview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88F7EBF-AD25-498D-B9D8-129B784757EC}"/>
              </a:ext>
            </a:extLst>
          </p:cNvPr>
          <p:cNvSpPr/>
          <p:nvPr/>
        </p:nvSpPr>
        <p:spPr>
          <a:xfrm>
            <a:off x="2971799" y="3166785"/>
            <a:ext cx="2675965" cy="1142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latin typeface="Muli Light" panose="020B0600000101010101" charset="0"/>
              </a:rPr>
              <a:t>Recommendation System</a:t>
            </a:r>
            <a:endParaRPr lang="ko-KR" altLang="en-US" sz="1800" b="1" dirty="0">
              <a:latin typeface="Muli Light" panose="020B0600000101010101" charset="0"/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51CDC9EE-5652-412F-A8A7-1D3CCFCFC5D9}"/>
              </a:ext>
            </a:extLst>
          </p:cNvPr>
          <p:cNvSpPr/>
          <p:nvPr/>
        </p:nvSpPr>
        <p:spPr>
          <a:xfrm>
            <a:off x="2010334" y="3576625"/>
            <a:ext cx="611841" cy="322729"/>
          </a:xfrm>
          <a:prstGeom prst="rightArrow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 dirty="0">
              <a:latin typeface="Muli Light" panose="020B0600000101010101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334924-7E5D-4484-A712-A617E0009902}"/>
              </a:ext>
            </a:extLst>
          </p:cNvPr>
          <p:cNvSpPr txBox="1"/>
          <p:nvPr/>
        </p:nvSpPr>
        <p:spPr>
          <a:xfrm>
            <a:off x="940773" y="352300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latin typeface="Muli Light" panose="020B0600000101010101" charset="0"/>
              </a:rPr>
              <a:t>Query</a:t>
            </a:r>
            <a:endParaRPr lang="ko-KR" altLang="en-US" sz="1800" b="1" dirty="0">
              <a:latin typeface="Muli Light" panose="020B0600000101010101" charset="0"/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06BDC16F-C53A-4788-9432-D039706B3E4F}"/>
              </a:ext>
            </a:extLst>
          </p:cNvPr>
          <p:cNvSpPr/>
          <p:nvPr/>
        </p:nvSpPr>
        <p:spPr>
          <a:xfrm rot="5400000">
            <a:off x="4110311" y="2688717"/>
            <a:ext cx="398939" cy="322729"/>
          </a:xfrm>
          <a:prstGeom prst="rightArrow">
            <a:avLst/>
          </a:prstGeom>
          <a:solidFill>
            <a:srgbClr val="92D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 dirty="0">
              <a:latin typeface="Muli Light" panose="020B0600000101010101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DF041E-267E-4026-9594-BCB5C6E527A6}"/>
              </a:ext>
            </a:extLst>
          </p:cNvPr>
          <p:cNvSpPr txBox="1"/>
          <p:nvPr/>
        </p:nvSpPr>
        <p:spPr>
          <a:xfrm>
            <a:off x="3730134" y="2222663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latin typeface="Muli Light" panose="020B0600000101010101" charset="0"/>
              </a:rPr>
              <a:t>Chat logs</a:t>
            </a:r>
            <a:endParaRPr lang="ko-KR" altLang="en-US" sz="1800" b="1" dirty="0">
              <a:latin typeface="Muli Light" panose="020B0600000101010101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BE0161-124D-431E-9DF3-ABCB813BC27A}"/>
              </a:ext>
            </a:extLst>
          </p:cNvPr>
          <p:cNvSpPr txBox="1"/>
          <p:nvPr/>
        </p:nvSpPr>
        <p:spPr>
          <a:xfrm>
            <a:off x="6717325" y="3509724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latin typeface="Muli Light" panose="020B0600000101010101" charset="0"/>
              </a:rPr>
              <a:t>A streamer</a:t>
            </a:r>
            <a:endParaRPr lang="ko-KR" altLang="en-US" sz="1800" b="1" dirty="0">
              <a:latin typeface="Muli Light" panose="020B0600000101010101" charset="0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8CC4C31C-41C4-48CF-91A8-569CE0B8507F}"/>
              </a:ext>
            </a:extLst>
          </p:cNvPr>
          <p:cNvSpPr/>
          <p:nvPr/>
        </p:nvSpPr>
        <p:spPr>
          <a:xfrm>
            <a:off x="5876624" y="3569603"/>
            <a:ext cx="611841" cy="322729"/>
          </a:xfrm>
          <a:prstGeom prst="rightArrow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 dirty="0">
              <a:latin typeface="Muli Light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064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9BA8BB6-B35C-4642-A0E7-DE7B1C013F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3FB774-24E8-40E3-ABEB-F74C45CC9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853" y="1246892"/>
            <a:ext cx="2314575" cy="31623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7255315-03DA-4DC4-A497-13D8EB601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36" y="301994"/>
            <a:ext cx="2019300" cy="6667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E6ADEF4-9B67-4056-8DF6-E089CA8DF794}"/>
              </a:ext>
            </a:extLst>
          </p:cNvPr>
          <p:cNvSpPr/>
          <p:nvPr/>
        </p:nvSpPr>
        <p:spPr>
          <a:xfrm>
            <a:off x="142710" y="1800101"/>
            <a:ext cx="2675965" cy="1142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latin typeface="Muli Light" panose="020B0600000101010101" charset="0"/>
              </a:rPr>
              <a:t>Recommendation System</a:t>
            </a:r>
            <a:endParaRPr lang="ko-KR" altLang="en-US" sz="1800" b="1" dirty="0">
              <a:latin typeface="Muli Light" panose="020B0600000101010101" charset="0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BB68984C-8EA3-4842-90CD-247AA4A79F2D}"/>
              </a:ext>
            </a:extLst>
          </p:cNvPr>
          <p:cNvSpPr/>
          <p:nvPr/>
        </p:nvSpPr>
        <p:spPr>
          <a:xfrm rot="5400000">
            <a:off x="875217" y="1218312"/>
            <a:ext cx="611841" cy="322729"/>
          </a:xfrm>
          <a:prstGeom prst="rightArrow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 dirty="0">
              <a:latin typeface="Muli Light" panose="020B0600000101010101" charset="0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0E4830C8-F538-420C-8D13-B749B7151963}"/>
              </a:ext>
            </a:extLst>
          </p:cNvPr>
          <p:cNvSpPr/>
          <p:nvPr/>
        </p:nvSpPr>
        <p:spPr>
          <a:xfrm>
            <a:off x="5329240" y="2505313"/>
            <a:ext cx="611841" cy="322729"/>
          </a:xfrm>
          <a:prstGeom prst="rightArrow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 dirty="0">
              <a:latin typeface="Muli Light" panose="020B0600000101010101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B760EF-A3F3-4370-8D21-1387EE8C5D9B}"/>
              </a:ext>
            </a:extLst>
          </p:cNvPr>
          <p:cNvSpPr/>
          <p:nvPr/>
        </p:nvSpPr>
        <p:spPr>
          <a:xfrm>
            <a:off x="142710" y="3026090"/>
            <a:ext cx="2675964" cy="54276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latin typeface="Muli Light" panose="020B0600000101010101" charset="0"/>
              </a:rPr>
              <a:t>Chatlog data</a:t>
            </a:r>
            <a:endParaRPr lang="ko-KR" altLang="en-US" sz="1800" b="1" dirty="0">
              <a:latin typeface="Muli Light" panose="020B0600000101010101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3DC6040-0874-4543-A3FD-D01B430FD0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3893" y="1589578"/>
            <a:ext cx="3015391" cy="24769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1E5E5C2-47D8-408B-A546-E7F07A4A5762}"/>
              </a:ext>
            </a:extLst>
          </p:cNvPr>
          <p:cNvSpPr txBox="1"/>
          <p:nvPr/>
        </p:nvSpPr>
        <p:spPr>
          <a:xfrm>
            <a:off x="5941081" y="512360"/>
            <a:ext cx="3106794" cy="10772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Muli Light" panose="020B0600000101010101" charset="0"/>
              </a:rPr>
              <a:t>You may like this streamer! </a:t>
            </a:r>
            <a:endParaRPr lang="ko-KR" altLang="en-US" sz="3200" dirty="0">
              <a:latin typeface="Muli Light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246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키타기, 개체이(가) 표시된 사진&#10;&#10;자동 생성된 설명">
            <a:extLst>
              <a:ext uri="{FF2B5EF4-FFF2-40B4-BE49-F238E27FC236}">
                <a16:creationId xmlns:a16="http://schemas.microsoft.com/office/drawing/2014/main" id="{98B3B3D2-FB4F-46E7-AC41-0F7CC9592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677" y="1314022"/>
            <a:ext cx="3540276" cy="3540276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BF840B-454A-44D5-914F-F085FD36D2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6" name="Google Shape;70;p15">
            <a:extLst>
              <a:ext uri="{FF2B5EF4-FFF2-40B4-BE49-F238E27FC236}">
                <a16:creationId xmlns:a16="http://schemas.microsoft.com/office/drawing/2014/main" id="{022CF9C6-6C62-47DC-8C7E-70C37F4A7BF3}"/>
              </a:ext>
            </a:extLst>
          </p:cNvPr>
          <p:cNvSpPr txBox="1">
            <a:spLocks/>
          </p:cNvSpPr>
          <p:nvPr/>
        </p:nvSpPr>
        <p:spPr>
          <a:xfrm>
            <a:off x="161364" y="52688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Project overview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B12556-F398-4C5D-8765-D5E5E8DB7E7B}"/>
              </a:ext>
            </a:extLst>
          </p:cNvPr>
          <p:cNvSpPr txBox="1"/>
          <p:nvPr/>
        </p:nvSpPr>
        <p:spPr>
          <a:xfrm>
            <a:off x="140644" y="1086800"/>
            <a:ext cx="1429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Muli Light" panose="020B0600000101010101" charset="0"/>
              </a:rPr>
              <a:t>How?</a:t>
            </a:r>
            <a:endParaRPr lang="ko-KR" altLang="en-US" sz="3200" b="1" dirty="0">
              <a:latin typeface="Muli Light" panose="020B0600000101010101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D5D5829-BE56-4EA2-92CB-E1558F3A2751}"/>
              </a:ext>
            </a:extLst>
          </p:cNvPr>
          <p:cNvSpPr txBox="1"/>
          <p:nvPr/>
        </p:nvSpPr>
        <p:spPr>
          <a:xfrm>
            <a:off x="306420" y="2440874"/>
            <a:ext cx="601018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Muli Light" panose="020B0600000101010101" charset="0"/>
              </a:rPr>
              <a:t>A chatlog         </a:t>
            </a:r>
            <a:r>
              <a:rPr lang="en-US" altLang="ko-KR" sz="3200" dirty="0">
                <a:latin typeface="Muli Light" panose="020B0600000101010101" charset="0"/>
                <a:sym typeface="Wingdings" panose="05000000000000000000" pitchFamily="2" charset="2"/>
              </a:rPr>
              <a:t></a:t>
            </a:r>
          </a:p>
          <a:p>
            <a:r>
              <a:rPr lang="en-US" altLang="ko-KR" sz="3200" dirty="0">
                <a:latin typeface="Muli Light" panose="020B0600000101010101" charset="0"/>
              </a:rPr>
              <a:t>: A vector in </a:t>
            </a:r>
          </a:p>
          <a:p>
            <a:r>
              <a:rPr lang="en-US" altLang="ko-KR" sz="3200" dirty="0">
                <a:latin typeface="Muli Light" panose="020B0600000101010101" charset="0"/>
              </a:rPr>
              <a:t> T-dimensional space</a:t>
            </a:r>
            <a:endParaRPr lang="ko-KR" altLang="en-US" sz="3200" dirty="0">
              <a:latin typeface="Muli Light" panose="020B0600000101010101" charset="0"/>
            </a:endParaRPr>
          </a:p>
          <a:p>
            <a:endParaRPr lang="ko-KR" altLang="en-US" sz="3200" dirty="0">
              <a:latin typeface="Muli Light" panose="020B0600000101010101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9DAD8E-A35C-4E86-9002-135E1DD37B72}"/>
              </a:ext>
            </a:extLst>
          </p:cNvPr>
          <p:cNvSpPr/>
          <p:nvPr/>
        </p:nvSpPr>
        <p:spPr>
          <a:xfrm>
            <a:off x="5312561" y="1786393"/>
            <a:ext cx="1094883" cy="5053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latin typeface="Muli Light" panose="020B0600000101010101" charset="0"/>
              </a:rPr>
              <a:t>Chatlog data1</a:t>
            </a:r>
            <a:endParaRPr lang="ko-KR" altLang="en-US" sz="1800" b="1" dirty="0">
              <a:latin typeface="Muli Light" panose="020B0600000101010101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E7F68F-2727-4A47-8600-E9171F7FBB86}"/>
              </a:ext>
            </a:extLst>
          </p:cNvPr>
          <p:cNvSpPr/>
          <p:nvPr/>
        </p:nvSpPr>
        <p:spPr>
          <a:xfrm>
            <a:off x="5061366" y="3289614"/>
            <a:ext cx="1094883" cy="5053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latin typeface="Muli Light" panose="020B0600000101010101" charset="0"/>
              </a:rPr>
              <a:t>Chatlog data2</a:t>
            </a:r>
            <a:endParaRPr lang="ko-KR" altLang="en-US" sz="1800" b="1" dirty="0">
              <a:latin typeface="Muli Light" panose="020B0600000101010101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E7F68F-2727-4A47-8600-E9171F7FBB86}"/>
              </a:ext>
            </a:extLst>
          </p:cNvPr>
          <p:cNvSpPr/>
          <p:nvPr/>
        </p:nvSpPr>
        <p:spPr>
          <a:xfrm>
            <a:off x="7366961" y="3503358"/>
            <a:ext cx="1094883" cy="5053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err="1">
                <a:latin typeface="Muli Light" panose="020B0600000101010101" charset="0"/>
              </a:rPr>
              <a:t>Chatlog</a:t>
            </a:r>
            <a:r>
              <a:rPr lang="en-US" altLang="ko-KR" sz="1800" b="1" dirty="0">
                <a:latin typeface="Muli Light" panose="020B0600000101010101" charset="0"/>
              </a:rPr>
              <a:t> data3</a:t>
            </a:r>
            <a:endParaRPr lang="ko-KR" altLang="en-US" sz="1800" b="1" dirty="0">
              <a:latin typeface="Muli Light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826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키타기, 개체이(가) 표시된 사진&#10;&#10;자동 생성된 설명">
            <a:extLst>
              <a:ext uri="{FF2B5EF4-FFF2-40B4-BE49-F238E27FC236}">
                <a16:creationId xmlns:a16="http://schemas.microsoft.com/office/drawing/2014/main" id="{98B3B3D2-FB4F-46E7-AC41-0F7CC9592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177" y="910088"/>
            <a:ext cx="3540276" cy="3540276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BF840B-454A-44D5-914F-F085FD36D2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6" name="Google Shape;70;p15">
            <a:extLst>
              <a:ext uri="{FF2B5EF4-FFF2-40B4-BE49-F238E27FC236}">
                <a16:creationId xmlns:a16="http://schemas.microsoft.com/office/drawing/2014/main" id="{022CF9C6-6C62-47DC-8C7E-70C37F4A7BF3}"/>
              </a:ext>
            </a:extLst>
          </p:cNvPr>
          <p:cNvSpPr txBox="1">
            <a:spLocks/>
          </p:cNvSpPr>
          <p:nvPr/>
        </p:nvSpPr>
        <p:spPr>
          <a:xfrm>
            <a:off x="161364" y="52688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Project overview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D5D5829-BE56-4EA2-92CB-E1558F3A2751}"/>
              </a:ext>
            </a:extLst>
          </p:cNvPr>
          <p:cNvSpPr txBox="1"/>
          <p:nvPr/>
        </p:nvSpPr>
        <p:spPr>
          <a:xfrm>
            <a:off x="6556" y="2194653"/>
            <a:ext cx="63003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Muli Light" panose="020B0600000101010101" charset="0"/>
              </a:rPr>
              <a:t>A streamer         </a:t>
            </a:r>
            <a:r>
              <a:rPr lang="en-US" altLang="ko-KR" sz="3200" dirty="0">
                <a:latin typeface="Muli Light" panose="020B0600000101010101" charset="0"/>
                <a:sym typeface="Wingdings" panose="05000000000000000000" pitchFamily="2" charset="2"/>
              </a:rPr>
              <a:t></a:t>
            </a:r>
          </a:p>
          <a:p>
            <a:r>
              <a:rPr lang="en-US" altLang="ko-KR" sz="3200" dirty="0">
                <a:latin typeface="Muli Light" panose="020B0600000101010101" charset="0"/>
              </a:rPr>
              <a:t>: A averaged vector of chat log vectors that are belonged to the streamer in T-dimensional space</a:t>
            </a:r>
            <a:endParaRPr lang="ko-KR" altLang="en-US" sz="3200" dirty="0">
              <a:latin typeface="Muli Light" panose="020B0600000101010101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2E7F68F-2727-4A47-8600-E9171F7FBB86}"/>
              </a:ext>
            </a:extLst>
          </p:cNvPr>
          <p:cNvSpPr/>
          <p:nvPr/>
        </p:nvSpPr>
        <p:spPr>
          <a:xfrm>
            <a:off x="7760570" y="1493471"/>
            <a:ext cx="1226676" cy="5053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latin typeface="Muli Light" panose="020B0600000101010101" charset="0"/>
              </a:rPr>
              <a:t>Streamer</a:t>
            </a:r>
            <a:endParaRPr lang="ko-KR" altLang="en-US" sz="1800" b="1" dirty="0">
              <a:latin typeface="Muli Light" panose="020B0600000101010101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B12556-F398-4C5D-8765-D5E5E8DB7E7B}"/>
              </a:ext>
            </a:extLst>
          </p:cNvPr>
          <p:cNvSpPr txBox="1"/>
          <p:nvPr/>
        </p:nvSpPr>
        <p:spPr>
          <a:xfrm>
            <a:off x="140644" y="1086800"/>
            <a:ext cx="1429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Muli Light" panose="020B0600000101010101" charset="0"/>
              </a:rPr>
              <a:t>How?</a:t>
            </a:r>
            <a:endParaRPr lang="ko-KR" altLang="en-US" sz="3200" b="1" dirty="0">
              <a:latin typeface="Muli Light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911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BF840B-454A-44D5-914F-F085FD36D2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6" name="Google Shape;70;p15">
            <a:extLst>
              <a:ext uri="{FF2B5EF4-FFF2-40B4-BE49-F238E27FC236}">
                <a16:creationId xmlns:a16="http://schemas.microsoft.com/office/drawing/2014/main" id="{022CF9C6-6C62-47DC-8C7E-70C37F4A7BF3}"/>
              </a:ext>
            </a:extLst>
          </p:cNvPr>
          <p:cNvSpPr txBox="1">
            <a:spLocks/>
          </p:cNvSpPr>
          <p:nvPr/>
        </p:nvSpPr>
        <p:spPr>
          <a:xfrm>
            <a:off x="161364" y="52688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Development plans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496F5D6-4EAA-4730-B2BB-0858C4B35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040607"/>
              </p:ext>
            </p:extLst>
          </p:nvPr>
        </p:nvGraphicFramePr>
        <p:xfrm>
          <a:off x="670110" y="1469254"/>
          <a:ext cx="7810474" cy="2853975"/>
        </p:xfrm>
        <a:graphic>
          <a:graphicData uri="http://schemas.openxmlformats.org/drawingml/2006/table">
            <a:tbl>
              <a:tblPr firstRow="1" bandRow="1">
                <a:tableStyleId>{4279069B-CB89-472A-88E6-B36C00E36C8E}</a:tableStyleId>
              </a:tblPr>
              <a:tblGrid>
                <a:gridCol w="1114140">
                  <a:extLst>
                    <a:ext uri="{9D8B030D-6E8A-4147-A177-3AD203B41FA5}">
                      <a16:colId xmlns:a16="http://schemas.microsoft.com/office/drawing/2014/main" val="4077927714"/>
                    </a:ext>
                  </a:extLst>
                </a:gridCol>
                <a:gridCol w="6696334">
                  <a:extLst>
                    <a:ext uri="{9D8B030D-6E8A-4147-A177-3AD203B41FA5}">
                      <a16:colId xmlns:a16="http://schemas.microsoft.com/office/drawing/2014/main" val="3524500443"/>
                    </a:ext>
                  </a:extLst>
                </a:gridCol>
              </a:tblGrid>
              <a:tr h="5707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Muli Light" panose="020B0600000101010101" charset="0"/>
                        </a:rPr>
                        <a:t>Week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Muli Light" panose="020B0600000101010101" charset="0"/>
                        </a:rPr>
                        <a:t> Plan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910243"/>
                  </a:ext>
                </a:extLst>
              </a:tr>
              <a:tr h="5707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Muli Light" panose="020B0600000101010101" charset="0"/>
                        </a:rPr>
                        <a:t>1</a:t>
                      </a:r>
                      <a:r>
                        <a:rPr lang="en-US" altLang="ko-KR" sz="1800" b="1" baseline="30000" dirty="0"/>
                        <a:t>st</a:t>
                      </a:r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Muli Light" panose="020B0600000101010101" charset="0"/>
                        </a:rPr>
                        <a:t>Collecting chat logs and tags</a:t>
                      </a:r>
                      <a:endParaRPr lang="ko-KR" alt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848003"/>
                  </a:ext>
                </a:extLst>
              </a:tr>
              <a:tr h="5707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Muli Light" panose="020B0600000101010101" charset="0"/>
                        </a:rPr>
                        <a:t>2</a:t>
                      </a:r>
                      <a:r>
                        <a:rPr lang="en-US" altLang="ko-KR" sz="1800" b="1" baseline="30000" dirty="0"/>
                        <a:t>nd</a:t>
                      </a:r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latin typeface="Muli Light" panose="020B0600000101010101" charset="0"/>
                        </a:rPr>
                        <a:t>Data preprocessing and query calculation</a:t>
                      </a:r>
                      <a:endParaRPr lang="ko-KR" alt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814969"/>
                  </a:ext>
                </a:extLst>
              </a:tr>
              <a:tr h="5707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Muli Light" panose="020B0600000101010101" charset="0"/>
                        </a:rPr>
                        <a:t>3</a:t>
                      </a:r>
                      <a:r>
                        <a:rPr lang="en-US" altLang="ko-KR" sz="1800" b="1" baseline="30000" dirty="0"/>
                        <a:t>rd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Muli Light" panose="020B0600000101010101" charset="0"/>
                        </a:rPr>
                        <a:t>Developing evaluation function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39689"/>
                  </a:ext>
                </a:extLst>
              </a:tr>
              <a:tr h="5707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Muli Light" panose="020B0600000101010101" charset="0"/>
                        </a:rPr>
                        <a:t>4</a:t>
                      </a:r>
                      <a:r>
                        <a:rPr lang="en-US" altLang="ko-KR" sz="1800" b="1" baseline="30000" dirty="0"/>
                        <a:t>th</a:t>
                      </a:r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Muli Light" panose="020B0600000101010101" charset="0"/>
                        </a:rPr>
                        <a:t>Additional features</a:t>
                      </a:r>
                      <a:endParaRPr lang="ko-KR" alt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359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1427410"/>
      </p:ext>
    </p:extLst>
  </p:cSld>
  <p:clrMapOvr>
    <a:masterClrMapping/>
  </p:clrMapOvr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2200</TotalTime>
  <Words>1036</Words>
  <Application>Microsoft Office PowerPoint</Application>
  <PresentationFormat>화면 슬라이드 쇼(16:9)</PresentationFormat>
  <Paragraphs>241</Paragraphs>
  <Slides>29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Muli Light</vt:lpstr>
      <vt:lpstr>Poppins Light</vt:lpstr>
      <vt:lpstr>Poppins</vt:lpstr>
      <vt:lpstr>Cambria Math</vt:lpstr>
      <vt:lpstr>Arial</vt:lpstr>
      <vt:lpstr>Calibri Light</vt:lpstr>
      <vt:lpstr>Gower template</vt:lpstr>
      <vt:lpstr>Term Project Final Presentation </vt:lpstr>
      <vt:lpstr>Meet the Team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Design Proposal Presentation</dc:title>
  <dc:creator>Faust</dc:creator>
  <cp:lastModifiedBy>HYUNJAE LEE</cp:lastModifiedBy>
  <cp:revision>118</cp:revision>
  <dcterms:modified xsi:type="dcterms:W3CDTF">2019-06-15T03:06:44Z</dcterms:modified>
</cp:coreProperties>
</file>