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1040" r:id="rId4"/>
    <p:sldId id="1049" r:id="rId5"/>
    <p:sldId id="1085" r:id="rId6"/>
    <p:sldId id="1086" r:id="rId7"/>
    <p:sldId id="1087" r:id="rId8"/>
    <p:sldId id="1090" r:id="rId9"/>
    <p:sldId id="1088" r:id="rId10"/>
    <p:sldId id="1089" r:id="rId11"/>
    <p:sldId id="1073" r:id="rId12"/>
    <p:sldId id="1076" r:id="rId13"/>
  </p:sldIdLst>
  <p:sldSz cx="9144000" cy="5143500" type="screen16x9"/>
  <p:notesSz cx="6858000" cy="9144000"/>
  <p:embeddedFontLst>
    <p:embeddedFont>
      <p:font typeface="Poppins Light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Muli Light" panose="020B060402020202020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pPr latinLnBrk="1"/>
          <a:endParaRPr lang="ko-KR" altLang="en-US"/>
        </a:p>
      </dgm:t>
      <dgm:extLst/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  <dgm:t>
        <a:bodyPr/>
        <a:lstStyle/>
        <a:p>
          <a:pPr latinLnBrk="1"/>
          <a:endParaRPr lang="ko-KR" altLang="en-US"/>
        </a:p>
      </dgm:t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6EA15A-2915-4FBE-AD6D-1D21DB7AF42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BE82A0-946F-4AB0-A218-7D2877052FAB}">
      <dgm:prSet phldrT="[텍스트]"/>
      <dgm:spPr/>
      <dgm:t>
        <a:bodyPr/>
        <a:lstStyle/>
        <a:p>
          <a:pPr latinLnBrk="1"/>
          <a:endParaRPr lang="ko-KR" altLang="en-US" dirty="0">
            <a:solidFill>
              <a:schemeClr val="bg1"/>
            </a:solidFill>
          </a:endParaRPr>
        </a:p>
      </dgm:t>
    </dgm:pt>
    <dgm:pt modelId="{F6F1BB86-D012-4CCE-B5C3-45D2925C15EB}" type="sibTrans" cxnId="{EC21B28B-958F-4535-ACF7-71D941583CF2}">
      <dgm:prSet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하늘, 사람, 실외이(가) 표시된 사진&#10;&#10;자동 생성된 설명">
            <a:extLst>
              <a:ext uri="{FF2B5EF4-FFF2-40B4-BE49-F238E27FC236}">
                <a16:creationId xmlns:a16="http://schemas.microsoft.com/office/drawing/2014/main" xmlns="" id="{84A609CD-16D4-4872-B5E3-52C095453E07}"/>
              </a:ext>
            </a:extLst>
          </dgm14:cNvPr>
        </a:ext>
      </dgm:extLst>
    </dgm:pt>
    <dgm:pt modelId="{748AE54E-41E6-475C-B0C7-8E5F399CA517}" type="parTrans" cxnId="{EC21B28B-958F-4535-ACF7-71D941583CF2}">
      <dgm:prSet/>
      <dgm:spPr/>
      <dgm:t>
        <a:bodyPr/>
        <a:lstStyle/>
        <a:p>
          <a:pPr latinLnBrk="1"/>
          <a:endParaRPr lang="ko-KR" altLang="en-US"/>
        </a:p>
      </dgm:t>
    </dgm:pt>
    <dgm:pt modelId="{91A48EC6-2932-4CCA-96CF-3705ED3F7AE1}" type="pres">
      <dgm:prSet presAssocID="{C16EA15A-2915-4FBE-AD6D-1D21DB7AF423}" presName="Name0" presStyleCnt="0">
        <dgm:presLayoutVars>
          <dgm:chMax val="7"/>
          <dgm:chPref val="7"/>
          <dgm:dir/>
        </dgm:presLayoutVars>
      </dgm:prSet>
      <dgm:spPr/>
    </dgm:pt>
    <dgm:pt modelId="{4593179F-A001-457A-9450-E4049D77F8BF}" type="pres">
      <dgm:prSet presAssocID="{C16EA15A-2915-4FBE-AD6D-1D21DB7AF423}" presName="Name1" presStyleCnt="0"/>
      <dgm:spPr/>
    </dgm:pt>
    <dgm:pt modelId="{CD95490E-09B3-4AA4-A916-2F63F7D56B77}" type="pres">
      <dgm:prSet presAssocID="{F6F1BB86-D012-4CCE-B5C3-45D2925C15EB}" presName="picture_1" presStyleCnt="0"/>
      <dgm:spPr/>
    </dgm:pt>
    <dgm:pt modelId="{9B5A16A4-A591-45A4-879F-9ABB305C1E47}" type="pres">
      <dgm:prSet presAssocID="{F6F1BB86-D012-4CCE-B5C3-45D2925C15EB}" presName="pictureRepeatNode" presStyleLbl="alignImgPlace1" presStyleIdx="0" presStyleCnt="1" custScaleX="129031" custScaleY="130857" custLinFactNeighborX="-3454" custLinFactNeighborY="2188"/>
      <dgm:spPr/>
      <dgm:t>
        <a:bodyPr/>
        <a:lstStyle/>
        <a:p>
          <a:pPr latinLnBrk="1"/>
          <a:endParaRPr lang="ko-KR" altLang="en-US"/>
        </a:p>
      </dgm:t>
    </dgm:pt>
    <dgm:pt modelId="{67C1230E-49C5-40C0-803B-883AC624818B}" type="pres">
      <dgm:prSet presAssocID="{53BE82A0-946F-4AB0-A218-7D2877052FA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C636E02-1408-498D-A288-C07DFC62C098}" type="presOf" srcId="{53BE82A0-946F-4AB0-A218-7D2877052FAB}" destId="{67C1230E-49C5-40C0-803B-883AC624818B}" srcOrd="0" destOrd="0" presId="urn:microsoft.com/office/officeart/2008/layout/CircularPictureCallout"/>
    <dgm:cxn modelId="{D689BBBD-700C-4391-8A00-B33917998744}" type="presOf" srcId="{F6F1BB86-D012-4CCE-B5C3-45D2925C15EB}" destId="{9B5A16A4-A591-45A4-879F-9ABB305C1E47}" srcOrd="0" destOrd="0" presId="urn:microsoft.com/office/officeart/2008/layout/CircularPictureCallout"/>
    <dgm:cxn modelId="{EC21B28B-958F-4535-ACF7-71D941583CF2}" srcId="{C16EA15A-2915-4FBE-AD6D-1D21DB7AF423}" destId="{53BE82A0-946F-4AB0-A218-7D2877052FAB}" srcOrd="0" destOrd="0" parTransId="{748AE54E-41E6-475C-B0C7-8E5F399CA517}" sibTransId="{F6F1BB86-D012-4CCE-B5C3-45D2925C15EB}"/>
    <dgm:cxn modelId="{BE7E4BD7-BBAD-4426-9F5C-E309CE8E28F1}" type="presOf" srcId="{C16EA15A-2915-4FBE-AD6D-1D21DB7AF423}" destId="{91A48EC6-2932-4CCA-96CF-3705ED3F7AE1}" srcOrd="0" destOrd="0" presId="urn:microsoft.com/office/officeart/2008/layout/CircularPictureCallout"/>
    <dgm:cxn modelId="{14EB083A-216A-474B-875B-2A340C1F9049}" type="presParOf" srcId="{91A48EC6-2932-4CCA-96CF-3705ED3F7AE1}" destId="{4593179F-A001-457A-9450-E4049D77F8BF}" srcOrd="0" destOrd="0" presId="urn:microsoft.com/office/officeart/2008/layout/CircularPictureCallout"/>
    <dgm:cxn modelId="{43C84E35-D5D6-4EEB-8E89-D82E10C633A2}" type="presParOf" srcId="{4593179F-A001-457A-9450-E4049D77F8BF}" destId="{CD95490E-09B3-4AA4-A916-2F63F7D56B77}" srcOrd="0" destOrd="0" presId="urn:microsoft.com/office/officeart/2008/layout/CircularPictureCallout"/>
    <dgm:cxn modelId="{6F83F49D-6501-4D80-BE26-56548417242D}" type="presParOf" srcId="{CD95490E-09B3-4AA4-A916-2F63F7D56B77}" destId="{9B5A16A4-A591-45A4-879F-9ABB305C1E47}" srcOrd="0" destOrd="0" presId="urn:microsoft.com/office/officeart/2008/layout/CircularPictureCallout"/>
    <dgm:cxn modelId="{D39896D5-A5DB-4EB3-82D2-24E07241C473}" type="presParOf" srcId="{4593179F-A001-457A-9450-E4049D77F8BF}" destId="{67C1230E-49C5-40C0-803B-883AC624818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사람, 벽, 실내, 남자이(가) 표시된 사진&#10;&#10;자동 생성된 설명">
            <a:extLst>
              <a:ext uri="{FF2B5EF4-FFF2-40B4-BE49-F238E27FC236}">
                <a16:creationId xmlns:a16="http://schemas.microsoft.com/office/drawing/2014/main" xmlns="" id="{32CCF3CE-7835-463D-9C0E-0D8932AA7278}"/>
              </a:ext>
            </a:extLst>
          </dgm14:cNvPr>
        </a:ext>
      </dgm:extLs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9139" custLinFactNeighborY="12457"/>
      <dgm:spPr/>
      <dgm:t>
        <a:bodyPr/>
        <a:lstStyle/>
        <a:p>
          <a:pPr latinLnBrk="1"/>
          <a:endParaRPr lang="ko-KR" altLang="en-US"/>
        </a:p>
      </dgm:t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  <dgm:extLst/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  <dgm:t>
        <a:bodyPr/>
        <a:lstStyle/>
        <a:p>
          <a:pPr latinLnBrk="1"/>
          <a:endParaRPr lang="ko-KR" altLang="en-US"/>
        </a:p>
      </dgm:t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A16A4-A591-45A4-879F-9ABB305C1E47}">
      <dsp:nvSpPr>
        <dsp:cNvPr id="0" name=""/>
        <dsp:cNvSpPr/>
      </dsp:nvSpPr>
      <dsp:spPr>
        <a:xfrm>
          <a:off x="327631" y="140239"/>
          <a:ext cx="1319825" cy="133850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1230E-49C5-40C0-803B-883AC624818B}">
      <dsp:nvSpPr>
        <dsp:cNvPr id="0" name=""/>
        <dsp:cNvSpPr/>
      </dsp:nvSpPr>
      <dsp:spPr>
        <a:xfrm>
          <a:off x="695554" y="818819"/>
          <a:ext cx="654639" cy="3375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>
            <a:solidFill>
              <a:schemeClr val="bg1"/>
            </a:solidFill>
          </a:endParaRPr>
        </a:p>
      </dsp:txBody>
      <dsp:txXfrm>
        <a:off x="695554" y="818819"/>
        <a:ext cx="654639" cy="33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433860" y="316061"/>
          <a:ext cx="1252958" cy="130017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476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uli Light" panose="020B0600000101010101" charset="0"/>
        <a:ea typeface="Muli Light" panose="020B0600000101010101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3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870"/>
            <a:ext cx="7348373" cy="53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48584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dirty="0">
                <a:latin typeface="Muli Light" panose="020B0600000101010101" charset="0"/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AA1CCD-60C5-486B-ACAD-47D83FA9ECF8}"/>
              </a:ext>
            </a:extLst>
          </p:cNvPr>
          <p:cNvSpPr/>
          <p:nvPr userDrawn="1"/>
        </p:nvSpPr>
        <p:spPr>
          <a:xfrm>
            <a:off x="89502" y="4515966"/>
            <a:ext cx="702078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305178"/>
                </a:solidFill>
                <a:latin typeface="Muli Light" panose="020B0600000101010101" charset="0"/>
                <a:cs typeface="Arial" panose="020B0604020202020204" pitchFamily="34" charset="0"/>
              </a:rPr>
              <a:t>Term Project </a:t>
            </a:r>
            <a:r>
              <a:rPr lang="en-US" altLang="ko-KR" dirty="0"/>
              <a:t>Proposal Presentation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>
              <a:solidFill>
                <a:srgbClr val="305178"/>
              </a:solidFill>
              <a:latin typeface="Muli Light" panose="020B0600000101010101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Similarity between two streamers (Evaluation)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  <a:endParaRPr lang="en-US" sz="4800" dirty="0">
              <a:solidFill>
                <a:srgbClr val="305178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24695" y="2297637"/>
                <a:ext cx="3494611" cy="548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𝑓𝑜𝑙𝑙𝑜𝑤𝑒𝑟𝑠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𝑓𝑜𝑙𝑙𝑜𝑤𝑒𝑟𝑠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)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𝑓𝑜𝑙𝑙𝑜𝑤𝑒𝑟𝑠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95" y="2297637"/>
                <a:ext cx="3494611" cy="548227"/>
              </a:xfrm>
              <a:prstGeom prst="rect">
                <a:avLst/>
              </a:prstGeom>
              <a:blipFill rotWithShape="1"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0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Development plans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F496F5D6-4EAA-4730-B2BB-0858C4B3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43900"/>
              </p:ext>
            </p:extLst>
          </p:nvPr>
        </p:nvGraphicFramePr>
        <p:xfrm>
          <a:off x="670110" y="1469254"/>
          <a:ext cx="7810474" cy="2853975"/>
        </p:xfrm>
        <a:graphic>
          <a:graphicData uri="http://schemas.openxmlformats.org/drawingml/2006/table">
            <a:tbl>
              <a:tblPr firstRow="1" bandRow="1">
                <a:tableStyleId>{4279069B-CB89-472A-88E6-B36C00E36C8E}</a:tableStyleId>
              </a:tblPr>
              <a:tblGrid>
                <a:gridCol w="1114140">
                  <a:extLst>
                    <a:ext uri="{9D8B030D-6E8A-4147-A177-3AD203B41FA5}">
                      <a16:colId xmlns:a16="http://schemas.microsoft.com/office/drawing/2014/main" xmlns="" val="4077927714"/>
                    </a:ext>
                  </a:extLst>
                </a:gridCol>
                <a:gridCol w="6696334">
                  <a:extLst>
                    <a:ext uri="{9D8B030D-6E8A-4147-A177-3AD203B41FA5}">
                      <a16:colId xmlns:a16="http://schemas.microsoft.com/office/drawing/2014/main" xmlns="" val="3524500443"/>
                    </a:ext>
                  </a:extLst>
                </a:gridCol>
              </a:tblGrid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Week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 Plan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091024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1</a:t>
                      </a:r>
                      <a:r>
                        <a:rPr lang="en-US" altLang="ko-KR" sz="1800" b="1" baseline="30000" dirty="0"/>
                        <a:t>st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Collecting chat logs and tags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184800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2</a:t>
                      </a:r>
                      <a:r>
                        <a:rPr lang="en-US" altLang="ko-KR" sz="1800" b="1" baseline="30000" dirty="0"/>
                        <a:t>nd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Data preprocessing and query calculation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681496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3</a:t>
                      </a:r>
                      <a:r>
                        <a:rPr lang="en-US" altLang="ko-KR" sz="1800" b="1" baseline="30000" dirty="0"/>
                        <a:t>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Developing evaluation function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73968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4</a:t>
                      </a:r>
                      <a:r>
                        <a:rPr lang="en-US" altLang="ko-KR" sz="1800" b="1" baseline="30000" dirty="0"/>
                        <a:t>th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Additional features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935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4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EE72349-0C7F-4F23-B34C-8A9D23F09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FFCD0B-17F7-46BA-9239-3D86F8DCAADA}"/>
              </a:ext>
            </a:extLst>
          </p:cNvPr>
          <p:cNvSpPr txBox="1"/>
          <p:nvPr/>
        </p:nvSpPr>
        <p:spPr>
          <a:xfrm>
            <a:off x="3082649" y="2070848"/>
            <a:ext cx="29787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Muli Light" panose="020B0600000101010101" charset="0"/>
              </a:rPr>
              <a:t>Thank you!</a:t>
            </a:r>
          </a:p>
          <a:p>
            <a:r>
              <a:rPr lang="en-US" altLang="ko-KR" sz="4400" dirty="0">
                <a:latin typeface="Muli Light" panose="020B0600000101010101" charset="0"/>
              </a:rPr>
              <a:t>    Merci!</a:t>
            </a:r>
            <a:endParaRPr lang="ko-KR" altLang="en-US" sz="440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1862417" y="3188676"/>
            <a:ext cx="4791300" cy="8746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We</a:t>
            </a:r>
            <a:r>
              <a:rPr lang="en" sz="3600" b="1" dirty="0"/>
              <a:t> are “</a:t>
            </a:r>
            <a:r>
              <a:rPr lang="en-US" sz="3600" b="1" dirty="0"/>
              <a:t>TWIT”</a:t>
            </a:r>
            <a:endParaRPr sz="360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21F5B6-58CF-4B1E-9B34-98CCCEEB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2" y="1674201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94" y="171292"/>
            <a:ext cx="7348373" cy="530915"/>
          </a:xfrm>
        </p:spPr>
        <p:txBody>
          <a:bodyPr/>
          <a:lstStyle/>
          <a:p>
            <a:r>
              <a:rPr lang="en-US" dirty="0">
                <a:solidFill>
                  <a:srgbClr val="305178"/>
                </a:solidFill>
              </a:rPr>
              <a:t>Meet the Team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0318065E-A294-4E65-A4C0-DAEE53FCA635}"/>
              </a:ext>
            </a:extLst>
          </p:cNvPr>
          <p:cNvGrpSpPr/>
          <p:nvPr/>
        </p:nvGrpSpPr>
        <p:grpSpPr>
          <a:xfrm>
            <a:off x="4614323" y="936331"/>
            <a:ext cx="1835833" cy="3726414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1F374CE3-6273-4782-9B26-3545507AC5F1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Seungyeop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seon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4D7750F3-EBA0-4EE9-96E8-D2982E9E4CCF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A806ACAA-CB48-4DDD-8B54-9115887BC7FF}"/>
                </a:ext>
              </a:extLst>
            </p:cNvPr>
            <p:cNvSpPr/>
            <p:nvPr/>
          </p:nvSpPr>
          <p:spPr>
            <a:xfrm>
              <a:off x="623732" y="4760445"/>
              <a:ext cx="2447777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Query calculation,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A08B4D1B-C982-4674-8BA8-48104B0A2928}"/>
                </a:ext>
              </a:extLst>
            </p:cNvPr>
            <p:cNvSpPr txBox="1"/>
            <p:nvPr/>
          </p:nvSpPr>
          <p:spPr>
            <a:xfrm>
              <a:off x="848201" y="5976372"/>
              <a:ext cx="199883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2">
                      <a:lumMod val="75000"/>
                    </a:schemeClr>
                  </a:solidFill>
                  <a:latin typeface="Muli Light" panose="020B0600000101010101" charset="0"/>
                </a:rPr>
                <a:t>tjstmdduq94@naver.com</a:t>
              </a:r>
              <a:endParaRPr lang="en-US" sz="900" u="sng" dirty="0">
                <a:solidFill>
                  <a:schemeClr val="accent2">
                    <a:lumMod val="75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D390A56-08E6-4EDC-96B3-B5609C180804}"/>
              </a:ext>
            </a:extLst>
          </p:cNvPr>
          <p:cNvSpPr/>
          <p:nvPr/>
        </p:nvSpPr>
        <p:spPr>
          <a:xfrm>
            <a:off x="7713167" y="229211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0BC21615-6D2B-4408-8790-7D1C9E307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97144"/>
              </p:ext>
            </p:extLst>
          </p:nvPr>
        </p:nvGraphicFramePr>
        <p:xfrm>
          <a:off x="4527996" y="79918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2" name="Group 94">
            <a:extLst>
              <a:ext uri="{FF2B5EF4-FFF2-40B4-BE49-F238E27FC236}">
                <a16:creationId xmlns:a16="http://schemas.microsoft.com/office/drawing/2014/main" xmlns="" id="{232EDC99-81C6-45B4-9111-173D1B2B73E3}"/>
              </a:ext>
            </a:extLst>
          </p:cNvPr>
          <p:cNvGrpSpPr/>
          <p:nvPr/>
        </p:nvGrpSpPr>
        <p:grpSpPr>
          <a:xfrm>
            <a:off x="2481093" y="936331"/>
            <a:ext cx="1850188" cy="3726414"/>
            <a:chOff x="604592" y="1688335"/>
            <a:chExt cx="2466917" cy="4968552"/>
          </a:xfrm>
        </p:grpSpPr>
        <p:sp>
          <p:nvSpPr>
            <p:cNvPr id="45" name="Rectangle 95">
              <a:extLst>
                <a:ext uri="{FF2B5EF4-FFF2-40B4-BE49-F238E27FC236}">
                  <a16:creationId xmlns:a16="http://schemas.microsoft.com/office/drawing/2014/main" xmlns="" id="{37FE3702-2358-4CCC-8722-DC786EE14CB5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46" name="Group 96">
              <a:extLst>
                <a:ext uri="{FF2B5EF4-FFF2-40B4-BE49-F238E27FC236}">
                  <a16:creationId xmlns:a16="http://schemas.microsoft.com/office/drawing/2014/main" xmlns="" id="{C32E1F27-C9E8-40F6-92C8-E66F20CB5EED}"/>
                </a:ext>
              </a:extLst>
            </p:cNvPr>
            <p:cNvGrpSpPr/>
            <p:nvPr/>
          </p:nvGrpSpPr>
          <p:grpSpPr>
            <a:xfrm>
              <a:off x="623732" y="1688335"/>
              <a:ext cx="2447777" cy="4968552"/>
              <a:chOff x="623732" y="1688563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Rectangle 104">
                <a:extLst>
                  <a:ext uri="{FF2B5EF4-FFF2-40B4-BE49-F238E27FC236}">
                    <a16:creationId xmlns:a16="http://schemas.microsoft.com/office/drawing/2014/main" xmlns="" id="{72AC52C6-325F-40AC-853B-7B1CD20EEECE}"/>
                  </a:ext>
                </a:extLst>
              </p:cNvPr>
              <p:cNvSpPr/>
              <p:nvPr/>
            </p:nvSpPr>
            <p:spPr>
              <a:xfrm>
                <a:off x="623732" y="1688563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54" name="Rectangle 105">
                <a:extLst>
                  <a:ext uri="{FF2B5EF4-FFF2-40B4-BE49-F238E27FC236}">
                    <a16:creationId xmlns:a16="http://schemas.microsoft.com/office/drawing/2014/main" xmlns="" id="{28253A86-35F1-47D8-9DE7-ACA8CD0C625F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47" name="Oval 97">
              <a:extLst>
                <a:ext uri="{FF2B5EF4-FFF2-40B4-BE49-F238E27FC236}">
                  <a16:creationId xmlns:a16="http://schemas.microsoft.com/office/drawing/2014/main" xmlns="" id="{14C18E27-AA05-4AA4-BFDE-5EA0841F6435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48" name="Rectangle 98">
              <a:extLst>
                <a:ext uri="{FF2B5EF4-FFF2-40B4-BE49-F238E27FC236}">
                  <a16:creationId xmlns:a16="http://schemas.microsoft.com/office/drawing/2014/main" xmlns="" id="{BAEDC75C-01ED-4840-A371-E5A900888343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Jeongmin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kim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49" name="Rectangle 99">
              <a:extLst>
                <a:ext uri="{FF2B5EF4-FFF2-40B4-BE49-F238E27FC236}">
                  <a16:creationId xmlns:a16="http://schemas.microsoft.com/office/drawing/2014/main" xmlns="" id="{A8D6B9FF-8686-4C93-88C1-D244923E7A7B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50" name="Rectangle 100">
              <a:extLst>
                <a:ext uri="{FF2B5EF4-FFF2-40B4-BE49-F238E27FC236}">
                  <a16:creationId xmlns:a16="http://schemas.microsoft.com/office/drawing/2014/main" xmlns="" id="{30E7E486-E98F-4669-92B9-B4280CF94E8B}"/>
                </a:ext>
              </a:extLst>
            </p:cNvPr>
            <p:cNvSpPr/>
            <p:nvPr/>
          </p:nvSpPr>
          <p:spPr>
            <a:xfrm>
              <a:off x="604592" y="4635826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tags,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85348A1-CB43-455F-B9F5-70B58AB232D6}"/>
                </a:ext>
              </a:extLst>
            </p:cNvPr>
            <p:cNvSpPr txBox="1"/>
            <p:nvPr/>
          </p:nvSpPr>
          <p:spPr>
            <a:xfrm>
              <a:off x="848203" y="5976372"/>
              <a:ext cx="19988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uli Light" panose="020B0600000101010101" charset="0"/>
                </a:rPr>
                <a:t>minn951120@naver.com</a:t>
              </a:r>
              <a:endParaRPr lang="en-US" sz="9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52" name="Straight Connector 103">
              <a:extLst>
                <a:ext uri="{FF2B5EF4-FFF2-40B4-BE49-F238E27FC236}">
                  <a16:creationId xmlns:a16="http://schemas.microsoft.com/office/drawing/2014/main" xmlns="" id="{0FE96498-4E79-4BAF-AE22-9C27EBEED0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111">
            <a:extLst>
              <a:ext uri="{FF2B5EF4-FFF2-40B4-BE49-F238E27FC236}">
                <a16:creationId xmlns:a16="http://schemas.microsoft.com/office/drawing/2014/main" xmlns="" id="{6A327E48-1ED4-4BA7-81CF-B5B98B741973}"/>
              </a:ext>
            </a:extLst>
          </p:cNvPr>
          <p:cNvSpPr/>
          <p:nvPr/>
        </p:nvSpPr>
        <p:spPr>
          <a:xfrm>
            <a:off x="401592" y="2525036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cap="all" dirty="0">
                <a:solidFill>
                  <a:schemeClr val="tx2"/>
                </a:solidFill>
                <a:latin typeface="Muli Light" panose="020B0600000101010101" charset="0"/>
              </a:rPr>
              <a:t>BACKEND DEVELOPER</a:t>
            </a:r>
          </a:p>
        </p:txBody>
      </p:sp>
      <p:grpSp>
        <p:nvGrpSpPr>
          <p:cNvPr id="56" name="Group 106">
            <a:extLst>
              <a:ext uri="{FF2B5EF4-FFF2-40B4-BE49-F238E27FC236}">
                <a16:creationId xmlns:a16="http://schemas.microsoft.com/office/drawing/2014/main" xmlns="" id="{A0F8BEBA-846E-472A-88E7-8CB6CC8D8402}"/>
              </a:ext>
            </a:extLst>
          </p:cNvPr>
          <p:cNvGrpSpPr/>
          <p:nvPr/>
        </p:nvGrpSpPr>
        <p:grpSpPr>
          <a:xfrm>
            <a:off x="6664257" y="936331"/>
            <a:ext cx="1876953" cy="3726414"/>
            <a:chOff x="568906" y="1700808"/>
            <a:chExt cx="2502604" cy="4968552"/>
          </a:xfrm>
        </p:grpSpPr>
        <p:sp>
          <p:nvSpPr>
            <p:cNvPr id="57" name="Rectangle 107">
              <a:extLst>
                <a:ext uri="{FF2B5EF4-FFF2-40B4-BE49-F238E27FC236}">
                  <a16:creationId xmlns:a16="http://schemas.microsoft.com/office/drawing/2014/main" xmlns="" id="{D916D839-0FF2-4237-B5BF-0CE14AE5C8F6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58" name="Group 108">
              <a:extLst>
                <a:ext uri="{FF2B5EF4-FFF2-40B4-BE49-F238E27FC236}">
                  <a16:creationId xmlns:a16="http://schemas.microsoft.com/office/drawing/2014/main" xmlns="" id="{0A4BBC88-F1DB-4339-8327-A52B41F94C51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Rectangle 116">
                <a:extLst>
                  <a:ext uri="{FF2B5EF4-FFF2-40B4-BE49-F238E27FC236}">
                    <a16:creationId xmlns:a16="http://schemas.microsoft.com/office/drawing/2014/main" xmlns="" id="{7DF6CAD6-ED27-40A7-865D-7BE47F2497DC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66" name="Rectangle 117">
                <a:extLst>
                  <a:ext uri="{FF2B5EF4-FFF2-40B4-BE49-F238E27FC236}">
                    <a16:creationId xmlns:a16="http://schemas.microsoft.com/office/drawing/2014/main" xmlns="" id="{02342486-5E1E-4F30-B18B-7D7CEFCD3C9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59" name="Oval 109">
              <a:extLst>
                <a:ext uri="{FF2B5EF4-FFF2-40B4-BE49-F238E27FC236}">
                  <a16:creationId xmlns:a16="http://schemas.microsoft.com/office/drawing/2014/main" xmlns="" id="{3790BA31-1D2B-4DF1-896E-0CE38B9935E4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60" name="Rectangle 110">
              <a:extLst>
                <a:ext uri="{FF2B5EF4-FFF2-40B4-BE49-F238E27FC236}">
                  <a16:creationId xmlns:a16="http://schemas.microsoft.com/office/drawing/2014/main" xmlns="" id="{4DB97C93-B26B-47C1-AD32-BF3E5D4A576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HYUNJAE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LEE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62" name="Rectangle 112">
              <a:extLst>
                <a:ext uri="{FF2B5EF4-FFF2-40B4-BE49-F238E27FC236}">
                  <a16:creationId xmlns:a16="http://schemas.microsoft.com/office/drawing/2014/main" xmlns="" id="{BD0F74EA-DA96-40F5-9FC0-2D183B526F57}"/>
                </a:ext>
              </a:extLst>
            </p:cNvPr>
            <p:cNvSpPr/>
            <p:nvPr/>
          </p:nvSpPr>
          <p:spPr>
            <a:xfrm>
              <a:off x="568906" y="4770193"/>
              <a:ext cx="2502604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Presentation,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568462DE-8E4B-4799-B574-2B81D915DE9A}"/>
                </a:ext>
              </a:extLst>
            </p:cNvPr>
            <p:cNvSpPr txBox="1"/>
            <p:nvPr/>
          </p:nvSpPr>
          <p:spPr>
            <a:xfrm>
              <a:off x="962549" y="5976372"/>
              <a:ext cx="177014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1"/>
                  </a:solidFill>
                  <a:latin typeface="Muli Light" panose="020B0600000101010101" charset="0"/>
                </a:rPr>
                <a:t>leehj8687@email.com</a:t>
              </a:r>
            </a:p>
          </p:txBody>
        </p:sp>
        <p:cxnSp>
          <p:nvCxnSpPr>
            <p:cNvPr id="64" name="Straight Connector 115">
              <a:extLst>
                <a:ext uri="{FF2B5EF4-FFF2-40B4-BE49-F238E27FC236}">
                  <a16:creationId xmlns:a16="http://schemas.microsoft.com/office/drawing/2014/main" xmlns="" id="{7102AE5C-D1AE-41CD-A543-5321DA0B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다이어그램 66">
            <a:extLst>
              <a:ext uri="{FF2B5EF4-FFF2-40B4-BE49-F238E27FC236}">
                <a16:creationId xmlns:a16="http://schemas.microsoft.com/office/drawing/2014/main" xmlns="" id="{54F835FE-C7C1-4B94-8E33-1210ADF20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04960"/>
              </p:ext>
            </p:extLst>
          </p:nvPr>
        </p:nvGraphicFramePr>
        <p:xfrm>
          <a:off x="6623910" y="950462"/>
          <a:ext cx="2045749" cy="157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3" name="Group 118">
            <a:extLst>
              <a:ext uri="{FF2B5EF4-FFF2-40B4-BE49-F238E27FC236}">
                <a16:creationId xmlns:a16="http://schemas.microsoft.com/office/drawing/2014/main" xmlns="" id="{28EF158E-1DAB-4253-9C5A-EB37EBA3FA0E}"/>
              </a:ext>
            </a:extLst>
          </p:cNvPr>
          <p:cNvGrpSpPr/>
          <p:nvPr/>
        </p:nvGrpSpPr>
        <p:grpSpPr>
          <a:xfrm>
            <a:off x="347866" y="936332"/>
            <a:ext cx="1835835" cy="3726414"/>
            <a:chOff x="623729" y="1700808"/>
            <a:chExt cx="2447780" cy="4968552"/>
          </a:xfrm>
        </p:grpSpPr>
        <p:sp>
          <p:nvSpPr>
            <p:cNvPr id="84" name="Rectangle 119">
              <a:extLst>
                <a:ext uri="{FF2B5EF4-FFF2-40B4-BE49-F238E27FC236}">
                  <a16:creationId xmlns:a16="http://schemas.microsoft.com/office/drawing/2014/main" xmlns="" id="{CABF85D3-42DF-46AF-B9D1-7CF74ABDB0D2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85" name="Group 120">
              <a:extLst>
                <a:ext uri="{FF2B5EF4-FFF2-40B4-BE49-F238E27FC236}">
                  <a16:creationId xmlns:a16="http://schemas.microsoft.com/office/drawing/2014/main" xmlns="" id="{60826EF0-9BD0-4420-8874-CB0830668B3E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Rectangle 128">
                <a:extLst>
                  <a:ext uri="{FF2B5EF4-FFF2-40B4-BE49-F238E27FC236}">
                    <a16:creationId xmlns:a16="http://schemas.microsoft.com/office/drawing/2014/main" xmlns="" id="{EAF8E406-7853-4914-819F-92EB9C62704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93" name="Rectangle 129">
                <a:extLst>
                  <a:ext uri="{FF2B5EF4-FFF2-40B4-BE49-F238E27FC236}">
                    <a16:creationId xmlns:a16="http://schemas.microsoft.com/office/drawing/2014/main" xmlns="" id="{818218C0-340C-47B9-8FC6-20A40B9C60D0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86" name="Oval 121">
              <a:extLst>
                <a:ext uri="{FF2B5EF4-FFF2-40B4-BE49-F238E27FC236}">
                  <a16:creationId xmlns:a16="http://schemas.microsoft.com/office/drawing/2014/main" xmlns="" id="{A656A469-D74A-4F14-AA2F-4D57D40B1563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87" name="Rectangle 122">
              <a:extLst>
                <a:ext uri="{FF2B5EF4-FFF2-40B4-BE49-F238E27FC236}">
                  <a16:creationId xmlns:a16="http://schemas.microsoft.com/office/drawing/2014/main" xmlns="" id="{B1030324-C19A-4BB8-B482-79EA1FDA1EA2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JINWOO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JEON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88" name="Rectangle 123">
              <a:extLst>
                <a:ext uri="{FF2B5EF4-FFF2-40B4-BE49-F238E27FC236}">
                  <a16:creationId xmlns:a16="http://schemas.microsoft.com/office/drawing/2014/main" xmlns="" id="{19406EF4-2F4C-4088-91EA-6CDDCFE6AF2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89" name="Rectangle 124">
              <a:extLst>
                <a:ext uri="{FF2B5EF4-FFF2-40B4-BE49-F238E27FC236}">
                  <a16:creationId xmlns:a16="http://schemas.microsoft.com/office/drawing/2014/main" xmlns="" id="{88A8EF74-F484-436C-B149-44C8122DEBA9}"/>
                </a:ext>
              </a:extLst>
            </p:cNvPr>
            <p:cNvSpPr/>
            <p:nvPr/>
          </p:nvSpPr>
          <p:spPr>
            <a:xfrm>
              <a:off x="623729" y="4694109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chatlogs,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1016463-D9DC-4A1F-9F29-0F140A90D566}"/>
                </a:ext>
              </a:extLst>
            </p:cNvPr>
            <p:cNvSpPr txBox="1"/>
            <p:nvPr/>
          </p:nvSpPr>
          <p:spPr>
            <a:xfrm>
              <a:off x="1013844" y="5976372"/>
              <a:ext cx="1667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4"/>
                  </a:solidFill>
                  <a:latin typeface="Muli Light" panose="020B0600000101010101" charset="0"/>
                </a:rPr>
                <a:t>zinuzian@gmail.com</a:t>
              </a:r>
            </a:p>
          </p:txBody>
        </p:sp>
        <p:cxnSp>
          <p:nvCxnSpPr>
            <p:cNvPr id="91" name="Straight Connector 127">
              <a:extLst>
                <a:ext uri="{FF2B5EF4-FFF2-40B4-BE49-F238E27FC236}">
                  <a16:creationId xmlns:a16="http://schemas.microsoft.com/office/drawing/2014/main" xmlns="" id="{241D4DC7-E6CF-43B4-9E26-5F25A2E663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4" name="다이어그램 93">
            <a:extLst>
              <a:ext uri="{FF2B5EF4-FFF2-40B4-BE49-F238E27FC236}">
                <a16:creationId xmlns:a16="http://schemas.microsoft.com/office/drawing/2014/main" xmlns="" id="{EA4E31A5-944C-4DFC-ACD9-71BA1AB0A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74034"/>
              </p:ext>
            </p:extLst>
          </p:nvPr>
        </p:nvGraphicFramePr>
        <p:xfrm>
          <a:off x="219419" y="834435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3" name="Rectangle 111">
            <a:extLst>
              <a:ext uri="{FF2B5EF4-FFF2-40B4-BE49-F238E27FC236}">
                <a16:creationId xmlns:a16="http://schemas.microsoft.com/office/drawing/2014/main" xmlns="" id="{BB8C46FA-1E7C-4ADD-ADEC-97EACBDB30E4}"/>
              </a:ext>
            </a:extLst>
          </p:cNvPr>
          <p:cNvSpPr/>
          <p:nvPr/>
        </p:nvSpPr>
        <p:spPr>
          <a:xfrm>
            <a:off x="326685" y="2922368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cap="all" dirty="0">
                <a:solidFill>
                  <a:schemeClr val="tx1"/>
                </a:solidFill>
                <a:latin typeface="Muli Light" panose="020B0600000101010101" charset="0"/>
              </a:rPr>
              <a:t>Team leader</a:t>
            </a:r>
          </a:p>
        </p:txBody>
      </p:sp>
      <p:graphicFrame>
        <p:nvGraphicFramePr>
          <p:cNvPr id="69" name="다이어그램 68">
            <a:extLst>
              <a:ext uri="{FF2B5EF4-FFF2-40B4-BE49-F238E27FC236}">
                <a16:creationId xmlns:a16="http://schemas.microsoft.com/office/drawing/2014/main" xmlns="" id="{A493D218-B830-49EB-ABD5-CCE9179B4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71516"/>
              </p:ext>
            </p:extLst>
          </p:nvPr>
        </p:nvGraphicFramePr>
        <p:xfrm>
          <a:off x="2420729" y="77494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2062848" y="1099886"/>
            <a:ext cx="5628870" cy="22954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 smtClean="0">
                <a:latin typeface="Muli Light" panose="020B0600000101010101" charset="0"/>
                <a:cs typeface="Arial" panose="020B0604020202020204" pitchFamily="34" charset="0"/>
              </a:rPr>
              <a:t>1</a:t>
            </a:r>
            <a:r>
              <a:rPr lang="en-US" altLang="ko-KR" sz="3600" b="1" baseline="30000" dirty="0" smtClean="0">
                <a:latin typeface="Muli Light" panose="020B0600000101010101" charset="0"/>
                <a:cs typeface="Arial" panose="020B0604020202020204" pitchFamily="34" charset="0"/>
              </a:rPr>
              <a:t>st</a:t>
            </a:r>
            <a:r>
              <a:rPr lang="en-US" altLang="ko-KR" sz="3600" b="1" dirty="0" smtClean="0">
                <a:latin typeface="Muli Light" panose="020B0600000101010101" charset="0"/>
                <a:cs typeface="Arial" panose="020B0604020202020204" pitchFamily="34" charset="0"/>
              </a:rPr>
              <a:t> week progress</a:t>
            </a:r>
            <a:endParaRPr lang="en-US" altLang="ko-KR" sz="36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 smtClean="0">
                <a:latin typeface="Muli Light" panose="020B0600000101010101" charset="0"/>
                <a:cs typeface="Arial" panose="020B0604020202020204" pitchFamily="34" charset="0"/>
              </a:rPr>
              <a:t>Trouble Shooting </a:t>
            </a:r>
            <a:endParaRPr lang="en-US" altLang="ko-KR" sz="36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Schedule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524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Collecting </a:t>
            </a:r>
            <a:r>
              <a:rPr lang="en-US" altLang="ko-KR" sz="2000" b="1" dirty="0" err="1" smtClean="0">
                <a:latin typeface="Muli Light" panose="020B0600000101010101" charset="0"/>
                <a:cs typeface="Arial" panose="020B0604020202020204" pitchFamily="34" charset="0"/>
              </a:rPr>
              <a:t>Chatlog</a:t>
            </a:r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1st week progress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5" y="3638485"/>
            <a:ext cx="7328512" cy="76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828800"/>
            <a:ext cx="41243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7645" y="2417861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Video URL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5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Collecting </a:t>
            </a:r>
            <a:r>
              <a:rPr lang="en-US" altLang="ko-KR" sz="2000" b="1" dirty="0" err="1" smtClean="0">
                <a:latin typeface="Muli Light" panose="020B0600000101010101" charset="0"/>
                <a:cs typeface="Arial" panose="020B0604020202020204" pitchFamily="34" charset="0"/>
              </a:rPr>
              <a:t>Chatlog</a:t>
            </a:r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1st week progress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5" y="2188508"/>
            <a:ext cx="7328512" cy="76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3464107"/>
            <a:ext cx="2505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8011" y="3688272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Saved under</a:t>
            </a:r>
          </a:p>
          <a:p>
            <a:r>
              <a:rPr lang="en-US" altLang="ko-KR" dirty="0" smtClean="0"/>
              <a:t>{%home%}\data\</a:t>
            </a:r>
            <a:r>
              <a:rPr lang="en-US" altLang="ko-KR" dirty="0" err="1" smtClean="0"/>
              <a:t>Streamer_Name</a:t>
            </a:r>
            <a:r>
              <a:rPr lang="en-US" altLang="ko-KR" dirty="0" smtClean="0"/>
              <a:t>\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6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Collecting </a:t>
            </a:r>
            <a:r>
              <a:rPr lang="en-US" altLang="ko-KR" sz="2000" b="1" dirty="0" err="1" smtClean="0">
                <a:latin typeface="Muli Light" panose="020B0600000101010101" charset="0"/>
                <a:cs typeface="Arial" panose="020B0604020202020204" pitchFamily="34" charset="0"/>
              </a:rPr>
              <a:t>Chatlog</a:t>
            </a:r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1st week progress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87" y="1397725"/>
            <a:ext cx="4170028" cy="358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6" y="2702342"/>
            <a:ext cx="2505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05287" y="108994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[timestamp] &lt;</a:t>
            </a:r>
            <a:r>
              <a:rPr lang="en-US" altLang="ko-KR" dirty="0" err="1" smtClean="0"/>
              <a:t>user_name</a:t>
            </a:r>
            <a:r>
              <a:rPr lang="en-US" altLang="ko-KR" dirty="0" smtClean="0"/>
              <a:t>&gt; chat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6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Data Preprocessing (Ongoing) 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1st week progress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40" y="1710039"/>
            <a:ext cx="3779328" cy="264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82973" y="2124515"/>
            <a:ext cx="28408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Using </a:t>
            </a:r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TF-IDF </a:t>
            </a:r>
            <a:r>
              <a:rPr lang="en-US" altLang="ko-KR" b="1" dirty="0" err="1" smtClean="0"/>
              <a:t>Vectorizer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Emojis</a:t>
            </a:r>
            <a:r>
              <a:rPr lang="en-US" altLang="ko-KR" dirty="0" smtClean="0"/>
              <a:t> are all around the </a:t>
            </a:r>
            <a:r>
              <a:rPr lang="en-US" altLang="ko-KR" dirty="0" err="1" smtClean="0"/>
              <a:t>chatlog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solved using </a:t>
            </a:r>
            <a:r>
              <a:rPr lang="en-US" altLang="ko-KR" b="1" dirty="0" smtClean="0"/>
              <a:t>UTF-8</a:t>
            </a:r>
            <a:r>
              <a:rPr lang="en-US" altLang="ko-KR" dirty="0" smtClean="0"/>
              <a:t> encoding</a:t>
            </a:r>
          </a:p>
          <a:p>
            <a:endParaRPr lang="en-US" altLang="ko-KR" dirty="0"/>
          </a:p>
          <a:p>
            <a:r>
              <a:rPr lang="en-US" altLang="ko-KR" dirty="0" smtClean="0"/>
              <a:t>Remove stop words</a:t>
            </a:r>
          </a:p>
        </p:txBody>
      </p:sp>
    </p:spTree>
    <p:extLst>
      <p:ext uri="{BB962C8B-B14F-4D97-AF65-F5344CB8AC3E}">
        <p14:creationId xmlns:p14="http://schemas.microsoft.com/office/powerpoint/2010/main" val="33354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xmlns="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atin typeface="Muli Light" panose="020B0600000101010101" charset="0"/>
                <a:cs typeface="Arial" panose="020B0604020202020204" pitchFamily="34" charset="0"/>
              </a:rPr>
              <a:t>Tags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xmlns="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  <a:endParaRPr lang="en-US" sz="4800" dirty="0">
              <a:solidFill>
                <a:srgbClr val="305178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9525" y="1451647"/>
            <a:ext cx="7904950" cy="3586175"/>
            <a:chOff x="161363" y="1451647"/>
            <a:chExt cx="7904950" cy="3586175"/>
          </a:xfrm>
        </p:grpSpPr>
        <p:grpSp>
          <p:nvGrpSpPr>
            <p:cNvPr id="8" name="그룹 7"/>
            <p:cNvGrpSpPr/>
            <p:nvPr/>
          </p:nvGrpSpPr>
          <p:grpSpPr>
            <a:xfrm>
              <a:off x="161363" y="1451647"/>
              <a:ext cx="3078087" cy="3586175"/>
              <a:chOff x="161363" y="1451647"/>
              <a:chExt cx="3078087" cy="35861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61363" y="1451647"/>
                <a:ext cx="3078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Most of the streamers don’t use tags</a:t>
                </a:r>
                <a:endParaRPr lang="ko-KR" altLang="en-US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63" y="1759424"/>
                <a:ext cx="2908407" cy="3278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509451" y="4846320"/>
                <a:ext cx="2468880" cy="1436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화살표 연결선 6"/>
            <p:cNvCxnSpPr/>
            <p:nvPr/>
          </p:nvCxnSpPr>
          <p:spPr>
            <a:xfrm>
              <a:off x="3587418" y="2651760"/>
              <a:ext cx="13716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5157906" y="1451647"/>
              <a:ext cx="2908407" cy="3586175"/>
              <a:chOff x="5157906" y="1451647"/>
              <a:chExt cx="2908407" cy="358617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57907" y="1451647"/>
                <a:ext cx="2323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Use followers (or category)</a:t>
                </a:r>
                <a:endParaRPr lang="ko-KR" altLang="en-US" dirty="0"/>
              </a:p>
            </p:txBody>
          </p:sp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7906" y="1759424"/>
                <a:ext cx="2908407" cy="3278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6916782" y="1759424"/>
                <a:ext cx="633549" cy="2065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8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225</Words>
  <Application>Microsoft Office PowerPoint</Application>
  <PresentationFormat>화면 슬라이드 쇼(16:9)</PresentationFormat>
  <Paragraphs>85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Arial</vt:lpstr>
      <vt:lpstr>Poppins Light</vt:lpstr>
      <vt:lpstr>Poppins</vt:lpstr>
      <vt:lpstr>Calibri Light</vt:lpstr>
      <vt:lpstr>Muli Light</vt:lpstr>
      <vt:lpstr>맑은 고딕</vt:lpstr>
      <vt:lpstr>Cambria Math</vt:lpstr>
      <vt:lpstr>Gower template</vt:lpstr>
      <vt:lpstr>Term Project Proposal Presentation </vt:lpstr>
      <vt:lpstr>Hello!</vt:lpstr>
      <vt:lpstr>Meet the Team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Faust</dc:creator>
  <cp:lastModifiedBy>Faust</cp:lastModifiedBy>
  <cp:revision>108</cp:revision>
  <dcterms:modified xsi:type="dcterms:W3CDTF">2019-05-25T05:19:53Z</dcterms:modified>
</cp:coreProperties>
</file>