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79" r:id="rId3"/>
    <p:sldId id="283" r:id="rId4"/>
    <p:sldId id="284" r:id="rId5"/>
    <p:sldId id="277" r:id="rId6"/>
    <p:sldId id="285" r:id="rId7"/>
    <p:sldId id="286" r:id="rId8"/>
    <p:sldId id="259" r:id="rId9"/>
    <p:sldId id="288" r:id="rId10"/>
    <p:sldId id="269" r:id="rId11"/>
    <p:sldId id="287" r:id="rId12"/>
    <p:sldId id="262" r:id="rId13"/>
    <p:sldId id="301" r:id="rId14"/>
    <p:sldId id="300" r:id="rId15"/>
    <p:sldId id="289" r:id="rId16"/>
    <p:sldId id="267" r:id="rId17"/>
    <p:sldId id="294" r:id="rId18"/>
    <p:sldId id="295" r:id="rId19"/>
    <p:sldId id="296" r:id="rId20"/>
    <p:sldId id="298" r:id="rId21"/>
    <p:sldId id="270" r:id="rId22"/>
    <p:sldId id="263" r:id="rId23"/>
    <p:sldId id="290" r:id="rId24"/>
    <p:sldId id="261" r:id="rId25"/>
    <p:sldId id="291" r:id="rId26"/>
    <p:sldId id="292" r:id="rId27"/>
    <p:sldId id="293" r:id="rId28"/>
    <p:sldId id="297" r:id="rId29"/>
    <p:sldId id="302" r:id="rId30"/>
    <p:sldId id="303" r:id="rId31"/>
    <p:sldId id="305" r:id="rId32"/>
    <p:sldId id="306" r:id="rId33"/>
    <p:sldId id="307" r:id="rId34"/>
    <p:sldId id="308" r:id="rId35"/>
    <p:sldId id="299" r:id="rId36"/>
  </p:sldIdLst>
  <p:sldSz cx="9144000" cy="5143500" type="screen16x9"/>
  <p:notesSz cx="6858000" cy="9144000"/>
  <p:embeddedFontLst>
    <p:embeddedFont>
      <p:font typeface="Roboto Slab" panose="020B0604020202020204" charset="0"/>
      <p:regular r:id="rId38"/>
      <p:bold r:id="rId39"/>
    </p:embeddedFont>
    <p:embeddedFont>
      <p:font typeface="Chivo" panose="020B060402020202020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6BDA87-A6E6-49AC-9AC6-B772B3C98BB7}">
  <a:tblStyle styleId="{BD6BDA87-A6E6-49AC-9AC6-B772B3C98B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73335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66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110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813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993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324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084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669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413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877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630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21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zxczxc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5014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435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6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064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382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26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762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543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464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299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61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591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680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155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842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326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870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88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24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542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01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717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1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42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457199" y="799275"/>
            <a:ext cx="7453902" cy="26836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Weightlifting Classification Using CNN &amp; OpenPose Features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en-US" dirty="0" smtClean="0"/>
              <a:t>. VGG16 Architecture</a:t>
            </a:r>
            <a:endParaRPr dirty="0"/>
          </a:p>
        </p:txBody>
      </p:sp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71973" y="1357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73" y="1517018"/>
            <a:ext cx="5885820" cy="3626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Lenet</a:t>
            </a:r>
            <a:r>
              <a:rPr lang="en-US" dirty="0" smtClean="0"/>
              <a:t> Architecture</a:t>
            </a:r>
            <a:endParaRPr dirty="0"/>
          </a:p>
        </p:txBody>
      </p:sp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71973" y="1357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84262"/>
            <a:ext cx="5938983" cy="36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ctrTitle" idx="4294967295"/>
          </p:nvPr>
        </p:nvSpPr>
        <p:spPr>
          <a:xfrm>
            <a:off x="457200" y="1850350"/>
            <a:ext cx="5486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Processing</a:t>
            </a:r>
            <a:endParaRPr sz="7200" dirty="0"/>
          </a:p>
        </p:txBody>
      </p:sp>
      <p:sp>
        <p:nvSpPr>
          <p:cNvPr id="182" name="Google Shape;182;p19"/>
          <p:cNvSpPr/>
          <p:nvPr/>
        </p:nvSpPr>
        <p:spPr>
          <a:xfrm>
            <a:off x="7570680" y="2247629"/>
            <a:ext cx="283836" cy="271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7218453" y="725678"/>
            <a:ext cx="1216091" cy="1216410"/>
            <a:chOff x="6654650" y="3665275"/>
            <a:chExt cx="409100" cy="409125"/>
          </a:xfrm>
        </p:grpSpPr>
        <p:sp>
          <p:nvSpPr>
            <p:cNvPr id="184" name="Google Shape;184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9"/>
          <p:cNvGrpSpPr/>
          <p:nvPr/>
        </p:nvGrpSpPr>
        <p:grpSpPr>
          <a:xfrm rot="1056970">
            <a:off x="6046093" y="1682069"/>
            <a:ext cx="803433" cy="803550"/>
            <a:chOff x="570875" y="4322250"/>
            <a:chExt cx="443300" cy="443325"/>
          </a:xfrm>
        </p:grpSpPr>
        <p:sp>
          <p:nvSpPr>
            <p:cNvPr id="187" name="Google Shape;187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9"/>
          <p:cNvSpPr/>
          <p:nvPr/>
        </p:nvSpPr>
        <p:spPr>
          <a:xfrm rot="2466685">
            <a:off x="6136548" y="961352"/>
            <a:ext cx="394362" cy="376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 rot="-1609489">
            <a:off x="6713312" y="1198287"/>
            <a:ext cx="283826" cy="2710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 rot="2926195">
            <a:off x="8434174" y="1412981"/>
            <a:ext cx="212540" cy="2029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 rot="-1609101">
            <a:off x="7513412" y="329101"/>
            <a:ext cx="191497" cy="18284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Training Process (Part 1)</a:t>
            </a:r>
            <a:endParaRPr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dirty="0" smtClean="0"/>
              <a:t>Convert Images to Pickle Files (Features &amp; Labels)</a:t>
            </a:r>
          </a:p>
          <a:p>
            <a:pPr algn="just"/>
            <a:r>
              <a:rPr lang="en-US" sz="2400" dirty="0" smtClean="0">
                <a:solidFill>
                  <a:srgbClr val="2CA388"/>
                </a:solidFill>
              </a:rPr>
              <a:t>80% </a:t>
            </a:r>
            <a:r>
              <a:rPr lang="en-US" sz="2400" dirty="0" smtClean="0">
                <a:solidFill>
                  <a:schemeClr val="tx1"/>
                </a:solidFill>
              </a:rPr>
              <a:t>Training</a:t>
            </a:r>
          </a:p>
          <a:p>
            <a:pPr algn="just"/>
            <a:r>
              <a:rPr lang="en-US" dirty="0" smtClean="0">
                <a:solidFill>
                  <a:srgbClr val="2CA388"/>
                </a:solidFill>
              </a:rPr>
              <a:t>20% </a:t>
            </a:r>
            <a:r>
              <a:rPr lang="en-US" dirty="0" smtClean="0">
                <a:solidFill>
                  <a:schemeClr val="tx1"/>
                </a:solidFill>
              </a:rPr>
              <a:t>Testing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Batch size </a:t>
            </a:r>
            <a:r>
              <a:rPr lang="en-US" sz="2400" dirty="0" smtClean="0">
                <a:solidFill>
                  <a:srgbClr val="2CA388"/>
                </a:solidFill>
              </a:rPr>
              <a:t>(15 per batch)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Epoch</a:t>
            </a:r>
            <a:r>
              <a:rPr lang="en-US" dirty="0" smtClean="0">
                <a:solidFill>
                  <a:srgbClr val="2CA388"/>
                </a:solidFill>
              </a:rPr>
              <a:t> (100)</a:t>
            </a:r>
            <a:endParaRPr sz="2400" dirty="0">
              <a:solidFill>
                <a:srgbClr val="2CA388"/>
              </a:solidFill>
            </a:endParaRP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9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324450" y="-163475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Training Process (Part 2)</a:t>
            </a:r>
            <a:endParaRPr dirty="0"/>
          </a:p>
        </p:txBody>
      </p:sp>
      <p:sp>
        <p:nvSpPr>
          <p:cNvPr id="245" name="Google Shape;245;p2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8" y="1915590"/>
            <a:ext cx="8157681" cy="322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324450" y="-163475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Video Process</a:t>
            </a:r>
            <a:endParaRPr dirty="0"/>
          </a:p>
        </p:txBody>
      </p:sp>
      <p:sp>
        <p:nvSpPr>
          <p:cNvPr id="245" name="Google Shape;245;p2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8" y="1956287"/>
            <a:ext cx="9000161" cy="2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7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>
            <a:spLocks noGrp="1"/>
          </p:cNvSpPr>
          <p:nvPr>
            <p:ph type="title" idx="4294967295"/>
          </p:nvPr>
        </p:nvSpPr>
        <p:spPr>
          <a:xfrm>
            <a:off x="5943600" y="4231450"/>
            <a:ext cx="2743200" cy="76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smtClean="0">
                <a:solidFill>
                  <a:srgbClr val="A6D683"/>
                </a:solidFill>
                <a:latin typeface="Chivo"/>
                <a:ea typeface="Chivo"/>
                <a:cs typeface="Chivo"/>
                <a:sym typeface="Chivo"/>
              </a:rPr>
              <a:t>RESULTS</a:t>
            </a:r>
            <a:endParaRPr sz="2400" b="0" dirty="0">
              <a:solidFill>
                <a:srgbClr val="A6D68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9" name="Google Shape;239;p2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457200" y="-102742"/>
            <a:ext cx="5486400" cy="2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/>
              <a:t>ALEXNET</a:t>
            </a:r>
            <a:endParaRPr sz="8000" dirty="0"/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ALEXNET Architecture</a:t>
            </a:r>
            <a:endParaRPr dirty="0"/>
          </a:p>
        </p:txBody>
      </p:sp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54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ALEXNET Validation &amp; Accuracy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AutoShape 2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231775" y="84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83" y="1929682"/>
            <a:ext cx="4213956" cy="3066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6826"/>
            <a:ext cx="4210418" cy="30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ALEXNET ROC &amp; Confusion Matrix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AutoShape 2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231775" y="84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769" y="1819951"/>
            <a:ext cx="3756201" cy="3323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974737"/>
            <a:ext cx="4446117" cy="30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</a:t>
            </a:r>
            <a:endParaRPr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During Weightlifting Competition it is difficult to analyze </a:t>
            </a:r>
            <a:r>
              <a:rPr lang="en-US" b="1" dirty="0"/>
              <a:t>precisely</a:t>
            </a:r>
            <a:r>
              <a:rPr lang="en-US" dirty="0"/>
              <a:t> </a:t>
            </a:r>
            <a:r>
              <a:rPr lang="en-US" dirty="0" smtClean="0"/>
              <a:t>the lifter’s body posture when lifting the weights using </a:t>
            </a:r>
            <a:r>
              <a:rPr lang="en-US" dirty="0"/>
              <a:t>our own naked eyes.</a:t>
            </a: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2CA388"/>
              </a:solidFill>
            </a:endParaRP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Classification Report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3652"/>
              </p:ext>
            </p:extLst>
          </p:nvPr>
        </p:nvGraphicFramePr>
        <p:xfrm>
          <a:off x="2753474" y="1695237"/>
          <a:ext cx="6277509" cy="3339100"/>
        </p:xfrm>
        <a:graphic>
          <a:graphicData uri="http://schemas.openxmlformats.org/drawingml/2006/table">
            <a:tbl>
              <a:tblPr firstRow="1" firstCol="1" bandRow="1"/>
              <a:tblGrid>
                <a:gridCol w="1254845"/>
                <a:gridCol w="1255666"/>
                <a:gridCol w="1255666"/>
                <a:gridCol w="1255666"/>
                <a:gridCol w="1255666"/>
              </a:tblGrid>
              <a:tr h="553164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Precision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Recall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F1 Score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Support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28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Successful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53164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Unsuccessful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164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Accuracy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53164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Marco Avg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164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Weighted Avg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9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5486400" cy="2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/>
              <a:t>VGG16 </a:t>
            </a:r>
            <a:endParaRPr sz="8000" dirty="0"/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VGG16 Architecture</a:t>
            </a:r>
            <a:endParaRPr dirty="0"/>
          </a:p>
        </p:txBody>
      </p:sp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VGG16 Validation &amp; Accuracy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AutoShape 2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231775" y="84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723" y="2038755"/>
            <a:ext cx="4427403" cy="3164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6" y="2038755"/>
            <a:ext cx="4386917" cy="3159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VGG16 ROC &amp; Confusion Matrix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AutoShape 2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231775" y="84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607" y="1814300"/>
            <a:ext cx="3791427" cy="3210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4" y="1974737"/>
            <a:ext cx="4394367" cy="298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Classification Report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15932"/>
              </p:ext>
            </p:extLst>
          </p:nvPr>
        </p:nvGraphicFramePr>
        <p:xfrm>
          <a:off x="2636875" y="1722473"/>
          <a:ext cx="6294474" cy="3327993"/>
        </p:xfrm>
        <a:graphic>
          <a:graphicData uri="http://schemas.openxmlformats.org/drawingml/2006/table">
            <a:tbl>
              <a:tblPr firstRow="1" firstCol="1" bandRow="1"/>
              <a:tblGrid>
                <a:gridCol w="1258238"/>
                <a:gridCol w="1259059"/>
                <a:gridCol w="1259059"/>
                <a:gridCol w="1259059"/>
                <a:gridCol w="1259059"/>
              </a:tblGrid>
              <a:tr h="551324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Precision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Recall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F1 Score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Support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373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Successful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51324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Unsuccessful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324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Accuracy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51324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Marco Avg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324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Weighted Avg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84026" y="2389655"/>
            <a:ext cx="10473112" cy="72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457200" y="-102742"/>
            <a:ext cx="5486400" cy="2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/>
              <a:t>LENET </a:t>
            </a:r>
            <a:endParaRPr sz="8000" dirty="0"/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LENET Architecture</a:t>
            </a:r>
            <a:endParaRPr dirty="0"/>
          </a:p>
        </p:txBody>
      </p:sp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07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LENET Validation &amp; Accuracy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AutoShape 2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231775" y="84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20" y="2023565"/>
            <a:ext cx="4265052" cy="3024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023565"/>
            <a:ext cx="4138142" cy="29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LENET ROC &amp; Confusion Matrix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AutoShape 2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231775" y="84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YIAAAEWCAYAAABrDZDcAAAABHNCSVQICAgIfAhkiAAAAAlwSFlz%0AAAALEgAACxIB0t1+/AAAADh0RVh0U29mdHdhcmUAbWF0cGxvdGxpYiB2ZXJzaW9uMy4xLjEsIGh0%0AdHA6Ly9tYXRwbG90bGliLm9yZy8QZhcZAAAgAElEQVR4nO2dd3gVVfrHPy+hhF5CkwCCiBQbCCIK%0Adt2fhWJbFSu61hUL4q6NFbCua1lRkbW3tRcUXdRVRNFFkI5UqULoBAwlgZDk/f1xZnJv+k1yJzc3%0AeT/PM8/cmTlz5ky553ve9zRRVQzDMIzqS41YJ8AwDMOILSYEhmEY1RwTAsMwjGqOCYFhGEY1x4TA%0AMAyjmmNCYBiGUc0xITAKICIJIrJbRNpHM2wsEZGDRSTqbaVF5DQRWRO2vUxEjo8kbBmu9ZKI3FPW%0A8w2jKGrGOgFG+RGR3WGb9YB9QLa3fb2qvlWa+FQ1G2gQ7bDVAVXtEo14ROQa4DJVPSks7muiEbdh%0A5MeEoAqgqrkZsVfivEZVvykqvIjUVNWsikibYZSEfY+xx1xD1QAReVBE3hORd0RkF3CZiBwrItNF%0A5HcR2SgiT4tILS98TRFREengbf/bO/6FiOwSkZ9EpGNpw3rHzxSRX0UkTUSeEZH/icjQItIdSRqv%0AF5EVIrJDRJ4OOzdBRP4pIqkisgo4o5jnc6+IvJtv3zgRedL7fY2ILPHuZ6VXWi8qrhQROcn7XU9E%0A3vTStgjolS/sSBFZ5cW7SEQGefsPB54FjvfcbtvCnu3osPNv8O49VUQ+EZEDInk2pXnOfnpE5BsR%0A2S4im0Tkr2HX+Zv3THaKyCwRaVOYG05EfvTfs/c8p3rX2Q6MFJHOIjLFu8Y277k1Djv/QO8et3rH%0Ax4pIopfmbmHhDhCRdBFJKup+jUJQVVuq0AKsAU7Lt+9BIBMYiBP/usDRwDE4q/Ag4FdgmBe+JqBA%0AB2/738A2oDdQC3gP+HcZwrYEdgGDvWO3A/uBoUXcSyRp/BRoDHQAtvv3DgwDFgFtgSRgqvvcC73O%0AQcBuoH5Y3FuA3t72QC+MAKcAGcAR3rHTgDVhcaUAJ3m/Hwe+A5oCBwKL84W9EDjAeyeXeGlo5R27%0ABvguXzr/DYz2fv/BS2MPIBF4Dvg2kmdTyufcGNgM3ArUARoBfbxjdwPzgc7ePfQAmgEH53/WwI/+%0Ae/buLQu4EUjAfY+HAKcCtb3v5H/A42H3s9B7nvW98P28Yy8AD4VdZwQwIdb/w3hbYp4AW6L8QosW%0Agm9LOO8O4APvd2GZ+7/Cwg4CFpYh7NXAD2HHBNhIEUIQYRr7hh3/GLjD+z0V5yLzj52VP3PKF/d0%0A4BLv95nAsmLCfg7c5P0uTgjWhr8L4M/hYQuJdyFwtve7JCF4HXg47FgjXL1Q25KeTSmf8+XAzCLC%0ArfTTm29/JEKwqoQ0XOBfFzge2AQkFBKuH7AaEG97HnBetP9XVX0x11D1YV34hoh0FZH/eKb+TuB+%0AoHkx528K+51O8RXERYVtE54Odf/clKIiiTCNEV0L+K2Y9AK8DQzxfl/ibfvpGCAiMzy3xe+40nhx%0Az8rngOLSICJDRWS+5974HegaYbzg7i83PlXdCewAksPCRPTOSnjO7XAZfmEUd6wk8n+PrUXkfRFZ%0A76XhtXxpWKOuYUIeVPV/OOuiv4gcBrQH/lPGNFVbTAiqD/mbTj6PK4EerKqNgPtwJfQg2YgrsQIg%0AIkLejCs/5UnjRlwG4lNS89b3gdNEJBnnunrbS2Nd4EPgEZzbpgnw3wjTsamoNIjIQcB4nHskyYt3%0AaVi8JTV13YBzN/nxNcS5oNZHkK78FPec1wGdijivqGN7vDTVC9vXOl+Y/Pf3KK612+FeGobmS8OB%0AIpJQRDreAC7DWS/vq+q+IsIZRWBCUH1pCKQBe7zKtusr4JqfA0eJyEARqYnzO7cIKI3vA7eJSLJX%0AcXhncYFVdRPOffEazi203DtUB+e33gpki8gAnC870jTcIyJNxPWzGBZ2rAEuM9yK08RrcRaBz2ag%0AbXilbT7eAf4kIkeISB2cUP2gqkVaWMVQ3HOeCLQXkWEiUkdEGolIH+/YS8CDItJJHD1EpBlOADfh%0AGiUkiMh1hIlWMWnYA6SJSDuce8rnJyAVeFhcBXxdEekXdvxNnCvpEpwoGKXEhKD6MgK4Eld5+zyu%0AUjdQVHUzcBHwJO6P3QmYiysJRjuN44HJwC/ATFypviTexvn8c91Cqvo7MByYgKtwvQAnaJEwCmeZ%0ArAG+ICyTUtUFwDPAz16YLsCMsHO/BpYDm0Uk3MXjn/8lzoUzwTu/PXBphOnKT5HPWVXTgNOB83Hi%0A9Ctwonf4MeAT3HPeiau4TfRcftcC9+AaDhyc794KYxTQBydIE4GPwtKQBQwAuuGsg7W49+AfX4N7%0Az/tUdVop790gVMFiGBWOZ+pvAC5Q1R9inR4jfhGRN3AV0KNjnZZ4xDqUGRWKiJyBa6GTgWt+uB9X%0AKjaMMuHVtwwGDo91WuIVcw0ZFU1/YBXON/5/wLlWuWeUFRF5BNeX4WFVXRvr9MQr5hoyDMOo5phF%0AYBiGUc2JuzqC5s2ba4cOHWKdDMMwjLhi9uzZ21S10ObacScEHTp0YNasWbFOhmEYRlwhIkX2rjfX%0AkGEYRjXHhMAwDKOaY0JgGIZRzTEhMAzDqOaYEBiGYVRzAhMCEXlFRLaIyMIijos3Vd0KEVkgIkcF%0AlRbDMAyjaIK0CF6jmHlicbNAdfaW63CjRRqGYRgVTGD9CFR1qngTmhfBYOANb8ja6d6Y7Qeo6sag%0A0hSPrFsHkyfDlVeCBD1tTDnZsAFefRX2eSMH1asHt94KdevGNl1RYc0a+PRTSE2NTnz16kG3bnDo%0AodCxIyQUNedKJSQ7G378Eb7/HrKy3L6aNeHgg6F7d+jaFRITY5vG0rJjB7z+OmzfHuuUQO3acOqp%0AcMwxUKOCvPdBzoOJmzR7YRHHPgf6h21PxpssvJCw1wGzgFnt27fX6kBOjuoLL6g2bKgKqt99F+sU%0AFU1Ojurrr6s2aeLSKpKj4H5/9MTqWCevcP71L9X69TU3oXXqqN51l2pGRijMzp2qTz6p2rt3KJxI%0AdBY/PlA94ADVpUtj9ywiZfVq1ZtuUm3duuDzCL+fWrVU//rXvM9y1y7V8eNVH3jALQ8+qLpyZcxu%0AJZfUVNW//U21UaPovt9ofBtt26oOH666YUNUbhWYpUXl1UUdiMYSLSEIX3r16hWVh1KZWbNG9fTT%0A3ds58UTVGjVUR4+O7NzMTJcpV9R/LCVF9eyzXVr7t/5Vf63VXRV0Z9tuCqoP9/9PgXM++kh1x45i%0AIs3OdpHedVf0E7x/v+qwYbqdJvpi18d1x18fVr3vPtUhQ9xNdOumOnmy6sMPqzZr5vb17q366KOl%0Afqg//aT6yCOFL2++kK5Z02aovvyyaosWqgcdpLplS3Tucds21V69VGvV0pyatfSrhDP115ueKhhu%0A/nzVH34oNqpNm1Q/eC9bc8Y9p9qggWpiour556u++67L3FV1+3bVV1/crxmzF6m+957qFVe459a1%0Aq3uWjzyimpSUVyxAdejQ6NxvaUlPdx/hxReHCgPnn++eR2Xg999V33hDdeBAJ6pNm7rtnJxyRVtZ%0AheB5YEjY9jLggJLirMpCkJPjCqoNGrhl/HiXJ/bqpXrSSSWfP3++as/DMxVU69Xcq2P/sVezs4sI%0A/N13qgsWlCutr7yi2rhRjtZN2KdP1Riu2bXqqF5/ver06ao5OXpAnW06tMEHeT7gNWvcV/fAA8VE%0A/uaboczip5/KnMYCpKWpnnaaTmSAHlD/dwXV5GTV//ha9eWXrhTmX/vss1VnzCj1ZXbvVr355oL5%0AXv7l2GM9Q2D6dJfBHnts3lJ0WcjIUO3fX7VOHd1wwxgd1HmRgupFjQoKsvbrp1q3rury5UVGd88t%0AuxRUX+YqVzpZsybP8c8+U23Txt3PNdeEHfjqK9V27UI3e+aZ7l3u3++Ws89W7dKl4AWnT1edN6/w%0AxPz2m+oTT6j27at6wgkunqJITXWilJWVd//MmSHTNSlJ9dpry/U/CJxly9x7AtUBA1TXry9zVJVV%0ACM7GTd8nQF/g50jirKpCsHmz6imnuDdy2ml5/28jRjjPRXgekZ2t+uqrqmPHumXECNWaNXO0VZ3t%0A+mqNq/UsPnel9MN26FNPhcKNfSpHx575hY7lZl1St6fq1KlFpmntWtVp0wru37ZN9YwzXFpPaLpA%0Alyd0Uf3zn90JYZx0yHo9lv/lKWl99lkojy2UjAzV9u1Ve/RwOcxRRxX8M5fA9u0uc88vgqlDbtLL%0A5E0F1SOOUH37bdXDDnPpufJKd56mpak+84zqzz9rVpYr+OY+uwiWJ55whXtQveUWF2dGRsHlzTdd%0AQS8xUfWxx1Sz3vvQnfTHP6ru25c34Xv2qH74oTP3iiMnR3XIEM0BfePPP2mTJi7+pHp79GQmezcY%0A9pxr13bX7NevyGc8MHmWgmpirf26YH5I0FNTVS+/3J1++OGucA/uvnJJS1N99tlCxfTrq97S5XRy%0AEYWnv10756ZZuDC0f/9+1auuConKwQe79RtvFP4cFi3S3R0O1Y85R7OHjwjt375d9x/YSd9MulXH%0A/nmpjn0yq8j3+MwzsfdcZWR4//F/ZuvYc6fo2Fq364K73y5zfDERAtzk2htxM1ClAH8CbgBu8I4L%0AMA5YiZtvtES3kFZhIRg1yrkHX3ihoAXoZ55TpoT2ffxxwRLmJf3W6Daaqf7975rzw4/6equ/aBO2%0AF1kiPafB1840/v77QtN08eB0bdxgf4EMdcwYl9ZnBn6l2YjquHGFnn/9FXs0ia3u5jz+/nd37ebN%0Ai7B0//EPF+Dbb10uDEXGXxQPPOBOO/541V9/dfsm3DtTW7FRa9bI0lGjQnnt3r2qI0eqJiQ4V/3E%0AiW7/0qWqxx1Xcqm+sOXgg4t8pHnYuFH1nHPcOccco7r4jpc1V6XmzHGBpk5V7dTJ7X/66eIjHDlS%0AU2ijZ3dZruDSv3Sp6uDjtugRzFP94otQ2B9+cHFecIFbP/lkwfhWr9ZOLNeT2i3X1q2dp2fXLtVP%0APnHVBDVrOq/avn0urz7+eNV69VQXLy4+mf/5j7tkIun62NWLQxq0bJnm+ukPPNA9oP37Q2672293%0A1kt2tuqRR6p27lzQKpg0SbVRI32t0c0Kqo9wp/t+cnJUzzlH/yKPRfwe69VTfeqpggWKiuCnn5yX%0AMn+axo8re2JiZhEEsVRVIbjySueVUFX37/3yy9wv8PffXT1BWH6qg/4vQ1s3Sdcts9dqaqpq2vLN%0AztQ95pjQn2PPHt177/2aemBPTaWptzTT1Pue0lNOydE+Pfe5f3e9egVro9PS9MCa6xRUV/y4Mc+h%0AwYNVu7bf43LPiy4q0nf5xBPuC9vW/fjcfX4pEgopcW3bptq4sepZZ7ntnBxnJjVp4kwmdfWVJdWr%0AXn+9Kwk3buw8H6ef5NxlPRIX69wZ+wo9Z/Zsl/+C84AkJoZcs6mppVtKY8Dk5Ki+8457dXXqqD5+%0A1cJQLnvWWS5T7NjRvafOnYvOlR5+WN/kUm1ce4/WrZuj//xnKB1XXZapbVnrcm0fX5G3bFEdMEBT%0A6hykcz9ZkyfKPTfcrkK2jr79d50yxX2DHTq40448MqRVPuvXu+qOQw91RkxhrF3rql6OOCxLB/NJ%0ArgiuWKGqzz3nIn/nHfdNHn20+77Apddj0ybVOY9Pdvtffz0U+QsvuET26KEP3OFcfwmSpVPlBNVL%0AL9WJDFBw30dJ73D5cvf4fYPp+edd9MUtpfFibtvmXKuFxXPLLe422rVzuhaervJ4Dk0I4oDTTszU%0Avm3XhXwV4Pygnv+2d2/VE/ruU332Wd107DmawH79C4+6cH36OL9pnTqqS5YUjDwnx+V0Y8ao/ve/%0Aquoy5AMPVPev6tbN/fF8kyMnRzcNujY3GR+c+XKe6Nq3zdKL605wRd+0tCLv6fPP3fn/49jcXL9X%0AL1fyBueaycPtt7t/wC+/hPYtWeIqzHr2VH3uOT37tAzt27f4Z3nOOe4xrl/v1bfV2K/3y32aOX1W%0Aseft2+fEtmZNJ3ZRaqwREZs2hSrdl83Y4SpcRVxlw65d7mGByxny89BDupDuKmRrv+NyCrj8R4xQ%0ArVcj3Smcz8CBqocc4n6vX68Da07SFjVTNSdtp9u3davOrnOse/8fuF2PPOJexZgxBb1XPl995ZI5%0AdmzBY5mZrhqkQQNX+M/p0VPfPvRBbdrUfcI5553vcr+cHNVPPw21oHn00TzxDBum2qxZjuYc2cN9%0Ag/v3u8o1vy5i92698UbnYercKVvb1NqsM+mlTWvt1J49cyLOTPO3hotkuf76Yv8Squqs+Vatio/n%0AuutKjqe0mBBUdvbv16511+j5fOAq+saOdR+2X6S9/Xb9S9u3tTZ7NZ1EfbzF3xVUF7/+s/t3HnWU%0Ae5VPPBHxJUeMcKXenBx1uVD37iExGDdOP2Vg7kd5b8IjrnmQqqZuzXYFtIR7VOfOLfYav/7qzn+V%0AK1Uff1yzs90lhg1z61tuCQucmuqEzGtJsnSp8wyoqiuWd+2qCtqdhXpwzdUuAzj4YNULL3S1s2Ec%0Ae6wzJFRVdeJE3UNd10QwQooqzQbNTz+55+W7p/Lc1759TkHPOCPvSQ89pAp6YfuftGHDHN22rWC8%0ADz/s4s1o2MJZFNnZrlh+9dWq6u43sXaWgurynn90OdCoUfoGl7nvLMzVE0kmetRRTrfzc8cdLh3v%0Avuvt+POfVRs00Bf+5b6pSQ3+mLcl0fvv5y3xe5x3notn+789H9PgwW599tnO16ehwsDcuap16uRo%0AgmRpwwYFRTIS9uxxn39xy2+/ufsTcVVc//qX6r//XXC5+GKX1B49XP1bYXEV9g6jgQlBZefuu7Uh%0AaXrr/+Vzrqak5Nqn/2l3vYLq5JdW6WGH5egxx+SLI7wiMAJ8V/xOrwCYKwZ166rWrq33dHpXExJy%0AtNOBmXq2fO5yb1X99mpX2frlzZ+XeI39+10J8q6WL6v266crV7prvvii8yfnuYd//tMdnDdPs7Kc%0Ad+TSS8OO5+So/vKLNqqToa0Sd6hecomrWK1RwzWpCss0O3VybmVNTXURHX540UXYSsSWLe4R/POf%0ARQS4/34XwPeNeZUhv5x9p4rk6L33Fn6aX1hezwHO2lq82O142Vl6n34aKon+Wy5zSpqUpHce/IHW%0AqlVyHXV+nnkm91XmMn++23fDDWEBvdZh+2Yt0A5t9urRzNCcN94sEF9+TjjBxTVndo5THHAtajwR%0AUHUWxh/+4H6/+KKz8nzLJkimTXONoYoq6deq5V5baZ9pNDAhqMxMmqRpNFRwmXMBcnJUU1M1Lc25%0A5H2/5fjx5bvs66+7ePKUkDZvdsWo9u311BP2ac+ezoWUXH+7a2Hy73/rkzJcQXXTxsjaNHftqnpu%0At8WqIjrxdVdxPW2aKz3Vru39d3NyXEBPGaZNc2nL7wLauVNzK/FyeestJwYnnpgrBg0aqN52mzol%0AqVmzoDO7kpKT4zoQeppbkE2b3EMbNiwkCpdfrhecn6MNG+ZtgBPO+++7oL9wqHN2v/hiHkG55hp3%0A3fr1VW8+c7l7ZqADjkvVww4r/X1s2+aSedttoX3nnedcNXnKKytWuHT861/64vlfKKh+/nrJxWG/%0AEvWjj9S925Ej84iAqqtvCzcu8hmNgZKZ6azhwpatWysuHfkxIaisrFunmpSkiw45p3CfeT769HFv%0ALDGxhA5ZEfDlly6uH3/Md2DfPs3asVMbNnSlN7/Cd0uC6016ecMJekDryFsuDBqkemindFXQRy6a%0Aq+Aqvz/0WkvOmKGuiQ242jNVvftut9mmTd64liwJlazyNBZ5+20nBkcfrXu+/p+C6sOXLXIBw2vY%0A44AePZybu0iuuMKVCED1iit0wVzn0hk5suhTJnv1qt81HuRyxyuvzG22lZ3t/NUXXui0tE8fda2L%0AHnxQO3Z0dbVl4YIL3CX27XPuGchbV62qTvlatFC94grNPP0s7VhrrfbuXXK/qRYttFhPaHa207J7%0A7ilb2qsqxQmBDUMdS0aMgL17WX/n0wC0bVt88JNOcutzz4UmTcp36ZYt3XrLlnwHatdm6fqG7NoF%0AfftCjx5u97yz74W6dZnX+v/o0TPyz6ZLF1iRkkg2NVj0a02Sk6FxYzeMCsCMGcDzz7udF10EwMSJ%0A7tjGjbB/fyiulJTQ7927wy4yZAi8/z789htbTr8EgFYTX3SJv+eeiNNaGejUCVauLLh/yRI3xA+3%0A3eZ2XHklvPIKYx5MoFEjGD686DibNXPr7Z2PgZ9+gv/9D/r1AxFmzYLNm2HgQPdO5s2DfSefwZ7b%0A7mX1ajd0UFkYOhS2bYNJk+D++93rLZBGETjuOJg6lVr/+46Rx09l1iz4z3+KjjcnJzTc05o1hYfZ%0Ats0NgXTAAWVLe3XEhCBWrFwJH34Iw4aRIu0ASE4u/pQzz3Tra68t/+VbtXLrzZsLHpsxw62POQaO%0APNL9nnfcn9n761qWrK5Lz56RX+eQQ2DfPmFt/e4sSmnMoYe6/W3bQps2MP37ve45XH451KvH6tWw%0AaBEcdpgr+69fH4orXAh27cp3ofPPh9Wr2XzLw+7+9qyC115zA3jFEZ06werVXqbvMXOmy5D794el%0AdXvC+vVse+xVLrk8gY8+chmsn9kXRlKSW6e26wHLlsGKFU4IgM8+c+OanXmme9+ZmTB3rhMeIPd9%0AlZb/+z9o3Rr+9jeYMMHpV6GFl2OPdTl6ejqX39iATp3c/ezcWXi8O3Y4MYCihWDDBrdu06Zsaa+O%0AmBDEiieecCM23nprbmZX0od70knw229w8snlv3yLFm5dlBA0buwy8aQkaNcO5i2oweItzcnKClkJ%0AkdCli1svaXocS1Jb5slYjjkGZnyX4XKf664DXMYEcNNNbr12bSh8uCgUmlHUq8fmUz2L4JPnQyoW%0AR3Tq5KygcNGbPt2tly51z/7Wh1tx6GHChx/CmDFw773Fx5lrEbToEtrZvz/gnne/fu499+3rDs2Y%0AAYsXu99lFYKaNZ22L1zoviXfkCnAsce6dY0a1DrtRF57zQnhNde4gkB+tm1zaxETgmhiQhALtmxx%0A4zVfcQUccAApKdC8eWQj97ZvH50k1KrlMoiihKBPn9AIuD17ulLi3LluuyxC8KWcwd6cOnmFoI+y%0AMrUp23qfAYcfDriMqVu3kNitWxcKX6xF4OG7uloe0TryRFYiOnVy63D30Lx5zpW3dCmcfTY8/bSz%0AqGbNgvvuc++yOOrVc4bR9gbt3HDXderAUUfx228wfz4MGuTCtWnj4p0xw1lltWu7kaXLylVXuW/o%0AjjuKcWX27u1Uo1cvaNKE/v3hoYfggw/guecKBt+61a27dHFCUJhYmBCUHhOCWPDMM27Q/jvuAFwG%0AV1L9QBC0alWwjmDPHvjll5APH1zGv2wZTJsGDRqEMqtIaNHClQgnpJ4A5C1h9j3MOfp/PuIaANLS%0A4LvvnL+6nfOWFWkRFCUEvrD5dSDxhp/xhgvB3LnuHbRq5bxov/zirIQjjogsThFX4k/dWdtlvP36%0AQZ06fP65Oz5wYCjsMceEhKBLF5dHl5Vu3ZxlcffdxQSqVw/uvDP3vwDwl7/AWWfB7bfD7Nl5g/sW%0AwdFHu2+gsOkDNnozmrSOz7JATDAhqAgyMmDTJld82b0bxo2Dc87JLS6vXx87IchvEcye7XywvpsA%0AXCaUk+MyoSOPLN1cGSLuNlPSnaO6e5eQ87tXk5XUYS93/Pd0Zs6Er75ylXwDB7r8oXnzvEIQLphF%0A+ZA3b3bCE2/zovi0betK+L4QZGa6TNmvlxFx9SclWQH5adbMyzQnTIC33wbgm2/goINCVhs4IVi1%0AytUpl9UtFE6XLhHMufPgg3DhhbmbNWrAG2+4QsRf/5o3qC8EvXu7dWHuoQ0b3LcTZ9VDMcWEoCK4%0A6CLXhCEpyX3BO3a4UpBHSkrJFcVBUJgQ+P7oPn1C+3xX0M6dpXML+RxyiFu3Yy2N9oZMkAZbVjGR%0AQezMTKRvX/dIkpJCbuN27QoKQbdu7ndxrqF4tQbAZZodO4aEYOlSJwZlee7hNGvmtbY54IDclgK/%0A/eYmEwvHtwS3b4+OEJSVpCQ45ZSCLah811BJQmBuodJhQhA0O3bAF1/AGWc4QWjZ0tWEef+4vXtd%0AKScWFkHLlgVdQ7NmuYzIr0wG6NDBlbKhbBmSX+I8lEV5/Ttr1vAHvmbRz3u46ir3px40KFSCbN8+%0AVEewb5/LBEoSgs2bQy2i4pXwJqRlqZcpjKSkgm6UwlySvXqFnn8shQBc4Wj9+lArIXD/lfr1Q81a%0ATQiigwlB0Hz+ufN3jB4N48fD1Knw4ou5h/2KrVi5htLSnBj5LF1aMAMQCWVE0RYCGjWicfsmvPSS%0Aq7h88snQ4fbtQxaB/5z8EmxxrqGqIgSqrqK4bl3o3Ll8cea6hjx8Yc3/3dWv71xPEHshaNvW/XV8%0AKwCcEDRv7iqfGzcuXAg2brQ+BKXFhCBoJkxwxZOjjy70sJ8vxso1BCGrICcHli/P6zP26d3bNTbx%0AM4nS4GcoRzK/oBB06OCUBlf5Gd66pF07J1Q7d4ZaDHXq5Hy/xVkE8ewaAnePO3e6TG/ePPdcyju3%0AfVJSqCMWhIS1sO+uXz8nCAcdVL5rlhc/beGtxbZudUIA7tPJLwTZ2a46ziyC0mFCECTp6fDll65i%0AuIgaVv8jj5VFAKF6grVrnXVQmBDce6/rkFqWStju3eG7ydkMqfF+3n+1LwRF4DeVXbcur2A2bFi4%0AEOzf70q9VcEiANfva948StWBryiaNXPvNiPDbRf33d1/P/zwQ/laDEUDP23hn4xvEYD7dFavznvO%0A1q1ODEwISocJQZD897/un3fuuUUG8T/yWFgE+YeZ+PVXt/Yrd8Np2tT5j8vKiackULNNy1COrhqx%0AEKxdmzfjatSocNeQ70KoKkLw7bfw++/lrx+AUKcy3yoozhJNSoqO+JQXXwjCjcht20L1Vx07FuxL%0AYH0IyoYJQZBMmOBy0BNPLDLI+vWuhNuoUQWmyyO/RbBsmVsXZhFEBb/2D1wl+q5dEQvB+vWuD0Oj%0ARkVbBPHeh8CnY0e3/ugjt9O6l1EAACAASURBVI6GEPjDTPj1BLG0RCOlZUtnlRTnGtqzJ6/Ly+9D%0AYHUEpcOEICj273fdZAcOLLbRd6w6k0HhQtCwYYAl6nAh8G16P9crhNatXUawbl2oia1I0ULgWzbx%0AbhHUrevude5c51H0Ol2Xi9xhJjwhCBfWykqNGq5k738ye/e6bjjhQgB56wnMIigbJgRBMXWqK/UW%0A4xYC95HHwi0ELsNp2DCva6hLl9y62+gTLgT+v7cYiyAhwZ3iu4Z8wSzKNeQLWrwLAYR6GHfp4jrX%0AlZfcgee80nO4sFZmkpNDFoGfdt81VJwQWK/i0mFCEBQff+xy2j/8odhgsbQIwJnf4RZBYG4hcP/q%0AXbvcEoEQQKgJabhgluQaqgpC4NcTRMMtBAUtglh/d5HStm2o7ODXAZVkEbRsWfqe19UdE4LykJLi%0A2lXecINrmO3z3ntujP3zzy+2OJed7XyasbIIINS7OD3dZbiFVRRHDf9G1693/97GjUucWKFdO+dF%0A2rAhlHEV5xpKTHQuj3gnKCEIryyO5XcXKb5FoBoaXsIXgsaNXRVcuBBYH4KyEeMGYnFMSoobF3r9%0AejdAz6JFrnbv22/h0kvdML/jxxcbxebNTgxiWTJr1cr1HVixwm0HahGENwMpocWQT3inskhcQ61a%0AVX53RyT4rqFoCUG9ek4kt29331y4sFZm2rZ1FcJpaSEhyN/rPbwJqfUqLhsmBGVh3To3TvLWrTBl%0Aihu0ZehQ96/dvNmJwH/+U2LRtDK03GjZEn78MdRiqEItggiGMQ0fdjvcNbR7t+sAF949oyr0KvYZ%0ANMiVI049NXpx+r2Lt2xxYhAPFkF42SG/awicEPjfLjghiJZ4VifMNVRadu50o2Ft3er6CfTt68YQ%0A+uEHlyuddJKbny8C/0QsexX7tGrlSlr+RCQVKgQRWgQ+4a4hcCXFcKpCr2KfxETncSxvj+Jw/IHn%0AKkMBJFLCexdv2+asvaZNQ8c7dHCjpfqWzubNZhGUBROC0nLHHe7L+/zzvIP29+7tbNRvvnH98yOg%0AMvwhW7Vy/tdp01w6Ikx62ahXz9UJLFjgivTFNB318eclgLyuISjoHtqypepYBEHgDzznF0DiQQjC%0ALYJt25wIhPd4vvxyJwBDhzoRyMmxOoKyYK6h0vDf/7oB4/76Vzj++ILHS9lUYd06N25OuKlb0fgZ%0A57RpeYeeDozkZOeLglJZBLVqhZ6TbxGEVxjn5JgQlESzZq6JcCx7s5cWv3SfkuKM8PD6AXA9oJ94%0AAm65JWSEm0VQekwIIiUtDf70JzcO8pgxUYlyxgzXWSiWlZu+K2X37oArin2Sk13FOkQkBI0bu4w/%0AKSlUH1CYEPiugariGgoC3yJISXHCmj9TrYzUru3eqW8RFFZoGjbMddt55x23bUJQesw1FCkjRria%0AqNdei8r0VxkZbhKYaExEXx7CS9AVJgQ+Bx5YYnAR5x4KP80XgnDXUFXpVRwkfmVxSorLLEsz01ws%0A8ZuQFiUEIvDSS6G2B+YaKj1mEUTClCnw8stw111R85/89JObeeqkk6ISXZkJzzgDrSj28XP0Jk1K%0A7EPg8+CDrm+ej19HEG4RVKXOZEHRrJnr7rJ8eXzUD/i0besa5m3dmrdaLpzGjWHiRDfpfTy4vCob%0AgZYJROQMEVkmIitE5K5Cjh8oIpNFZIGIfCcile/z3L8fbrrJVWzed1/Uov3uO1ciK6yqoSJp1MjN%0AMwAVbBFE4BbyOfdcN8GbT2GuIROCkvGHmVi4MP6EoDiLwKd7dxg1qmr0I6loAhMCEUkAxgFnAt2B%0AISLSPV+wx4E3VPUI4H7gkaDSU2bGjoUlS+Dpp/MWS8vJlCluWOdYD/ol4nywtWtH5KkpP2UQgvwU%0A5xqyOoKi8XsXp6fHV6k5Odm5tLKyYtuwoioTpEXQB1ihqqtUNRN4FxicL0x34Fvv95RCjseWlBQ3%0AxeTAgTBgQNSiTU93FcWxrh/wadXK9WSNZpv1IvFzoAiajhZFUa6hhIRQZmcUJPzZxJtF4BMPFdzx%0ASJB1BMnAurDtFCC/h28+cB4wFjgXaCgiSaqaSmXgjjtcU5SxY6Ma7U8/OY9TrOsHfIYPzztBeKB0%0A6ODMj+75jcPISUx0mX64EKxf70acjJcK0Fjgu4Yg/iwCH7MIgiHWlcV3AM+KyFBgKrAeyM4fSESu%0AA64DaB/e1TRIPv7YDR43enS5Sq+FMWWKy8j6949qtGXmkksq8GLNmrnmo+XwQ/lzEoS7htaurSDX%0AVhxTFSwCE4JgCLL8tB4I6xdKW29fLqq6QVXPU9WewL3evt/zR6SqL6hqb1Xt3aIibMNVq+Dqq92E%0A83ffHfXov/vOdUT2fd3VjoMPLvc4wY0a5bUI1q3LOxyFUZBwIYhXi8BcQ8EQpBDMBDqLSEcRqQ1c%0ADEwMDyAizUXET8PdwCsBpicy9u2DCy90xc7333dujCiyZw/8/HPlcQvFK+FDUefkOCEIH47CKEjd%0Aum4Ria+29uFTuZpFEAyBCYGqZgHDgK+AJcD7qrpIRO4XkUFesJOAZSLyK9AKeCio9ETMiBFuWOnX%0AXitXy5aimDbN1Q9UlorieCXcNbR1q9NvswhKplkz1zggyuWbwGnb1qW5Ksw1URkJtI5AVScBk/Lt%0Auy/s94fAh0GmoVTMnQvjxsHtt8PgYBowffedqx/o1y+Q6KsNjRq5UT/AWQNgQhAJSUnxOXtXcjL8%0A/rv1EQiKWFcWVy6mTXPr4cMDu8S8eXDYYVayKS8NG4YGT/MnrjHXUMlccUWoA2E8cemlsHJlrFNR%0AdTEhCGfOHFcbFWBN2sqVTgiM8hHuGvKFwCyCkhkxItYpKBtXXhnrFFRtrNV1OHPmwFFHBWZ/Zme7%0ABkkRTMxllEB4q6F169xUB9aZzDDKhgmBz759bhCWo44K7BIpKa6i2ISg/PithlSdRdC+vfmPDaOs%0AmBD4LFzoBjPp2TOwS/g+ThOC8tOwoWs2mp7uhMDqBwyj7JgQ+Myd69YBWgQmBNEjfARS3yIwDKNs%0AmBD4zJnjBjU/6KDALrFypWu6Z6XX8uN3MNq2DTZtMiEwjPJgQuAzZw706BGoo3nlSjdsUYWM8lnF%0A8S2CJUvc2oTAMMqOCQG4uoH58wN1C4ETAnMLRQdfCBYvdmuzsgyj7JgQACxbBnv3BioEqiYE0cR3%0ADS1a5NZmERhG2TEhAOcWgkCFIDXVdYAyIYgOvkWwcKFbx9OwyoZR2TAhACcEdesGOmnvihVubUIQ%0AHXwhWL7cTU8ZxVlEDaPaYUIATgiOPDLQWlxrOhpdfNdQVpbVDxhGeTEhyMlxfQgqoKIYoj7ZWbWl%0Afv1QAy+rHzCM8mFCsGqV65VUAUKQnGwujGghEhrB1YTAMMqHCcGXX7r10UcHehlrMRR9fPeQuYYM%0Ao3xUbyHIyoInn4Rjj4XDDw/0UitXuql6jejhVxibRWAY5aN6z0fw4YewerUTgwB7FO/Z44ZBMIsg%0AupgQGEZ0qL4WgSo8+ih07QqDBpUcvhysWuXWJgTRxXcNmRAYRvmovhbBN9+4eSNffhlqBKuH1nQ0%0AGBo2dIP4tWoV65QYRnxTfS2CRx+FNm3cZKgBY53JgqFDBzj00MB13DCqPNXTIpg7FyZPhn/8o0Jm%0A8l65Epo2dYsRPR55xA0RZRhG+aieQjB9ulsPGVIhl1u71pVejeiSmOgWwzDKR/U0qnfudOsKmu18%0A717XE9YwDKMyUn2FICGhwrr5ZmZC7doVcinDMIxSU32FoFGjQPsOhGNCYBhGZaZ6C0EFYUJgGEZl%0AxoSgAjAhMAyjMmNCUAGYEBiGUZkxIagATAgMw6jMmBBUACYEhmFUZgIVAhE5Q0SWicgKEbmrkOPt%0ARWSKiMwVkQUiclaQ6cnFhMAwDCOXwIRARBKAccCZQHdgiIh0zxdsJPC+qvYELgaeCyo9eYiBEFTA%0ASBaGYRhlIkiLoA+wQlVXqWom8C4wOF8YBfwcuTGwIcD0OLKyID3dLALDMAyPiIRARD4WkbNFpDTC%0AkQysC9tO8faFMxq4TERSgEnAzUVc/zoRmSUis7Zu3VqKJBTCrl1uXUFCoGpCYBhG5SbSjP054BJg%0AuYj8XUS6ROn6Q4DXVLUtcBbwZmFio6ovqGpvVe3dokWL8l3RH2eogoQgK8utTQgMw6isRCQEqvqN%0Aql4KHAWsAb4RkWkicpWI1CritPVA+LTibb194fwJeN+7xk9AItA88uSXgQoWgsxMtzYhMAyjshKx%0Aq0dEkoChwDXAXGAsThi+LuKUmUBnEekoIrVxlcET84VZC5zqxd8NJwTl9P2UgAmBYRhGHiKaj0BE%0AJgBdgDeBgaq60Tv0nojMKuwcVc0SkWHAV0AC8IqqLhKR+4FZqjoRGAG8KCLDcRXHQ1VVy3dLJWBC%0AYBiGkYdIJ6Z5WlWnFHZAVXsXdZKqTsJVAofvuy/s92KgX4RpiA6+EDRuXCGXMyEwDKOyE6lrqLuI%0ANPE3RKSpiPw5oDQFi1kEhmEYeYhUCK5V1d/9DVXdAVwbTJICxoTAMAwjD5EKQYJIaBYXr9dwfGZt%0AO3e6CWkqaO5IEwLDMCo7kdYRfImrGH7e277e2xd/7NwJDRtCjYoZb8+EwDCMyk6kQnAnLvO/0dv+%0AGngpkBQFTQzGGQITAsMwKi8RCYGq5gDjvSW+SUurUCHYt8+tTQgMw6isRNqPoDPwCG4U0UR/v6oe%0AFFC6gsMsAsMwjDxE6ih/FWcNZAEnA28A/w4qUYFiQmAYhpGHSIWgrqpOBkRVf1PV0cDZwSUrQEwI%0ADMMw8hBpZfE+b1TQ5d6wEeuBBsElK0BMCAzDMPIQqUVwK1APuAXoBVwGXBlUogLFhMAwDCMPJVoE%0AXuexi1T1DmA3cFXgqQqKnBw3MY0JgWEYRi4lWgSqmg30r4C0BM/u3W5tQmAYhpFLpHUEc0VkIvAB%0AsMffqaofB5KqoKjgcYbAhMAwjMpPpEKQCKQCp4TtU8CEoARMCAzDqOxE2rM4fusFwomhENQqakJP%0AwzCMGBNpz+JXcRZAHlT16qinKEhiJAQJCW4xDMOojETqGvo87HcicC6wIfrJCZgYCYG5hQzDqMxE%0A6hr6KHxbRN4BfgwkRUFiQmAYhlGAsg7K3xloGc2EVAgmBIZhGAWItI5gF3nrCDbh5iiIL3whaNiw%0Awi6ZmQl16lTY5QzDMEpNpK6hiss5g2TnTqhXD2pGWjVSfswiMAyjshORa0hEzhWRxmHbTUTknOCS%0AFRAVPM4QmBAYhlH5ibSOYJSqpvkbqvo7MCqYJAWICYFhGEYBIhWCwsJVnH8lWgQsBNOnw8qVefeZ%0AEBiGUdmJVAhmiciTItLJW54EZgeZsEAIWAiuuAIeeCDvPhMCwzAqO5EKwc1AJvAe8C6wF7gpqEQF%0ARsBCsHNnqGGSjwmBYRiVnUhbDe0B7go4LcETsBBkZLglnMzMCm2tahiGUWoibTX0tYg0CdtuKiJf%0ABZesgNi5Exo3LjlcGUlPL1wIzCIwDKMyE6lrqLnXUggAVd1BvPUsVg3UIsjKcosJgWEY8UakQpAj%0AIu39DRHpQCGjkeZHRM4QkWUiskJECriWROSfIjLPW34Vkd8LiycqZGRAdnZgQuALgAmBYRjxRqRN%0AQO8FfhSR7wEBjgeuK+4Eb67jccDpQAowU0QmqupiP4yqDg8LfzPQs3TJLwUBjzNkQmAYRrwSkUWg%0Aql8CvYFlwDvACCCj2JOgD7BCVVepaiautdHgYsIP8eIOhoCFID3drfMLwb59JgSGYVRuIh107hrg%0AVqAtMA/oC/xE3qkr85MMrAvbTgGOKSL+A4GOwLdFHL8OzwJp3759YUFKxiwCwzCMQom0juBW4Gjg%0AN1U9GefCiaY//2LgQ1XNLuygqr6gqr1VtXeLFi3KdgUTAsMwjEKJVAj2qupeABGpo6pLgS4lnLMe%0AaBe23dbbVxgXE6RbCCpUCDSsGt2EwDCMyk6klcUpXj+CT4CvRWQH8FsJ58wEOotIR5wAXAxckj+Q%0AiHQFmuJcTcFRQUIArl4gMdH9NiEwDKOyE2nP4nO9n6NFZArQGPiyhHOyRGQY8BWQALyiqotE5H5g%0AlqpO9IJeDLyrqiU2Ry0XFVRZDE4UEhNda9WcHBMCwzAqN6UeQVRVvy9F2EnApHz77su3Pbq0aSgT%0AOTlurIeAxnsItwgyMqBpU2cNgAmBYRiVm7LOWRx/3HKLswoCmjcyvxCACYFhGPFB9RGCgDEhMAwj%0AXjEhiBImBIZhxCsmBFEif2UxmBAYhhEfmBBECbMIDMOIV0wIooQJgWEY8YoJQZQwITAMI14xIYgS%0AGRlQo0boN5gQGIYRH5gQRIn0dNeJDAoKQUBdFwzDMKKCCUGUyMiAZs1Cv8EsAsMw4gMTgijhDyvh%0A/wYTAsMw4gMTgiiRkeHGs6tZ04TAMIz4woQgSmRkQN26bjEhMAwjnjAhiBLp6SYEhmHEJyYEUcIs%0AAsMw4hUTgihhQmAYRrxiQhAlMjKgXj0TAsMw4g8TgiigahaBYRjxiwlBFNi/381PbEJgGEY8YkIQ%0ABfyMvzAhEIGEhNilzTAMoyRMCKJAcUJQu7YTA8MwjMqKCUEU8DP+/JXF+/aZW8gwjMqPCUEUKMki%0AMAzDqMyYEEQBf75iEwLDMOIRE4IoYBaBYRjxjAlBFAgXgsREyMpyiwmBYRjxgAlBFMhfWezvMyEw%0ADCMeMCGIAvldQ/4+EwLDMOIBE4IokL+yGEwIDMOIH0wIooBZBIZhxDOBCoGInCEiy0RkhYjcVUSY%0AC0VksYgsEpG3g0xPUJgQGIYRz9QMKmIRSQDGAacDKcBMEZmoqovDwnQG7gb6qeoOEWkZVHqCpDgh%0AaNQodukyDMOIhCAtgj7AClVdpaqZwLvA4HxhrgXGqeoOAFXdEmB6AiMjA2rVchPXm0VgGEa8EaQQ%0AJAPrwrZTvH3hHAIcIiL/E5HpInJGgOkJDH++YjAhMAwj/gjMNVSK63cGTgLaAlNF5HBV/T08kIhc%0AB1wH0L59+4pOY4n4k9KACYFhGPFHkBbBeqBd2HZbb184KcBEVd2vqquBX3HCkAdVfUFVe6tq7xYt%0AWgSW4LJiQmAYRjwTpBDMBDqLSEcRqQ1cDEzMF+YTnDWAiDTHuYpWBZimQChOCOrUiV26DMMwIiEw%0AIVDVLGAY8BWwBHhfVReJyP0iMsgL9hWQKiKLgSnAX1Q1Nag0BYU/cT2YRWAYRvwRaB2Bqk4CJuXb%0Ad1/YbwVu95a4xSqLDcOIZ6xncRQIdw0lJob2mRAYhhEPmBBEgXAhEHFikJ4O+/ebEBiGUfkxIYgC%0A4UIA7vfOne63CYFhGJUdE4IoEF5ZDE4I0tLcbxMCwzAqOyYEUSC8shhMCAzDiC9MCKJAYa4hEwLD%0AMOIFE4JyompCYBhGfBPrsYbinsxMJwb5hWC9N5iGCYFRVdi/fz8pKSns3bs31kkxiiExMZG2bdtS%0Aq1atiM8xISgn4RPX+5hFYFRFUlJSaNiwIR06dEBEYp0coxBUldTUVFJSUujYsWPE55lrqJyEz1fs%0AU7cu7NnjfpsQGFWFvXv3kpSUZCJQiRERkpKSSm21mRCUk/DZyXzCf5sQGFUJE4HKT1nekQlBOTEh%0AMAwj3jEhKCcmBIZRMaSmptKjRw969OhB69atSU5Ozt3OzMyMKI6rrrqKZcuWFRtm3LhxvPXWW9FI%0ActxglcXlpKjKYh8TAsOIDklJScybNw+A0aNH06BBA+644448YVQVVaVGjcLLuK+++mqJ17npppvK%0An9g4w4SgnBRVWexjQmBUSW67DbxMOWr06AFPPVXq01asWMGgQYPo2bMnc+fO5euvv2bMmDHMmTOH%0AjIwMLrroIu67z41+379/f5599lkOO+wwmjdvzg033MAXX3xBvXr1+PTTT2nZsiUjR46kefPm3Hbb%0AbfTv35/+/fvz7bffkpaWxquvvspxxx3Hnj17uOKKK1iyZAndu3dnzZo1vPTSS/To0SNP2kaNGsWk%0ASZPIyMigf//+jB8/HhHh119/5YYbbiA1NZWEhAQ+/vhjOnTowMMPP8w777xDjRo1GDBgAA899FBU%0AHm1JmGuonJhryDBiz9KlSxk+fDiLFy8mOTmZv//978yaNYv58+fz9ddfs3jx4gLnpKWlceKJJzJ/%0A/nyOPfZYXnnllULjVlV+/vlnHnvsMe6//34AnnnmGVq3bs3ixYv529/+xty5cws999Zbb2XmzJn8%0A8ssvpKWl8eWXXwIwZMgQhg8fzvz585k2bRotW7bks88+44svvuDnn39m/vz5jBgxIkpPp2TMIign%0AJgRGtaQMJfcg6dSpE717987dfuedd3j55ZfJyspiw4YNLF68mO7du+c5p27dupx55pkA9OrVix9+%0A+KHQuM8777zcMGvWrAHgxx9/5M477wTgyCOP5NBDDy303MmTJ/PYY4+xd+9etm3bRq9evejbty/b%0Atm1j4MCBgOsABvDNN99w9dVXU9fLQJo1a1aWR1EmTAjKiQmBYcSe+vXr5/5evnw5Y8eO5eeff6ZJ%0AkyZcdtllhbarrx3250xISCArK6vQuOt4E48XF6Yw0tPTGTZsGHPmzCE5OZmRI0dW2l7Z5hoqJ1ZZ%0AbBiVi507d9KwYUMaNWrExo0b+eqrr6J+jX79+vH+++8D8MsvvxTqesrIyKBGjRo0b96cXbt28dFH%0AHwHQtGlTWrRowWeffQa4jnrp6emcfvrpvPLKK2R4mcr27dujnu6iMIugnFhlsWFULo466ii6d+9O%0A165dOfDAA+nXr1/Ur3HzzTdzxRVX0L1799ylcePGecIkJSVx5ZVX0r17dw444ACOOeaY3GNvvfUW%0A119/Pffeey+1a9fmo48+YsCAAcyfP5/evXtTq1YtBg4cyAMPPBD1tBeGuPnj44fevXvrrFmzYp2M%0AXMaMgdGjITsb/BZrn38OnvuPnTuhYcOYJc8wosaSJUvo1q1brJNRKcjKyiIrK4vExESWL1/OH/7w%0AB5YvX07NmpWjbF3YuxKR2arau7DwlSPVcUxGhiv1hzdbNovAMKo2u3fv5tRTTyUrKwtV5fnnn680%0AIlAW4jfllYT8cxFA3u1SjARrGEac0KRJE2bPnh3rZEQNqywuJ/nnK4aQENSsmddSMAzDqIxYNlVO%0A8s9XDKFtr9WZYRhGpcaEoJwU5xqy+gHDMOIBE4II2LIFOnUCrxlwHkwIDMOId0wIIuAf/4BVq+DO%0AOyF/x0ITAsOoGE4++eQCncOeeuopbrzxxmLPa9CgAQAbNmzgggsuKDTMSSedREnN0p966inS/Y5D%0AwFlnncXvv/8eSdIrPSYEJbBpEzz3HHTtCitXwptv5j2enl50ZbEJgWFEjyFDhvDuu+/m2ffuu+8y%0AZMiQiM5v06YNH374YZmvn18IJk2aRJMmTcocX2XCmo+WwGOPQWYmfPopDBkCDz4Il10WahaakQFt%0A2uQ9p2ZNt5gQGFWVWIxCfcEFFzBy5EgyMzOpXbs2a9asYcOGDRx//PHs3r2bwYMHs2PHDvbv38+D%0ADz7I4MGD85y/Zs0aBgwYwMKFC8nIyOCqq65i/vz5dO3aNXdYB4Abb7yRmTNnkpGRwQUXXMCYMWN4%0A+umn2bBhAyeffDLNmzdnypQpdOjQgVmzZtG8eXOefPLJ3NFLr7nmGm677TbWrFnDmWeeSf/+/Zk2%0AbRrJycl8+umnuYPK+Xz22Wc8+OCDZGZmkpSUxFtvvUWrVq3YvXs3N998M7NmzUJEGDVqFOeffz5f%0Afvkl99xzD9nZ2TRv3pzJkyeX+9mbRVAMmzbB+PEu4z/kENeDeNWqvFZBYa4hcPtMCAwjejRr1ow+%0AffrwxRdfAM4auPDCCxEREhMTmTBhAnPmzGHKlCmMGDGC4kZNGD9+PPXq1WPJkiWMGTMmT5+Ahx56%0AiFmzZrFgwQK+//57FixYwC233EKbNm2YMmUKU6ZMyRPX7NmzefXVV5kxYwbTp0/nxRdfzB2Wevny%0A5dx0000sWrSIJk2a5I43FE7//v2ZPn06c+fO5eKLL+Yf//gHAA888ACNGzfml19+YcGCBZxyyils%0A3bqVa6+9lo8++oj58+fzwQcflPu5QsAWgYicAYwFEoCXVPXv+Y4PBR4D1nu7nlXVl4JMU2l49FFn%0ADYwc6bYHDIDevZ1VcPnlziowITCqI7Eahdp3Dw0ePJh3332Xl19+GXBzBtxzzz1MnTqVGjVqsH79%0AejZv3kzr1q0LjWfq1KnccsstABxxxBEcccQRucfef/99XnjhBbKysti4cSOLFy/Oczw/P/74I+ee%0Ae27uCKjnnXceP/zwA4MGDaJjx465k9WED2MdTkpKChdddBEbN24kMzOTjh07Am5Y6nBXWNOmTfns%0As8844YQTcsNEa6jqwIRARBKAccDpQAowU0Qmqmr+YfreU9VhQaUjP9nZ7iN+/nnYv7/4sCkpLsM/%0A+GC3LeKsggEDoEMHl9Fv3GhCYBgVxeDBgxk+fDhz5swhPT2dXr16AW4Qt61btzJ79mxq1apFhw4d%0AyjTk8+rVq3n88ceZOXMmTZs2ZejQoeUaOrpOWGeihISEPC4on5tvvpnbb7+dQYMG8d133zF69Ogy%0AX6+sBOka6gOsUNVVqpoJvAsMLuGcQFm6FPr3hzvugORkOOGE4pehQ13pP5yzzoJRo+C001yYyy93%0A4fJjQmAY0adBgwacfPLJXH311XkqidPS0mjZsiW1atViypQp/Pbbb8XGc8IJJ/D2228DsHDhQhYs%0AWAC4Iazr169P48aN2bx5c64bCqBhw4bs2rWrQFzHH388n3zyCenp6ezZs4cJEyZw/PHHR3xPaWlp%0AJCcnA/D666/n7j/99NMZN25c7vaOHTvo27cvU6dOZfXq1UD0hqoO0jWUDKwL204Bjikk3PkicgLw%0AKzBcVdflDyAi1wHXAbRv375MiXn1VbjxRqhfH956y1X8ipQ+Ht8qKIl69UwIDCMIhgwZwrnnnpvH%0AbXLppZcycOBADj/8F33yNgAAB2dJREFUcHr37k3Xrl2LjePGG2/kqquuolu3bnTr1i3XsjjyyCPp%0A2bMnXbt2pV27dnmGsL7uuus444wzcusKfI466iiGDh1Knz59AFdZ3LNnz0LdQIUxevRo/vjHP9K0%0AaVNOOeWU3Ex+5MiR3HTTTRx22GEkJCQwatQozjvvPF544QXOO+88cnJyaNmyJV9//XVE1ymOwIah%0AFpELgDNU9Rpv+3LgmHA3kIgkAbtVdZ+IXA9cpKqnFBdvWYeh/vFH5xJ69lkowm0YVT780ImONxOe%0AYcQ9Ngx1/FCZhqFeD7QL225LqFIYAFVNDdt8CfhHUInp398tFUUR/VYMwzAqHUHWEcwEOotIRxGp%0ADVwMTAwPICIHhG0OApYEmB7DMAyjEAKzCFQ1S0SGAV/hmo++oqqLROR+YJaqTgRuEZFBQBawHRga%0AVHoMwyg/qoqUpXLNqDDK4u4PtB+Bqk4CJuXbd1/Y77uBu4NMg2EY0SExMZHU1FSSkpJMDCopqkpq%0AaiqJiYmlOs+GmDAMIyLatm1LSkoKW7dujXVSjGJITEykbdu2pTrHhMAwjIioVatWbo9Wo2phYw0Z%0AhmFUc0wIDMMwqjkmBIZhGNWcwHoWB4WIbAWKH0ikaJoD26KYnHihOt53dbxnqJ73XR3vGUp/3weq%0AaovCDsSdEJQHEZlVVBfrqkx1vO/qeM9QPe+7Ot4zRPe+zTVkGIZRzTEhMAzDqOZUNyF4IdYJiBHV%0A8b6r4z1D9bzv6njPEMX7rlZ1BIZhGEZBqptFYBiGYeTDhMAwDKOaU22EQETOEJFlIrJCRO6KdXqC%0AQETaicgUEVksIotE5FZvfzMR+VpElnvrprFOa7QRkQQRmSsin3vbHUVkhve+3/PmxKhSiEgTEflQ%0ARJaKyBIRObaavOvh3ve9UETeEZHEqva+ReQVEdkiIgvD9hX6bsXxtHfvC0TkqNJer1oIgYgkAOOA%0AM4HuwBAR6R7bVAVCFjBCVbsDfYGbvPu8C5isqp2Byd52VeNW8k5s9CjwT1U9GNgB/CkmqQqWscCX%0AqtoVOBJ3/1X6XYtIMnAL0FtVD8PNdXIxVe99vwackW9fUe/2TKCzt1wHjC/txaqFEAB9gBWqukpV%0AM4F3gcExTlPUUdWNqjrH+70LlzEk4+71dS/Y68A5sUlhMIhIW+Bs3HSniBss/xTgQy9IVbznxsAJ%0AwMsAqpqpqr9Txd+1R02grojUBOoBG6li71tVp+Im6wqnqHc7GHhDHdOBJvlmfyyR6iIEycC6sO0U%0Ab1+VRUQ6AD2BGUArVd3oHdoEtIpRsoLiKeCvQI63nQT8rqpZ3nZVfN8dga3Aq55L7CURqU8Vf9eq%0Auh54HFiLE4A0YDZV/31D0e+23PlbdRGCaoWINAA+Am5T1Z3hx9S1F64ybYZFZACwRVVnxzotFUxN%0A4ChgvKr2BPaQzw1U1d41gOcXH4wTwjZAfQq6UKo80X631UUI1gPtwrbbevuqHCJSCycCb6nqx97u%0Azb6p6K23xCp9AdAPGCQia3Auv1NwvvMmnusAqub7TgFSVHWGt/0hThiq8rsGOA1YrapbVXU/8DHu%0AG6jq7xuKfrflzt+qixDMBDp7LQtq4yqXJsY4TVHH842/DCxR1SfDDk0ErvR+Xwl8WtFpCwpVvVtV%0A26pqB9x7/VZVLwWmABd4warUPQOo6iZgnYh08XadCiymCr9rj7VAXxGp533v/n1X6fftUdS7nQhc%0A4bUe6gukhbmQIkNVq8UCnAX8CqwE7o11egK6x/44c3EBMM9bzsL5zCcDy4FvgGaxTmtA938S8Ln3%0A+yDgZ2AF8AFQJ9bpC+B+ewCzvPf9CdC0OrxrYAywFFgIvAnUqWrvG3gHVweyH2f9/amodwsIrlXk%0ASuAXXIuqUl3PhpgwDMOo5lQX15BhGIZRBCYEhmEY1RwTAsMwjGqOCYFhGEY1x4TAMAyjmmNCYBgV%0AiIic5I+QahiVBRMCwzCMao4JgWEUgohcJiI/i8g8EXnem+9gt4j80xsLf7KItPDC9hCR6d5Y8BPC%0Axok/WES+EZH5IjJHRDp50TcIm0fgLa+HrGHEDBMCw8iHiHQDLgL6qWoPIBu4FDfA2SxVPRT4Hhjl%0AnfIGcKeqHoHr2envfwsYp6pHAsfheoqCGxX2NtzcGAfhxsoxjJhRs+QghlHtOBXoBcz0Cut1cQN8%0A5QDveWH+DXzszQvQRFW/9/a/DnwgIg2BZFWdAKCqewG8+H5W1RRvex7QAfgx+NsyjMIxITCMggjw%0AuqrenWenyN/yhSvr+Cz7wn5nY/9DI8aYa8gwCjIZuEBEWkLuXLEH4v4v/giXlwA/qmoasENEjvf2%0AXw58r26GuBQROceLo46I1KvQuzCMCLGSiGHkQ1UXi8hI4L8iUgM3AuRNuMlf+njHtuDqEcANCfwv%0AL6NfBVzl7b8ceF5E7vfi+GMF3oZhRIyNPmoYESIiu1W1QazTYRjRxlxDhmEY1RyzCAzDMKo5ZhEY%0AhmFUc0wIDMMwqjkmBIZhGNUcEwLDMIxqjgmBYRhGNef/AaRKaENwEa1g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7" y="1989389"/>
            <a:ext cx="4903316" cy="3154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48" y="1764517"/>
            <a:ext cx="3565352" cy="31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Classification Report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33629"/>
              </p:ext>
            </p:extLst>
          </p:nvPr>
        </p:nvGraphicFramePr>
        <p:xfrm>
          <a:off x="2393878" y="1814299"/>
          <a:ext cx="6554914" cy="3240585"/>
        </p:xfrm>
        <a:graphic>
          <a:graphicData uri="http://schemas.openxmlformats.org/drawingml/2006/table">
            <a:tbl>
              <a:tblPr firstRow="1" firstCol="1" bandRow="1"/>
              <a:tblGrid>
                <a:gridCol w="1310298"/>
                <a:gridCol w="1311154"/>
                <a:gridCol w="1311154"/>
                <a:gridCol w="1311154"/>
                <a:gridCol w="1311154"/>
              </a:tblGrid>
              <a:tr h="536844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Precision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Recall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F1 Score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Support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365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Successful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36844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Unsuccessful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844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Accuracy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36844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Marco Avg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844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Weighted Avg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2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ctrTitle" idx="4294967295"/>
          </p:nvPr>
        </p:nvSpPr>
        <p:spPr>
          <a:xfrm>
            <a:off x="457200" y="1850350"/>
            <a:ext cx="5486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Problems</a:t>
            </a:r>
            <a:endParaRPr sz="7200" dirty="0"/>
          </a:p>
        </p:txBody>
      </p:sp>
      <p:sp>
        <p:nvSpPr>
          <p:cNvPr id="182" name="Google Shape;182;p19"/>
          <p:cNvSpPr/>
          <p:nvPr/>
        </p:nvSpPr>
        <p:spPr>
          <a:xfrm>
            <a:off x="7570680" y="2247629"/>
            <a:ext cx="283836" cy="271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7218453" y="725678"/>
            <a:ext cx="1216091" cy="1216410"/>
            <a:chOff x="6654650" y="3665275"/>
            <a:chExt cx="409100" cy="409125"/>
          </a:xfrm>
        </p:grpSpPr>
        <p:sp>
          <p:nvSpPr>
            <p:cNvPr id="184" name="Google Shape;184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9"/>
          <p:cNvGrpSpPr/>
          <p:nvPr/>
        </p:nvGrpSpPr>
        <p:grpSpPr>
          <a:xfrm rot="1056970">
            <a:off x="6046093" y="1682069"/>
            <a:ext cx="803433" cy="803550"/>
            <a:chOff x="570875" y="4322250"/>
            <a:chExt cx="443300" cy="443325"/>
          </a:xfrm>
        </p:grpSpPr>
        <p:sp>
          <p:nvSpPr>
            <p:cNvPr id="187" name="Google Shape;187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9"/>
          <p:cNvSpPr/>
          <p:nvPr/>
        </p:nvSpPr>
        <p:spPr>
          <a:xfrm rot="2466685">
            <a:off x="6136548" y="961352"/>
            <a:ext cx="394362" cy="376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 rot="-1609489">
            <a:off x="6713312" y="1198287"/>
            <a:ext cx="283826" cy="2710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 rot="2926195">
            <a:off x="8434174" y="1412981"/>
            <a:ext cx="212540" cy="2029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 rot="-1609101">
            <a:off x="7513412" y="329101"/>
            <a:ext cx="191497" cy="18284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29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Solution</a:t>
            </a:r>
            <a:endParaRPr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dirty="0" smtClean="0"/>
              <a:t>Make </a:t>
            </a:r>
            <a:r>
              <a:rPr lang="en-US" dirty="0"/>
              <a:t>use of supervised learning to analyze the lifter body posture and detect if the lift was a success or not.</a:t>
            </a: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2CA388"/>
              </a:solidFill>
            </a:endParaRP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82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CNN Architectures</a:t>
            </a:r>
            <a:endParaRPr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dirty="0" smtClean="0">
                <a:solidFill>
                  <a:srgbClr val="2CA388"/>
                </a:solidFill>
              </a:rPr>
              <a:t>ALEXNET –</a:t>
            </a:r>
            <a:r>
              <a:rPr lang="en-US" sz="2400" dirty="0" smtClean="0">
                <a:solidFill>
                  <a:srgbClr val="2CA388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Predicted every frame as (Successful)</a:t>
            </a:r>
          </a:p>
          <a:p>
            <a:pPr algn="just"/>
            <a:r>
              <a:rPr lang="en-US" dirty="0" smtClean="0">
                <a:solidFill>
                  <a:srgbClr val="2CA388"/>
                </a:solidFill>
              </a:rPr>
              <a:t>VGG16 </a:t>
            </a:r>
            <a:r>
              <a:rPr lang="en-US" dirty="0">
                <a:solidFill>
                  <a:srgbClr val="2CA388"/>
                </a:solidFill>
              </a:rPr>
              <a:t>–</a:t>
            </a:r>
            <a:r>
              <a:rPr lang="en-US" dirty="0" smtClean="0">
                <a:solidFill>
                  <a:srgbClr val="2CA388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Predicted every frame as (Unsuccessful)</a:t>
            </a:r>
          </a:p>
          <a:p>
            <a:pPr algn="just"/>
            <a:r>
              <a:rPr lang="en-US" dirty="0" smtClean="0">
                <a:solidFill>
                  <a:srgbClr val="2CA388"/>
                </a:solidFill>
              </a:rPr>
              <a:t>LENET </a:t>
            </a:r>
            <a:r>
              <a:rPr lang="en-US" dirty="0">
                <a:solidFill>
                  <a:srgbClr val="2CA388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Prediction Varied.</a:t>
            </a:r>
            <a:endParaRPr lang="en-US" sz="2400" dirty="0" smtClean="0">
              <a:solidFill>
                <a:srgbClr val="2CA388"/>
              </a:solidFill>
            </a:endParaRP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83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4" name="Google Shape;364;p34"/>
          <p:cNvSpPr txBox="1">
            <a:spLocks noGrp="1"/>
          </p:cNvSpPr>
          <p:nvPr>
            <p:ph type="body" idx="4294967295"/>
          </p:nvPr>
        </p:nvSpPr>
        <p:spPr>
          <a:xfrm>
            <a:off x="174660" y="0"/>
            <a:ext cx="2933273" cy="357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OPENPOSE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b="1" dirty="0" smtClean="0">
                <a:solidFill>
                  <a:srgbClr val="FFFF00"/>
                </a:solidFill>
                <a:latin typeface="Roboto Slab"/>
                <a:ea typeface="Roboto Slab"/>
                <a:cs typeface="Roboto Slab"/>
                <a:sym typeface="Roboto Slab"/>
              </a:rPr>
              <a:t>Key Points Not Allocated Correctly</a:t>
            </a:r>
          </a:p>
        </p:txBody>
      </p:sp>
      <p:pic>
        <p:nvPicPr>
          <p:cNvPr id="4098" name="Picture 2" descr="https://documents.lucidchart.com/documents/1c4122e4-f36b-469c-870c-0fcd9842e983/pages/0_0?a=18134&amp;x=370&amp;y=223&amp;w=1108&amp;h=465&amp;store=1&amp;accept=image%2F*&amp;auth=LCA%2039be0cc4a3d98da7690934b0d72f85a931658b6e-ts%3D15724294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78" y="75878"/>
            <a:ext cx="6075760" cy="385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2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ctrTitle" idx="4294967295"/>
          </p:nvPr>
        </p:nvSpPr>
        <p:spPr>
          <a:xfrm>
            <a:off x="457200" y="1850350"/>
            <a:ext cx="5486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Problem Diagnostic</a:t>
            </a:r>
            <a:endParaRPr sz="4400" dirty="0"/>
          </a:p>
        </p:txBody>
      </p:sp>
      <p:sp>
        <p:nvSpPr>
          <p:cNvPr id="182" name="Google Shape;182;p19"/>
          <p:cNvSpPr/>
          <p:nvPr/>
        </p:nvSpPr>
        <p:spPr>
          <a:xfrm>
            <a:off x="7570680" y="2247629"/>
            <a:ext cx="283836" cy="271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7218453" y="725678"/>
            <a:ext cx="1216091" cy="1216410"/>
            <a:chOff x="6654650" y="3665275"/>
            <a:chExt cx="409100" cy="409125"/>
          </a:xfrm>
        </p:grpSpPr>
        <p:sp>
          <p:nvSpPr>
            <p:cNvPr id="184" name="Google Shape;184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9"/>
          <p:cNvGrpSpPr/>
          <p:nvPr/>
        </p:nvGrpSpPr>
        <p:grpSpPr>
          <a:xfrm rot="1056970">
            <a:off x="6046093" y="1682069"/>
            <a:ext cx="803433" cy="803550"/>
            <a:chOff x="570875" y="4322250"/>
            <a:chExt cx="443300" cy="443325"/>
          </a:xfrm>
        </p:grpSpPr>
        <p:sp>
          <p:nvSpPr>
            <p:cNvPr id="187" name="Google Shape;187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9"/>
          <p:cNvSpPr/>
          <p:nvPr/>
        </p:nvSpPr>
        <p:spPr>
          <a:xfrm rot="2466685">
            <a:off x="6136548" y="961352"/>
            <a:ext cx="394362" cy="376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 rot="-1609489">
            <a:off x="6713312" y="1198287"/>
            <a:ext cx="283826" cy="2710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 rot="2926195">
            <a:off x="8434174" y="1412981"/>
            <a:ext cx="212540" cy="2029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 rot="-1609101">
            <a:off x="7513412" y="329101"/>
            <a:ext cx="191497" cy="18284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32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CNN Architectures</a:t>
            </a:r>
            <a:endParaRPr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dirty="0" smtClean="0">
                <a:solidFill>
                  <a:srgbClr val="2CA388"/>
                </a:solidFill>
              </a:rPr>
              <a:t>Overfitting – </a:t>
            </a:r>
            <a:r>
              <a:rPr lang="en-US" dirty="0" smtClean="0">
                <a:solidFill>
                  <a:schemeClr val="tx1"/>
                </a:solidFill>
              </a:rPr>
              <a:t>Increase Dropout (0.5 – 0.8) </a:t>
            </a:r>
          </a:p>
          <a:p>
            <a:pPr algn="just"/>
            <a:r>
              <a:rPr lang="en-US" dirty="0" smtClean="0">
                <a:solidFill>
                  <a:srgbClr val="2CA388"/>
                </a:solidFill>
              </a:rPr>
              <a:t>Image Input </a:t>
            </a:r>
            <a:r>
              <a:rPr lang="en-US" dirty="0" smtClean="0">
                <a:solidFill>
                  <a:srgbClr val="2CA388"/>
                </a:solidFill>
              </a:rPr>
              <a:t>Size – </a:t>
            </a:r>
            <a:r>
              <a:rPr lang="en-US" dirty="0" smtClean="0">
                <a:solidFill>
                  <a:schemeClr val="tx1"/>
                </a:solidFill>
              </a:rPr>
              <a:t>Increase image </a:t>
            </a:r>
            <a:r>
              <a:rPr lang="en-US" dirty="0" smtClean="0">
                <a:solidFill>
                  <a:schemeClr val="tx1"/>
                </a:solidFill>
              </a:rPr>
              <a:t>input size to (224 x 224)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rgbClr val="2CA388"/>
                </a:solidFill>
              </a:rPr>
              <a:t>Training Test Split – </a:t>
            </a:r>
            <a:r>
              <a:rPr lang="en-US" dirty="0" smtClean="0">
                <a:solidFill>
                  <a:schemeClr val="tx1"/>
                </a:solidFill>
              </a:rPr>
              <a:t>Increase testing percentage.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4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34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4" name="Google Shape;364;p34"/>
          <p:cNvSpPr txBox="1">
            <a:spLocks noGrp="1"/>
          </p:cNvSpPr>
          <p:nvPr>
            <p:ph type="body" idx="4294967295"/>
          </p:nvPr>
        </p:nvSpPr>
        <p:spPr>
          <a:xfrm>
            <a:off x="410966" y="523982"/>
            <a:ext cx="2588694" cy="17877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  <a:latin typeface="Roboto Slab"/>
                <a:ea typeface="Roboto Slab"/>
                <a:cs typeface="Roboto Slab"/>
                <a:sym typeface="Roboto Slab"/>
              </a:rPr>
              <a:t>- Make use </a:t>
            </a:r>
            <a:r>
              <a:rPr lang="en" b="1" dirty="0" smtClean="0">
                <a:solidFill>
                  <a:schemeClr val="bg1"/>
                </a:solidFill>
                <a:latin typeface="Roboto Slab"/>
                <a:ea typeface="Roboto Slab"/>
                <a:cs typeface="Roboto Slab"/>
                <a:sym typeface="Roboto Slab"/>
              </a:rPr>
              <a:t>of </a:t>
            </a:r>
            <a:r>
              <a:rPr lang="en" b="1" dirty="0" smtClean="0">
                <a:solidFill>
                  <a:srgbClr val="FFFF00"/>
                </a:solidFill>
                <a:latin typeface="Roboto Slab"/>
                <a:ea typeface="Roboto Slab"/>
                <a:cs typeface="Roboto Slab"/>
                <a:sym typeface="Roboto Slab"/>
              </a:rPr>
              <a:t>PoseNet</a:t>
            </a:r>
            <a:endParaRPr lang="en" b="1" dirty="0" smtClean="0">
              <a:solidFill>
                <a:srgbClr val="FFFF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122" name="Picture 2" descr="https://documents.lucidchart.com/documents/1c4122e4-f36b-469c-870c-0fcd9842e983/pages/0_0?a=18157&amp;x=218&amp;y=-4&amp;w=924&amp;h=963&amp;store=1&amp;accept=image%2F*&amp;auth=LCA%2089e228e52f8823482fabc6804d2bf05e51558c50-ts%3D15724294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67" y="114984"/>
            <a:ext cx="5898348" cy="502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457200" y="-102742"/>
            <a:ext cx="5486400" cy="2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/>
              <a:t>THE END </a:t>
            </a:r>
            <a:endParaRPr sz="8000" dirty="0"/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 THE END</a:t>
            </a:r>
            <a:endParaRPr dirty="0"/>
          </a:p>
        </p:txBody>
      </p:sp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12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Related Works</a:t>
            </a:r>
            <a:endParaRPr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1"/>
          </p:nvPr>
        </p:nvSpPr>
        <p:spPr>
          <a:xfrm>
            <a:off x="3200400" y="1666270"/>
            <a:ext cx="5486400" cy="31558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Basketball Shooting Prediction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Posture analysis model to predict basketball free throw using skeleton data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Logistic Regression &amp; </a:t>
            </a:r>
            <a:r>
              <a:rPr lang="en-US" dirty="0" err="1" smtClean="0">
                <a:solidFill>
                  <a:schemeClr val="tx1"/>
                </a:solidFill>
              </a:rPr>
              <a:t>OpenPose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Accuracy: </a:t>
            </a:r>
            <a:r>
              <a:rPr lang="en-US" dirty="0" smtClean="0">
                <a:solidFill>
                  <a:srgbClr val="2CA388"/>
                </a:solidFill>
              </a:rPr>
              <a:t>41%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Probability:</a:t>
            </a:r>
            <a:r>
              <a:rPr lang="en-US" dirty="0" smtClean="0">
                <a:solidFill>
                  <a:srgbClr val="2CA388"/>
                </a:solidFill>
              </a:rPr>
              <a:t> 54.2%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24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4" name="Google Shape;364;p34"/>
          <p:cNvSpPr txBox="1">
            <a:spLocks noGrp="1"/>
          </p:cNvSpPr>
          <p:nvPr>
            <p:ph type="body" idx="4294967295"/>
          </p:nvPr>
        </p:nvSpPr>
        <p:spPr>
          <a:xfrm>
            <a:off x="390407" y="413217"/>
            <a:ext cx="3363153" cy="357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Dataset</a:t>
            </a:r>
            <a:endParaRPr lang="en" b="1" dirty="0" smtClean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Contains 2 Classes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Successful &amp; Unsuccessful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560 images (280 </a:t>
            </a:r>
            <a:r>
              <a:rPr lang="en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&amp;</a:t>
            </a:r>
            <a:r>
              <a:rPr lang="en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280)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Resolution (Varies)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Collected (Google Images and </a:t>
            </a:r>
            <a:r>
              <a:rPr lang="en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Videos) </a:t>
            </a:r>
            <a:endParaRPr b="1" dirty="0" smtClean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26" name="Picture 2" descr="https://documents.lucidchart.com/documents/1c4122e4-f36b-469c-870c-0fcd9842e983/pages/eujEQ_n5GxeM?a=15349&amp;x=329&amp;y=395&amp;w=680&amp;h=540&amp;store=1&amp;accept=image%2F*&amp;auth=LCA%20fedd470f91a8c5c722aa0d347855a26f609be6ff-ts%3D15720328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72" y="130992"/>
            <a:ext cx="48577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/>
          <p:nvPr/>
        </p:nvSpPr>
        <p:spPr>
          <a:xfrm>
            <a:off x="4046847" y="785750"/>
            <a:ext cx="4670928" cy="363637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4211481" y="998802"/>
            <a:ext cx="4279800" cy="27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Place your screenshot here</a:t>
            </a:r>
            <a:endParaRPr sz="1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4" name="Google Shape;364;p34"/>
          <p:cNvSpPr txBox="1">
            <a:spLocks noGrp="1"/>
          </p:cNvSpPr>
          <p:nvPr>
            <p:ph type="body" idx="4294967295"/>
          </p:nvPr>
        </p:nvSpPr>
        <p:spPr>
          <a:xfrm>
            <a:off x="457199" y="785750"/>
            <a:ext cx="3363153" cy="357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Platform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b="1" dirty="0" smtClean="0">
                <a:solidFill>
                  <a:srgbClr val="FFFF00"/>
                </a:solidFill>
                <a:latin typeface="Roboto Slab"/>
                <a:ea typeface="Roboto Slab"/>
                <a:cs typeface="Roboto Slab"/>
                <a:sym typeface="Roboto Slab"/>
              </a:rPr>
              <a:t>Google Colab </a:t>
            </a:r>
            <a:r>
              <a:rPr lang="en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(Traning)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b="1" dirty="0" smtClean="0">
                <a:solidFill>
                  <a:srgbClr val="FFFF00"/>
                </a:solidFill>
                <a:latin typeface="Roboto Slab"/>
                <a:ea typeface="Roboto Slab"/>
                <a:cs typeface="Roboto Slab"/>
                <a:sym typeface="Roboto Slab"/>
              </a:rPr>
              <a:t>Google Drive </a:t>
            </a:r>
            <a:r>
              <a:rPr lang="en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(Storage)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b="1" dirty="0" smtClean="0">
                <a:solidFill>
                  <a:srgbClr val="FFFF00"/>
                </a:solidFill>
                <a:latin typeface="Roboto Slab"/>
                <a:ea typeface="Roboto Slab"/>
                <a:cs typeface="Roboto Slab"/>
                <a:sym typeface="Roboto Slab"/>
              </a:rPr>
              <a:t>Python 3.6.8 </a:t>
            </a:r>
            <a:r>
              <a:rPr lang="en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(Processing)</a:t>
            </a:r>
          </a:p>
        </p:txBody>
      </p:sp>
      <p:pic>
        <p:nvPicPr>
          <p:cNvPr id="2050" name="Picture 2" descr="https://documents.lucidchart.com/documents/1c4122e4-f36b-469c-870c-0fcd9842e983/pages/eujEQ_n5GxeM?a=15370&amp;x=392&amp;y=337&amp;w=616&amp;h=451&amp;store=1&amp;accept=image%2F*&amp;auth=LCA%20f22abd0db611a38341fadd01c435c82af4a9a2c3-ts%3D15720328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50" y="904126"/>
            <a:ext cx="4525867" cy="28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2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/>
          <p:nvPr/>
        </p:nvSpPr>
        <p:spPr>
          <a:xfrm>
            <a:off x="4016025" y="805701"/>
            <a:ext cx="4670928" cy="363637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4211481" y="998802"/>
            <a:ext cx="4279800" cy="27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Place your screenshot here</a:t>
            </a:r>
            <a:endParaRPr sz="1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4" name="Google Shape;364;p34"/>
          <p:cNvSpPr txBox="1">
            <a:spLocks noGrp="1"/>
          </p:cNvSpPr>
          <p:nvPr>
            <p:ph type="body" idx="4294967295"/>
          </p:nvPr>
        </p:nvSpPr>
        <p:spPr>
          <a:xfrm>
            <a:off x="457199" y="785750"/>
            <a:ext cx="3363153" cy="357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Libraries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b="1" dirty="0" smtClean="0">
                <a:solidFill>
                  <a:srgbClr val="FFFF00"/>
                </a:solidFill>
                <a:latin typeface="Roboto Slab"/>
                <a:ea typeface="Roboto Slab"/>
                <a:cs typeface="Roboto Slab"/>
                <a:sym typeface="Roboto Slab"/>
              </a:rPr>
              <a:t>Keras and Tensorflow 2.0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b="1" dirty="0" smtClean="0">
                <a:solidFill>
                  <a:srgbClr val="FFFF00"/>
                </a:solidFill>
                <a:latin typeface="Roboto Slab"/>
                <a:ea typeface="Roboto Slab"/>
                <a:cs typeface="Roboto Slab"/>
                <a:sym typeface="Roboto Slab"/>
              </a:rPr>
              <a:t>OpenCv</a:t>
            </a:r>
            <a:r>
              <a:rPr lang="en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b="1" dirty="0" smtClean="0">
                <a:solidFill>
                  <a:srgbClr val="FFFF00"/>
                </a:solidFill>
                <a:latin typeface="Roboto Slab"/>
                <a:ea typeface="Roboto Slab"/>
                <a:cs typeface="Roboto Slab"/>
                <a:sym typeface="Roboto Slab"/>
              </a:rPr>
              <a:t>Skelearn</a:t>
            </a:r>
          </a:p>
        </p:txBody>
      </p:sp>
      <p:pic>
        <p:nvPicPr>
          <p:cNvPr id="3074" name="Picture 2" descr="https://documents.lucidchart.com/documents/1c4122e4-f36b-469c-870c-0fcd9842e983/pages/eujEQ_n5GxeM?a=15388&amp;x=405&amp;y=279&amp;w=713&amp;h=464&amp;store=1&amp;accept=image%2F*&amp;auth=LCA%2011ace90e81698b10fce79ae9d424880bac5f35ca-ts%3D15720328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481" y="998802"/>
            <a:ext cx="4406475" cy="273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7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68674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 Pipelines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Alexnet</a:t>
            </a:r>
            <a:r>
              <a:rPr lang="en-US" dirty="0" smtClean="0"/>
              <a:t> Architecture</a:t>
            </a:r>
            <a:endParaRPr dirty="0"/>
          </a:p>
        </p:txBody>
      </p:sp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71973" y="1357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326" y="21736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00400" y="191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73" y="1467293"/>
            <a:ext cx="5896452" cy="3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438</Words>
  <Application>Microsoft Office PowerPoint</Application>
  <PresentationFormat>On-screen Show (16:9)</PresentationFormat>
  <Paragraphs>196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Times New Roman</vt:lpstr>
      <vt:lpstr>Arial</vt:lpstr>
      <vt:lpstr>Roboto Slab</vt:lpstr>
      <vt:lpstr>Chivo</vt:lpstr>
      <vt:lpstr>Calibri</vt:lpstr>
      <vt:lpstr>Macmorris template</vt:lpstr>
      <vt:lpstr>Weightlifting Classification Using CNN &amp; OpenPose Features</vt:lpstr>
      <vt:lpstr>Problem</vt:lpstr>
      <vt:lpstr>Solution</vt:lpstr>
      <vt:lpstr>Related Works</vt:lpstr>
      <vt:lpstr>PowerPoint Presentation</vt:lpstr>
      <vt:lpstr>PowerPoint Presentation</vt:lpstr>
      <vt:lpstr>PowerPoint Presentation</vt:lpstr>
      <vt:lpstr>3 Pipelines</vt:lpstr>
      <vt:lpstr>1. Alexnet Architecture</vt:lpstr>
      <vt:lpstr>2. VGG16 Architecture</vt:lpstr>
      <vt:lpstr>3. Lenet Architecture</vt:lpstr>
      <vt:lpstr>Processing</vt:lpstr>
      <vt:lpstr>Training Process (Part 1)</vt:lpstr>
      <vt:lpstr>Training Process (Part 2)</vt:lpstr>
      <vt:lpstr>Video Process</vt:lpstr>
      <vt:lpstr>RESULTS</vt:lpstr>
      <vt:lpstr>ALEXNET</vt:lpstr>
      <vt:lpstr>ALEXNET Validation &amp; Accuracy</vt:lpstr>
      <vt:lpstr>ALEXNET ROC &amp; Confusion Matrix</vt:lpstr>
      <vt:lpstr>Classification Report</vt:lpstr>
      <vt:lpstr>VGG16 </vt:lpstr>
      <vt:lpstr>VGG16 Validation &amp; Accuracy</vt:lpstr>
      <vt:lpstr>VGG16 ROC &amp; Confusion Matrix</vt:lpstr>
      <vt:lpstr>Classification Report</vt:lpstr>
      <vt:lpstr>LENET </vt:lpstr>
      <vt:lpstr>LENET Validation &amp; Accuracy</vt:lpstr>
      <vt:lpstr>LENET ROC &amp; Confusion Matrix</vt:lpstr>
      <vt:lpstr>Classification Report</vt:lpstr>
      <vt:lpstr>Problems</vt:lpstr>
      <vt:lpstr>CNN Architectures</vt:lpstr>
      <vt:lpstr>PowerPoint Presentation</vt:lpstr>
      <vt:lpstr>Problem Diagnostic</vt:lpstr>
      <vt:lpstr>CNN Architectures</vt:lpstr>
      <vt:lpstr>PowerPoint Presentation</vt:lpstr>
      <vt:lpstr>THE END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Weightlifting Classification Using CNN &amp; OpenPose Features</dc:title>
  <cp:lastModifiedBy>Brian Barnet</cp:lastModifiedBy>
  <cp:revision>29</cp:revision>
  <dcterms:modified xsi:type="dcterms:W3CDTF">2019-10-31T14:30:38Z</dcterms:modified>
</cp:coreProperties>
</file>