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9" r:id="rId6"/>
    <p:sldId id="270" r:id="rId7"/>
  </p:sldIdLst>
  <p:sldSz cx="18288000" cy="10287000"/>
  <p:notesSz cx="6858000" cy="9144000"/>
  <p:embeddedFontLst>
    <p:embeddedFont>
      <p:font typeface="Clear Sans Regular Bold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 Regula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032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EB41C-8E4B-4D66-91A0-988998A1E53E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3515F-1FDD-4401-A383-8DED20CA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9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12837322" y="-2457228"/>
            <a:ext cx="7456530" cy="6971855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2774950"/>
            <a:ext cx="10812920" cy="0"/>
          </a:xfrm>
          <a:prstGeom prst="line">
            <a:avLst/>
          </a:prstGeom>
          <a:ln w="38100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53281" y="7810500"/>
            <a:ext cx="2013303" cy="2013295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13" name="AutoShape 13"/>
          <p:cNvSpPr/>
          <p:nvPr/>
        </p:nvSpPr>
        <p:spPr>
          <a:xfrm>
            <a:off x="1028700" y="5629958"/>
            <a:ext cx="10812920" cy="0"/>
          </a:xfrm>
          <a:prstGeom prst="line">
            <a:avLst/>
          </a:prstGeom>
          <a:ln w="38100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053281" y="1530378"/>
            <a:ext cx="10812920" cy="124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7500" dirty="0" err="1" smtClean="0">
                <a:solidFill>
                  <a:srgbClr val="F8F8F8"/>
                </a:solidFill>
                <a:latin typeface="Clear Sans Regular Bold"/>
              </a:rPr>
              <a:t>Shashki</a:t>
            </a:r>
            <a:r>
              <a:rPr lang="en-US" sz="7500" dirty="0" smtClean="0">
                <a:solidFill>
                  <a:srgbClr val="F8F8F8"/>
                </a:solidFill>
                <a:latin typeface="Clear Sans Regular Bold"/>
              </a:rPr>
              <a:t> Mane</a:t>
            </a:r>
            <a:endParaRPr lang="en-US" sz="7500" dirty="0">
              <a:solidFill>
                <a:srgbClr val="F8F8F8"/>
              </a:solidFill>
              <a:latin typeface="Clear Sans Regular Bold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alphaModFix amt="30000"/>
          </a:blip>
          <a:srcRect/>
          <a:stretch>
            <a:fillRect/>
          </a:stretch>
        </p:blipFill>
        <p:spPr>
          <a:xfrm>
            <a:off x="-2410530" y="-2199854"/>
            <a:ext cx="6027272" cy="4603329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795136" y="5817136"/>
            <a:ext cx="564321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dirty="0">
                <a:solidFill>
                  <a:srgbClr val="F8F8F8"/>
                </a:solidFill>
                <a:latin typeface="Clear Sans Regular Bold"/>
              </a:rPr>
              <a:t>IT - </a:t>
            </a:r>
            <a:r>
              <a:rPr lang="en-US" sz="4999" dirty="0" err="1">
                <a:solidFill>
                  <a:srgbClr val="F8F8F8"/>
                </a:solidFill>
                <a:latin typeface="Clear Sans Regular Bold"/>
              </a:rPr>
              <a:t>куб</a:t>
            </a:r>
            <a:r>
              <a:rPr lang="en-US" sz="4999" dirty="0">
                <a:solidFill>
                  <a:srgbClr val="F8F8F8"/>
                </a:solidFill>
                <a:latin typeface="Clear Sans Regular Bold"/>
              </a:rPr>
              <a:t> г. </a:t>
            </a:r>
            <a:r>
              <a:rPr lang="ru-RU" sz="4999" dirty="0" smtClean="0">
                <a:solidFill>
                  <a:srgbClr val="F8F8F8"/>
                </a:solidFill>
                <a:latin typeface="Clear Sans Regular Bold"/>
              </a:rPr>
              <a:t>Самара</a:t>
            </a:r>
            <a:endParaRPr lang="en-US" sz="4999" dirty="0">
              <a:solidFill>
                <a:srgbClr val="F8F8F8"/>
              </a:solidFill>
              <a:latin typeface="Clear Sans Regular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8700" y="3749264"/>
            <a:ext cx="10788339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999" dirty="0" smtClean="0">
                <a:solidFill>
                  <a:srgbClr val="F8F8F8"/>
                </a:solidFill>
                <a:latin typeface="Clear Sans Regular Bold"/>
              </a:rPr>
              <a:t>2</a:t>
            </a:r>
            <a:r>
              <a:rPr lang="en-US" sz="4999" dirty="0" smtClean="0">
                <a:solidFill>
                  <a:srgbClr val="F8F8F8"/>
                </a:solidFill>
                <a:latin typeface="Clear Sans Regular Bold"/>
              </a:rPr>
              <a:t>D </a:t>
            </a:r>
            <a:r>
              <a:rPr lang="ru-RU" sz="4999" dirty="0" smtClean="0">
                <a:solidFill>
                  <a:srgbClr val="F8F8F8"/>
                </a:solidFill>
                <a:latin typeface="Clear Sans Regular Bold"/>
              </a:rPr>
              <a:t>Гонки</a:t>
            </a:r>
            <a:endParaRPr lang="ru-RU" sz="4999" dirty="0">
              <a:solidFill>
                <a:srgbClr val="F8F8F8"/>
              </a:solidFill>
              <a:latin typeface="Clear Sans Regular Bold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71784"/>
            <a:ext cx="6884247" cy="387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1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3141137" y="5124450"/>
            <a:ext cx="1028700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24294" y="171450"/>
            <a:ext cx="2761467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8F8F8"/>
                </a:solidFill>
                <a:latin typeface="Clear Sans Regular"/>
              </a:rPr>
              <a:t>Цель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4294" y="2241410"/>
            <a:ext cx="7236887" cy="4488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</a:pPr>
            <a:r>
              <a:rPr lang="en-US" sz="4999" dirty="0" err="1" smtClean="0">
                <a:solidFill>
                  <a:srgbClr val="F8F8F8"/>
                </a:solidFill>
                <a:latin typeface="Clear Sans Regular"/>
              </a:rPr>
              <a:t>Создани</a:t>
            </a:r>
            <a:r>
              <a:rPr lang="ru-RU" sz="4999" dirty="0" smtClean="0">
                <a:solidFill>
                  <a:srgbClr val="F8F8F8"/>
                </a:solidFill>
                <a:latin typeface="Clear Sans Regular"/>
              </a:rPr>
              <a:t>е игрового приложения типа гонок с бесконечной трассой и интересным интерфейсом.</a:t>
            </a:r>
            <a:endParaRPr lang="en-US" sz="4999" dirty="0">
              <a:solidFill>
                <a:srgbClr val="F8F8F8"/>
              </a:solidFill>
              <a:latin typeface="Clear Sans Regula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0" y="171450"/>
            <a:ext cx="427799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8F8F8"/>
                </a:solidFill>
                <a:latin typeface="Clear Sans Regular"/>
              </a:rPr>
              <a:t>Задачи: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0" y="2065498"/>
            <a:ext cx="8181389" cy="929913"/>
            <a:chOff x="0" y="0"/>
            <a:chExt cx="10908519" cy="12398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107485"/>
              <a:ext cx="491996" cy="49199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674634" y="-76200"/>
              <a:ext cx="10233885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  <a:spcBef>
                  <a:spcPct val="0"/>
                </a:spcBef>
              </a:pP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Найти</a:t>
              </a:r>
              <a:r>
                <a:rPr lang="en-US" sz="3500" dirty="0" smtClean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информацию</a:t>
              </a:r>
              <a:r>
                <a:rPr lang="en-US" sz="3500" dirty="0" smtClean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по</a:t>
              </a:r>
              <a:r>
                <a:rPr lang="en-US" sz="3500" dirty="0" smtClean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данной</a:t>
              </a:r>
              <a:r>
                <a:rPr lang="en-US" sz="3500" dirty="0" smtClean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теме</a:t>
              </a:r>
              <a:endParaRPr lang="en-US" sz="3500" dirty="0">
                <a:solidFill>
                  <a:srgbClr val="F8F8F8"/>
                </a:solidFill>
                <a:latin typeface="Clear Sans Regular Bold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1189084"/>
              <a:ext cx="10908519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9144000" y="3279464"/>
            <a:ext cx="8181389" cy="929913"/>
            <a:chOff x="0" y="0"/>
            <a:chExt cx="10908519" cy="123988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107485"/>
              <a:ext cx="491996" cy="49199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674634" y="-76200"/>
              <a:ext cx="10233885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  <a:spcBef>
                  <a:spcPct val="0"/>
                </a:spcBef>
              </a:pPr>
              <a:r>
                <a:rPr lang="ru-RU" sz="3500" dirty="0" smtClean="0">
                  <a:solidFill>
                    <a:srgbClr val="F8F8F8"/>
                  </a:solidFill>
                  <a:latin typeface="Clear Sans Regular Bold"/>
                </a:rPr>
                <a:t>Придумать структуру приложения</a:t>
              </a:r>
              <a:endParaRPr lang="en-US" sz="3500" dirty="0">
                <a:solidFill>
                  <a:srgbClr val="F8F8F8"/>
                </a:solidFill>
                <a:latin typeface="Clear Sans Regular Bold"/>
              </a:endParaRP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1189084"/>
              <a:ext cx="10908519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24" name="Group 24"/>
          <p:cNvGrpSpPr/>
          <p:nvPr/>
        </p:nvGrpSpPr>
        <p:grpSpPr>
          <a:xfrm>
            <a:off x="9144000" y="6311564"/>
            <a:ext cx="8181389" cy="1530687"/>
            <a:chOff x="0" y="0"/>
            <a:chExt cx="10908519" cy="2040915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107485"/>
              <a:ext cx="491996" cy="491996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674634" y="-76200"/>
              <a:ext cx="10233885" cy="1608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  <a:spcBef>
                  <a:spcPct val="0"/>
                </a:spcBef>
              </a:pPr>
              <a:r>
                <a:rPr lang="en-US" sz="3500" dirty="0" err="1">
                  <a:solidFill>
                    <a:srgbClr val="F8F8F8"/>
                  </a:solidFill>
                  <a:latin typeface="Clear Sans Regular Bold"/>
                </a:rPr>
                <a:t>Разработать</a:t>
              </a:r>
              <a:r>
                <a:rPr lang="en-US" sz="3500" dirty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>
                  <a:solidFill>
                    <a:srgbClr val="F8F8F8"/>
                  </a:solidFill>
                  <a:latin typeface="Clear Sans Regular Bold"/>
                </a:rPr>
                <a:t>понятный</a:t>
              </a:r>
              <a:r>
                <a:rPr lang="en-US" sz="3500" dirty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>
                  <a:solidFill>
                    <a:srgbClr val="F8F8F8"/>
                  </a:solidFill>
                  <a:latin typeface="Clear Sans Regular Bold"/>
                </a:rPr>
                <a:t>пользовательский</a:t>
              </a:r>
              <a:r>
                <a:rPr lang="en-US" sz="3500" dirty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>
                  <a:solidFill>
                    <a:srgbClr val="F8F8F8"/>
                  </a:solidFill>
                  <a:latin typeface="Clear Sans Regular Bold"/>
                </a:rPr>
                <a:t>интерфейс</a:t>
              </a:r>
              <a:endParaRPr lang="en-US" sz="3500" dirty="0">
                <a:solidFill>
                  <a:srgbClr val="F8F8F8"/>
                </a:solidFill>
                <a:latin typeface="Clear Sans Regular Bold"/>
              </a:endParaRP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0" y="1990115"/>
              <a:ext cx="10908519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-881607" y="7257910"/>
            <a:ext cx="5124345" cy="3913718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15811767" y="-1570639"/>
            <a:ext cx="3583303" cy="3350388"/>
          </a:xfrm>
          <a:prstGeom prst="rect">
            <a:avLst/>
          </a:prstGeom>
        </p:spPr>
      </p:pic>
      <p:grpSp>
        <p:nvGrpSpPr>
          <p:cNvPr id="36" name="Group 24"/>
          <p:cNvGrpSpPr/>
          <p:nvPr/>
        </p:nvGrpSpPr>
        <p:grpSpPr>
          <a:xfrm>
            <a:off x="9092817" y="4480852"/>
            <a:ext cx="8181389" cy="1549737"/>
            <a:chOff x="0" y="-76200"/>
            <a:chExt cx="10908519" cy="2066315"/>
          </a:xfrm>
        </p:grpSpPr>
        <p:grpSp>
          <p:nvGrpSpPr>
            <p:cNvPr id="37" name="Group 25"/>
            <p:cNvGrpSpPr/>
            <p:nvPr/>
          </p:nvGrpSpPr>
          <p:grpSpPr>
            <a:xfrm>
              <a:off x="0" y="107485"/>
              <a:ext cx="491996" cy="491996"/>
              <a:chOff x="0" y="0"/>
              <a:chExt cx="812800" cy="812800"/>
            </a:xfrm>
          </p:grpSpPr>
          <p:sp>
            <p:nvSpPr>
              <p:cNvPr id="40" name="Freeform 2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TextBox 27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sp>
          <p:nvSpPr>
            <p:cNvPr id="38" name="TextBox 28"/>
            <p:cNvSpPr txBox="1"/>
            <p:nvPr/>
          </p:nvSpPr>
          <p:spPr>
            <a:xfrm>
              <a:off x="674633" y="-76200"/>
              <a:ext cx="10233886" cy="16756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  <a:spcBef>
                  <a:spcPct val="0"/>
                </a:spcBef>
              </a:pP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Разработать</a:t>
              </a:r>
              <a:r>
                <a:rPr lang="en-US" sz="3500" dirty="0" smtClean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ru-RU" sz="3500" dirty="0" smtClean="0">
                  <a:solidFill>
                    <a:srgbClr val="F8F8F8"/>
                  </a:solidFill>
                  <a:latin typeface="Clear Sans Regular Bold"/>
                </a:rPr>
                <a:t>приложение со всем необходимым функционалом</a:t>
              </a:r>
              <a:endParaRPr lang="en-US" sz="3500" dirty="0">
                <a:solidFill>
                  <a:srgbClr val="F8F8F8"/>
                </a:solidFill>
                <a:latin typeface="Clear Sans Regular Bold"/>
              </a:endParaRPr>
            </a:p>
          </p:txBody>
        </p:sp>
        <p:sp>
          <p:nvSpPr>
            <p:cNvPr id="39" name="AutoShape 29"/>
            <p:cNvSpPr/>
            <p:nvPr/>
          </p:nvSpPr>
          <p:spPr>
            <a:xfrm>
              <a:off x="0" y="1990115"/>
              <a:ext cx="10908519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16039246" y="-1774772"/>
            <a:ext cx="3583303" cy="335038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15000"/>
          </a:blip>
          <a:srcRect/>
          <a:stretch>
            <a:fillRect/>
          </a:stretch>
        </p:blipFill>
        <p:spPr>
          <a:xfrm>
            <a:off x="-6048266" y="3936587"/>
            <a:ext cx="13583770" cy="1270082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524000" y="190500"/>
            <a:ext cx="7450774" cy="1130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90"/>
              </a:lnSpc>
            </a:pPr>
            <a:r>
              <a:rPr lang="en-US" sz="7430" dirty="0" err="1">
                <a:solidFill>
                  <a:srgbClr val="000000"/>
                </a:solidFill>
                <a:latin typeface="Clear Sans Regular"/>
              </a:rPr>
              <a:t>Проблематика</a:t>
            </a:r>
            <a:endParaRPr lang="en-US" sz="7430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0652" y="2159081"/>
            <a:ext cx="10900748" cy="70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Люди могут играть в гонки по разным причинам,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начиная от простого развлечения и заканчивая желанием проверить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свои навыки и посоревноваться с другими.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 Виртуальные гонки позволяют испытать адреналин и скорость, не выходя из дома,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 а также развивать навыки управления транспортом и стратегии.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Для некоторых это способ социального взаимодействия, а для других — шанс почувствовать себя профессиональным гонщиком,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 не имея возможности участвовать в реальных соревнованиях. </a:t>
            </a:r>
          </a:p>
        </p:txBody>
      </p:sp>
      <p:pic>
        <p:nvPicPr>
          <p:cNvPr id="2053" name="Picture 5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04991"/>
            <a:ext cx="6453319" cy="403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1778905"/>
            <a:ext cx="6634254" cy="380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1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2216" y="645350"/>
            <a:ext cx="15059767" cy="92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09"/>
              </a:lnSpc>
              <a:spcBef>
                <a:spcPct val="0"/>
              </a:spcBef>
            </a:pPr>
            <a:r>
              <a:rPr lang="en-US" sz="5364">
                <a:solidFill>
                  <a:srgbClr val="F8F8F8"/>
                </a:solidFill>
                <a:latin typeface="Clear Sans Regular"/>
              </a:rPr>
              <a:t>Необходимый функционал нашего приложения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61619" y="2758641"/>
            <a:ext cx="6808987" cy="1386667"/>
            <a:chOff x="0" y="0"/>
            <a:chExt cx="9078649" cy="184888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078649" cy="1848889"/>
              <a:chOff x="0" y="0"/>
              <a:chExt cx="1650578" cy="33614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650578" cy="336144"/>
              </a:xfrm>
              <a:custGeom>
                <a:avLst/>
                <a:gdLst/>
                <a:ahLst/>
                <a:cxnLst/>
                <a:rect l="l" t="t" r="r" b="b"/>
                <a:pathLst>
                  <a:path w="1650578" h="336144">
                    <a:moveTo>
                      <a:pt x="63002" y="0"/>
                    </a:moveTo>
                    <a:lnTo>
                      <a:pt x="1587575" y="0"/>
                    </a:lnTo>
                    <a:cubicBezTo>
                      <a:pt x="1604285" y="0"/>
                      <a:pt x="1620310" y="6638"/>
                      <a:pt x="1632125" y="18453"/>
                    </a:cubicBezTo>
                    <a:cubicBezTo>
                      <a:pt x="1643940" y="30268"/>
                      <a:pt x="1650578" y="46293"/>
                      <a:pt x="1650578" y="63002"/>
                    </a:cubicBezTo>
                    <a:lnTo>
                      <a:pt x="1650578" y="273142"/>
                    </a:lnTo>
                    <a:cubicBezTo>
                      <a:pt x="1650578" y="289851"/>
                      <a:pt x="1643940" y="305876"/>
                      <a:pt x="1632125" y="317691"/>
                    </a:cubicBezTo>
                    <a:cubicBezTo>
                      <a:pt x="1620310" y="329506"/>
                      <a:pt x="1604285" y="336144"/>
                      <a:pt x="1587575" y="336144"/>
                    </a:cubicBezTo>
                    <a:lnTo>
                      <a:pt x="63002" y="336144"/>
                    </a:lnTo>
                    <a:cubicBezTo>
                      <a:pt x="46293" y="336144"/>
                      <a:pt x="30268" y="329506"/>
                      <a:pt x="18453" y="317691"/>
                    </a:cubicBezTo>
                    <a:cubicBezTo>
                      <a:pt x="6638" y="305876"/>
                      <a:pt x="0" y="289851"/>
                      <a:pt x="0" y="273142"/>
                    </a:cubicBezTo>
                    <a:lnTo>
                      <a:pt x="0" y="63002"/>
                    </a:lnTo>
                    <a:cubicBezTo>
                      <a:pt x="0" y="46293"/>
                      <a:pt x="6638" y="30268"/>
                      <a:pt x="18453" y="18453"/>
                    </a:cubicBezTo>
                    <a:cubicBezTo>
                      <a:pt x="30268" y="6638"/>
                      <a:pt x="46293" y="0"/>
                      <a:pt x="63002" y="0"/>
                    </a:cubicBezTo>
                    <a:close/>
                  </a:path>
                </a:pathLst>
              </a:custGeom>
              <a:solidFill>
                <a:srgbClr val="FFFFFF">
                  <a:alpha val="29804"/>
                </a:srgbClr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50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20617" y="112940"/>
              <a:ext cx="8300028" cy="725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63"/>
                </a:lnSpc>
                <a:spcBef>
                  <a:spcPct val="0"/>
                </a:spcBef>
              </a:pPr>
              <a:r>
                <a:rPr lang="ru-RU" sz="3259" dirty="0" smtClean="0">
                  <a:solidFill>
                    <a:srgbClr val="F8F8F8"/>
                  </a:solidFill>
                  <a:latin typeface="Clear Sans Regular"/>
                </a:rPr>
                <a:t>Меню</a:t>
              </a:r>
              <a:endParaRPr lang="en-US" sz="3259" dirty="0">
                <a:solidFill>
                  <a:srgbClr val="F8F8F8"/>
                </a:solidFill>
                <a:latin typeface="Clear Sans Regular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15000"/>
          </a:blip>
          <a:srcRect/>
          <a:stretch>
            <a:fillRect/>
          </a:stretch>
        </p:blipFill>
        <p:spPr>
          <a:xfrm>
            <a:off x="7104668" y="6243667"/>
            <a:ext cx="13583770" cy="12700825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0499172" y="2717382"/>
            <a:ext cx="6803409" cy="1469186"/>
            <a:chOff x="0" y="0"/>
            <a:chExt cx="9071213" cy="1958914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071213" cy="1958914"/>
              <a:chOff x="0" y="0"/>
              <a:chExt cx="1649226" cy="35614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649226" cy="356148"/>
              </a:xfrm>
              <a:custGeom>
                <a:avLst/>
                <a:gdLst/>
                <a:ahLst/>
                <a:cxnLst/>
                <a:rect l="l" t="t" r="r" b="b"/>
                <a:pathLst>
                  <a:path w="1649226" h="356148">
                    <a:moveTo>
                      <a:pt x="63054" y="0"/>
                    </a:moveTo>
                    <a:lnTo>
                      <a:pt x="1586172" y="0"/>
                    </a:lnTo>
                    <a:cubicBezTo>
                      <a:pt x="1602895" y="0"/>
                      <a:pt x="1618933" y="6643"/>
                      <a:pt x="1630758" y="18468"/>
                    </a:cubicBezTo>
                    <a:cubicBezTo>
                      <a:pt x="1642582" y="30293"/>
                      <a:pt x="1649226" y="46331"/>
                      <a:pt x="1649226" y="63054"/>
                    </a:cubicBezTo>
                    <a:lnTo>
                      <a:pt x="1649226" y="293094"/>
                    </a:lnTo>
                    <a:cubicBezTo>
                      <a:pt x="1649226" y="327918"/>
                      <a:pt x="1620995" y="356148"/>
                      <a:pt x="1586172" y="356148"/>
                    </a:cubicBezTo>
                    <a:lnTo>
                      <a:pt x="63054" y="356148"/>
                    </a:lnTo>
                    <a:cubicBezTo>
                      <a:pt x="28230" y="356148"/>
                      <a:pt x="0" y="327918"/>
                      <a:pt x="0" y="293094"/>
                    </a:cubicBezTo>
                    <a:lnTo>
                      <a:pt x="0" y="63054"/>
                    </a:lnTo>
                    <a:cubicBezTo>
                      <a:pt x="0" y="28230"/>
                      <a:pt x="28230" y="0"/>
                      <a:pt x="63054" y="0"/>
                    </a:cubicBezTo>
                    <a:close/>
                  </a:path>
                </a:pathLst>
              </a:custGeom>
              <a:solidFill>
                <a:srgbClr val="FFFFFF">
                  <a:alpha val="29804"/>
                </a:srgbClr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5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85171" y="516266"/>
              <a:ext cx="8689340" cy="725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63"/>
                </a:lnSpc>
                <a:spcBef>
                  <a:spcPct val="0"/>
                </a:spcBef>
              </a:pPr>
              <a:r>
                <a:rPr lang="ru-RU" sz="3259" dirty="0" smtClean="0">
                  <a:solidFill>
                    <a:srgbClr val="F8F8F8"/>
                  </a:solidFill>
                  <a:latin typeface="Clear Sans Regular"/>
                </a:rPr>
                <a:t>Статистика</a:t>
              </a:r>
              <a:endParaRPr lang="en-US" sz="3259" dirty="0">
                <a:solidFill>
                  <a:srgbClr val="F8F8F8"/>
                </a:solidFill>
                <a:latin typeface="Clear Sans Regular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61619" y="4857000"/>
            <a:ext cx="6808987" cy="1386667"/>
            <a:chOff x="0" y="0"/>
            <a:chExt cx="1650578" cy="3361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50578" cy="336144"/>
            </a:xfrm>
            <a:custGeom>
              <a:avLst/>
              <a:gdLst/>
              <a:ahLst/>
              <a:cxnLst/>
              <a:rect l="l" t="t" r="r" b="b"/>
              <a:pathLst>
                <a:path w="1650578" h="336144">
                  <a:moveTo>
                    <a:pt x="57988" y="0"/>
                  </a:moveTo>
                  <a:lnTo>
                    <a:pt x="1592590" y="0"/>
                  </a:lnTo>
                  <a:cubicBezTo>
                    <a:pt x="1607969" y="0"/>
                    <a:pt x="1622719" y="6109"/>
                    <a:pt x="1633594" y="16984"/>
                  </a:cubicBezTo>
                  <a:cubicBezTo>
                    <a:pt x="1644468" y="27859"/>
                    <a:pt x="1650578" y="42608"/>
                    <a:pt x="1650578" y="57988"/>
                  </a:cubicBezTo>
                  <a:lnTo>
                    <a:pt x="1650578" y="278156"/>
                  </a:lnTo>
                  <a:cubicBezTo>
                    <a:pt x="1650578" y="293536"/>
                    <a:pt x="1644468" y="308285"/>
                    <a:pt x="1633594" y="319160"/>
                  </a:cubicBezTo>
                  <a:cubicBezTo>
                    <a:pt x="1622719" y="330035"/>
                    <a:pt x="1607969" y="336144"/>
                    <a:pt x="1592590" y="336144"/>
                  </a:cubicBezTo>
                  <a:lnTo>
                    <a:pt x="57988" y="336144"/>
                  </a:lnTo>
                  <a:cubicBezTo>
                    <a:pt x="42608" y="336144"/>
                    <a:pt x="27859" y="330035"/>
                    <a:pt x="16984" y="319160"/>
                  </a:cubicBezTo>
                  <a:cubicBezTo>
                    <a:pt x="6109" y="308285"/>
                    <a:pt x="0" y="293536"/>
                    <a:pt x="0" y="278156"/>
                  </a:cubicBezTo>
                  <a:lnTo>
                    <a:pt x="0" y="57988"/>
                  </a:lnTo>
                  <a:cubicBezTo>
                    <a:pt x="0" y="42608"/>
                    <a:pt x="6109" y="27859"/>
                    <a:pt x="16984" y="16984"/>
                  </a:cubicBezTo>
                  <a:cubicBezTo>
                    <a:pt x="27859" y="6109"/>
                    <a:pt x="42608" y="0"/>
                    <a:pt x="57988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013102" y="4936914"/>
            <a:ext cx="4906021" cy="54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3"/>
              </a:lnSpc>
              <a:spcBef>
                <a:spcPct val="0"/>
              </a:spcBef>
            </a:pPr>
            <a:r>
              <a:rPr lang="ru-RU" sz="3259" dirty="0" smtClean="0">
                <a:solidFill>
                  <a:srgbClr val="F8F8F8"/>
                </a:solidFill>
                <a:latin typeface="Clear Sans Regular"/>
              </a:rPr>
              <a:t>Инструкция по игре</a:t>
            </a:r>
            <a:endParaRPr lang="en-US" sz="3259" dirty="0">
              <a:solidFill>
                <a:srgbClr val="F8F8F8"/>
              </a:solidFill>
              <a:latin typeface="Clear Sans Regular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494849" y="4857000"/>
            <a:ext cx="6803409" cy="1386667"/>
            <a:chOff x="0" y="0"/>
            <a:chExt cx="1649226" cy="33614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49226" cy="336144"/>
            </a:xfrm>
            <a:custGeom>
              <a:avLst/>
              <a:gdLst/>
              <a:ahLst/>
              <a:cxnLst/>
              <a:rect l="l" t="t" r="r" b="b"/>
              <a:pathLst>
                <a:path w="1649226" h="336144">
                  <a:moveTo>
                    <a:pt x="58035" y="0"/>
                  </a:moveTo>
                  <a:lnTo>
                    <a:pt x="1591190" y="0"/>
                  </a:lnTo>
                  <a:cubicBezTo>
                    <a:pt x="1606582" y="0"/>
                    <a:pt x="1621344" y="6114"/>
                    <a:pt x="1632228" y="16998"/>
                  </a:cubicBezTo>
                  <a:cubicBezTo>
                    <a:pt x="1643111" y="27882"/>
                    <a:pt x="1649226" y="42643"/>
                    <a:pt x="1649226" y="58035"/>
                  </a:cubicBezTo>
                  <a:lnTo>
                    <a:pt x="1649226" y="278109"/>
                  </a:lnTo>
                  <a:cubicBezTo>
                    <a:pt x="1649226" y="293501"/>
                    <a:pt x="1643111" y="308262"/>
                    <a:pt x="1632228" y="319146"/>
                  </a:cubicBezTo>
                  <a:cubicBezTo>
                    <a:pt x="1621344" y="330030"/>
                    <a:pt x="1606582" y="336144"/>
                    <a:pt x="1591190" y="336144"/>
                  </a:cubicBezTo>
                  <a:lnTo>
                    <a:pt x="58035" y="336144"/>
                  </a:lnTo>
                  <a:cubicBezTo>
                    <a:pt x="42643" y="336144"/>
                    <a:pt x="27882" y="330030"/>
                    <a:pt x="16998" y="319146"/>
                  </a:cubicBezTo>
                  <a:cubicBezTo>
                    <a:pt x="6114" y="308262"/>
                    <a:pt x="0" y="293501"/>
                    <a:pt x="0" y="278109"/>
                  </a:cubicBezTo>
                  <a:lnTo>
                    <a:pt x="0" y="58035"/>
                  </a:lnTo>
                  <a:cubicBezTo>
                    <a:pt x="0" y="42643"/>
                    <a:pt x="6114" y="27882"/>
                    <a:pt x="16998" y="16998"/>
                  </a:cubicBezTo>
                  <a:cubicBezTo>
                    <a:pt x="27882" y="6114"/>
                    <a:pt x="42643" y="0"/>
                    <a:pt x="58035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838351" y="4941262"/>
            <a:ext cx="6225021" cy="1134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3"/>
              </a:lnSpc>
              <a:spcBef>
                <a:spcPct val="0"/>
              </a:spcBef>
            </a:pPr>
            <a:r>
              <a:rPr lang="ru-RU" sz="3259" dirty="0" smtClean="0">
                <a:solidFill>
                  <a:srgbClr val="F8F8F8"/>
                </a:solidFill>
                <a:latin typeface="Clear Sans Regular"/>
              </a:rPr>
              <a:t>Возможность игры в виде шашек в гонке</a:t>
            </a:r>
            <a:endParaRPr lang="en-US" sz="3259" dirty="0">
              <a:solidFill>
                <a:srgbClr val="F8F8F8"/>
              </a:solidFill>
              <a:latin typeface="Clear Sans Regular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3472128" y="-984882"/>
            <a:ext cx="5124345" cy="39137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-3350871" y="-3431259"/>
            <a:ext cx="12060419" cy="1127649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30000"/>
          </a:blip>
          <a:srcRect/>
          <a:stretch>
            <a:fillRect/>
          </a:stretch>
        </p:blipFill>
        <p:spPr>
          <a:xfrm>
            <a:off x="15245418" y="-2613945"/>
            <a:ext cx="7161037" cy="546924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417281" y="246982"/>
            <a:ext cx="9347929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F8F8F8"/>
                </a:solidFill>
                <a:latin typeface="Clear Sans Regular"/>
              </a:rPr>
              <a:t>Масштабируемость</a:t>
            </a:r>
            <a:endParaRPr lang="en-US" sz="8000" dirty="0">
              <a:solidFill>
                <a:srgbClr val="F8F8F8"/>
              </a:solidFill>
              <a:latin typeface="Clear Sans Regular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4263859" y="1982806"/>
            <a:ext cx="9654771" cy="1405069"/>
            <a:chOff x="0" y="0"/>
            <a:chExt cx="2639169" cy="3840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39169" cy="384081"/>
            </a:xfrm>
            <a:custGeom>
              <a:avLst/>
              <a:gdLst/>
              <a:ahLst/>
              <a:cxnLst/>
              <a:rect l="l" t="t" r="r" b="b"/>
              <a:pathLst>
                <a:path w="2639169" h="384081">
                  <a:moveTo>
                    <a:pt x="40896" y="0"/>
                  </a:moveTo>
                  <a:lnTo>
                    <a:pt x="2598274" y="0"/>
                  </a:lnTo>
                  <a:cubicBezTo>
                    <a:pt x="2609120" y="0"/>
                    <a:pt x="2619522" y="4309"/>
                    <a:pt x="2627191" y="11978"/>
                  </a:cubicBezTo>
                  <a:cubicBezTo>
                    <a:pt x="2634861" y="19647"/>
                    <a:pt x="2639169" y="30049"/>
                    <a:pt x="2639169" y="40896"/>
                  </a:cubicBezTo>
                  <a:lnTo>
                    <a:pt x="2639169" y="343185"/>
                  </a:lnTo>
                  <a:cubicBezTo>
                    <a:pt x="2639169" y="365771"/>
                    <a:pt x="2620860" y="384081"/>
                    <a:pt x="2598274" y="384081"/>
                  </a:cubicBezTo>
                  <a:lnTo>
                    <a:pt x="40896" y="384081"/>
                  </a:lnTo>
                  <a:cubicBezTo>
                    <a:pt x="18310" y="384081"/>
                    <a:pt x="0" y="365771"/>
                    <a:pt x="0" y="343185"/>
                  </a:cubicBezTo>
                  <a:lnTo>
                    <a:pt x="0" y="40896"/>
                  </a:lnTo>
                  <a:cubicBezTo>
                    <a:pt x="0" y="18310"/>
                    <a:pt x="18310" y="0"/>
                    <a:pt x="40896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782026" y="2063009"/>
            <a:ext cx="8612228" cy="58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F8F8F8"/>
                </a:solidFill>
                <a:latin typeface="Clear Sans Regular Bold"/>
              </a:rPr>
              <a:t>Добавление</a:t>
            </a:r>
            <a:r>
              <a:rPr lang="en-US" sz="3500" dirty="0">
                <a:solidFill>
                  <a:srgbClr val="F8F8F8"/>
                </a:solidFill>
                <a:latin typeface="Clear Sans Regular Bold"/>
              </a:rPr>
              <a:t> </a:t>
            </a:r>
            <a:r>
              <a:rPr lang="ru-RU" sz="3500" dirty="0" smtClean="0">
                <a:solidFill>
                  <a:srgbClr val="F8F8F8"/>
                </a:solidFill>
                <a:latin typeface="Clear Sans Regular Bold"/>
              </a:rPr>
              <a:t>других уровней и режимов</a:t>
            </a:r>
            <a:endParaRPr lang="en-US" sz="3500" dirty="0">
              <a:solidFill>
                <a:srgbClr val="F8F8F8"/>
              </a:solidFill>
              <a:latin typeface="Clear Sans Regular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4263858" y="3825953"/>
            <a:ext cx="9654771" cy="1802078"/>
            <a:chOff x="0" y="0"/>
            <a:chExt cx="2639169" cy="49260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639169" cy="492605"/>
            </a:xfrm>
            <a:custGeom>
              <a:avLst/>
              <a:gdLst/>
              <a:ahLst/>
              <a:cxnLst/>
              <a:rect l="l" t="t" r="r" b="b"/>
              <a:pathLst>
                <a:path w="2639169" h="492605">
                  <a:moveTo>
                    <a:pt x="40896" y="0"/>
                  </a:moveTo>
                  <a:lnTo>
                    <a:pt x="2598274" y="0"/>
                  </a:lnTo>
                  <a:cubicBezTo>
                    <a:pt x="2609120" y="0"/>
                    <a:pt x="2619522" y="4309"/>
                    <a:pt x="2627191" y="11978"/>
                  </a:cubicBezTo>
                  <a:cubicBezTo>
                    <a:pt x="2634861" y="19647"/>
                    <a:pt x="2639169" y="30049"/>
                    <a:pt x="2639169" y="40896"/>
                  </a:cubicBezTo>
                  <a:lnTo>
                    <a:pt x="2639169" y="451710"/>
                  </a:lnTo>
                  <a:cubicBezTo>
                    <a:pt x="2639169" y="474296"/>
                    <a:pt x="2620860" y="492605"/>
                    <a:pt x="2598274" y="492605"/>
                  </a:cubicBezTo>
                  <a:lnTo>
                    <a:pt x="40896" y="492605"/>
                  </a:lnTo>
                  <a:cubicBezTo>
                    <a:pt x="18310" y="492605"/>
                    <a:pt x="0" y="474296"/>
                    <a:pt x="0" y="451710"/>
                  </a:cubicBezTo>
                  <a:lnTo>
                    <a:pt x="0" y="40896"/>
                  </a:lnTo>
                  <a:cubicBezTo>
                    <a:pt x="0" y="18310"/>
                    <a:pt x="18310" y="0"/>
                    <a:pt x="40896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616289" y="4440446"/>
            <a:ext cx="8874876" cy="49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ru-RU" sz="3000" dirty="0" smtClean="0">
                <a:solidFill>
                  <a:srgbClr val="F8F8F8"/>
                </a:solidFill>
                <a:latin typeface="Clear Sans Regular Bold"/>
              </a:rPr>
              <a:t>Добавление других машин</a:t>
            </a:r>
            <a:endParaRPr lang="en-US" sz="3000" dirty="0">
              <a:solidFill>
                <a:srgbClr val="F8F8F8"/>
              </a:solidFill>
              <a:latin typeface="Clear Sans Regular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4263858" y="6047326"/>
            <a:ext cx="9654771" cy="1400172"/>
            <a:chOff x="0" y="0"/>
            <a:chExt cx="2639169" cy="38274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39169" cy="382742"/>
            </a:xfrm>
            <a:custGeom>
              <a:avLst/>
              <a:gdLst/>
              <a:ahLst/>
              <a:cxnLst/>
              <a:rect l="l" t="t" r="r" b="b"/>
              <a:pathLst>
                <a:path w="2639169" h="382742">
                  <a:moveTo>
                    <a:pt x="40896" y="0"/>
                  </a:moveTo>
                  <a:lnTo>
                    <a:pt x="2598274" y="0"/>
                  </a:lnTo>
                  <a:cubicBezTo>
                    <a:pt x="2609120" y="0"/>
                    <a:pt x="2619522" y="4309"/>
                    <a:pt x="2627191" y="11978"/>
                  </a:cubicBezTo>
                  <a:cubicBezTo>
                    <a:pt x="2634861" y="19647"/>
                    <a:pt x="2639169" y="30049"/>
                    <a:pt x="2639169" y="40896"/>
                  </a:cubicBezTo>
                  <a:lnTo>
                    <a:pt x="2639169" y="341847"/>
                  </a:lnTo>
                  <a:cubicBezTo>
                    <a:pt x="2639169" y="364433"/>
                    <a:pt x="2620860" y="382742"/>
                    <a:pt x="2598274" y="382742"/>
                  </a:cubicBezTo>
                  <a:lnTo>
                    <a:pt x="40896" y="382742"/>
                  </a:lnTo>
                  <a:cubicBezTo>
                    <a:pt x="18310" y="382742"/>
                    <a:pt x="0" y="364433"/>
                    <a:pt x="0" y="341847"/>
                  </a:cubicBezTo>
                  <a:lnTo>
                    <a:pt x="0" y="40896"/>
                  </a:lnTo>
                  <a:cubicBezTo>
                    <a:pt x="0" y="18310"/>
                    <a:pt x="18310" y="0"/>
                    <a:pt x="40896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630576" y="6458367"/>
            <a:ext cx="9196288" cy="49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ru-RU" sz="3000" dirty="0" smtClean="0">
                <a:solidFill>
                  <a:srgbClr val="F8F8F8"/>
                </a:solidFill>
                <a:latin typeface="Clear Sans Regular Bold"/>
              </a:rPr>
              <a:t>Добавление других трасс и карт</a:t>
            </a:r>
            <a:endParaRPr lang="en-US" sz="3000" dirty="0">
              <a:solidFill>
                <a:srgbClr val="F8F8F8"/>
              </a:solidFill>
              <a:latin typeface="Clear Sans Regular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4263857" y="7866564"/>
            <a:ext cx="9654771" cy="1400172"/>
            <a:chOff x="0" y="0"/>
            <a:chExt cx="2639169" cy="38274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39169" cy="382742"/>
            </a:xfrm>
            <a:custGeom>
              <a:avLst/>
              <a:gdLst/>
              <a:ahLst/>
              <a:cxnLst/>
              <a:rect l="l" t="t" r="r" b="b"/>
              <a:pathLst>
                <a:path w="2639169" h="382742">
                  <a:moveTo>
                    <a:pt x="40896" y="0"/>
                  </a:moveTo>
                  <a:lnTo>
                    <a:pt x="2598274" y="0"/>
                  </a:lnTo>
                  <a:cubicBezTo>
                    <a:pt x="2609120" y="0"/>
                    <a:pt x="2619522" y="4309"/>
                    <a:pt x="2627191" y="11978"/>
                  </a:cubicBezTo>
                  <a:cubicBezTo>
                    <a:pt x="2634861" y="19647"/>
                    <a:pt x="2639169" y="30049"/>
                    <a:pt x="2639169" y="40896"/>
                  </a:cubicBezTo>
                  <a:lnTo>
                    <a:pt x="2639169" y="341847"/>
                  </a:lnTo>
                  <a:cubicBezTo>
                    <a:pt x="2639169" y="364433"/>
                    <a:pt x="2620860" y="382742"/>
                    <a:pt x="2598274" y="382742"/>
                  </a:cubicBezTo>
                  <a:lnTo>
                    <a:pt x="40896" y="382742"/>
                  </a:lnTo>
                  <a:cubicBezTo>
                    <a:pt x="18310" y="382742"/>
                    <a:pt x="0" y="364433"/>
                    <a:pt x="0" y="341847"/>
                  </a:cubicBezTo>
                  <a:lnTo>
                    <a:pt x="0" y="40896"/>
                  </a:lnTo>
                  <a:cubicBezTo>
                    <a:pt x="0" y="18310"/>
                    <a:pt x="18310" y="0"/>
                    <a:pt x="40896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4489996" y="8264299"/>
            <a:ext cx="9196288" cy="49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ru-RU" sz="3000" dirty="0" err="1" smtClean="0">
                <a:solidFill>
                  <a:srgbClr val="F8F8F8"/>
                </a:solidFill>
                <a:latin typeface="Clear Sans Regular Bold"/>
              </a:rPr>
              <a:t>Мультиплеер</a:t>
            </a:r>
            <a:endParaRPr lang="en-US" sz="3000" dirty="0">
              <a:solidFill>
                <a:srgbClr val="F8F8F8"/>
              </a:solidFill>
              <a:latin typeface="Clear Sans Regular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5000"/>
          </a:blip>
          <a:srcRect/>
          <a:stretch>
            <a:fillRect/>
          </a:stretch>
        </p:blipFill>
        <p:spPr>
          <a:xfrm>
            <a:off x="2751467" y="-1457688"/>
            <a:ext cx="10078606" cy="942349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16496349" y="-646494"/>
            <a:ext cx="3583303" cy="3350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9600" y="2400300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154</Words>
  <Application>Microsoft Office PowerPoint</Application>
  <PresentationFormat>Произвольный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Clear Sans Regular Bold</vt:lpstr>
      <vt:lpstr>Calibri</vt:lpstr>
      <vt:lpstr>Clear Sans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БыстроДрем</dc:title>
  <dc:creator>Матвей</dc:creator>
  <cp:lastModifiedBy>KirilenkoM</cp:lastModifiedBy>
  <cp:revision>5</cp:revision>
  <dcterms:created xsi:type="dcterms:W3CDTF">2006-08-16T00:00:00Z</dcterms:created>
  <dcterms:modified xsi:type="dcterms:W3CDTF">2025-02-27T15:24:25Z</dcterms:modified>
  <dc:identifier>DAFRvGjM0wY</dc:identifier>
</cp:coreProperties>
</file>