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 type="screen16x9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 userDrawn="1">
          <p15:clr>
            <a:srgbClr val="A4A3A4"/>
          </p15:clr>
        </p15:guide>
        <p15:guide id="2" pos="2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200"/>
        <p:guide pos="2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0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8DFCC-589B-4A60-9C12-59D686ADFEC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CC3E0-7DDF-45E7-A937-AD50A2B51CF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页面通过PPT超级市场(pptsupermarket.com)制作，如有异常请联系客服（微信：sootar_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页面通过PPT超级市场(pptsupermarket.com)制作，如有异常请联系客服（微信：sootar_ ）</a:t>
            </a:r>
          </a:p>
          <a:p>
            <a:r>
              <a:t>目标职业</a:t>
            </a:r>
          </a:p>
          <a:p>
            <a:r>
              <a:t>软件工程师</a:t>
            </a:r>
          </a:p>
          <a:p>
            <a:r>
              <a:t>数据分析师</a:t>
            </a:r>
          </a:p>
          <a:p>
            <a:r>
              <a:t>产品经理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页面通过PPT超级市场(pptsupermarket.com)制作，如有异常请联系客服（微信：sootar_ ）</a:t>
            </a:r>
          </a:p>
          <a:p>
            <a:r>
              <a:t>职业分析</a:t>
            </a:r>
          </a:p>
          <a:p>
            <a:r>
              <a:t>软件工程师：对编程技能有较高要求，需要不断跟进新技术，具备良好的团队合作精神</a:t>
            </a:r>
          </a:p>
          <a:p>
            <a:r>
              <a:t>数据分析师：需要掌握数据分析方法和工具，对数据敏感，能够从数据中发现问题并提出解决方案</a:t>
            </a:r>
          </a:p>
          <a:p>
            <a:r>
              <a:t>产品经理：需要具备市场分析、用户研究、产品设计等多方面能力，同时要具备良好的沟通和协调能力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页面通过PPT超级市场(pptsupermarket.com)制作，如有异常请联系客服（微信：sootar_ ）</a:t>
            </a:r>
          </a:p>
          <a:p>
            <a:r>
              <a:t>职业路径规划</a:t>
            </a:r>
          </a:p>
          <a:p>
            <a:r>
              <a:t>大一：学习计算机科学基础知识，参加相关社团和活动，积累经验</a:t>
            </a:r>
          </a:p>
          <a:p>
            <a:r>
              <a:t>大二：学习专业课程，参加实习或项目经验，提升技能</a:t>
            </a:r>
          </a:p>
          <a:p>
            <a:r>
              <a:t>大三：深入学习相关领域知识，参加竞赛或学术研究，寻找职业方向</a:t>
            </a:r>
          </a:p>
          <a:p>
            <a:r>
              <a:t>大四：进行实习或就业准备，提高综合素质，为未来职业发展打下基础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页面通过PPT超级市场(pptsupermarket.com)制作，如有异常请联系客服（微信：sootar_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页面通过PPT超级市场(pptsupermarket.com)制作，如有异常请联系客服（微信：sootar_ ）</a:t>
            </a:r>
          </a:p>
          <a:p>
            <a:r>
              <a:t>学习计划</a:t>
            </a:r>
          </a:p>
          <a:p>
            <a:r>
              <a:t>学习计算机科学基础知识：包括计算机组成原理、操作系统、数据结构与算法等</a:t>
            </a:r>
          </a:p>
          <a:p>
            <a:r>
              <a:t>学习专业课程：包括编程语言、数据库、网络技术等</a:t>
            </a:r>
          </a:p>
          <a:p>
            <a:r>
              <a:t>学习相关领域知识：包括人工智能、大数据分析、产品管理等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页面通过PPT超级市场(pptsupermarket.com)制作，如有异常请联系客服（微信：sootar_ ）</a:t>
            </a:r>
          </a:p>
          <a:p>
            <a:r>
              <a:t>行动方案</a:t>
            </a:r>
          </a:p>
          <a:p>
            <a:r>
              <a:t>参加相关社团和活动：积累经验，提高综合素质</a:t>
            </a:r>
          </a:p>
          <a:p>
            <a:r>
              <a:t>参加实习或项目经验：提升技能，了解职业要求</a:t>
            </a:r>
          </a:p>
          <a:p>
            <a:r>
              <a:t>参加竞赛或学术研究：寻找职业方向，提高学术水平</a:t>
            </a:r>
          </a:p>
          <a:p>
            <a:r>
              <a:t>进行实习或就业准备：提高综合素质，为未来职业发展打下基础。具体行动方案如下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页面通过PPT超级市场(pptsupermarket.com)制作，如有异常请联系客服（微信：sootar_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页面通过PPT超级市场(pptsupermarket.com)制作，如有异常请联系客服（微信：sootar_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页面通过PPT超级市场(pptsupermarket.com)制作，如有异常请联系客服（微信：sootar_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页面通过PPT超级市场(pptsupermarket.com)制作，如有异常请联系客服（微信：sootar_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页面通过PPT超级市场(pptsupermarket.com)制作，如有异常请联系客服（微信：sootar_ ）</a:t>
            </a:r>
          </a:p>
          <a:p>
            <a:r>
              <a:t>兴趣爱好</a:t>
            </a:r>
          </a:p>
          <a:p>
            <a:r>
              <a:t>喜欢编程：对新技术充满热情</a:t>
            </a:r>
          </a:p>
          <a:p>
            <a:r>
              <a:t>喜欢阅读：尤其是关于科技和人文的书籍</a:t>
            </a:r>
          </a:p>
          <a:p>
            <a:r>
              <a:t>喜欢运动：尤其是篮球和跑步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页面通过PPT超级市场(pptsupermarket.com)制作，如有异常请联系客服（微信：sootar_ ）</a:t>
            </a:r>
          </a:p>
          <a:p>
            <a:r>
              <a:t>优点与特长</a:t>
            </a:r>
          </a:p>
          <a:p>
            <a:r>
              <a:t>具有较强的学习能力和适应能力</a:t>
            </a:r>
          </a:p>
          <a:p>
            <a:r>
              <a:t>对计算机科：学有浓厚兴趣和扎实基础</a:t>
            </a:r>
          </a:p>
          <a:p>
            <a:r>
              <a:t>有良好的团队合作和沟通能力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页面通过PPT超级市场(pptsupermarket.com)制作，如有异常请联系客服（微信：sootar_ ）</a:t>
            </a:r>
          </a:p>
          <a:p>
            <a:r>
              <a:t>缺点与不足</a:t>
            </a:r>
          </a:p>
          <a:p>
            <a:r>
              <a:t>在公众场合讲话有时会紧张：需要提高口头表达能力</a:t>
            </a:r>
          </a:p>
          <a:p>
            <a:r>
              <a:t>在时间管理方面还有待加强：需要更好地平衡学习和生活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页面通过PPT超级市场(pptsupermarket.com)制作，如有异常请联系客服（微信：sootar_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AB5-DD0E-4EB1-9DBA-C2B8BEACAED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ECA9-749D-484B-AFB5-34CF294E86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AB5-DD0E-4EB1-9DBA-C2B8BEACAED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ECA9-749D-484B-AFB5-34CF294E86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AB5-DD0E-4EB1-9DBA-C2B8BEACAED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ECA9-749D-484B-AFB5-34CF294E86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AB5-DD0E-4EB1-9DBA-C2B8BEACAED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ECA9-749D-484B-AFB5-34CF294E86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AB5-DD0E-4EB1-9DBA-C2B8BEACAED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ECA9-749D-484B-AFB5-34CF294E86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AB5-DD0E-4EB1-9DBA-C2B8BEACAED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ECA9-749D-484B-AFB5-34CF294E86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b="1"/>
              <a:t>单击此处编辑母版文本样式</a:t>
            </a:r>
            <a:endParaRPr lang="zh-CN" altLang="en-US" b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b="1"/>
              <a:t>单击此处编辑母版文本样式</a:t>
            </a:r>
            <a:endParaRPr lang="zh-CN" altLang="en-US" b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AB5-DD0E-4EB1-9DBA-C2B8BEACAED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ECA9-749D-484B-AFB5-34CF294E86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AB5-DD0E-4EB1-9DBA-C2B8BEACAED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ECA9-749D-484B-AFB5-34CF294E86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AB5-DD0E-4EB1-9DBA-C2B8BEACAED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ECA9-749D-484B-AFB5-34CF294E86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AB5-DD0E-4EB1-9DBA-C2B8BEACAED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ECA9-749D-484B-AFB5-34CF294E86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AB5-DD0E-4EB1-9DBA-C2B8BEACAED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ECA9-749D-484B-AFB5-34CF294E86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400AAB5-DD0E-4EB1-9DBA-C2B8BEACAED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E4BEECA9-749D-484B-AFB5-34CF294E863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0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75205" y="2156460"/>
            <a:ext cx="7642225" cy="2257425"/>
          </a:xfrm>
          <a:prstGeom prst="rect">
            <a:avLst/>
          </a:prstGeom>
          <a:noFill/>
        </p:spPr>
        <p:txBody>
          <a:bodyPr vert="horz" wrap="square" rtlCol="0" anchor="ctr" anchorCtr="0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8000">
                <a:solidFill>
                  <a:srgbClr val="65BFA2"/>
                </a:solidFill>
                <a:latin typeface="宋体" panose="02010600030101010101" pitchFamily="2" charset="-122"/>
                <a:ea typeface="华文仿宋" panose="02010600040101010101" pitchFamily="2" charset="-122"/>
                <a:sym typeface="宋体" panose="02010600030101010101" pitchFamily="2" charset="-122"/>
              </a:rPr>
              <a:t>大一学生职业规划</a:t>
            </a:r>
            <a:endParaRPr lang="zh-CN" altLang="en-US" sz="8000">
              <a:solidFill>
                <a:srgbClr val="65BFA2"/>
              </a:solidFill>
              <a:latin typeface="宋体" panose="02010600030101010101" pitchFamily="2" charset="-122"/>
              <a:ea typeface="华文仿宋" panose="0201060004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610828" y="4725252"/>
            <a:ext cx="97034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583430" y="4869180"/>
            <a:ext cx="315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演讲者：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唐玮嘉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181600" y="0"/>
            <a:ext cx="70104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44424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6375" y="314272"/>
            <a:ext cx="11559250" cy="622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" name="圆: 空心 1"/>
          <p:cNvSpPr/>
          <p:nvPr/>
        </p:nvSpPr>
        <p:spPr>
          <a:xfrm>
            <a:off x="726697" y="-196770"/>
            <a:ext cx="995423" cy="995423"/>
          </a:xfrm>
          <a:prstGeom prst="donut">
            <a:avLst>
              <a:gd name="adj" fmla="val 13608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1" name="圆: 空心 10"/>
          <p:cNvSpPr/>
          <p:nvPr/>
        </p:nvSpPr>
        <p:spPr>
          <a:xfrm>
            <a:off x="10174147" y="6085004"/>
            <a:ext cx="772996" cy="772996"/>
          </a:xfrm>
          <a:prstGeom prst="donut">
            <a:avLst>
              <a:gd name="adj" fmla="val 13608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" name="平行四边形 6"/>
          <p:cNvSpPr/>
          <p:nvPr/>
        </p:nvSpPr>
        <p:spPr>
          <a:xfrm>
            <a:off x="138896" y="6296628"/>
            <a:ext cx="1175602" cy="561372"/>
          </a:xfrm>
          <a:prstGeom prst="parallelogram">
            <a:avLst>
              <a:gd name="adj" fmla="val 103924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8" name="矩形 7"/>
          <p:cNvSpPr/>
          <p:nvPr/>
        </p:nvSpPr>
        <p:spPr>
          <a:xfrm>
            <a:off x="11465303" y="454306"/>
            <a:ext cx="726697" cy="196769"/>
          </a:xfrm>
          <a:prstGeom prst="rect">
            <a:avLst/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7" name="文本框 16"/>
          <p:cNvSpPr txBox="1"/>
          <p:nvPr/>
        </p:nvSpPr>
        <p:spPr>
          <a:xfrm>
            <a:off x="1327785" y="443865"/>
            <a:ext cx="10100310" cy="461645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400" spc="300">
                <a:solidFill>
                  <a:schemeClr val="accent1"/>
                </a:solidFill>
                <a:latin typeface="宋体" panose="02010600030101010101" pitchFamily="2" charset="-122"/>
                <a:ea typeface="思源宋体 CN" panose="02020700000000000000" pitchFamily="18" charset="-122"/>
                <a:sym typeface="宋体" panose="02010600030101010101" pitchFamily="2" charset="-122"/>
              </a:rPr>
              <a:t>职业认知</a:t>
            </a:r>
            <a:endParaRPr lang="zh-CN" altLang="en-US" sz="2400" spc="300">
              <a:solidFill>
                <a:schemeClr val="accent1"/>
              </a:solidFill>
              <a:latin typeface="宋体" panose="02010600030101010101" pitchFamily="2" charset="-122"/>
              <a:ea typeface="思源宋体 CN" panose="02020700000000000000" pitchFamily="18" charset="-122"/>
              <a:sym typeface="宋体" panose="02010600030101010101" pitchFamily="2" charset="-122"/>
            </a:endParaRPr>
          </a:p>
        </p:txBody>
      </p:sp>
      <p:sp>
        <p:nvSpPr>
          <p:cNvPr id="18" name="New shape"/>
          <p:cNvSpPr/>
          <p:nvPr/>
        </p:nvSpPr>
        <p:spPr>
          <a:xfrm>
            <a:off x="1117600" y="2667000"/>
            <a:ext cx="635000" cy="63500"/>
          </a:xfrm>
          <a:prstGeom prst="rect">
            <a:avLst/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1117600" y="2819400"/>
            <a:ext cx="4876800" cy="723900"/>
          </a:xfrm>
          <a:prstGeom prst="roundRect">
            <a:avLst>
              <a:gd name="adj" fmla="val 10526"/>
            </a:avLst>
          </a:prstGeom>
          <a:gradFill>
            <a:gsLst>
              <a:gs pos="100000">
                <a:srgbClr val="F2F2F2">
                  <a:alpha val="88235"/>
                </a:srgbClr>
              </a:gs>
              <a:gs pos="0">
                <a:srgbClr val="F2F2F2">
                  <a:alpha val="9804"/>
                </a:srgbClr>
              </a:gs>
            </a:gsLst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168400" y="2870200"/>
            <a:ext cx="76200" cy="622300"/>
          </a:xfrm>
          <a:prstGeom prst="roundRect">
            <a:avLst>
              <a:gd name="adj" fmla="val 50000"/>
            </a:avLst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1117600" y="3670300"/>
            <a:ext cx="4876800" cy="723900"/>
          </a:xfrm>
          <a:prstGeom prst="roundRect">
            <a:avLst>
              <a:gd name="adj" fmla="val 10526"/>
            </a:avLst>
          </a:prstGeom>
          <a:gradFill>
            <a:gsLst>
              <a:gs pos="100000">
                <a:srgbClr val="F2F2F2">
                  <a:alpha val="88235"/>
                </a:srgbClr>
              </a:gs>
              <a:gs pos="0">
                <a:srgbClr val="F2F2F2">
                  <a:alpha val="9804"/>
                </a:srgbClr>
              </a:gs>
            </a:gsLst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168400" y="3721100"/>
            <a:ext cx="76200" cy="622300"/>
          </a:xfrm>
          <a:prstGeom prst="roundRect">
            <a:avLst>
              <a:gd name="adj" fmla="val 50000"/>
            </a:avLst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1117600" y="4521200"/>
            <a:ext cx="4876800" cy="723900"/>
          </a:xfrm>
          <a:prstGeom prst="roundRect">
            <a:avLst>
              <a:gd name="adj" fmla="val 10526"/>
            </a:avLst>
          </a:prstGeom>
          <a:gradFill>
            <a:gsLst>
              <a:gs pos="100000">
                <a:srgbClr val="F2F2F2">
                  <a:alpha val="88235"/>
                </a:srgbClr>
              </a:gs>
              <a:gs pos="0">
                <a:srgbClr val="F2F2F2">
                  <a:alpha val="9804"/>
                </a:srgbClr>
              </a:gs>
            </a:gsLst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1168400" y="4572000"/>
            <a:ext cx="76200" cy="622300"/>
          </a:xfrm>
          <a:prstGeom prst="roundRect">
            <a:avLst>
              <a:gd name="adj" fmla="val 50000"/>
            </a:avLst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8400" y="1397000"/>
            <a:ext cx="4762500" cy="47625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26" name="New shape"/>
          <p:cNvSpPr/>
          <p:nvPr/>
        </p:nvSpPr>
        <p:spPr>
          <a:xfrm>
            <a:off x="1117600" y="2311400"/>
            <a:ext cx="48768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00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000" b="1">
                <a:solidFill>
                  <a:srgbClr val="000000"/>
                </a:solidFill>
                <a:latin typeface="宋体" panose="02010600030101010101" pitchFamily="2" charset="-122"/>
              </a:rPr>
              <a:t>目标职业</a:t>
            </a:r>
            <a:endParaRPr sz="30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7" name="New shape"/>
          <p:cNvSpPr/>
          <p:nvPr/>
        </p:nvSpPr>
        <p:spPr>
          <a:xfrm>
            <a:off x="1435100" y="3009900"/>
            <a:ext cx="45593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软件工程师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8" name="New shape"/>
          <p:cNvSpPr/>
          <p:nvPr/>
        </p:nvSpPr>
        <p:spPr>
          <a:xfrm>
            <a:off x="1435100" y="3860800"/>
            <a:ext cx="45593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数据分析师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9" name="New shape"/>
          <p:cNvSpPr/>
          <p:nvPr/>
        </p:nvSpPr>
        <p:spPr>
          <a:xfrm>
            <a:off x="1435100" y="4711700"/>
            <a:ext cx="45593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产品经理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16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dvAuto="0"/>
      <p:bldP spid="19" grpId="1" animBg="1" advAuto="0"/>
      <p:bldP spid="20" grpId="2" animBg="1" advAuto="0"/>
      <p:bldP spid="21" grpId="3" animBg="1" advAuto="0"/>
      <p:bldP spid="22" grpId="4" animBg="1" advAuto="0"/>
      <p:bldP spid="23" grpId="5" animBg="1" advAuto="0"/>
      <p:bldP spid="24" grpId="6" animBg="1" advAuto="0"/>
      <p:bldP spid="25" grpId="7" animBg="1" advAuto="0"/>
      <p:bldP spid="26" grpId="8" animBg="1" advAuto="0"/>
      <p:bldP spid="27" grpId="9" animBg="1" advAuto="0"/>
      <p:bldP spid="28" grpId="10" animBg="1" advAuto="0"/>
      <p:bldP spid="29" grpId="1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181600" y="0"/>
            <a:ext cx="70104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44424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6375" y="314272"/>
            <a:ext cx="11559250" cy="622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" name="圆: 空心 1"/>
          <p:cNvSpPr/>
          <p:nvPr/>
        </p:nvSpPr>
        <p:spPr>
          <a:xfrm>
            <a:off x="726697" y="-196770"/>
            <a:ext cx="995423" cy="995423"/>
          </a:xfrm>
          <a:prstGeom prst="donut">
            <a:avLst>
              <a:gd name="adj" fmla="val 13608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1" name="圆: 空心 10"/>
          <p:cNvSpPr/>
          <p:nvPr/>
        </p:nvSpPr>
        <p:spPr>
          <a:xfrm>
            <a:off x="10174147" y="6085004"/>
            <a:ext cx="772996" cy="772996"/>
          </a:xfrm>
          <a:prstGeom prst="donut">
            <a:avLst>
              <a:gd name="adj" fmla="val 13608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" name="平行四边形 6"/>
          <p:cNvSpPr/>
          <p:nvPr/>
        </p:nvSpPr>
        <p:spPr>
          <a:xfrm>
            <a:off x="138896" y="6296628"/>
            <a:ext cx="1175602" cy="561372"/>
          </a:xfrm>
          <a:prstGeom prst="parallelogram">
            <a:avLst>
              <a:gd name="adj" fmla="val 103924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8" name="矩形 7"/>
          <p:cNvSpPr/>
          <p:nvPr/>
        </p:nvSpPr>
        <p:spPr>
          <a:xfrm>
            <a:off x="11465303" y="454306"/>
            <a:ext cx="726697" cy="196769"/>
          </a:xfrm>
          <a:prstGeom prst="rect">
            <a:avLst/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7" name="文本框 16"/>
          <p:cNvSpPr txBox="1"/>
          <p:nvPr/>
        </p:nvSpPr>
        <p:spPr>
          <a:xfrm>
            <a:off x="1327785" y="443865"/>
            <a:ext cx="10100310" cy="461645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400" spc="300">
                <a:solidFill>
                  <a:schemeClr val="accent1"/>
                </a:solidFill>
                <a:latin typeface="宋体" panose="02010600030101010101" pitchFamily="2" charset="-122"/>
                <a:ea typeface="思源宋体 CN" panose="02020700000000000000" pitchFamily="18" charset="-122"/>
                <a:sym typeface="宋体" panose="02010600030101010101" pitchFamily="2" charset="-122"/>
              </a:rPr>
              <a:t>职业认知</a:t>
            </a:r>
            <a:endParaRPr lang="zh-CN" altLang="en-US" sz="2400" spc="300">
              <a:solidFill>
                <a:schemeClr val="accent1"/>
              </a:solidFill>
              <a:latin typeface="宋体" panose="02010600030101010101" pitchFamily="2" charset="-122"/>
              <a:ea typeface="思源宋体 CN" panose="02020700000000000000" pitchFamily="18" charset="-122"/>
              <a:sym typeface="宋体" panose="02010600030101010101" pitchFamily="2" charset="-122"/>
            </a:endParaRPr>
          </a:p>
        </p:txBody>
      </p:sp>
      <p:sp>
        <p:nvSpPr>
          <p:cNvPr id="18" name="New shape"/>
          <p:cNvSpPr/>
          <p:nvPr/>
        </p:nvSpPr>
        <p:spPr>
          <a:xfrm>
            <a:off x="1117600" y="1803400"/>
            <a:ext cx="635000" cy="63500"/>
          </a:xfrm>
          <a:prstGeom prst="rect">
            <a:avLst/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1117600" y="1955800"/>
            <a:ext cx="6146800" cy="1066800"/>
          </a:xfrm>
          <a:prstGeom prst="roundRect">
            <a:avLst>
              <a:gd name="adj" fmla="val 7142"/>
            </a:avLst>
          </a:prstGeom>
          <a:gradFill>
            <a:gsLst>
              <a:gs pos="100000">
                <a:srgbClr val="F2F2F2">
                  <a:alpha val="88235"/>
                </a:srgbClr>
              </a:gs>
              <a:gs pos="0">
                <a:srgbClr val="F2F2F2">
                  <a:alpha val="9804"/>
                </a:srgbClr>
              </a:gs>
            </a:gsLst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168400" y="2006600"/>
            <a:ext cx="76200" cy="965200"/>
          </a:xfrm>
          <a:prstGeom prst="roundRect">
            <a:avLst>
              <a:gd name="adj" fmla="val 50000"/>
            </a:avLst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1117600" y="3149600"/>
            <a:ext cx="6146800" cy="1409700"/>
          </a:xfrm>
          <a:prstGeom prst="roundRect">
            <a:avLst>
              <a:gd name="adj" fmla="val 5405"/>
            </a:avLst>
          </a:prstGeom>
          <a:gradFill>
            <a:gsLst>
              <a:gs pos="100000">
                <a:srgbClr val="F2F2F2">
                  <a:alpha val="88235"/>
                </a:srgbClr>
              </a:gs>
              <a:gs pos="0">
                <a:srgbClr val="F2F2F2">
                  <a:alpha val="9804"/>
                </a:srgbClr>
              </a:gs>
            </a:gsLst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168400" y="3200400"/>
            <a:ext cx="76200" cy="1308100"/>
          </a:xfrm>
          <a:prstGeom prst="roundRect">
            <a:avLst>
              <a:gd name="adj" fmla="val 50000"/>
            </a:avLst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1117600" y="4686300"/>
            <a:ext cx="6146800" cy="1409700"/>
          </a:xfrm>
          <a:prstGeom prst="roundRect">
            <a:avLst>
              <a:gd name="adj" fmla="val 5405"/>
            </a:avLst>
          </a:prstGeom>
          <a:gradFill>
            <a:gsLst>
              <a:gs pos="100000">
                <a:srgbClr val="F2F2F2">
                  <a:alpha val="88235"/>
                </a:srgbClr>
              </a:gs>
              <a:gs pos="0">
                <a:srgbClr val="F2F2F2">
                  <a:alpha val="9804"/>
                </a:srgbClr>
              </a:gs>
            </a:gsLst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1168400" y="4737100"/>
            <a:ext cx="76200" cy="1308100"/>
          </a:xfrm>
          <a:prstGeom prst="roundRect">
            <a:avLst>
              <a:gd name="adj" fmla="val 50000"/>
            </a:avLst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67600" y="1968500"/>
            <a:ext cx="3606800" cy="36068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26" name="New shape"/>
          <p:cNvSpPr/>
          <p:nvPr/>
        </p:nvSpPr>
        <p:spPr>
          <a:xfrm>
            <a:off x="1117600" y="1447800"/>
            <a:ext cx="61468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00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000" b="1">
                <a:solidFill>
                  <a:srgbClr val="000000"/>
                </a:solidFill>
                <a:latin typeface="宋体" panose="02010600030101010101" pitchFamily="2" charset="-122"/>
              </a:rPr>
              <a:t>职业分析</a:t>
            </a:r>
            <a:endParaRPr sz="30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7" name="New shape"/>
          <p:cNvSpPr/>
          <p:nvPr/>
        </p:nvSpPr>
        <p:spPr>
          <a:xfrm>
            <a:off x="1435100" y="2146300"/>
            <a:ext cx="5829300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软件工程师：对编程技能有较高要求，需要不断跟进新技术，具备良好的团队合作精神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8" name="New shape"/>
          <p:cNvSpPr/>
          <p:nvPr/>
        </p:nvSpPr>
        <p:spPr>
          <a:xfrm>
            <a:off x="1435100" y="3340100"/>
            <a:ext cx="5829300" cy="9906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数据分析师：需要掌握数据分析方法和工具，对数据敏感，能够从数据中发现问题并提出解决方案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9" name="New shape"/>
          <p:cNvSpPr/>
          <p:nvPr/>
        </p:nvSpPr>
        <p:spPr>
          <a:xfrm>
            <a:off x="1435100" y="4876800"/>
            <a:ext cx="5829300" cy="9906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产品经理：需要具备市场分析、用户研究、产品设计等多方面能力，同时要具备良好的沟通和协调能力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16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dvAuto="0"/>
      <p:bldP spid="19" grpId="1" animBg="1" advAuto="0"/>
      <p:bldP spid="20" grpId="2" animBg="1" advAuto="0"/>
      <p:bldP spid="21" grpId="3" animBg="1" advAuto="0"/>
      <p:bldP spid="22" grpId="4" animBg="1" advAuto="0"/>
      <p:bldP spid="23" grpId="5" animBg="1" advAuto="0"/>
      <p:bldP spid="24" grpId="6" animBg="1" advAuto="0"/>
      <p:bldP spid="25" grpId="7" animBg="1" advAuto="0"/>
      <p:bldP spid="26" grpId="8" animBg="1" advAuto="0"/>
      <p:bldP spid="27" grpId="9" animBg="1" advAuto="0"/>
      <p:bldP spid="28" grpId="10" animBg="1" advAuto="0"/>
      <p:bldP spid="29" grpId="1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181600" y="0"/>
            <a:ext cx="70104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44424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6375" y="314272"/>
            <a:ext cx="11559250" cy="622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" name="圆: 空心 1"/>
          <p:cNvSpPr/>
          <p:nvPr/>
        </p:nvSpPr>
        <p:spPr>
          <a:xfrm>
            <a:off x="726697" y="-196770"/>
            <a:ext cx="995423" cy="995423"/>
          </a:xfrm>
          <a:prstGeom prst="donut">
            <a:avLst>
              <a:gd name="adj" fmla="val 13608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1" name="圆: 空心 10"/>
          <p:cNvSpPr/>
          <p:nvPr/>
        </p:nvSpPr>
        <p:spPr>
          <a:xfrm>
            <a:off x="10174147" y="6085004"/>
            <a:ext cx="772996" cy="772996"/>
          </a:xfrm>
          <a:prstGeom prst="donut">
            <a:avLst>
              <a:gd name="adj" fmla="val 13608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" name="平行四边形 6"/>
          <p:cNvSpPr/>
          <p:nvPr/>
        </p:nvSpPr>
        <p:spPr>
          <a:xfrm>
            <a:off x="138896" y="6296628"/>
            <a:ext cx="1175602" cy="561372"/>
          </a:xfrm>
          <a:prstGeom prst="parallelogram">
            <a:avLst>
              <a:gd name="adj" fmla="val 103924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8" name="矩形 7"/>
          <p:cNvSpPr/>
          <p:nvPr/>
        </p:nvSpPr>
        <p:spPr>
          <a:xfrm>
            <a:off x="11465303" y="454306"/>
            <a:ext cx="726697" cy="196769"/>
          </a:xfrm>
          <a:prstGeom prst="rect">
            <a:avLst/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7" name="文本框 16"/>
          <p:cNvSpPr txBox="1"/>
          <p:nvPr/>
        </p:nvSpPr>
        <p:spPr>
          <a:xfrm>
            <a:off x="1327785" y="443865"/>
            <a:ext cx="10100310" cy="461645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400" spc="300">
                <a:solidFill>
                  <a:schemeClr val="accent1"/>
                </a:solidFill>
                <a:latin typeface="宋体" panose="02010600030101010101" pitchFamily="2" charset="-122"/>
                <a:ea typeface="思源宋体 CN" panose="02020700000000000000" pitchFamily="18" charset="-122"/>
                <a:sym typeface="宋体" panose="02010600030101010101" pitchFamily="2" charset="-122"/>
              </a:rPr>
              <a:t>职业认知</a:t>
            </a:r>
            <a:endParaRPr lang="zh-CN" altLang="en-US" sz="2400" spc="300">
              <a:solidFill>
                <a:schemeClr val="accent1"/>
              </a:solidFill>
              <a:latin typeface="宋体" panose="02010600030101010101" pitchFamily="2" charset="-122"/>
              <a:ea typeface="思源宋体 CN" panose="02020700000000000000" pitchFamily="18" charset="-122"/>
              <a:sym typeface="宋体" panose="02010600030101010101" pitchFamily="2" charset="-122"/>
            </a:endParaRPr>
          </a:p>
        </p:txBody>
      </p:sp>
      <p:sp>
        <p:nvSpPr>
          <p:cNvPr id="18" name="New shape"/>
          <p:cNvSpPr/>
          <p:nvPr/>
        </p:nvSpPr>
        <p:spPr>
          <a:xfrm>
            <a:off x="1117600" y="2311400"/>
            <a:ext cx="635000" cy="63500"/>
          </a:xfrm>
          <a:prstGeom prst="rect">
            <a:avLst/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ew shape"/>
          <p:cNvSpPr/>
          <p:nvPr/>
        </p:nvSpPr>
        <p:spPr>
          <a:xfrm rot="5400000">
            <a:off x="1117600" y="2489200"/>
            <a:ext cx="330200" cy="330200"/>
          </a:xfrm>
          <a:prstGeom prst="triangle">
            <a:avLst/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New shape"/>
          <p:cNvSpPr/>
          <p:nvPr/>
        </p:nvSpPr>
        <p:spPr>
          <a:xfrm rot="5400000">
            <a:off x="1117600" y="3302000"/>
            <a:ext cx="330200" cy="330200"/>
          </a:xfrm>
          <a:prstGeom prst="triangle">
            <a:avLst/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New shape"/>
          <p:cNvSpPr/>
          <p:nvPr/>
        </p:nvSpPr>
        <p:spPr>
          <a:xfrm rot="5400000">
            <a:off x="1117600" y="4114800"/>
            <a:ext cx="330200" cy="330200"/>
          </a:xfrm>
          <a:prstGeom prst="triangle">
            <a:avLst/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ew shape"/>
          <p:cNvSpPr/>
          <p:nvPr/>
        </p:nvSpPr>
        <p:spPr>
          <a:xfrm rot="5400000">
            <a:off x="1117600" y="4927600"/>
            <a:ext cx="330200" cy="330200"/>
          </a:xfrm>
          <a:prstGeom prst="triangle">
            <a:avLst/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7600" y="2146300"/>
            <a:ext cx="4876800" cy="32512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24" name="New shape"/>
          <p:cNvSpPr/>
          <p:nvPr/>
        </p:nvSpPr>
        <p:spPr>
          <a:xfrm>
            <a:off x="1117600" y="1955800"/>
            <a:ext cx="48768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00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000" b="1">
                <a:solidFill>
                  <a:srgbClr val="000000"/>
                </a:solidFill>
                <a:latin typeface="宋体" panose="02010600030101010101" pitchFamily="2" charset="-122"/>
              </a:rPr>
              <a:t>职业路径规划</a:t>
            </a:r>
            <a:endParaRPr sz="30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New shape"/>
          <p:cNvSpPr/>
          <p:nvPr/>
        </p:nvSpPr>
        <p:spPr>
          <a:xfrm>
            <a:off x="1524000" y="2463800"/>
            <a:ext cx="4470400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大一：学习基础知识，参加</a:t>
            </a:r>
            <a:r>
              <a:rPr lang="zh-CN" sz="2100" b="0">
                <a:solidFill>
                  <a:srgbClr val="000000"/>
                </a:solidFill>
                <a:latin typeface="宋体" panose="02010600030101010101" pitchFamily="2" charset="-122"/>
              </a:rPr>
              <a:t>学习</a:t>
            </a: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活动，积累经验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6" name="New shape"/>
          <p:cNvSpPr/>
          <p:nvPr/>
        </p:nvSpPr>
        <p:spPr>
          <a:xfrm>
            <a:off x="1524000" y="3276600"/>
            <a:ext cx="4470400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大二：学习专业课程，参加实习或项目经验，提升技能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7" name="New shape"/>
          <p:cNvSpPr/>
          <p:nvPr/>
        </p:nvSpPr>
        <p:spPr>
          <a:xfrm>
            <a:off x="1524000" y="4089400"/>
            <a:ext cx="4470400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大三：深入学习相关领域知识，参加竞赛或学术研究，寻找职业方向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8" name="New shape"/>
          <p:cNvSpPr/>
          <p:nvPr/>
        </p:nvSpPr>
        <p:spPr>
          <a:xfrm>
            <a:off x="1524000" y="4902200"/>
            <a:ext cx="4470400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大四：进行实习或就业准备，提高综合素质，为未来职业发展打下基础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16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dvAuto="0"/>
      <p:bldP spid="19" grpId="1" animBg="1" advAuto="0"/>
      <p:bldP spid="20" grpId="2" animBg="1" advAuto="0"/>
      <p:bldP spid="21" grpId="3" animBg="1" advAuto="0"/>
      <p:bldP spid="22" grpId="4" animBg="1" advAuto="0"/>
      <p:bldP spid="23" grpId="5" animBg="1" advAuto="0"/>
      <p:bldP spid="24" grpId="6" animBg="1" advAuto="0"/>
      <p:bldP spid="25" grpId="7" animBg="1" advAuto="0"/>
      <p:bldP spid="26" grpId="8" animBg="1" advAuto="0"/>
      <p:bldP spid="27" grpId="9" animBg="1" advAuto="0"/>
      <p:bldP spid="28" grpId="1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834765" y="2835910"/>
            <a:ext cx="4521835" cy="1486535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3200" spc="300">
                <a:solidFill>
                  <a:schemeClr val="bg1"/>
                </a:solidFill>
                <a:latin typeface="宋体" panose="02010600030101010101" pitchFamily="2" charset="-122"/>
                <a:ea typeface="思源宋体 CN" panose="02020700000000000000" pitchFamily="18" charset="-122"/>
                <a:sym typeface="宋体" panose="02010600030101010101" pitchFamily="2" charset="-122"/>
              </a:rPr>
              <a:t>学习计划与行动方案</a:t>
            </a:r>
            <a:endParaRPr lang="zh-CN" altLang="en-US" sz="3200" spc="300">
              <a:solidFill>
                <a:schemeClr val="bg1"/>
              </a:solidFill>
              <a:latin typeface="宋体" panose="02010600030101010101" pitchFamily="2" charset="-122"/>
              <a:ea typeface="思源宋体 CN" panose="02020700000000000000" pitchFamily="18" charset="-122"/>
              <a:sym typeface="宋体" panose="02010600030101010101" pitchFamily="2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3835080" y="2460037"/>
            <a:ext cx="4521843" cy="1983177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5" name="文本框 14"/>
          <p:cNvSpPr txBox="1"/>
          <p:nvPr/>
        </p:nvSpPr>
        <p:spPr>
          <a:xfrm>
            <a:off x="5339109" y="2087167"/>
            <a:ext cx="1513784" cy="701741"/>
          </a:xfrm>
          <a:prstGeom prst="rect">
            <a:avLst/>
          </a:prstGeom>
          <a:solidFill>
            <a:srgbClr val="282758"/>
          </a:solidFill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4000" spc="300">
                <a:solidFill>
                  <a:schemeClr val="bg1"/>
                </a:solidFill>
                <a:latin typeface="宋体" panose="02010600030101010101" pitchFamily="2" charset="-122"/>
                <a:ea typeface="思源宋体 CN" panose="02020700000000000000" pitchFamily="18" charset="-122"/>
                <a:sym typeface="宋体" panose="02010600030101010101" pitchFamily="2" charset="-122"/>
              </a:rPr>
              <a:t>4</a:t>
            </a:r>
            <a:endParaRPr lang="zh-CN" altLang="zh-CN" sz="4000" spc="300">
              <a:solidFill>
                <a:schemeClr val="bg1"/>
              </a:solidFill>
              <a:latin typeface="宋体" panose="02010600030101010101" pitchFamily="2" charset="-122"/>
              <a:ea typeface="思源宋体 CN" panose="02020700000000000000" pitchFamily="18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181600" y="0"/>
            <a:ext cx="70104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44424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6375" y="314272"/>
            <a:ext cx="11559250" cy="622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" name="圆: 空心 1"/>
          <p:cNvSpPr/>
          <p:nvPr/>
        </p:nvSpPr>
        <p:spPr>
          <a:xfrm>
            <a:off x="726697" y="-196770"/>
            <a:ext cx="995423" cy="995423"/>
          </a:xfrm>
          <a:prstGeom prst="donut">
            <a:avLst>
              <a:gd name="adj" fmla="val 13608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1" name="圆: 空心 10"/>
          <p:cNvSpPr/>
          <p:nvPr/>
        </p:nvSpPr>
        <p:spPr>
          <a:xfrm>
            <a:off x="10174147" y="6085004"/>
            <a:ext cx="772996" cy="772996"/>
          </a:xfrm>
          <a:prstGeom prst="donut">
            <a:avLst>
              <a:gd name="adj" fmla="val 13608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" name="平行四边形 6"/>
          <p:cNvSpPr/>
          <p:nvPr/>
        </p:nvSpPr>
        <p:spPr>
          <a:xfrm>
            <a:off x="138896" y="6296628"/>
            <a:ext cx="1175602" cy="561372"/>
          </a:xfrm>
          <a:prstGeom prst="parallelogram">
            <a:avLst>
              <a:gd name="adj" fmla="val 103924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8" name="矩形 7"/>
          <p:cNvSpPr/>
          <p:nvPr/>
        </p:nvSpPr>
        <p:spPr>
          <a:xfrm>
            <a:off x="11465303" y="454306"/>
            <a:ext cx="726697" cy="196769"/>
          </a:xfrm>
          <a:prstGeom prst="rect">
            <a:avLst/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7" name="文本框 16"/>
          <p:cNvSpPr txBox="1"/>
          <p:nvPr/>
        </p:nvSpPr>
        <p:spPr>
          <a:xfrm>
            <a:off x="1327785" y="443865"/>
            <a:ext cx="10100310" cy="461645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400" spc="300">
                <a:solidFill>
                  <a:schemeClr val="accent1"/>
                </a:solidFill>
                <a:latin typeface="宋体" panose="02010600030101010101" pitchFamily="2" charset="-122"/>
                <a:ea typeface="思源宋体 CN" panose="02020700000000000000" pitchFamily="18" charset="-122"/>
                <a:sym typeface="宋体" panose="02010600030101010101" pitchFamily="2" charset="-122"/>
              </a:rPr>
              <a:t>学习计划与行动方案</a:t>
            </a:r>
            <a:endParaRPr lang="zh-CN" altLang="en-US" sz="2400" spc="300">
              <a:solidFill>
                <a:schemeClr val="accent1"/>
              </a:solidFill>
              <a:latin typeface="宋体" panose="02010600030101010101" pitchFamily="2" charset="-122"/>
              <a:ea typeface="思源宋体 CN" panose="02020700000000000000" pitchFamily="18" charset="-122"/>
              <a:sym typeface="宋体" panose="02010600030101010101" pitchFamily="2" charset="-122"/>
            </a:endParaRPr>
          </a:p>
        </p:txBody>
      </p:sp>
      <p:sp>
        <p:nvSpPr>
          <p:cNvPr id="18" name="New shape"/>
          <p:cNvSpPr/>
          <p:nvPr/>
        </p:nvSpPr>
        <p:spPr>
          <a:xfrm>
            <a:off x="1117600" y="1981200"/>
            <a:ext cx="635000" cy="63500"/>
          </a:xfrm>
          <a:prstGeom prst="rect">
            <a:avLst/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1117600" y="2133600"/>
            <a:ext cx="4876800" cy="1409700"/>
          </a:xfrm>
          <a:prstGeom prst="roundRect">
            <a:avLst>
              <a:gd name="adj" fmla="val 5405"/>
            </a:avLst>
          </a:prstGeom>
          <a:gradFill>
            <a:gsLst>
              <a:gs pos="100000">
                <a:srgbClr val="F2F2F2">
                  <a:alpha val="88235"/>
                </a:srgbClr>
              </a:gs>
              <a:gs pos="0">
                <a:srgbClr val="F2F2F2">
                  <a:alpha val="9804"/>
                </a:srgbClr>
              </a:gs>
            </a:gsLst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168400" y="2184400"/>
            <a:ext cx="76200" cy="1308100"/>
          </a:xfrm>
          <a:prstGeom prst="roundRect">
            <a:avLst>
              <a:gd name="adj" fmla="val 50000"/>
            </a:avLst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1117600" y="3670300"/>
            <a:ext cx="4876800" cy="1066800"/>
          </a:xfrm>
          <a:prstGeom prst="roundRect">
            <a:avLst>
              <a:gd name="adj" fmla="val 7142"/>
            </a:avLst>
          </a:prstGeom>
          <a:gradFill>
            <a:gsLst>
              <a:gs pos="100000">
                <a:srgbClr val="F2F2F2">
                  <a:alpha val="88235"/>
                </a:srgbClr>
              </a:gs>
              <a:gs pos="0">
                <a:srgbClr val="F2F2F2">
                  <a:alpha val="9804"/>
                </a:srgbClr>
              </a:gs>
            </a:gsLst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168400" y="3721100"/>
            <a:ext cx="76200" cy="965200"/>
          </a:xfrm>
          <a:prstGeom prst="roundRect">
            <a:avLst>
              <a:gd name="adj" fmla="val 50000"/>
            </a:avLst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1117600" y="4864100"/>
            <a:ext cx="4876800" cy="1066800"/>
          </a:xfrm>
          <a:prstGeom prst="roundRect">
            <a:avLst>
              <a:gd name="adj" fmla="val 7142"/>
            </a:avLst>
          </a:prstGeom>
          <a:gradFill>
            <a:gsLst>
              <a:gs pos="100000">
                <a:srgbClr val="F2F2F2">
                  <a:alpha val="88235"/>
                </a:srgbClr>
              </a:gs>
              <a:gs pos="0">
                <a:srgbClr val="F2F2F2">
                  <a:alpha val="9804"/>
                </a:srgbClr>
              </a:gs>
            </a:gsLst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1168400" y="4914900"/>
            <a:ext cx="76200" cy="965200"/>
          </a:xfrm>
          <a:prstGeom prst="roundRect">
            <a:avLst>
              <a:gd name="adj" fmla="val 50000"/>
            </a:avLst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97600" y="1955800"/>
            <a:ext cx="4851400" cy="36449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26" name="New shape"/>
          <p:cNvSpPr/>
          <p:nvPr/>
        </p:nvSpPr>
        <p:spPr>
          <a:xfrm>
            <a:off x="1117600" y="1625600"/>
            <a:ext cx="48768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00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000" b="1">
                <a:solidFill>
                  <a:srgbClr val="000000"/>
                </a:solidFill>
                <a:latin typeface="宋体" panose="02010600030101010101" pitchFamily="2" charset="-122"/>
              </a:rPr>
              <a:t>学习计划</a:t>
            </a:r>
            <a:endParaRPr sz="30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7" name="New shape"/>
          <p:cNvSpPr/>
          <p:nvPr/>
        </p:nvSpPr>
        <p:spPr>
          <a:xfrm>
            <a:off x="1435100" y="2324100"/>
            <a:ext cx="4559300" cy="9906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学习基础知识：包括</a:t>
            </a:r>
            <a:r>
              <a:rPr lang="zh-CN" sz="2100" b="0">
                <a:solidFill>
                  <a:srgbClr val="000000"/>
                </a:solidFill>
                <a:latin typeface="宋体" panose="02010600030101010101" pitchFamily="2" charset="-122"/>
              </a:rPr>
              <a:t>高等数学，英语，化学，计算机</a:t>
            </a: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等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8" name="New shape"/>
          <p:cNvSpPr/>
          <p:nvPr/>
        </p:nvSpPr>
        <p:spPr>
          <a:xfrm>
            <a:off x="1435100" y="3860800"/>
            <a:ext cx="4559300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indent="0" algn="l">
              <a:lnSpc>
                <a:spcPct val="125000"/>
              </a:lnSpc>
            </a:pPr>
            <a:r>
              <a:rPr lang="zh-CN" sz="2100" b="0">
                <a:solidFill>
                  <a:srgbClr val="000000"/>
                </a:solidFill>
                <a:latin typeface="宋体" panose="02010600030101010101" pitchFamily="2" charset="-122"/>
              </a:rPr>
              <a:t>认识各个专业，大二</a:t>
            </a:r>
            <a:r>
              <a:rPr lang="zh-CN" sz="2100" b="0">
                <a:solidFill>
                  <a:srgbClr val="000000"/>
                </a:solidFill>
                <a:latin typeface="宋体" panose="02010600030101010101" pitchFamily="2" charset="-122"/>
              </a:rPr>
              <a:t>细择专业</a:t>
            </a:r>
            <a:endParaRPr lang="zh-CN"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9" name="New shape"/>
          <p:cNvSpPr/>
          <p:nvPr/>
        </p:nvSpPr>
        <p:spPr>
          <a:xfrm>
            <a:off x="1435100" y="5054600"/>
            <a:ext cx="4559300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indent="0" algn="l">
              <a:lnSpc>
                <a:spcPct val="125000"/>
              </a:lnSpc>
            </a:pPr>
            <a:r>
              <a:rPr lang="zh-CN" sz="2100" b="0">
                <a:solidFill>
                  <a:srgbClr val="000000"/>
                </a:solidFill>
                <a:latin typeface="宋体" panose="02010600030101010101" pitchFamily="2" charset="-122"/>
              </a:rPr>
              <a:t>学习并深造，</a:t>
            </a:r>
            <a:r>
              <a:rPr lang="zh-CN" sz="2100" b="0">
                <a:solidFill>
                  <a:srgbClr val="000000"/>
                </a:solidFill>
                <a:latin typeface="宋体" panose="02010600030101010101" pitchFamily="2" charset="-122"/>
              </a:rPr>
              <a:t>参加研究生考试</a:t>
            </a:r>
            <a:endParaRPr lang="zh-CN"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16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dvAuto="0"/>
      <p:bldP spid="19" grpId="1" animBg="1" advAuto="0"/>
      <p:bldP spid="20" grpId="2" animBg="1" advAuto="0"/>
      <p:bldP spid="21" grpId="3" animBg="1" advAuto="0"/>
      <p:bldP spid="22" grpId="4" animBg="1" advAuto="0"/>
      <p:bldP spid="23" grpId="5" animBg="1" advAuto="0"/>
      <p:bldP spid="24" grpId="6" animBg="1" advAuto="0"/>
      <p:bldP spid="25" grpId="7" animBg="1" advAuto="0"/>
      <p:bldP spid="26" grpId="8" animBg="1" advAuto="0"/>
      <p:bldP spid="27" grpId="9" animBg="1" advAuto="0"/>
      <p:bldP spid="28" grpId="10" animBg="1" advAuto="0"/>
      <p:bldP spid="29" grpId="1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181600" y="0"/>
            <a:ext cx="70104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44424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6375" y="314272"/>
            <a:ext cx="11559250" cy="622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" name="圆: 空心 1"/>
          <p:cNvSpPr/>
          <p:nvPr/>
        </p:nvSpPr>
        <p:spPr>
          <a:xfrm>
            <a:off x="726697" y="-196770"/>
            <a:ext cx="995423" cy="995423"/>
          </a:xfrm>
          <a:prstGeom prst="donut">
            <a:avLst>
              <a:gd name="adj" fmla="val 13608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1" name="圆: 空心 10"/>
          <p:cNvSpPr/>
          <p:nvPr/>
        </p:nvSpPr>
        <p:spPr>
          <a:xfrm>
            <a:off x="10174147" y="6085004"/>
            <a:ext cx="772996" cy="772996"/>
          </a:xfrm>
          <a:prstGeom prst="donut">
            <a:avLst>
              <a:gd name="adj" fmla="val 13608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" name="平行四边形 6"/>
          <p:cNvSpPr/>
          <p:nvPr/>
        </p:nvSpPr>
        <p:spPr>
          <a:xfrm>
            <a:off x="138896" y="6296628"/>
            <a:ext cx="1175602" cy="561372"/>
          </a:xfrm>
          <a:prstGeom prst="parallelogram">
            <a:avLst>
              <a:gd name="adj" fmla="val 103924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8" name="矩形 7"/>
          <p:cNvSpPr/>
          <p:nvPr/>
        </p:nvSpPr>
        <p:spPr>
          <a:xfrm>
            <a:off x="11465303" y="454306"/>
            <a:ext cx="726697" cy="196769"/>
          </a:xfrm>
          <a:prstGeom prst="rect">
            <a:avLst/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7" name="文本框 16"/>
          <p:cNvSpPr txBox="1"/>
          <p:nvPr/>
        </p:nvSpPr>
        <p:spPr>
          <a:xfrm>
            <a:off x="1327785" y="443865"/>
            <a:ext cx="10100310" cy="461645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400" spc="300">
                <a:solidFill>
                  <a:schemeClr val="accent1"/>
                </a:solidFill>
                <a:latin typeface="宋体" panose="02010600030101010101" pitchFamily="2" charset="-122"/>
                <a:ea typeface="思源宋体 CN" panose="02020700000000000000" pitchFamily="18" charset="-122"/>
                <a:sym typeface="宋体" panose="02010600030101010101" pitchFamily="2" charset="-122"/>
              </a:rPr>
              <a:t>学习计划与行动方案</a:t>
            </a:r>
            <a:endParaRPr lang="zh-CN" altLang="en-US" sz="2400" spc="300">
              <a:solidFill>
                <a:schemeClr val="accent1"/>
              </a:solidFill>
              <a:latin typeface="宋体" panose="02010600030101010101" pitchFamily="2" charset="-122"/>
              <a:ea typeface="思源宋体 CN" panose="02020700000000000000" pitchFamily="18" charset="-122"/>
              <a:sym typeface="宋体" panose="02010600030101010101" pitchFamily="2" charset="-122"/>
            </a:endParaRPr>
          </a:p>
        </p:txBody>
      </p:sp>
      <p:sp>
        <p:nvSpPr>
          <p:cNvPr id="18" name="New shape"/>
          <p:cNvSpPr/>
          <p:nvPr/>
        </p:nvSpPr>
        <p:spPr>
          <a:xfrm>
            <a:off x="1117600" y="1968500"/>
            <a:ext cx="635000" cy="63500"/>
          </a:xfrm>
          <a:prstGeom prst="rect">
            <a:avLst/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ew shape"/>
          <p:cNvSpPr/>
          <p:nvPr/>
        </p:nvSpPr>
        <p:spPr>
          <a:xfrm rot="5400000">
            <a:off x="1117600" y="2146300"/>
            <a:ext cx="330200" cy="330200"/>
          </a:xfrm>
          <a:prstGeom prst="triangle">
            <a:avLst/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New shape"/>
          <p:cNvSpPr/>
          <p:nvPr/>
        </p:nvSpPr>
        <p:spPr>
          <a:xfrm rot="5400000">
            <a:off x="1117600" y="2959100"/>
            <a:ext cx="330200" cy="330200"/>
          </a:xfrm>
          <a:prstGeom prst="triangle">
            <a:avLst/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New shape"/>
          <p:cNvSpPr/>
          <p:nvPr/>
        </p:nvSpPr>
        <p:spPr>
          <a:xfrm rot="5400000">
            <a:off x="1117600" y="3771900"/>
            <a:ext cx="330200" cy="330200"/>
          </a:xfrm>
          <a:prstGeom prst="triangle">
            <a:avLst/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ew shape"/>
          <p:cNvSpPr/>
          <p:nvPr/>
        </p:nvSpPr>
        <p:spPr>
          <a:xfrm rot="5400000">
            <a:off x="1117600" y="4584700"/>
            <a:ext cx="330200" cy="330200"/>
          </a:xfrm>
          <a:prstGeom prst="triangle">
            <a:avLst/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18100" y="1612900"/>
            <a:ext cx="5765800" cy="4318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24" name="New shape"/>
          <p:cNvSpPr/>
          <p:nvPr/>
        </p:nvSpPr>
        <p:spPr>
          <a:xfrm>
            <a:off x="1117600" y="1612900"/>
            <a:ext cx="36068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00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000" b="1">
                <a:solidFill>
                  <a:srgbClr val="000000"/>
                </a:solidFill>
                <a:latin typeface="宋体" panose="02010600030101010101" pitchFamily="2" charset="-122"/>
              </a:rPr>
              <a:t>行动方案</a:t>
            </a:r>
            <a:endParaRPr sz="30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New shape"/>
          <p:cNvSpPr/>
          <p:nvPr/>
        </p:nvSpPr>
        <p:spPr>
          <a:xfrm>
            <a:off x="1524000" y="2120900"/>
            <a:ext cx="3200400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参加相关社团和活动：积累经验，提高综合素质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6" name="New shape"/>
          <p:cNvSpPr/>
          <p:nvPr/>
        </p:nvSpPr>
        <p:spPr>
          <a:xfrm>
            <a:off x="1524000" y="2933700"/>
            <a:ext cx="3200400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参加实习或项目经验：提升技能，了解职业要求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7" name="New shape"/>
          <p:cNvSpPr/>
          <p:nvPr/>
        </p:nvSpPr>
        <p:spPr>
          <a:xfrm>
            <a:off x="1524000" y="3746500"/>
            <a:ext cx="3200400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参加竞赛或学术研究：寻找职业方向，提高学术水平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8" name="New shape"/>
          <p:cNvSpPr/>
          <p:nvPr/>
        </p:nvSpPr>
        <p:spPr>
          <a:xfrm>
            <a:off x="1524000" y="4559300"/>
            <a:ext cx="3200400" cy="13208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进行实习或就业准备：提高综合素质，为未来职业发展打下基础。具体行动方案如下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16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dvAuto="0"/>
      <p:bldP spid="19" grpId="1" animBg="1" advAuto="0"/>
      <p:bldP spid="20" grpId="2" animBg="1" advAuto="0"/>
      <p:bldP spid="21" grpId="3" animBg="1" advAuto="0"/>
      <p:bldP spid="22" grpId="4" animBg="1" advAuto="0"/>
      <p:bldP spid="23" grpId="5" animBg="1" advAuto="0"/>
      <p:bldP spid="24" grpId="6" animBg="1" advAuto="0"/>
      <p:bldP spid="25" grpId="7" animBg="1" advAuto="0"/>
      <p:bldP spid="26" grpId="8" animBg="1" advAuto="0"/>
      <p:bldP spid="27" grpId="9" animBg="1" advAuto="0"/>
      <p:bldP spid="28" grpId="1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New picture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5181600" y="0"/>
            <a:ext cx="7010400" cy="6858000"/>
          </a:xfrm>
          <a:prstGeom prst="rect">
            <a:avLst/>
          </a:prstGeom>
          <a:ln>
            <a:noFill/>
          </a:ln>
        </p:spPr>
      </p:pic>
      <p:pic>
        <p:nvPicPr>
          <p:cNvPr id="21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444240" cy="6858000"/>
          </a:xfrm>
          <a:prstGeom prst="rect">
            <a:avLst/>
          </a:prstGeom>
          <a:ln>
            <a:noFill/>
          </a:ln>
        </p:spPr>
      </p:pic>
      <p:sp>
        <p:nvSpPr>
          <p:cNvPr id="22" name="矩形 2"/>
          <p:cNvSpPr/>
          <p:nvPr/>
        </p:nvSpPr>
        <p:spPr>
          <a:xfrm>
            <a:off x="316375" y="314272"/>
            <a:ext cx="11559250" cy="622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3" name="圆: 空心 1"/>
          <p:cNvSpPr/>
          <p:nvPr/>
        </p:nvSpPr>
        <p:spPr>
          <a:xfrm>
            <a:off x="726697" y="-196770"/>
            <a:ext cx="995423" cy="995423"/>
          </a:xfrm>
          <a:prstGeom prst="donut">
            <a:avLst>
              <a:gd name="adj" fmla="val 13608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4" name="圆: 空心 10"/>
          <p:cNvSpPr/>
          <p:nvPr/>
        </p:nvSpPr>
        <p:spPr>
          <a:xfrm>
            <a:off x="10174147" y="6085004"/>
            <a:ext cx="772996" cy="772996"/>
          </a:xfrm>
          <a:prstGeom prst="donut">
            <a:avLst>
              <a:gd name="adj" fmla="val 13608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5" name="平行四边形 6"/>
          <p:cNvSpPr/>
          <p:nvPr/>
        </p:nvSpPr>
        <p:spPr>
          <a:xfrm>
            <a:off x="138896" y="6296628"/>
            <a:ext cx="1175602" cy="561372"/>
          </a:xfrm>
          <a:prstGeom prst="parallelogram">
            <a:avLst>
              <a:gd name="adj" fmla="val 103924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6" name="矩形 7"/>
          <p:cNvSpPr/>
          <p:nvPr/>
        </p:nvSpPr>
        <p:spPr>
          <a:xfrm>
            <a:off x="11465303" y="454306"/>
            <a:ext cx="726697" cy="196769"/>
          </a:xfrm>
          <a:prstGeom prst="rect">
            <a:avLst/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7" name="文本框 16"/>
          <p:cNvSpPr txBox="1"/>
          <p:nvPr/>
        </p:nvSpPr>
        <p:spPr>
          <a:xfrm>
            <a:off x="1327785" y="443865"/>
            <a:ext cx="10100310" cy="461645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400" spc="300">
                <a:solidFill>
                  <a:schemeClr val="accent1"/>
                </a:solidFill>
                <a:latin typeface="宋体" panose="02010600030101010101" pitchFamily="2" charset="-122"/>
                <a:ea typeface="思源宋体 CN" panose="02020700000000000000" pitchFamily="18" charset="-122"/>
                <a:sym typeface="宋体" panose="02010600030101010101" pitchFamily="2" charset="-122"/>
              </a:rPr>
              <a:t>-</a:t>
            </a:r>
            <a:endParaRPr lang="zh-CN" altLang="en-US" sz="2400" spc="300">
              <a:solidFill>
                <a:schemeClr val="accent1"/>
              </a:solidFill>
              <a:latin typeface="宋体" panose="02010600030101010101" pitchFamily="2" charset="-122"/>
              <a:ea typeface="思源宋体 CN" panose="02020700000000000000" pitchFamily="18" charset="-122"/>
              <a:sym typeface="宋体" panose="02010600030101010101" pitchFamily="2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62147" y="2673796"/>
            <a:ext cx="6401464" cy="804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ts val="6480"/>
              </a:lnSpc>
            </a:pPr>
            <a:r>
              <a:rPr lang="zh-CN" sz="5400">
                <a:solidFill>
                  <a:srgbClr val="404040"/>
                </a:solidFill>
                <a:latin typeface="宋体" panose="02010600030101010101" pitchFamily="2" charset="-122"/>
                <a:ea typeface="阿里巴巴普惠体 Heavy"/>
                <a:sym typeface="宋体" panose="02010600030101010101" pitchFamily="2" charset="-122"/>
              </a:rPr>
              <a:t>十分感谢大家观看</a:t>
            </a:r>
            <a:endParaRPr lang="zh-CN" sz="5400">
              <a:solidFill>
                <a:srgbClr val="404040"/>
              </a:solidFill>
              <a:latin typeface="宋体" panose="02010600030101010101" pitchFamily="2" charset="-122"/>
              <a:ea typeface="阿里巴巴普惠体 Heavy"/>
              <a:sym typeface="宋体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 flipV="1">
            <a:off x="4781550" y="4015740"/>
            <a:ext cx="3082290" cy="38862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ts val="1510"/>
              </a:lnSpc>
            </a:pPr>
            <a:r>
              <a:rPr lang="zh-CN" sz="1050">
                <a:solidFill>
                  <a:srgbClr val="595959"/>
                </a:solidFill>
                <a:latin typeface="宋体" panose="02010600030101010101" pitchFamily="2" charset="-122"/>
                <a:ea typeface="阿里巴巴普惠体"/>
                <a:sym typeface="宋体" panose="02010600030101010101" pitchFamily="2" charset="-122"/>
              </a:rPr>
              <a:t>。</a:t>
            </a:r>
            <a:endParaRPr lang="zh-CN" sz="1050">
              <a:solidFill>
                <a:srgbClr val="595959"/>
              </a:solidFill>
              <a:latin typeface="宋体" panose="02010600030101010101" pitchFamily="2" charset="-122"/>
              <a:ea typeface="阿里巴巴普惠体"/>
              <a:sym typeface="宋体" panose="02010600030101010101" pitchFamily="2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80222" y="4726182"/>
            <a:ext cx="5326978" cy="257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ts val="2015"/>
              </a:lnSpc>
            </a:pPr>
            <a:r>
              <a:rPr lang="zh-CN" sz="1400">
                <a:solidFill>
                  <a:srgbClr val="404040"/>
                </a:solidFill>
                <a:latin typeface="宋体" panose="02010600030101010101" pitchFamily="2" charset="-122"/>
                <a:ea typeface="阿里巴巴普惠体"/>
                <a:sym typeface="宋体" panose="02010600030101010101" pitchFamily="2" charset="-122"/>
              </a:rPr>
              <a:t>汇报人：</a:t>
            </a:r>
            <a:r>
              <a:rPr lang="zh-CN" sz="1400">
                <a:solidFill>
                  <a:srgbClr val="404040"/>
                </a:solidFill>
                <a:latin typeface="宋体" panose="02010600030101010101" pitchFamily="2" charset="-122"/>
                <a:ea typeface="阿里巴巴普惠体"/>
                <a:sym typeface="宋体" panose="02010600030101010101" pitchFamily="2" charset="-122"/>
              </a:rPr>
              <a:t>唐玮嘉</a:t>
            </a:r>
            <a:endParaRPr lang="zh-CN" sz="1400">
              <a:solidFill>
                <a:srgbClr val="404040"/>
              </a:solidFill>
              <a:latin typeface="宋体" panose="02010600030101010101" pitchFamily="2" charset="-122"/>
              <a:ea typeface="阿里巴巴普惠体"/>
              <a:sym typeface="宋体" panose="02010600030101010101" pitchFamily="2" charset="-122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1493838" y="4303171"/>
            <a:ext cx="61084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472710" y="318912"/>
            <a:ext cx="426181" cy="85627"/>
            <a:chOff x="0" y="0"/>
            <a:chExt cx="237293" cy="4767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7293" cy="47676"/>
            </a:xfrm>
            <a:custGeom>
              <a:avLst/>
              <a:gdLst/>
              <a:ahLst/>
              <a:cxnLst/>
              <a:rect l="l" t="t" r="r" b="b"/>
              <a:pathLst>
                <a:path w="237293" h="47676">
                  <a:moveTo>
                    <a:pt x="0" y="0"/>
                  </a:moveTo>
                  <a:lnTo>
                    <a:pt x="237293" y="0"/>
                  </a:lnTo>
                  <a:lnTo>
                    <a:pt x="237293" y="47676"/>
                  </a:lnTo>
                  <a:lnTo>
                    <a:pt x="0" y="47676"/>
                  </a:lnTo>
                  <a:close/>
                </a:path>
              </a:pathLst>
            </a:custGeom>
            <a:solidFill>
              <a:srgbClr val="242F65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600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800" algn="l" defTabSz="609600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600" algn="l" defTabSz="609600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400" algn="l" defTabSz="609600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200" algn="l" defTabSz="609600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4000" algn="l" defTabSz="609600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algn="l" defTabSz="609600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600" algn="l" defTabSz="609600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grpSp>
        <p:nvGrpSpPr>
          <p:cNvPr id="15" name="Group 15"/>
          <p:cNvGrpSpPr/>
          <p:nvPr/>
        </p:nvGrpSpPr>
        <p:grpSpPr>
          <a:xfrm>
            <a:off x="472710" y="493605"/>
            <a:ext cx="426181" cy="85627"/>
            <a:chOff x="0" y="0"/>
            <a:chExt cx="237293" cy="4767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7293" cy="47676"/>
            </a:xfrm>
            <a:custGeom>
              <a:avLst/>
              <a:gdLst/>
              <a:ahLst/>
              <a:cxnLst/>
              <a:rect l="l" t="t" r="r" b="b"/>
              <a:pathLst>
                <a:path w="237293" h="47676">
                  <a:moveTo>
                    <a:pt x="0" y="0"/>
                  </a:moveTo>
                  <a:lnTo>
                    <a:pt x="237293" y="0"/>
                  </a:lnTo>
                  <a:lnTo>
                    <a:pt x="237293" y="47676"/>
                  </a:lnTo>
                  <a:lnTo>
                    <a:pt x="0" y="47676"/>
                  </a:lnTo>
                  <a:close/>
                </a:path>
              </a:pathLst>
            </a:custGeom>
            <a:solidFill>
              <a:srgbClr val="242F65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600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800" algn="l" defTabSz="609600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600" algn="l" defTabSz="609600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400" algn="l" defTabSz="609600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200" algn="l" defTabSz="609600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4000" algn="l" defTabSz="609600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algn="l" defTabSz="609600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600" algn="l" defTabSz="609600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8" name="Freeform 18"/>
          <p:cNvSpPr/>
          <p:nvPr/>
        </p:nvSpPr>
        <p:spPr>
          <a:xfrm rot="-7565982">
            <a:off x="-363161" y="6276151"/>
            <a:ext cx="1492093" cy="767750"/>
          </a:xfrm>
          <a:custGeom>
            <a:avLst/>
            <a:gdLst/>
            <a:ahLst/>
            <a:cxnLst/>
            <a:rect l="l" t="t" r="r" b="b"/>
            <a:pathLst>
              <a:path w="2238140" h="1151625">
                <a:moveTo>
                  <a:pt x="0" y="0"/>
                </a:moveTo>
                <a:lnTo>
                  <a:pt x="2238140" y="0"/>
                </a:lnTo>
                <a:lnTo>
                  <a:pt x="2238140" y="1151625"/>
                </a:lnTo>
                <a:lnTo>
                  <a:pt x="0" y="11516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/>
            </a:stretch>
          </a:blipFill>
          <a:ln>
            <a:noFill/>
          </a:ln>
        </p:spPr>
      </p:sp>
      <p:sp>
        <p:nvSpPr>
          <p:cNvPr id="19" name="Freeform 19"/>
          <p:cNvSpPr/>
          <p:nvPr/>
        </p:nvSpPr>
        <p:spPr>
          <a:xfrm rot="1964944">
            <a:off x="8496697" y="-59283"/>
            <a:ext cx="4828609" cy="2484539"/>
          </a:xfrm>
          <a:custGeom>
            <a:avLst/>
            <a:gdLst/>
            <a:ahLst/>
            <a:cxnLst/>
            <a:rect l="l" t="t" r="r" b="b"/>
            <a:pathLst>
              <a:path w="7242914" h="3726808">
                <a:moveTo>
                  <a:pt x="0" y="0"/>
                </a:moveTo>
                <a:lnTo>
                  <a:pt x="7242914" y="0"/>
                </a:lnTo>
                <a:lnTo>
                  <a:pt x="7242914" y="3726808"/>
                </a:lnTo>
                <a:lnTo>
                  <a:pt x="0" y="37268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New picture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5181600" y="0"/>
            <a:ext cx="7010400" cy="6858000"/>
          </a:xfrm>
          <a:prstGeom prst="rect">
            <a:avLst/>
          </a:prstGeom>
          <a:ln>
            <a:noFill/>
          </a:ln>
        </p:spPr>
      </p:pic>
      <p:pic>
        <p:nvPicPr>
          <p:cNvPr id="69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444240" cy="6858000"/>
          </a:xfrm>
          <a:prstGeom prst="rect">
            <a:avLst/>
          </a:prstGeom>
          <a:ln>
            <a:noFill/>
          </a:ln>
        </p:spPr>
      </p:pic>
      <p:sp>
        <p:nvSpPr>
          <p:cNvPr id="70" name="矩形 2"/>
          <p:cNvSpPr/>
          <p:nvPr/>
        </p:nvSpPr>
        <p:spPr>
          <a:xfrm>
            <a:off x="316375" y="314272"/>
            <a:ext cx="11559250" cy="622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1" name="圆: 空心 1"/>
          <p:cNvSpPr/>
          <p:nvPr/>
        </p:nvSpPr>
        <p:spPr>
          <a:xfrm>
            <a:off x="726697" y="-196770"/>
            <a:ext cx="995423" cy="995423"/>
          </a:xfrm>
          <a:prstGeom prst="donut">
            <a:avLst>
              <a:gd name="adj" fmla="val 13608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2" name="圆: 空心 10"/>
          <p:cNvSpPr/>
          <p:nvPr/>
        </p:nvSpPr>
        <p:spPr>
          <a:xfrm>
            <a:off x="10174147" y="6085004"/>
            <a:ext cx="772996" cy="772996"/>
          </a:xfrm>
          <a:prstGeom prst="donut">
            <a:avLst>
              <a:gd name="adj" fmla="val 13608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3" name="平行四边形 6"/>
          <p:cNvSpPr/>
          <p:nvPr/>
        </p:nvSpPr>
        <p:spPr>
          <a:xfrm>
            <a:off x="138896" y="6296628"/>
            <a:ext cx="1175602" cy="561372"/>
          </a:xfrm>
          <a:prstGeom prst="parallelogram">
            <a:avLst>
              <a:gd name="adj" fmla="val 103924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4" name="矩形 7"/>
          <p:cNvSpPr/>
          <p:nvPr/>
        </p:nvSpPr>
        <p:spPr>
          <a:xfrm>
            <a:off x="11465303" y="454306"/>
            <a:ext cx="726697" cy="196769"/>
          </a:xfrm>
          <a:prstGeom prst="rect">
            <a:avLst/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5" name="文本框 16"/>
          <p:cNvSpPr txBox="1"/>
          <p:nvPr/>
        </p:nvSpPr>
        <p:spPr>
          <a:xfrm>
            <a:off x="1327785" y="443865"/>
            <a:ext cx="10100310" cy="461645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400" spc="300">
                <a:solidFill>
                  <a:schemeClr val="accent1"/>
                </a:solidFill>
                <a:latin typeface="宋体" panose="02010600030101010101" pitchFamily="2" charset="-122"/>
                <a:ea typeface="思源宋体 CN" panose="02020700000000000000" pitchFamily="18" charset="-122"/>
                <a:sym typeface="宋体" panose="02010600030101010101" pitchFamily="2" charset="-122"/>
              </a:rPr>
              <a:t>-</a:t>
            </a:r>
            <a:endParaRPr lang="zh-CN" altLang="en-US" sz="2400" spc="300">
              <a:solidFill>
                <a:schemeClr val="accent1"/>
              </a:solidFill>
              <a:latin typeface="宋体" panose="02010600030101010101" pitchFamily="2" charset="-122"/>
              <a:ea typeface="思源宋体 CN" panose="02020700000000000000" pitchFamily="18" charset="-122"/>
              <a:sym typeface="宋体" panose="0201060003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913157" y="1249689"/>
            <a:ext cx="4503831" cy="827881"/>
            <a:chOff x="6591300" y="1650829"/>
            <a:chExt cx="4503831" cy="827881"/>
          </a:xfrm>
        </p:grpSpPr>
        <p:sp>
          <p:nvSpPr>
            <p:cNvPr id="48" name="菱形 47"/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rgbClr val="242F6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微软雅黑" panose="020B0503020204020204" charset="-122"/>
                  <a:cs typeface="+mn-cs"/>
                  <a:sym typeface="宋体" panose="02010600030101010101" pitchFamily="2" charset="-122"/>
                </a:rPr>
                <a:t>1</a:t>
              </a: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590631" y="1703154"/>
              <a:ext cx="3508004" cy="5186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uLnTx/>
                  <a:uFillTx/>
                  <a:latin typeface="宋体" panose="02010600030101010101" pitchFamily="2" charset="-122"/>
                  <a:ea typeface="微软雅黑" panose="020B0503020204020204" charset="-122"/>
                  <a:sym typeface="宋体" panose="02010600030101010101" pitchFamily="2" charset="-122"/>
                </a:rPr>
                <a:t>个人信息</a:t>
              </a: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uLnTx/>
                <a:uFillTx/>
                <a:latin typeface="宋体" panose="02010600030101010101" pitchFamily="2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913157" y="2399174"/>
            <a:ext cx="4503831" cy="827881"/>
            <a:chOff x="6591300" y="1650829"/>
            <a:chExt cx="4503831" cy="827881"/>
          </a:xfrm>
        </p:grpSpPr>
        <p:sp>
          <p:nvSpPr>
            <p:cNvPr id="53" name="菱形 52"/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rgbClr val="2A3A7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微软雅黑" panose="020B0503020204020204" charset="-122"/>
                  <a:cs typeface="+mn-cs"/>
                  <a:sym typeface="宋体" panose="02010600030101010101" pitchFamily="2" charset="-122"/>
                </a:rPr>
                <a:t>2</a:t>
              </a: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590631" y="1703154"/>
              <a:ext cx="3508004" cy="5186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uLnTx/>
                  <a:uFillTx/>
                  <a:latin typeface="宋体" panose="02010600030101010101" pitchFamily="2" charset="-122"/>
                  <a:ea typeface="微软雅黑" panose="020B0503020204020204" charset="-122"/>
                  <a:sym typeface="宋体" panose="02010600030101010101" pitchFamily="2" charset="-122"/>
                </a:rPr>
                <a:t>自我认知</a:t>
              </a: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uLnTx/>
                <a:uFillTx/>
                <a:latin typeface="宋体" panose="02010600030101010101" pitchFamily="2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913157" y="3548659"/>
            <a:ext cx="4503831" cy="827881"/>
            <a:chOff x="6591300" y="1650829"/>
            <a:chExt cx="4503831" cy="827881"/>
          </a:xfrm>
        </p:grpSpPr>
        <p:sp>
          <p:nvSpPr>
            <p:cNvPr id="58" name="菱形 57"/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rgbClr val="242F6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微软雅黑" panose="020B0503020204020204" charset="-122"/>
                  <a:cs typeface="+mn-cs"/>
                  <a:sym typeface="宋体" panose="02010600030101010101" pitchFamily="2" charset="-122"/>
                </a:rPr>
                <a:t>3</a:t>
              </a: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590631" y="1703154"/>
              <a:ext cx="3508004" cy="5186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uLnTx/>
                  <a:uFillTx/>
                  <a:latin typeface="宋体" panose="02010600030101010101" pitchFamily="2" charset="-122"/>
                  <a:ea typeface="微软雅黑" panose="020B0503020204020204" charset="-122"/>
                  <a:sym typeface="宋体" panose="02010600030101010101" pitchFamily="2" charset="-122"/>
                </a:rPr>
                <a:t>职业认知</a:t>
              </a: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uLnTx/>
                <a:uFillTx/>
                <a:latin typeface="宋体" panose="02010600030101010101" pitchFamily="2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913157" y="4698143"/>
            <a:ext cx="5167219" cy="827881"/>
            <a:chOff x="6591300" y="1650829"/>
            <a:chExt cx="5167219" cy="827881"/>
          </a:xfrm>
        </p:grpSpPr>
        <p:sp>
          <p:nvSpPr>
            <p:cNvPr id="63" name="菱形 62"/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rgbClr val="2A3A7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微软雅黑" panose="020B0503020204020204" charset="-122"/>
                  <a:cs typeface="+mn-cs"/>
                  <a:sym typeface="宋体" panose="02010600030101010101" pitchFamily="2" charset="-122"/>
                </a:rPr>
                <a:t>4</a:t>
              </a: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590631" y="1703154"/>
              <a:ext cx="4172055" cy="5186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uLnTx/>
                  <a:uFillTx/>
                  <a:latin typeface="宋体" panose="02010600030101010101" pitchFamily="2" charset="-122"/>
                  <a:ea typeface="微软雅黑" panose="020B0503020204020204" charset="-122"/>
                  <a:sym typeface="宋体" panose="02010600030101010101" pitchFamily="2" charset="-122"/>
                </a:rPr>
                <a:t>学习计划与行动方案</a:t>
              </a: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uLnTx/>
                <a:uFillTx/>
                <a:latin typeface="宋体" panose="02010600030101010101" pitchFamily="2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1580870" y="4627357"/>
            <a:ext cx="385243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defRPr/>
            </a:pPr>
            <a:r>
              <a:rPr lang="zh-CN" altLang="zh-CN" sz="4400" b="1">
                <a:solidFill>
                  <a:srgbClr val="22374C"/>
                </a:solidFill>
                <a:latin typeface="宋体" panose="02010600030101010101" pitchFamily="2" charset="-122"/>
                <a:ea typeface="微软雅黑" panose="020B0503020204020204" charset="-122"/>
                <a:sym typeface="宋体" panose="02010600030101010101" pitchFamily="2" charset="-122"/>
              </a:rPr>
              <a:t>CONTENTS</a:t>
            </a:r>
            <a:endParaRPr lang="zh-CN" altLang="en-US" sz="4400" b="1">
              <a:solidFill>
                <a:srgbClr val="22374C"/>
              </a:solidFill>
              <a:latin typeface="宋体" panose="02010600030101010101" pitchFamily="2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834765" y="2835910"/>
            <a:ext cx="4521835" cy="1486535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3200" spc="300">
                <a:solidFill>
                  <a:schemeClr val="bg1"/>
                </a:solidFill>
                <a:latin typeface="宋体" panose="02010600030101010101" pitchFamily="2" charset="-122"/>
                <a:ea typeface="思源宋体 CN" panose="02020700000000000000" pitchFamily="18" charset="-122"/>
                <a:sym typeface="宋体" panose="02010600030101010101" pitchFamily="2" charset="-122"/>
              </a:rPr>
              <a:t>个人信息</a:t>
            </a:r>
            <a:endParaRPr lang="zh-CN" altLang="en-US" sz="3200" spc="300">
              <a:solidFill>
                <a:schemeClr val="bg1"/>
              </a:solidFill>
              <a:latin typeface="宋体" panose="02010600030101010101" pitchFamily="2" charset="-122"/>
              <a:ea typeface="思源宋体 CN" panose="02020700000000000000" pitchFamily="18" charset="-122"/>
              <a:sym typeface="宋体" panose="02010600030101010101" pitchFamily="2" charset="-122"/>
            </a:endParaRPr>
          </a:p>
        </p:txBody>
      </p:sp>
      <p:sp>
        <p:nvSpPr>
          <p:cNvPr id="14" name="矩形: 圆角 13"/>
          <p:cNvSpPr/>
          <p:nvPr>
            <p:custDataLst>
              <p:tags r:id="rId2"/>
            </p:custDataLst>
          </p:nvPr>
        </p:nvSpPr>
        <p:spPr>
          <a:xfrm>
            <a:off x="3835080" y="2460037"/>
            <a:ext cx="4521843" cy="1983177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5339109" y="2087167"/>
            <a:ext cx="1513784" cy="706755"/>
          </a:xfrm>
          <a:prstGeom prst="rect">
            <a:avLst/>
          </a:prstGeom>
          <a:solidFill>
            <a:srgbClr val="282758"/>
          </a:solidFill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altLang="zh-CN" sz="4000" spc="300">
                <a:solidFill>
                  <a:schemeClr val="bg1"/>
                </a:solidFill>
                <a:latin typeface="宋体" panose="02010600030101010101" pitchFamily="2" charset="-122"/>
                <a:ea typeface="思源宋体 CN" panose="02020700000000000000" pitchFamily="18" charset="-122"/>
                <a:sym typeface="宋体" panose="02010600030101010101" pitchFamily="2" charset="-122"/>
              </a:rPr>
              <a:t>1</a:t>
            </a:r>
            <a:endParaRPr lang="en-US" altLang="zh-CN" sz="4000" spc="300">
              <a:solidFill>
                <a:schemeClr val="bg1"/>
              </a:solidFill>
              <a:latin typeface="宋体" panose="02010600030101010101" pitchFamily="2" charset="-122"/>
              <a:ea typeface="思源宋体 CN" panose="02020700000000000000" pitchFamily="18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New picture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5181600" y="0"/>
            <a:ext cx="7010400" cy="6858000"/>
          </a:xfrm>
          <a:prstGeom prst="rect">
            <a:avLst/>
          </a:prstGeom>
          <a:ln>
            <a:noFill/>
          </a:ln>
        </p:spPr>
      </p:pic>
      <p:pic>
        <p:nvPicPr>
          <p:cNvPr id="31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444240" cy="6858000"/>
          </a:xfrm>
          <a:prstGeom prst="rect">
            <a:avLst/>
          </a:prstGeom>
          <a:ln>
            <a:noFill/>
          </a:ln>
        </p:spPr>
      </p:pic>
      <p:sp>
        <p:nvSpPr>
          <p:cNvPr id="32" name="矩形 2"/>
          <p:cNvSpPr/>
          <p:nvPr/>
        </p:nvSpPr>
        <p:spPr>
          <a:xfrm>
            <a:off x="316375" y="314272"/>
            <a:ext cx="11559250" cy="622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33" name="圆: 空心 1"/>
          <p:cNvSpPr/>
          <p:nvPr/>
        </p:nvSpPr>
        <p:spPr>
          <a:xfrm>
            <a:off x="726697" y="-196770"/>
            <a:ext cx="995423" cy="995423"/>
          </a:xfrm>
          <a:prstGeom prst="donut">
            <a:avLst>
              <a:gd name="adj" fmla="val 13608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34" name="圆: 空心 10"/>
          <p:cNvSpPr/>
          <p:nvPr/>
        </p:nvSpPr>
        <p:spPr>
          <a:xfrm>
            <a:off x="10174147" y="6085004"/>
            <a:ext cx="772996" cy="772996"/>
          </a:xfrm>
          <a:prstGeom prst="donut">
            <a:avLst>
              <a:gd name="adj" fmla="val 13608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35" name="平行四边形 6"/>
          <p:cNvSpPr/>
          <p:nvPr/>
        </p:nvSpPr>
        <p:spPr>
          <a:xfrm>
            <a:off x="138896" y="6296628"/>
            <a:ext cx="1175602" cy="561372"/>
          </a:xfrm>
          <a:prstGeom prst="parallelogram">
            <a:avLst>
              <a:gd name="adj" fmla="val 103924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36" name="矩形 7"/>
          <p:cNvSpPr/>
          <p:nvPr/>
        </p:nvSpPr>
        <p:spPr>
          <a:xfrm>
            <a:off x="11465303" y="454306"/>
            <a:ext cx="726697" cy="196769"/>
          </a:xfrm>
          <a:prstGeom prst="rect">
            <a:avLst/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37" name="文本框 16"/>
          <p:cNvSpPr txBox="1"/>
          <p:nvPr/>
        </p:nvSpPr>
        <p:spPr>
          <a:xfrm>
            <a:off x="1327785" y="443865"/>
            <a:ext cx="10100310" cy="461645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400" spc="300">
                <a:solidFill>
                  <a:schemeClr val="accent1"/>
                </a:solidFill>
                <a:latin typeface="宋体" panose="02010600030101010101" pitchFamily="2" charset="-122"/>
                <a:ea typeface="思源宋体 CN" panose="02020700000000000000" pitchFamily="18" charset="-122"/>
                <a:sym typeface="宋体" panose="02010600030101010101" pitchFamily="2" charset="-122"/>
              </a:rPr>
              <a:t>个人信息</a:t>
            </a:r>
            <a:endParaRPr lang="zh-CN" altLang="en-US" sz="2400" spc="300">
              <a:solidFill>
                <a:schemeClr val="accent1"/>
              </a:solidFill>
              <a:latin typeface="宋体" panose="02010600030101010101" pitchFamily="2" charset="-122"/>
              <a:ea typeface="思源宋体 CN" panose="02020700000000000000" pitchFamily="18" charset="-122"/>
              <a:sym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067243" y="2419109"/>
            <a:ext cx="4052433" cy="0"/>
          </a:xfrm>
          <a:prstGeom prst="lin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08694" y="2430088"/>
            <a:ext cx="1166454" cy="1098749"/>
          </a:xfrm>
          <a:prstGeom prst="lin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4930546" y="2430088"/>
            <a:ext cx="1166454" cy="1098749"/>
          </a:xfrm>
          <a:prstGeom prst="lin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93460" y="2414304"/>
            <a:ext cx="0" cy="1630663"/>
          </a:xfrm>
          <a:prstGeom prst="lin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椭圆 12"/>
          <p:cNvSpPr/>
          <p:nvPr/>
        </p:nvSpPr>
        <p:spPr>
          <a:xfrm>
            <a:off x="3054136" y="1963816"/>
            <a:ext cx="1015647" cy="1015647"/>
          </a:xfrm>
          <a:prstGeom prst="ellips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6" tIns="60928" rIns="121856" bIns="60928" rtlCol="0" anchor="ctr"/>
          <a:lstStyle>
            <a:defPPr>
              <a:defRPr lang="en-US"/>
            </a:defPPr>
            <a:lvl1pPr marL="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1pPr>
            <a:lvl2pPr marL="60960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2pPr>
            <a:lvl3pPr marL="121856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3pPr>
            <a:lvl4pPr marL="182816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4pPr>
            <a:lvl5pPr marL="243713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5pPr>
            <a:lvl6pPr marL="304673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6pPr>
            <a:lvl7pPr marL="365633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7pPr>
            <a:lvl8pPr marL="426529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8pPr>
            <a:lvl9pPr marL="487489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9pPr>
          </a:lstStyle>
          <a:p/>
        </p:txBody>
      </p:sp>
      <p:sp>
        <p:nvSpPr>
          <p:cNvPr id="14" name="椭圆 13"/>
          <p:cNvSpPr/>
          <p:nvPr/>
        </p:nvSpPr>
        <p:spPr>
          <a:xfrm>
            <a:off x="8122217" y="1963816"/>
            <a:ext cx="1015647" cy="1015647"/>
          </a:xfrm>
          <a:prstGeom prst="ellips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6" tIns="60928" rIns="121856" bIns="60928" rtlCol="0" anchor="ctr"/>
          <a:lstStyle>
            <a:defPPr>
              <a:defRPr lang="en-US"/>
            </a:defPPr>
            <a:lvl1pPr marL="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1pPr>
            <a:lvl2pPr marL="60960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2pPr>
            <a:lvl3pPr marL="121856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3pPr>
            <a:lvl4pPr marL="182816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4pPr>
            <a:lvl5pPr marL="243713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5pPr>
            <a:lvl6pPr marL="304673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6pPr>
            <a:lvl7pPr marL="365633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7pPr>
            <a:lvl8pPr marL="426529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8pPr>
            <a:lvl9pPr marL="487489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9pPr>
          </a:lstStyle>
          <a:p/>
        </p:txBody>
      </p:sp>
      <p:sp>
        <p:nvSpPr>
          <p:cNvPr id="15" name="椭圆 14"/>
          <p:cNvSpPr/>
          <p:nvPr/>
        </p:nvSpPr>
        <p:spPr>
          <a:xfrm>
            <a:off x="7139326" y="3365409"/>
            <a:ext cx="1015647" cy="1015647"/>
          </a:xfrm>
          <a:prstGeom prst="ellips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6" tIns="60928" rIns="121856" bIns="60928" rtlCol="0" anchor="ctr"/>
          <a:lstStyle>
            <a:defPPr>
              <a:defRPr lang="en-US"/>
            </a:defPPr>
            <a:lvl1pPr marL="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1pPr>
            <a:lvl2pPr marL="60960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2pPr>
            <a:lvl3pPr marL="121856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3pPr>
            <a:lvl4pPr marL="182816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4pPr>
            <a:lvl5pPr marL="243713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5pPr>
            <a:lvl6pPr marL="304673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6pPr>
            <a:lvl7pPr marL="365633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7pPr>
            <a:lvl8pPr marL="426529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8pPr>
            <a:lvl9pPr marL="487489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9pPr>
          </a:lstStyle>
          <a:p/>
        </p:txBody>
      </p:sp>
      <p:sp>
        <p:nvSpPr>
          <p:cNvPr id="16" name="椭圆 15"/>
          <p:cNvSpPr/>
          <p:nvPr/>
        </p:nvSpPr>
        <p:spPr>
          <a:xfrm>
            <a:off x="4051758" y="3365409"/>
            <a:ext cx="1015647" cy="1015647"/>
          </a:xfrm>
          <a:prstGeom prst="ellips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6" tIns="60928" rIns="121856" bIns="60928" rtlCol="0" anchor="ctr"/>
          <a:lstStyle>
            <a:defPPr>
              <a:defRPr lang="en-US"/>
            </a:defPPr>
            <a:lvl1pPr marL="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1pPr>
            <a:lvl2pPr marL="60960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2pPr>
            <a:lvl3pPr marL="121856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3pPr>
            <a:lvl4pPr marL="182816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4pPr>
            <a:lvl5pPr marL="243713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5pPr>
            <a:lvl6pPr marL="304673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6pPr>
            <a:lvl7pPr marL="365633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7pPr>
            <a:lvl8pPr marL="426529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8pPr>
            <a:lvl9pPr marL="487489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9pPr>
          </a:lstStyle>
          <a:p/>
        </p:txBody>
      </p:sp>
      <p:sp>
        <p:nvSpPr>
          <p:cNvPr id="17" name="椭圆 16"/>
          <p:cNvSpPr/>
          <p:nvPr/>
        </p:nvSpPr>
        <p:spPr>
          <a:xfrm>
            <a:off x="5585636" y="4044968"/>
            <a:ext cx="1015647" cy="1015647"/>
          </a:xfrm>
          <a:prstGeom prst="ellips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6" tIns="60928" rIns="121856" bIns="60928" rtlCol="0" anchor="ctr"/>
          <a:lstStyle>
            <a:defPPr>
              <a:defRPr lang="en-US"/>
            </a:defPPr>
            <a:lvl1pPr marL="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1pPr>
            <a:lvl2pPr marL="60960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2pPr>
            <a:lvl3pPr marL="121856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3pPr>
            <a:lvl4pPr marL="182816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4pPr>
            <a:lvl5pPr marL="243713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5pPr>
            <a:lvl6pPr marL="304673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6pPr>
            <a:lvl7pPr marL="365633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7pPr>
            <a:lvl8pPr marL="426529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8pPr>
            <a:lvl9pPr marL="487489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9pPr>
          </a:lstStyle>
          <a:p/>
        </p:txBody>
      </p:sp>
      <p:sp>
        <p:nvSpPr>
          <p:cNvPr id="18" name="矩形 17"/>
          <p:cNvSpPr/>
          <p:nvPr/>
        </p:nvSpPr>
        <p:spPr>
          <a:xfrm>
            <a:off x="9241549" y="2370028"/>
            <a:ext cx="1968752" cy="834726"/>
          </a:xfrm>
          <a:prstGeom prst="rect">
            <a:avLst/>
          </a:prstGeom>
        </p:spPr>
        <p:txBody>
          <a:bodyPr vert="horz" wrap="square" lIns="121856" tIns="60928" rIns="121856" bIns="60928"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56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1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7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3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9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zh-CN" altLang="en-US" sz="1865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微软雅黑" panose="020B0503020204020204" charset="-122"/>
                <a:sym typeface="宋体" panose="02010600030101010101" pitchFamily="2" charset="-122"/>
              </a:rPr>
              <a:t>杨振宁创新</a:t>
            </a:r>
            <a:r>
              <a:rPr lang="zh-CN" altLang="en-US" sz="1865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微软雅黑" panose="020B0503020204020204" charset="-122"/>
                <a:sym typeface="宋体" panose="02010600030101010101" pitchFamily="2" charset="-122"/>
              </a:rPr>
              <a:t>班</a:t>
            </a:r>
            <a:endParaRPr lang="zh-CN" altLang="en-US" sz="1865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70606" y="3873233"/>
            <a:ext cx="1968752" cy="834726"/>
          </a:xfrm>
          <a:prstGeom prst="rect">
            <a:avLst/>
          </a:prstGeom>
        </p:spPr>
        <p:txBody>
          <a:bodyPr vert="horz" wrap="square" lIns="121856" tIns="60928" rIns="121856" bIns="60928"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56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1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7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3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9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zh-CN" altLang="en-US" sz="1865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微软雅黑" panose="020B0503020204020204" charset="-122"/>
                <a:sym typeface="宋体" panose="02010600030101010101" pitchFamily="2" charset="-122"/>
              </a:rPr>
              <a:t>东莞理工</a:t>
            </a:r>
            <a:r>
              <a:rPr lang="zh-CN" altLang="en-US" sz="1865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微软雅黑" panose="020B0503020204020204" charset="-122"/>
                <a:sym typeface="宋体" panose="02010600030101010101" pitchFamily="2" charset="-122"/>
              </a:rPr>
              <a:t>学院</a:t>
            </a:r>
            <a:endParaRPr lang="zh-CN" altLang="en-US" sz="1865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24320" y="5159382"/>
            <a:ext cx="1968752" cy="834726"/>
          </a:xfrm>
          <a:prstGeom prst="rect">
            <a:avLst/>
          </a:prstGeom>
        </p:spPr>
        <p:txBody>
          <a:bodyPr vert="horz" wrap="square" lIns="121856" tIns="60928" rIns="121856" bIns="60928"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56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1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7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3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9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ct val="120000"/>
              </a:lnSpc>
            </a:pPr>
            <a:r>
              <a:rPr lang="zh-CN" altLang="en-US" sz="1865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微软雅黑" panose="020B0503020204020204" charset="-122"/>
                <a:sym typeface="宋体" panose="02010600030101010101" pitchFamily="2" charset="-122"/>
              </a:rPr>
              <a:t>男</a:t>
            </a:r>
            <a:endParaRPr lang="zh-CN" altLang="en-US" sz="1865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74579" y="4044968"/>
            <a:ext cx="1968752" cy="834726"/>
          </a:xfrm>
          <a:prstGeom prst="rect">
            <a:avLst/>
          </a:prstGeom>
        </p:spPr>
        <p:txBody>
          <a:bodyPr vert="horz" wrap="square" lIns="121856" tIns="60928" rIns="121856" bIns="60928"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56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1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7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3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9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r">
              <a:lnSpc>
                <a:spcPct val="120000"/>
              </a:lnSpc>
            </a:pPr>
            <a:r>
              <a:rPr lang="zh-CN" altLang="en-US" sz="1865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en-US" altLang="zh-CN" sz="1865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微软雅黑" panose="020B0503020204020204" charset="-122"/>
                <a:sym typeface="宋体" panose="02010600030101010101" pitchFamily="2" charset="-122"/>
              </a:rPr>
              <a:t>8</a:t>
            </a:r>
            <a:endParaRPr lang="en-US" altLang="zh-CN" sz="1865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20988" y="2414304"/>
            <a:ext cx="1968752" cy="834726"/>
          </a:xfrm>
          <a:prstGeom prst="rect">
            <a:avLst/>
          </a:prstGeom>
        </p:spPr>
        <p:txBody>
          <a:bodyPr vert="horz" wrap="square" lIns="121856" tIns="60928" rIns="121856" bIns="60928"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56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1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7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3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9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r">
              <a:lnSpc>
                <a:spcPct val="120000"/>
              </a:lnSpc>
            </a:pPr>
            <a:r>
              <a:rPr lang="zh-CN" altLang="en-US" sz="1865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微软雅黑" panose="020B0503020204020204" charset="-122"/>
                <a:sym typeface="宋体" panose="02010600030101010101" pitchFamily="2" charset="-122"/>
              </a:rPr>
              <a:t>唐玮嘉</a:t>
            </a:r>
            <a:endParaRPr lang="zh-CN" altLang="en-US" sz="1865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3" name="Freeform 338"/>
          <p:cNvSpPr>
            <a:spLocks noEditPoints="1"/>
          </p:cNvSpPr>
          <p:nvPr/>
        </p:nvSpPr>
        <p:spPr>
          <a:xfrm>
            <a:off x="5840738" y="4374676"/>
            <a:ext cx="512518" cy="435641"/>
          </a:xfrm>
          <a:custGeom>
            <a:avLst/>
            <a:gdLst>
              <a:gd name="T0" fmla="*/ 58 w 76"/>
              <a:gd name="T1" fmla="*/ 2 h 65"/>
              <a:gd name="T2" fmla="*/ 69 w 76"/>
              <a:gd name="T3" fmla="*/ 2 h 65"/>
              <a:gd name="T4" fmla="*/ 76 w 76"/>
              <a:gd name="T5" fmla="*/ 8 h 65"/>
              <a:gd name="T6" fmla="*/ 76 w 76"/>
              <a:gd name="T7" fmla="*/ 62 h 65"/>
              <a:gd name="T8" fmla="*/ 73 w 76"/>
              <a:gd name="T9" fmla="*/ 65 h 65"/>
              <a:gd name="T10" fmla="*/ 12 w 76"/>
              <a:gd name="T11" fmla="*/ 62 h 65"/>
              <a:gd name="T12" fmla="*/ 8 w 76"/>
              <a:gd name="T13" fmla="*/ 58 h 65"/>
              <a:gd name="T14" fmla="*/ 0 w 76"/>
              <a:gd name="T15" fmla="*/ 45 h 65"/>
              <a:gd name="T16" fmla="*/ 10 w 76"/>
              <a:gd name="T17" fmla="*/ 47 h 65"/>
              <a:gd name="T18" fmla="*/ 49 w 76"/>
              <a:gd name="T19" fmla="*/ 47 h 65"/>
              <a:gd name="T20" fmla="*/ 10 w 76"/>
              <a:gd name="T21" fmla="*/ 44 h 65"/>
              <a:gd name="T22" fmla="*/ 10 w 76"/>
              <a:gd name="T23" fmla="*/ 41 h 65"/>
              <a:gd name="T24" fmla="*/ 49 w 76"/>
              <a:gd name="T25" fmla="*/ 39 h 65"/>
              <a:gd name="T26" fmla="*/ 10 w 76"/>
              <a:gd name="T27" fmla="*/ 31 h 65"/>
              <a:gd name="T28" fmla="*/ 49 w 76"/>
              <a:gd name="T29" fmla="*/ 31 h 65"/>
              <a:gd name="T30" fmla="*/ 42 w 76"/>
              <a:gd name="T31" fmla="*/ 23 h 65"/>
              <a:gd name="T32" fmla="*/ 50 w 76"/>
              <a:gd name="T33" fmla="*/ 21 h 65"/>
              <a:gd name="T34" fmla="*/ 45 w 76"/>
              <a:gd name="T35" fmla="*/ 14 h 65"/>
              <a:gd name="T36" fmla="*/ 46 w 76"/>
              <a:gd name="T37" fmla="*/ 12 h 65"/>
              <a:gd name="T38" fmla="*/ 50 w 76"/>
              <a:gd name="T39" fmla="*/ 12 h 65"/>
              <a:gd name="T40" fmla="*/ 42 w 76"/>
              <a:gd name="T41" fmla="*/ 15 h 65"/>
              <a:gd name="T42" fmla="*/ 46 w 76"/>
              <a:gd name="T43" fmla="*/ 21 h 65"/>
              <a:gd name="T44" fmla="*/ 45 w 76"/>
              <a:gd name="T45" fmla="*/ 23 h 65"/>
              <a:gd name="T46" fmla="*/ 18 w 76"/>
              <a:gd name="T47" fmla="*/ 26 h 65"/>
              <a:gd name="T48" fmla="*/ 15 w 76"/>
              <a:gd name="T49" fmla="*/ 17 h 65"/>
              <a:gd name="T50" fmla="*/ 9 w 76"/>
              <a:gd name="T51" fmla="*/ 26 h 65"/>
              <a:gd name="T52" fmla="*/ 15 w 76"/>
              <a:gd name="T53" fmla="*/ 26 h 65"/>
              <a:gd name="T54" fmla="*/ 26 w 76"/>
              <a:gd name="T55" fmla="*/ 24 h 65"/>
              <a:gd name="T56" fmla="*/ 26 w 76"/>
              <a:gd name="T57" fmla="*/ 18 h 65"/>
              <a:gd name="T58" fmla="*/ 23 w 76"/>
              <a:gd name="T59" fmla="*/ 12 h 65"/>
              <a:gd name="T60" fmla="*/ 19 w 76"/>
              <a:gd name="T61" fmla="*/ 10 h 65"/>
              <a:gd name="T62" fmla="*/ 41 w 76"/>
              <a:gd name="T63" fmla="*/ 10 h 65"/>
              <a:gd name="T64" fmla="*/ 36 w 76"/>
              <a:gd name="T65" fmla="*/ 10 h 65"/>
              <a:gd name="T66" fmla="*/ 30 w 76"/>
              <a:gd name="T67" fmla="*/ 10 h 65"/>
              <a:gd name="T68" fmla="*/ 32 w 76"/>
              <a:gd name="T69" fmla="*/ 26 h 65"/>
              <a:gd name="T70" fmla="*/ 39 w 76"/>
              <a:gd name="T71" fmla="*/ 26 h 65"/>
              <a:gd name="T72" fmla="*/ 58 w 76"/>
              <a:gd name="T73" fmla="*/ 44 h 65"/>
              <a:gd name="T74" fmla="*/ 61 w 76"/>
              <a:gd name="T75" fmla="*/ 53 h 65"/>
              <a:gd name="T76" fmla="*/ 63 w 76"/>
              <a:gd name="T77" fmla="*/ 44 h 65"/>
              <a:gd name="T78" fmla="*/ 63 w 76"/>
              <a:gd name="T79" fmla="*/ 8 h 65"/>
              <a:gd name="T80" fmla="*/ 59 w 76"/>
              <a:gd name="T81" fmla="*/ 7 h 65"/>
              <a:gd name="T82" fmla="*/ 68 w 76"/>
              <a:gd name="T83" fmla="*/ 7 h 65"/>
              <a:gd name="T84" fmla="*/ 68 w 76"/>
              <a:gd name="T85" fmla="*/ 8 h 65"/>
              <a:gd name="T86" fmla="*/ 67 w 76"/>
              <a:gd name="T87" fmla="*/ 53 h 65"/>
              <a:gd name="T88" fmla="*/ 62 w 76"/>
              <a:gd name="T89" fmla="*/ 58 h 65"/>
              <a:gd name="T90" fmla="*/ 71 w 76"/>
              <a:gd name="T91" fmla="*/ 59 h 65"/>
              <a:gd name="T92" fmla="*/ 71 w 76"/>
              <a:gd name="T93" fmla="*/ 8 h 65"/>
              <a:gd name="T94" fmla="*/ 69 w 76"/>
              <a:gd name="T95" fmla="*/ 7 h 65"/>
              <a:gd name="T96" fmla="*/ 5 w 76"/>
              <a:gd name="T97" fmla="*/ 5 h 65"/>
              <a:gd name="T98" fmla="*/ 5 w 76"/>
              <a:gd name="T99" fmla="*/ 45 h 65"/>
              <a:gd name="T100" fmla="*/ 54 w 76"/>
              <a:gd name="T101" fmla="*/ 53 h 65"/>
              <a:gd name="T102" fmla="*/ 53 w 76"/>
              <a:gd name="T103" fmla="*/ 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6" h="65">
                <a:moveTo>
                  <a:pt x="2" y="0"/>
                </a:move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8" y="1"/>
                  <a:pt x="58" y="2"/>
                </a:cubicBezTo>
                <a:cubicBezTo>
                  <a:pt x="58" y="2"/>
                  <a:pt x="59" y="2"/>
                  <a:pt x="59" y="2"/>
                </a:cubicBezTo>
                <a:cubicBezTo>
                  <a:pt x="68" y="2"/>
                  <a:pt x="68" y="2"/>
                  <a:pt x="68" y="2"/>
                </a:cubicBezTo>
                <a:cubicBezTo>
                  <a:pt x="68" y="2"/>
                  <a:pt x="69" y="2"/>
                  <a:pt x="69" y="2"/>
                </a:cubicBezTo>
                <a:cubicBezTo>
                  <a:pt x="69" y="2"/>
                  <a:pt x="69" y="2"/>
                  <a:pt x="70" y="2"/>
                </a:cubicBezTo>
                <a:cubicBezTo>
                  <a:pt x="71" y="2"/>
                  <a:pt x="73" y="2"/>
                  <a:pt x="74" y="3"/>
                </a:cubicBezTo>
                <a:cubicBezTo>
                  <a:pt x="75" y="5"/>
                  <a:pt x="76" y="6"/>
                  <a:pt x="76" y="8"/>
                </a:cubicBezTo>
                <a:cubicBezTo>
                  <a:pt x="76" y="8"/>
                  <a:pt x="76" y="8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76" y="62"/>
                  <a:pt x="76" y="62"/>
                  <a:pt x="76" y="62"/>
                </a:cubicBezTo>
                <a:cubicBezTo>
                  <a:pt x="76" y="62"/>
                  <a:pt x="76" y="62"/>
                  <a:pt x="76" y="62"/>
                </a:cubicBezTo>
                <a:cubicBezTo>
                  <a:pt x="76" y="62"/>
                  <a:pt x="76" y="62"/>
                  <a:pt x="76" y="62"/>
                </a:cubicBezTo>
                <a:cubicBezTo>
                  <a:pt x="76" y="63"/>
                  <a:pt x="75" y="65"/>
                  <a:pt x="73" y="65"/>
                </a:cubicBezTo>
                <a:cubicBezTo>
                  <a:pt x="73" y="65"/>
                  <a:pt x="73" y="64"/>
                  <a:pt x="72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13" y="64"/>
                  <a:pt x="12" y="63"/>
                  <a:pt x="12" y="62"/>
                </a:cubicBezTo>
                <a:cubicBezTo>
                  <a:pt x="12" y="58"/>
                  <a:pt x="12" y="58"/>
                  <a:pt x="12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6" y="57"/>
                  <a:pt x="4" y="56"/>
                  <a:pt x="2" y="54"/>
                </a:cubicBezTo>
                <a:cubicBezTo>
                  <a:pt x="1" y="52"/>
                  <a:pt x="0" y="49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lose/>
                <a:moveTo>
                  <a:pt x="10" y="47"/>
                </a:moveTo>
                <a:cubicBezTo>
                  <a:pt x="10" y="49"/>
                  <a:pt x="10" y="49"/>
                  <a:pt x="10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47"/>
                  <a:pt x="49" y="47"/>
                  <a:pt x="49" y="47"/>
                </a:cubicBezTo>
                <a:cubicBezTo>
                  <a:pt x="10" y="47"/>
                  <a:pt x="10" y="47"/>
                  <a:pt x="10" y="47"/>
                </a:cubicBezTo>
                <a:close/>
                <a:moveTo>
                  <a:pt x="10" y="41"/>
                </a:moveTo>
                <a:cubicBezTo>
                  <a:pt x="10" y="44"/>
                  <a:pt x="10" y="44"/>
                  <a:pt x="10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49" y="41"/>
                  <a:pt x="49" y="41"/>
                  <a:pt x="49" y="41"/>
                </a:cubicBezTo>
                <a:cubicBezTo>
                  <a:pt x="10" y="41"/>
                  <a:pt x="10" y="41"/>
                  <a:pt x="10" y="41"/>
                </a:cubicBezTo>
                <a:close/>
                <a:moveTo>
                  <a:pt x="10" y="36"/>
                </a:moveTo>
                <a:cubicBezTo>
                  <a:pt x="10" y="39"/>
                  <a:pt x="10" y="39"/>
                  <a:pt x="10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6"/>
                  <a:pt x="49" y="36"/>
                  <a:pt x="49" y="36"/>
                </a:cubicBezTo>
                <a:cubicBezTo>
                  <a:pt x="10" y="36"/>
                  <a:pt x="10" y="36"/>
                  <a:pt x="10" y="36"/>
                </a:cubicBezTo>
                <a:close/>
                <a:moveTo>
                  <a:pt x="10" y="31"/>
                </a:moveTo>
                <a:cubicBezTo>
                  <a:pt x="10" y="33"/>
                  <a:pt x="10" y="33"/>
                  <a:pt x="10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1"/>
                  <a:pt x="49" y="31"/>
                  <a:pt x="49" y="31"/>
                </a:cubicBezTo>
                <a:cubicBezTo>
                  <a:pt x="10" y="31"/>
                  <a:pt x="10" y="31"/>
                  <a:pt x="10" y="31"/>
                </a:cubicBezTo>
                <a:close/>
                <a:moveTo>
                  <a:pt x="42" y="20"/>
                </a:moveTo>
                <a:cubicBezTo>
                  <a:pt x="42" y="23"/>
                  <a:pt x="42" y="23"/>
                  <a:pt x="42" y="23"/>
                </a:cubicBezTo>
                <a:cubicBezTo>
                  <a:pt x="42" y="25"/>
                  <a:pt x="43" y="26"/>
                  <a:pt x="46" y="26"/>
                </a:cubicBezTo>
                <a:cubicBezTo>
                  <a:pt x="48" y="26"/>
                  <a:pt x="50" y="25"/>
                  <a:pt x="50" y="23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0"/>
                  <a:pt x="50" y="20"/>
                  <a:pt x="49" y="19"/>
                </a:cubicBezTo>
                <a:cubicBezTo>
                  <a:pt x="49" y="18"/>
                  <a:pt x="48" y="17"/>
                  <a:pt x="46" y="16"/>
                </a:cubicBezTo>
                <a:cubicBezTo>
                  <a:pt x="46" y="15"/>
                  <a:pt x="45" y="14"/>
                  <a:pt x="45" y="14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2"/>
                  <a:pt x="45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5"/>
                  <a:pt x="46" y="15"/>
                  <a:pt x="46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0"/>
                  <a:pt x="48" y="10"/>
                  <a:pt x="46" y="10"/>
                </a:cubicBezTo>
                <a:cubicBezTo>
                  <a:pt x="43" y="10"/>
                  <a:pt x="42" y="11"/>
                  <a:pt x="42" y="13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6"/>
                  <a:pt x="42" y="16"/>
                </a:cubicBezTo>
                <a:cubicBezTo>
                  <a:pt x="43" y="17"/>
                  <a:pt x="44" y="18"/>
                  <a:pt x="45" y="19"/>
                </a:cubicBezTo>
                <a:cubicBezTo>
                  <a:pt x="46" y="20"/>
                  <a:pt x="46" y="21"/>
                  <a:pt x="46" y="21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4"/>
                  <a:pt x="46" y="24"/>
                  <a:pt x="46" y="24"/>
                </a:cubicBezTo>
                <a:cubicBezTo>
                  <a:pt x="45" y="24"/>
                  <a:pt x="45" y="24"/>
                  <a:pt x="45" y="23"/>
                </a:cubicBezTo>
                <a:cubicBezTo>
                  <a:pt x="45" y="20"/>
                  <a:pt x="45" y="20"/>
                  <a:pt x="45" y="20"/>
                </a:cubicBezTo>
                <a:cubicBezTo>
                  <a:pt x="42" y="20"/>
                  <a:pt x="42" y="20"/>
                  <a:pt x="42" y="20"/>
                </a:cubicBezTo>
                <a:close/>
                <a:moveTo>
                  <a:pt x="18" y="26"/>
                </a:moveTo>
                <a:cubicBezTo>
                  <a:pt x="18" y="10"/>
                  <a:pt x="18" y="10"/>
                  <a:pt x="18" y="10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7"/>
                  <a:pt x="15" y="17"/>
                  <a:pt x="15" y="17"/>
                </a:cubicBezTo>
                <a:cubicBezTo>
                  <a:pt x="13" y="10"/>
                  <a:pt x="13" y="10"/>
                  <a:pt x="13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26"/>
                  <a:pt x="9" y="26"/>
                  <a:pt x="9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17"/>
                  <a:pt x="12" y="17"/>
                  <a:pt x="12" y="17"/>
                </a:cubicBezTo>
                <a:cubicBezTo>
                  <a:pt x="15" y="26"/>
                  <a:pt x="15" y="26"/>
                  <a:pt x="15" y="26"/>
                </a:cubicBezTo>
                <a:cubicBezTo>
                  <a:pt x="18" y="26"/>
                  <a:pt x="18" y="26"/>
                  <a:pt x="18" y="26"/>
                </a:cubicBezTo>
                <a:close/>
                <a:moveTo>
                  <a:pt x="26" y="26"/>
                </a:moveTo>
                <a:cubicBezTo>
                  <a:pt x="26" y="24"/>
                  <a:pt x="26" y="24"/>
                  <a:pt x="26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3" y="18"/>
                  <a:pt x="23" y="18"/>
                  <a:pt x="23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16"/>
                  <a:pt x="26" y="16"/>
                  <a:pt x="26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2"/>
                  <a:pt x="23" y="12"/>
                  <a:pt x="23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0"/>
                  <a:pt x="26" y="10"/>
                  <a:pt x="26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26"/>
                  <a:pt x="19" y="26"/>
                  <a:pt x="19" y="26"/>
                </a:cubicBezTo>
                <a:cubicBezTo>
                  <a:pt x="26" y="26"/>
                  <a:pt x="26" y="26"/>
                  <a:pt x="26" y="26"/>
                </a:cubicBezTo>
                <a:close/>
                <a:moveTo>
                  <a:pt x="41" y="10"/>
                </a:moveTo>
                <a:cubicBezTo>
                  <a:pt x="38" y="10"/>
                  <a:pt x="38" y="10"/>
                  <a:pt x="38" y="10"/>
                </a:cubicBezTo>
                <a:cubicBezTo>
                  <a:pt x="37" y="17"/>
                  <a:pt x="37" y="17"/>
                  <a:pt x="37" y="17"/>
                </a:cubicBezTo>
                <a:cubicBezTo>
                  <a:pt x="36" y="10"/>
                  <a:pt x="36" y="10"/>
                  <a:pt x="36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1" y="17"/>
                  <a:pt x="31" y="17"/>
                  <a:pt x="31" y="17"/>
                </a:cubicBezTo>
                <a:cubicBezTo>
                  <a:pt x="30" y="10"/>
                  <a:pt x="30" y="10"/>
                  <a:pt x="30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9" y="26"/>
                  <a:pt x="29" y="26"/>
                  <a:pt x="29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3" y="17"/>
                  <a:pt x="33" y="17"/>
                  <a:pt x="33" y="17"/>
                </a:cubicBezTo>
                <a:cubicBezTo>
                  <a:pt x="35" y="26"/>
                  <a:pt x="35" y="26"/>
                  <a:pt x="35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10"/>
                  <a:pt x="41" y="10"/>
                  <a:pt x="41" y="10"/>
                </a:cubicBezTo>
                <a:close/>
                <a:moveTo>
                  <a:pt x="58" y="7"/>
                </a:moveTo>
                <a:cubicBezTo>
                  <a:pt x="58" y="44"/>
                  <a:pt x="58" y="44"/>
                  <a:pt x="58" y="44"/>
                </a:cubicBezTo>
                <a:cubicBezTo>
                  <a:pt x="58" y="44"/>
                  <a:pt x="58" y="44"/>
                  <a:pt x="58" y="45"/>
                </a:cubicBezTo>
                <a:cubicBezTo>
                  <a:pt x="58" y="48"/>
                  <a:pt x="58" y="50"/>
                  <a:pt x="59" y="52"/>
                </a:cubicBezTo>
                <a:cubicBezTo>
                  <a:pt x="60" y="52"/>
                  <a:pt x="60" y="53"/>
                  <a:pt x="61" y="53"/>
                </a:cubicBezTo>
                <a:cubicBezTo>
                  <a:pt x="61" y="53"/>
                  <a:pt x="61" y="53"/>
                  <a:pt x="61" y="53"/>
                </a:cubicBezTo>
                <a:cubicBezTo>
                  <a:pt x="61" y="53"/>
                  <a:pt x="62" y="52"/>
                  <a:pt x="62" y="51"/>
                </a:cubicBezTo>
                <a:cubicBezTo>
                  <a:pt x="62" y="50"/>
                  <a:pt x="63" y="47"/>
                  <a:pt x="63" y="44"/>
                </a:cubicBezTo>
                <a:cubicBezTo>
                  <a:pt x="63" y="44"/>
                  <a:pt x="63" y="44"/>
                  <a:pt x="63" y="44"/>
                </a:cubicBezTo>
                <a:cubicBezTo>
                  <a:pt x="63" y="44"/>
                  <a:pt x="63" y="44"/>
                  <a:pt x="63" y="44"/>
                </a:cubicBezTo>
                <a:cubicBezTo>
                  <a:pt x="63" y="8"/>
                  <a:pt x="63" y="8"/>
                  <a:pt x="63" y="8"/>
                </a:cubicBezTo>
                <a:cubicBezTo>
                  <a:pt x="63" y="8"/>
                  <a:pt x="63" y="8"/>
                  <a:pt x="63" y="8"/>
                </a:cubicBezTo>
                <a:cubicBezTo>
                  <a:pt x="63" y="8"/>
                  <a:pt x="63" y="7"/>
                  <a:pt x="63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7"/>
                  <a:pt x="58" y="7"/>
                  <a:pt x="58" y="7"/>
                </a:cubicBezTo>
                <a:close/>
                <a:moveTo>
                  <a:pt x="69" y="7"/>
                </a:moveTo>
                <a:cubicBezTo>
                  <a:pt x="69" y="7"/>
                  <a:pt x="68" y="7"/>
                  <a:pt x="68" y="7"/>
                </a:cubicBezTo>
                <a:cubicBezTo>
                  <a:pt x="68" y="7"/>
                  <a:pt x="68" y="7"/>
                  <a:pt x="68" y="7"/>
                </a:cubicBezTo>
                <a:cubicBezTo>
                  <a:pt x="68" y="7"/>
                  <a:pt x="68" y="7"/>
                  <a:pt x="68" y="8"/>
                </a:cubicBezTo>
                <a:cubicBezTo>
                  <a:pt x="68" y="8"/>
                  <a:pt x="68" y="8"/>
                  <a:pt x="68" y="8"/>
                </a:cubicBezTo>
                <a:cubicBezTo>
                  <a:pt x="68" y="44"/>
                  <a:pt x="68" y="44"/>
                  <a:pt x="68" y="44"/>
                </a:cubicBezTo>
                <a:cubicBezTo>
                  <a:pt x="68" y="44"/>
                  <a:pt x="68" y="44"/>
                  <a:pt x="68" y="44"/>
                </a:cubicBezTo>
                <a:cubicBezTo>
                  <a:pt x="68" y="48"/>
                  <a:pt x="67" y="51"/>
                  <a:pt x="67" y="53"/>
                </a:cubicBezTo>
                <a:cubicBezTo>
                  <a:pt x="66" y="56"/>
                  <a:pt x="64" y="58"/>
                  <a:pt x="62" y="58"/>
                </a:cubicBezTo>
                <a:cubicBezTo>
                  <a:pt x="62" y="58"/>
                  <a:pt x="62" y="58"/>
                  <a:pt x="62" y="58"/>
                </a:cubicBezTo>
                <a:cubicBezTo>
                  <a:pt x="62" y="58"/>
                  <a:pt x="62" y="58"/>
                  <a:pt x="62" y="58"/>
                </a:cubicBezTo>
                <a:cubicBezTo>
                  <a:pt x="17" y="58"/>
                  <a:pt x="17" y="58"/>
                  <a:pt x="17" y="58"/>
                </a:cubicBezTo>
                <a:cubicBezTo>
                  <a:pt x="17" y="59"/>
                  <a:pt x="17" y="59"/>
                  <a:pt x="17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8"/>
                  <a:pt x="71" y="8"/>
                  <a:pt x="71" y="8"/>
                </a:cubicBezTo>
                <a:cubicBezTo>
                  <a:pt x="71" y="8"/>
                  <a:pt x="71" y="8"/>
                  <a:pt x="71" y="8"/>
                </a:cubicBezTo>
                <a:cubicBezTo>
                  <a:pt x="71" y="8"/>
                  <a:pt x="71" y="7"/>
                  <a:pt x="70" y="7"/>
                </a:cubicBezTo>
                <a:cubicBezTo>
                  <a:pt x="70" y="7"/>
                  <a:pt x="70" y="7"/>
                  <a:pt x="69" y="7"/>
                </a:cubicBezTo>
                <a:cubicBezTo>
                  <a:pt x="69" y="7"/>
                  <a:pt x="69" y="7"/>
                  <a:pt x="69" y="7"/>
                </a:cubicBezTo>
                <a:cubicBezTo>
                  <a:pt x="69" y="7"/>
                  <a:pt x="69" y="7"/>
                  <a:pt x="69" y="7"/>
                </a:cubicBezTo>
                <a:close/>
                <a:moveTo>
                  <a:pt x="53" y="5"/>
                </a:moveTo>
                <a:cubicBezTo>
                  <a:pt x="5" y="5"/>
                  <a:pt x="5" y="5"/>
                  <a:pt x="5" y="5"/>
                </a:cubicBezTo>
                <a:cubicBezTo>
                  <a:pt x="5" y="45"/>
                  <a:pt x="5" y="45"/>
                  <a:pt x="5" y="45"/>
                </a:cubicBezTo>
                <a:cubicBezTo>
                  <a:pt x="5" y="45"/>
                  <a:pt x="5" y="45"/>
                  <a:pt x="5" y="45"/>
                </a:cubicBezTo>
                <a:cubicBezTo>
                  <a:pt x="5" y="45"/>
                  <a:pt x="5" y="45"/>
                  <a:pt x="5" y="45"/>
                </a:cubicBezTo>
                <a:cubicBezTo>
                  <a:pt x="5" y="48"/>
                  <a:pt x="5" y="50"/>
                  <a:pt x="6" y="51"/>
                </a:cubicBezTo>
                <a:cubicBezTo>
                  <a:pt x="7" y="52"/>
                  <a:pt x="8" y="52"/>
                  <a:pt x="9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1"/>
                  <a:pt x="53" y="48"/>
                  <a:pt x="53" y="44"/>
                </a:cubicBezTo>
                <a:cubicBezTo>
                  <a:pt x="53" y="44"/>
                  <a:pt x="53" y="44"/>
                  <a:pt x="53" y="44"/>
                </a:cubicBezTo>
                <a:lnTo>
                  <a:pt x="53" y="5"/>
                </a:lnTo>
                <a:close/>
              </a:path>
            </a:pathLst>
          </a:custGeom>
          <a:solidFill>
            <a:srgbClr val="77485C"/>
          </a:solidFill>
          <a:ln>
            <a:noFill/>
          </a:ln>
        </p:spPr>
        <p:txBody>
          <a:bodyPr vert="horz" wrap="square" lIns="121856" tIns="60928" rIns="121856" bIns="60928" numCol="1" anchor="t" anchorCtr="0" compatLnSpc="1"/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56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1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7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3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9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24" name="Freeform 373"/>
          <p:cNvSpPr>
            <a:spLocks noEditPoints="1"/>
          </p:cNvSpPr>
          <p:nvPr/>
        </p:nvSpPr>
        <p:spPr>
          <a:xfrm>
            <a:off x="3332749" y="2239053"/>
            <a:ext cx="458422" cy="464116"/>
          </a:xfrm>
          <a:custGeom>
            <a:avLst/>
            <a:gdLst>
              <a:gd name="T0" fmla="*/ 65 w 68"/>
              <a:gd name="T1" fmla="*/ 29 h 69"/>
              <a:gd name="T2" fmla="*/ 68 w 68"/>
              <a:gd name="T3" fmla="*/ 34 h 69"/>
              <a:gd name="T4" fmla="*/ 68 w 68"/>
              <a:gd name="T5" fmla="*/ 63 h 69"/>
              <a:gd name="T6" fmla="*/ 61 w 68"/>
              <a:gd name="T7" fmla="*/ 69 h 69"/>
              <a:gd name="T8" fmla="*/ 7 w 68"/>
              <a:gd name="T9" fmla="*/ 69 h 69"/>
              <a:gd name="T10" fmla="*/ 0 w 68"/>
              <a:gd name="T11" fmla="*/ 63 h 69"/>
              <a:gd name="T12" fmla="*/ 0 w 68"/>
              <a:gd name="T13" fmla="*/ 34 h 69"/>
              <a:gd name="T14" fmla="*/ 2 w 68"/>
              <a:gd name="T15" fmla="*/ 30 h 69"/>
              <a:gd name="T16" fmla="*/ 2 w 68"/>
              <a:gd name="T17" fmla="*/ 30 h 69"/>
              <a:gd name="T18" fmla="*/ 2 w 68"/>
              <a:gd name="T19" fmla="*/ 30 h 69"/>
              <a:gd name="T20" fmla="*/ 2 w 68"/>
              <a:gd name="T21" fmla="*/ 29 h 69"/>
              <a:gd name="T22" fmla="*/ 30 w 68"/>
              <a:gd name="T23" fmla="*/ 2 h 69"/>
              <a:gd name="T24" fmla="*/ 38 w 68"/>
              <a:gd name="T25" fmla="*/ 2 h 69"/>
              <a:gd name="T26" fmla="*/ 65 w 68"/>
              <a:gd name="T27" fmla="*/ 29 h 69"/>
              <a:gd name="T28" fmla="*/ 12 w 68"/>
              <a:gd name="T29" fmla="*/ 22 h 69"/>
              <a:gd name="T30" fmla="*/ 12 w 68"/>
              <a:gd name="T31" fmla="*/ 39 h 69"/>
              <a:gd name="T32" fmla="*/ 34 w 68"/>
              <a:gd name="T33" fmla="*/ 56 h 69"/>
              <a:gd name="T34" fmla="*/ 55 w 68"/>
              <a:gd name="T35" fmla="*/ 40 h 69"/>
              <a:gd name="T36" fmla="*/ 55 w 68"/>
              <a:gd name="T37" fmla="*/ 22 h 69"/>
              <a:gd name="T38" fmla="*/ 12 w 68"/>
              <a:gd name="T39" fmla="*/ 22 h 69"/>
              <a:gd name="T40" fmla="*/ 19 w 68"/>
              <a:gd name="T41" fmla="*/ 26 h 69"/>
              <a:gd name="T42" fmla="*/ 19 w 68"/>
              <a:gd name="T43" fmla="*/ 29 h 69"/>
              <a:gd name="T44" fmla="*/ 48 w 68"/>
              <a:gd name="T45" fmla="*/ 29 h 69"/>
              <a:gd name="T46" fmla="*/ 48 w 68"/>
              <a:gd name="T47" fmla="*/ 26 h 69"/>
              <a:gd name="T48" fmla="*/ 19 w 68"/>
              <a:gd name="T49" fmla="*/ 26 h 69"/>
              <a:gd name="T50" fmla="*/ 19 w 68"/>
              <a:gd name="T51" fmla="*/ 38 h 69"/>
              <a:gd name="T52" fmla="*/ 19 w 68"/>
              <a:gd name="T53" fmla="*/ 41 h 69"/>
              <a:gd name="T54" fmla="*/ 48 w 68"/>
              <a:gd name="T55" fmla="*/ 41 h 69"/>
              <a:gd name="T56" fmla="*/ 48 w 68"/>
              <a:gd name="T57" fmla="*/ 38 h 69"/>
              <a:gd name="T58" fmla="*/ 19 w 68"/>
              <a:gd name="T59" fmla="*/ 38 h 69"/>
              <a:gd name="T60" fmla="*/ 19 w 68"/>
              <a:gd name="T61" fmla="*/ 32 h 69"/>
              <a:gd name="T62" fmla="*/ 19 w 68"/>
              <a:gd name="T63" fmla="*/ 35 h 69"/>
              <a:gd name="T64" fmla="*/ 48 w 68"/>
              <a:gd name="T65" fmla="*/ 35 h 69"/>
              <a:gd name="T66" fmla="*/ 48 w 68"/>
              <a:gd name="T67" fmla="*/ 32 h 69"/>
              <a:gd name="T68" fmla="*/ 19 w 68"/>
              <a:gd name="T69" fmla="*/ 32 h 69"/>
              <a:gd name="T70" fmla="*/ 8 w 68"/>
              <a:gd name="T71" fmla="*/ 65 h 69"/>
              <a:gd name="T72" fmla="*/ 21 w 68"/>
              <a:gd name="T73" fmla="*/ 52 h 69"/>
              <a:gd name="T74" fmla="*/ 21 w 68"/>
              <a:gd name="T75" fmla="*/ 50 h 69"/>
              <a:gd name="T76" fmla="*/ 19 w 68"/>
              <a:gd name="T77" fmla="*/ 50 h 69"/>
              <a:gd name="T78" fmla="*/ 6 w 68"/>
              <a:gd name="T79" fmla="*/ 63 h 69"/>
              <a:gd name="T80" fmla="*/ 6 w 68"/>
              <a:gd name="T81" fmla="*/ 65 h 69"/>
              <a:gd name="T82" fmla="*/ 8 w 68"/>
              <a:gd name="T83" fmla="*/ 65 h 69"/>
              <a:gd name="T84" fmla="*/ 63 w 68"/>
              <a:gd name="T85" fmla="*/ 63 h 69"/>
              <a:gd name="T86" fmla="*/ 50 w 68"/>
              <a:gd name="T87" fmla="*/ 50 h 69"/>
              <a:gd name="T88" fmla="*/ 48 w 68"/>
              <a:gd name="T89" fmla="*/ 50 h 69"/>
              <a:gd name="T90" fmla="*/ 48 w 68"/>
              <a:gd name="T91" fmla="*/ 52 h 69"/>
              <a:gd name="T92" fmla="*/ 61 w 68"/>
              <a:gd name="T93" fmla="*/ 65 h 69"/>
              <a:gd name="T94" fmla="*/ 64 w 68"/>
              <a:gd name="T95" fmla="*/ 65 h 69"/>
              <a:gd name="T96" fmla="*/ 63 w 68"/>
              <a:gd name="T97" fmla="*/ 63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" h="69">
                <a:moveTo>
                  <a:pt x="65" y="29"/>
                </a:moveTo>
                <a:cubicBezTo>
                  <a:pt x="67" y="30"/>
                  <a:pt x="68" y="32"/>
                  <a:pt x="68" y="34"/>
                </a:cubicBezTo>
                <a:cubicBezTo>
                  <a:pt x="68" y="63"/>
                  <a:pt x="68" y="63"/>
                  <a:pt x="68" y="63"/>
                </a:cubicBezTo>
                <a:cubicBezTo>
                  <a:pt x="68" y="66"/>
                  <a:pt x="65" y="69"/>
                  <a:pt x="61" y="69"/>
                </a:cubicBezTo>
                <a:cubicBezTo>
                  <a:pt x="7" y="69"/>
                  <a:pt x="7" y="69"/>
                  <a:pt x="7" y="69"/>
                </a:cubicBezTo>
                <a:cubicBezTo>
                  <a:pt x="3" y="69"/>
                  <a:pt x="0" y="66"/>
                  <a:pt x="0" y="63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1" y="31"/>
                  <a:pt x="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29"/>
                  <a:pt x="2" y="29"/>
                  <a:pt x="2" y="29"/>
                </a:cubicBezTo>
                <a:cubicBezTo>
                  <a:pt x="30" y="2"/>
                  <a:pt x="30" y="2"/>
                  <a:pt x="30" y="2"/>
                </a:cubicBezTo>
                <a:cubicBezTo>
                  <a:pt x="33" y="0"/>
                  <a:pt x="35" y="0"/>
                  <a:pt x="38" y="2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12" y="22"/>
                </a:moveTo>
                <a:cubicBezTo>
                  <a:pt x="12" y="39"/>
                  <a:pt x="12" y="39"/>
                  <a:pt x="12" y="39"/>
                </a:cubicBezTo>
                <a:cubicBezTo>
                  <a:pt x="34" y="56"/>
                  <a:pt x="34" y="56"/>
                  <a:pt x="34" y="56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22"/>
                  <a:pt x="55" y="22"/>
                  <a:pt x="55" y="22"/>
                </a:cubicBezTo>
                <a:cubicBezTo>
                  <a:pt x="12" y="22"/>
                  <a:pt x="12" y="22"/>
                  <a:pt x="12" y="22"/>
                </a:cubicBezTo>
                <a:close/>
                <a:moveTo>
                  <a:pt x="19" y="26"/>
                </a:moveTo>
                <a:cubicBezTo>
                  <a:pt x="19" y="29"/>
                  <a:pt x="19" y="29"/>
                  <a:pt x="19" y="29"/>
                </a:cubicBezTo>
                <a:cubicBezTo>
                  <a:pt x="48" y="29"/>
                  <a:pt x="48" y="29"/>
                  <a:pt x="48" y="29"/>
                </a:cubicBezTo>
                <a:cubicBezTo>
                  <a:pt x="48" y="26"/>
                  <a:pt x="48" y="26"/>
                  <a:pt x="48" y="26"/>
                </a:cubicBezTo>
                <a:cubicBezTo>
                  <a:pt x="19" y="26"/>
                  <a:pt x="19" y="26"/>
                  <a:pt x="19" y="26"/>
                </a:cubicBezTo>
                <a:close/>
                <a:moveTo>
                  <a:pt x="19" y="38"/>
                </a:moveTo>
                <a:cubicBezTo>
                  <a:pt x="19" y="41"/>
                  <a:pt x="19" y="41"/>
                  <a:pt x="19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38"/>
                  <a:pt x="48" y="38"/>
                  <a:pt x="48" y="38"/>
                </a:cubicBezTo>
                <a:cubicBezTo>
                  <a:pt x="19" y="38"/>
                  <a:pt x="19" y="38"/>
                  <a:pt x="19" y="38"/>
                </a:cubicBezTo>
                <a:close/>
                <a:moveTo>
                  <a:pt x="19" y="32"/>
                </a:moveTo>
                <a:cubicBezTo>
                  <a:pt x="19" y="35"/>
                  <a:pt x="19" y="35"/>
                  <a:pt x="19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2"/>
                  <a:pt x="48" y="32"/>
                  <a:pt x="48" y="32"/>
                </a:cubicBezTo>
                <a:cubicBezTo>
                  <a:pt x="19" y="32"/>
                  <a:pt x="19" y="32"/>
                  <a:pt x="19" y="32"/>
                </a:cubicBezTo>
                <a:close/>
                <a:moveTo>
                  <a:pt x="8" y="65"/>
                </a:moveTo>
                <a:cubicBezTo>
                  <a:pt x="21" y="52"/>
                  <a:pt x="21" y="52"/>
                  <a:pt x="21" y="52"/>
                </a:cubicBezTo>
                <a:cubicBezTo>
                  <a:pt x="22" y="52"/>
                  <a:pt x="22" y="51"/>
                  <a:pt x="21" y="50"/>
                </a:cubicBezTo>
                <a:cubicBezTo>
                  <a:pt x="21" y="49"/>
                  <a:pt x="20" y="49"/>
                  <a:pt x="19" y="50"/>
                </a:cubicBezTo>
                <a:cubicBezTo>
                  <a:pt x="6" y="63"/>
                  <a:pt x="6" y="63"/>
                  <a:pt x="6" y="63"/>
                </a:cubicBezTo>
                <a:cubicBezTo>
                  <a:pt x="5" y="64"/>
                  <a:pt x="5" y="64"/>
                  <a:pt x="6" y="65"/>
                </a:cubicBezTo>
                <a:cubicBezTo>
                  <a:pt x="6" y="66"/>
                  <a:pt x="7" y="66"/>
                  <a:pt x="8" y="65"/>
                </a:cubicBezTo>
                <a:close/>
                <a:moveTo>
                  <a:pt x="63" y="63"/>
                </a:moveTo>
                <a:cubicBezTo>
                  <a:pt x="50" y="50"/>
                  <a:pt x="50" y="50"/>
                  <a:pt x="50" y="50"/>
                </a:cubicBezTo>
                <a:cubicBezTo>
                  <a:pt x="49" y="49"/>
                  <a:pt x="48" y="49"/>
                  <a:pt x="48" y="50"/>
                </a:cubicBezTo>
                <a:cubicBezTo>
                  <a:pt x="47" y="51"/>
                  <a:pt x="47" y="52"/>
                  <a:pt x="48" y="52"/>
                </a:cubicBezTo>
                <a:cubicBezTo>
                  <a:pt x="61" y="65"/>
                  <a:pt x="61" y="65"/>
                  <a:pt x="61" y="65"/>
                </a:cubicBezTo>
                <a:cubicBezTo>
                  <a:pt x="62" y="66"/>
                  <a:pt x="63" y="66"/>
                  <a:pt x="64" y="65"/>
                </a:cubicBezTo>
                <a:cubicBezTo>
                  <a:pt x="64" y="64"/>
                  <a:pt x="64" y="64"/>
                  <a:pt x="63" y="63"/>
                </a:cubicBezTo>
                <a:close/>
              </a:path>
            </a:pathLst>
          </a:custGeom>
          <a:solidFill>
            <a:srgbClr val="77485C"/>
          </a:solidFill>
          <a:ln>
            <a:noFill/>
          </a:ln>
        </p:spPr>
        <p:txBody>
          <a:bodyPr vert="horz" wrap="square" lIns="121856" tIns="60928" rIns="121856" bIns="60928" numCol="1" anchor="t" anchorCtr="0" compatLnSpc="1"/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56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1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7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3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9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25" name="Freeform 447"/>
          <p:cNvSpPr>
            <a:spLocks noEditPoints="1"/>
          </p:cNvSpPr>
          <p:nvPr/>
        </p:nvSpPr>
        <p:spPr>
          <a:xfrm>
            <a:off x="7454956" y="3614126"/>
            <a:ext cx="384392" cy="518212"/>
          </a:xfrm>
          <a:custGeom>
            <a:avLst/>
            <a:gdLst>
              <a:gd name="T0" fmla="*/ 10 w 57"/>
              <a:gd name="T1" fmla="*/ 24 h 77"/>
              <a:gd name="T2" fmla="*/ 26 w 57"/>
              <a:gd name="T3" fmla="*/ 53 h 77"/>
              <a:gd name="T4" fmla="*/ 55 w 57"/>
              <a:gd name="T5" fmla="*/ 38 h 77"/>
              <a:gd name="T6" fmla="*/ 40 w 57"/>
              <a:gd name="T7" fmla="*/ 9 h 77"/>
              <a:gd name="T8" fmla="*/ 23 w 57"/>
              <a:gd name="T9" fmla="*/ 46 h 77"/>
              <a:gd name="T10" fmla="*/ 32 w 57"/>
              <a:gd name="T11" fmla="*/ 49 h 77"/>
              <a:gd name="T12" fmla="*/ 23 w 57"/>
              <a:gd name="T13" fmla="*/ 46 h 77"/>
              <a:gd name="T14" fmla="*/ 38 w 57"/>
              <a:gd name="T15" fmla="*/ 42 h 77"/>
              <a:gd name="T16" fmla="*/ 43 w 57"/>
              <a:gd name="T17" fmla="*/ 41 h 77"/>
              <a:gd name="T18" fmla="*/ 35 w 57"/>
              <a:gd name="T19" fmla="*/ 45 h 77"/>
              <a:gd name="T20" fmla="*/ 47 w 57"/>
              <a:gd name="T21" fmla="*/ 36 h 77"/>
              <a:gd name="T22" fmla="*/ 50 w 57"/>
              <a:gd name="T23" fmla="*/ 36 h 77"/>
              <a:gd name="T24" fmla="*/ 47 w 57"/>
              <a:gd name="T25" fmla="*/ 36 h 77"/>
              <a:gd name="T26" fmla="*/ 37 w 57"/>
              <a:gd name="T27" fmla="*/ 16 h 77"/>
              <a:gd name="T28" fmla="*/ 38 w 57"/>
              <a:gd name="T29" fmla="*/ 14 h 77"/>
              <a:gd name="T30" fmla="*/ 32 w 57"/>
              <a:gd name="T31" fmla="*/ 18 h 77"/>
              <a:gd name="T32" fmla="*/ 23 w 57"/>
              <a:gd name="T33" fmla="*/ 23 h 77"/>
              <a:gd name="T34" fmla="*/ 24 w 57"/>
              <a:gd name="T35" fmla="*/ 15 h 77"/>
              <a:gd name="T36" fmla="*/ 32 w 57"/>
              <a:gd name="T37" fmla="*/ 18 h 77"/>
              <a:gd name="T38" fmla="*/ 15 w 57"/>
              <a:gd name="T39" fmla="*/ 30 h 77"/>
              <a:gd name="T40" fmla="*/ 17 w 57"/>
              <a:gd name="T41" fmla="*/ 22 h 77"/>
              <a:gd name="T42" fmla="*/ 23 w 57"/>
              <a:gd name="T43" fmla="*/ 41 h 77"/>
              <a:gd name="T44" fmla="*/ 19 w 57"/>
              <a:gd name="T45" fmla="*/ 33 h 77"/>
              <a:gd name="T46" fmla="*/ 22 w 57"/>
              <a:gd name="T47" fmla="*/ 37 h 77"/>
              <a:gd name="T48" fmla="*/ 23 w 57"/>
              <a:gd name="T49" fmla="*/ 41 h 77"/>
              <a:gd name="T50" fmla="*/ 29 w 57"/>
              <a:gd name="T51" fmla="*/ 25 h 77"/>
              <a:gd name="T52" fmla="*/ 39 w 57"/>
              <a:gd name="T53" fmla="*/ 28 h 77"/>
              <a:gd name="T54" fmla="*/ 36 w 57"/>
              <a:gd name="T55" fmla="*/ 37 h 77"/>
              <a:gd name="T56" fmla="*/ 27 w 57"/>
              <a:gd name="T57" fmla="*/ 34 h 77"/>
              <a:gd name="T58" fmla="*/ 41 w 57"/>
              <a:gd name="T59" fmla="*/ 21 h 77"/>
              <a:gd name="T60" fmla="*/ 49 w 57"/>
              <a:gd name="T61" fmla="*/ 23 h 77"/>
              <a:gd name="T62" fmla="*/ 46 w 57"/>
              <a:gd name="T63" fmla="*/ 30 h 77"/>
              <a:gd name="T64" fmla="*/ 41 w 57"/>
              <a:gd name="T65" fmla="*/ 21 h 77"/>
              <a:gd name="T66" fmla="*/ 49 w 57"/>
              <a:gd name="T67" fmla="*/ 77 h 77"/>
              <a:gd name="T68" fmla="*/ 21 w 57"/>
              <a:gd name="T69" fmla="*/ 71 h 77"/>
              <a:gd name="T70" fmla="*/ 30 w 57"/>
              <a:gd name="T71" fmla="*/ 64 h 77"/>
              <a:gd name="T72" fmla="*/ 0 w 57"/>
              <a:gd name="T73" fmla="*/ 31 h 77"/>
              <a:gd name="T74" fmla="*/ 22 w 57"/>
              <a:gd name="T75" fmla="*/ 0 h 77"/>
              <a:gd name="T76" fmla="*/ 14 w 57"/>
              <a:gd name="T77" fmla="*/ 13 h 77"/>
              <a:gd name="T78" fmla="*/ 14 w 57"/>
              <a:gd name="T79" fmla="*/ 50 h 77"/>
              <a:gd name="T80" fmla="*/ 49 w 57"/>
              <a:gd name="T81" fmla="*/ 51 h 77"/>
              <a:gd name="T82" fmla="*/ 38 w 57"/>
              <a:gd name="T83" fmla="*/ 63 h 77"/>
              <a:gd name="T84" fmla="*/ 49 w 57"/>
              <a:gd name="T85" fmla="*/ 71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7" h="77">
                <a:moveTo>
                  <a:pt x="22" y="10"/>
                </a:moveTo>
                <a:cubicBezTo>
                  <a:pt x="16" y="13"/>
                  <a:pt x="12" y="18"/>
                  <a:pt x="10" y="24"/>
                </a:cubicBezTo>
                <a:cubicBezTo>
                  <a:pt x="9" y="30"/>
                  <a:pt x="9" y="36"/>
                  <a:pt x="12" y="42"/>
                </a:cubicBezTo>
                <a:cubicBezTo>
                  <a:pt x="15" y="47"/>
                  <a:pt x="20" y="51"/>
                  <a:pt x="26" y="53"/>
                </a:cubicBezTo>
                <a:cubicBezTo>
                  <a:pt x="31" y="55"/>
                  <a:pt x="38" y="55"/>
                  <a:pt x="43" y="52"/>
                </a:cubicBezTo>
                <a:cubicBezTo>
                  <a:pt x="49" y="49"/>
                  <a:pt x="53" y="44"/>
                  <a:pt x="55" y="38"/>
                </a:cubicBezTo>
                <a:cubicBezTo>
                  <a:pt x="57" y="32"/>
                  <a:pt x="56" y="26"/>
                  <a:pt x="53" y="20"/>
                </a:cubicBezTo>
                <a:cubicBezTo>
                  <a:pt x="50" y="14"/>
                  <a:pt x="45" y="11"/>
                  <a:pt x="40" y="9"/>
                </a:cubicBezTo>
                <a:cubicBezTo>
                  <a:pt x="34" y="7"/>
                  <a:pt x="28" y="7"/>
                  <a:pt x="22" y="10"/>
                </a:cubicBezTo>
                <a:close/>
                <a:moveTo>
                  <a:pt x="23" y="46"/>
                </a:moveTo>
                <a:cubicBezTo>
                  <a:pt x="25" y="46"/>
                  <a:pt x="26" y="46"/>
                  <a:pt x="28" y="46"/>
                </a:cubicBezTo>
                <a:cubicBezTo>
                  <a:pt x="29" y="47"/>
                  <a:pt x="31" y="48"/>
                  <a:pt x="32" y="49"/>
                </a:cubicBezTo>
                <a:cubicBezTo>
                  <a:pt x="30" y="49"/>
                  <a:pt x="29" y="49"/>
                  <a:pt x="27" y="48"/>
                </a:cubicBezTo>
                <a:cubicBezTo>
                  <a:pt x="26" y="48"/>
                  <a:pt x="24" y="47"/>
                  <a:pt x="23" y="46"/>
                </a:cubicBezTo>
                <a:close/>
                <a:moveTo>
                  <a:pt x="34" y="44"/>
                </a:moveTo>
                <a:cubicBezTo>
                  <a:pt x="35" y="43"/>
                  <a:pt x="37" y="43"/>
                  <a:pt x="38" y="42"/>
                </a:cubicBezTo>
                <a:cubicBezTo>
                  <a:pt x="40" y="41"/>
                  <a:pt x="41" y="40"/>
                  <a:pt x="43" y="39"/>
                </a:cubicBezTo>
                <a:cubicBezTo>
                  <a:pt x="43" y="40"/>
                  <a:pt x="43" y="40"/>
                  <a:pt x="43" y="41"/>
                </a:cubicBezTo>
                <a:cubicBezTo>
                  <a:pt x="43" y="44"/>
                  <a:pt x="42" y="46"/>
                  <a:pt x="41" y="47"/>
                </a:cubicBezTo>
                <a:cubicBezTo>
                  <a:pt x="40" y="48"/>
                  <a:pt x="38" y="47"/>
                  <a:pt x="35" y="45"/>
                </a:cubicBezTo>
                <a:cubicBezTo>
                  <a:pt x="35" y="45"/>
                  <a:pt x="34" y="44"/>
                  <a:pt x="34" y="44"/>
                </a:cubicBezTo>
                <a:close/>
                <a:moveTo>
                  <a:pt x="47" y="36"/>
                </a:moveTo>
                <a:cubicBezTo>
                  <a:pt x="49" y="34"/>
                  <a:pt x="50" y="33"/>
                  <a:pt x="51" y="32"/>
                </a:cubicBezTo>
                <a:cubicBezTo>
                  <a:pt x="51" y="33"/>
                  <a:pt x="50" y="35"/>
                  <a:pt x="50" y="36"/>
                </a:cubicBezTo>
                <a:cubicBezTo>
                  <a:pt x="49" y="38"/>
                  <a:pt x="49" y="39"/>
                  <a:pt x="48" y="40"/>
                </a:cubicBezTo>
                <a:cubicBezTo>
                  <a:pt x="48" y="39"/>
                  <a:pt x="48" y="37"/>
                  <a:pt x="47" y="36"/>
                </a:cubicBezTo>
                <a:close/>
                <a:moveTo>
                  <a:pt x="42" y="16"/>
                </a:moveTo>
                <a:cubicBezTo>
                  <a:pt x="41" y="16"/>
                  <a:pt x="39" y="16"/>
                  <a:pt x="37" y="16"/>
                </a:cubicBezTo>
                <a:cubicBezTo>
                  <a:pt x="36" y="15"/>
                  <a:pt x="35" y="14"/>
                  <a:pt x="34" y="13"/>
                </a:cubicBezTo>
                <a:cubicBezTo>
                  <a:pt x="35" y="13"/>
                  <a:pt x="37" y="13"/>
                  <a:pt x="38" y="14"/>
                </a:cubicBezTo>
                <a:cubicBezTo>
                  <a:pt x="39" y="14"/>
                  <a:pt x="41" y="15"/>
                  <a:pt x="42" y="16"/>
                </a:cubicBezTo>
                <a:close/>
                <a:moveTo>
                  <a:pt x="32" y="18"/>
                </a:moveTo>
                <a:cubicBezTo>
                  <a:pt x="30" y="19"/>
                  <a:pt x="29" y="19"/>
                  <a:pt x="27" y="20"/>
                </a:cubicBezTo>
                <a:cubicBezTo>
                  <a:pt x="25" y="21"/>
                  <a:pt x="24" y="22"/>
                  <a:pt x="23" y="23"/>
                </a:cubicBezTo>
                <a:cubicBezTo>
                  <a:pt x="23" y="22"/>
                  <a:pt x="23" y="22"/>
                  <a:pt x="23" y="21"/>
                </a:cubicBezTo>
                <a:cubicBezTo>
                  <a:pt x="22" y="18"/>
                  <a:pt x="23" y="16"/>
                  <a:pt x="24" y="15"/>
                </a:cubicBezTo>
                <a:cubicBezTo>
                  <a:pt x="26" y="14"/>
                  <a:pt x="28" y="15"/>
                  <a:pt x="30" y="17"/>
                </a:cubicBezTo>
                <a:cubicBezTo>
                  <a:pt x="31" y="17"/>
                  <a:pt x="31" y="18"/>
                  <a:pt x="32" y="18"/>
                </a:cubicBezTo>
                <a:close/>
                <a:moveTo>
                  <a:pt x="18" y="26"/>
                </a:moveTo>
                <a:cubicBezTo>
                  <a:pt x="17" y="28"/>
                  <a:pt x="16" y="29"/>
                  <a:pt x="15" y="30"/>
                </a:cubicBezTo>
                <a:cubicBezTo>
                  <a:pt x="15" y="29"/>
                  <a:pt x="15" y="27"/>
                  <a:pt x="15" y="26"/>
                </a:cubicBezTo>
                <a:cubicBezTo>
                  <a:pt x="16" y="24"/>
                  <a:pt x="17" y="23"/>
                  <a:pt x="17" y="22"/>
                </a:cubicBezTo>
                <a:cubicBezTo>
                  <a:pt x="17" y="23"/>
                  <a:pt x="18" y="25"/>
                  <a:pt x="18" y="26"/>
                </a:cubicBezTo>
                <a:close/>
                <a:moveTo>
                  <a:pt x="23" y="41"/>
                </a:moveTo>
                <a:cubicBezTo>
                  <a:pt x="20" y="41"/>
                  <a:pt x="17" y="41"/>
                  <a:pt x="17" y="39"/>
                </a:cubicBezTo>
                <a:cubicBezTo>
                  <a:pt x="16" y="38"/>
                  <a:pt x="17" y="36"/>
                  <a:pt x="19" y="33"/>
                </a:cubicBezTo>
                <a:cubicBezTo>
                  <a:pt x="19" y="33"/>
                  <a:pt x="19" y="32"/>
                  <a:pt x="20" y="32"/>
                </a:cubicBezTo>
                <a:cubicBezTo>
                  <a:pt x="20" y="34"/>
                  <a:pt x="21" y="35"/>
                  <a:pt x="22" y="37"/>
                </a:cubicBezTo>
                <a:cubicBezTo>
                  <a:pt x="23" y="38"/>
                  <a:pt x="24" y="40"/>
                  <a:pt x="24" y="41"/>
                </a:cubicBezTo>
                <a:cubicBezTo>
                  <a:pt x="24" y="41"/>
                  <a:pt x="23" y="41"/>
                  <a:pt x="23" y="41"/>
                </a:cubicBezTo>
                <a:close/>
                <a:moveTo>
                  <a:pt x="24" y="28"/>
                </a:moveTo>
                <a:cubicBezTo>
                  <a:pt x="26" y="27"/>
                  <a:pt x="27" y="26"/>
                  <a:pt x="29" y="25"/>
                </a:cubicBezTo>
                <a:cubicBezTo>
                  <a:pt x="31" y="24"/>
                  <a:pt x="33" y="23"/>
                  <a:pt x="35" y="22"/>
                </a:cubicBezTo>
                <a:cubicBezTo>
                  <a:pt x="37" y="24"/>
                  <a:pt x="38" y="26"/>
                  <a:pt x="39" y="28"/>
                </a:cubicBezTo>
                <a:cubicBezTo>
                  <a:pt x="40" y="30"/>
                  <a:pt x="41" y="32"/>
                  <a:pt x="41" y="34"/>
                </a:cubicBezTo>
                <a:cubicBezTo>
                  <a:pt x="40" y="35"/>
                  <a:pt x="38" y="36"/>
                  <a:pt x="36" y="37"/>
                </a:cubicBezTo>
                <a:cubicBezTo>
                  <a:pt x="34" y="38"/>
                  <a:pt x="32" y="39"/>
                  <a:pt x="30" y="40"/>
                </a:cubicBezTo>
                <a:cubicBezTo>
                  <a:pt x="29" y="38"/>
                  <a:pt x="28" y="36"/>
                  <a:pt x="27" y="34"/>
                </a:cubicBezTo>
                <a:cubicBezTo>
                  <a:pt x="25" y="32"/>
                  <a:pt x="25" y="30"/>
                  <a:pt x="24" y="28"/>
                </a:cubicBezTo>
                <a:close/>
                <a:moveTo>
                  <a:pt x="41" y="21"/>
                </a:moveTo>
                <a:cubicBezTo>
                  <a:pt x="41" y="21"/>
                  <a:pt x="42" y="21"/>
                  <a:pt x="43" y="21"/>
                </a:cubicBezTo>
                <a:cubicBezTo>
                  <a:pt x="46" y="21"/>
                  <a:pt x="48" y="21"/>
                  <a:pt x="49" y="23"/>
                </a:cubicBezTo>
                <a:cubicBezTo>
                  <a:pt x="49" y="24"/>
                  <a:pt x="49" y="26"/>
                  <a:pt x="47" y="29"/>
                </a:cubicBezTo>
                <a:cubicBezTo>
                  <a:pt x="46" y="29"/>
                  <a:pt x="46" y="29"/>
                  <a:pt x="46" y="30"/>
                </a:cubicBezTo>
                <a:cubicBezTo>
                  <a:pt x="45" y="28"/>
                  <a:pt x="44" y="27"/>
                  <a:pt x="43" y="25"/>
                </a:cubicBezTo>
                <a:cubicBezTo>
                  <a:pt x="43" y="24"/>
                  <a:pt x="42" y="22"/>
                  <a:pt x="41" y="21"/>
                </a:cubicBezTo>
                <a:close/>
                <a:moveTo>
                  <a:pt x="49" y="71"/>
                </a:moveTo>
                <a:cubicBezTo>
                  <a:pt x="49" y="77"/>
                  <a:pt x="49" y="77"/>
                  <a:pt x="49" y="77"/>
                </a:cubicBezTo>
                <a:cubicBezTo>
                  <a:pt x="21" y="77"/>
                  <a:pt x="21" y="77"/>
                  <a:pt x="21" y="77"/>
                </a:cubicBezTo>
                <a:cubicBezTo>
                  <a:pt x="21" y="71"/>
                  <a:pt x="21" y="71"/>
                  <a:pt x="21" y="71"/>
                </a:cubicBezTo>
                <a:cubicBezTo>
                  <a:pt x="30" y="71"/>
                  <a:pt x="30" y="71"/>
                  <a:pt x="30" y="71"/>
                </a:cubicBezTo>
                <a:cubicBezTo>
                  <a:pt x="30" y="64"/>
                  <a:pt x="30" y="64"/>
                  <a:pt x="30" y="64"/>
                </a:cubicBezTo>
                <a:cubicBezTo>
                  <a:pt x="22" y="63"/>
                  <a:pt x="15" y="60"/>
                  <a:pt x="9" y="54"/>
                </a:cubicBezTo>
                <a:cubicBezTo>
                  <a:pt x="3" y="48"/>
                  <a:pt x="0" y="40"/>
                  <a:pt x="0" y="31"/>
                </a:cubicBezTo>
                <a:cubicBezTo>
                  <a:pt x="0" y="22"/>
                  <a:pt x="3" y="14"/>
                  <a:pt x="9" y="8"/>
                </a:cubicBezTo>
                <a:cubicBezTo>
                  <a:pt x="13" y="4"/>
                  <a:pt x="17" y="2"/>
                  <a:pt x="22" y="0"/>
                </a:cubicBezTo>
                <a:cubicBezTo>
                  <a:pt x="25" y="6"/>
                  <a:pt x="25" y="6"/>
                  <a:pt x="25" y="6"/>
                </a:cubicBezTo>
                <a:cubicBezTo>
                  <a:pt x="21" y="7"/>
                  <a:pt x="17" y="9"/>
                  <a:pt x="14" y="13"/>
                </a:cubicBezTo>
                <a:cubicBezTo>
                  <a:pt x="9" y="17"/>
                  <a:pt x="6" y="24"/>
                  <a:pt x="6" y="31"/>
                </a:cubicBezTo>
                <a:cubicBezTo>
                  <a:pt x="6" y="38"/>
                  <a:pt x="9" y="45"/>
                  <a:pt x="14" y="50"/>
                </a:cubicBezTo>
                <a:cubicBezTo>
                  <a:pt x="19" y="54"/>
                  <a:pt x="25" y="57"/>
                  <a:pt x="33" y="57"/>
                </a:cubicBezTo>
                <a:cubicBezTo>
                  <a:pt x="39" y="57"/>
                  <a:pt x="45" y="55"/>
                  <a:pt x="49" y="51"/>
                </a:cubicBezTo>
                <a:cubicBezTo>
                  <a:pt x="52" y="57"/>
                  <a:pt x="52" y="57"/>
                  <a:pt x="52" y="57"/>
                </a:cubicBezTo>
                <a:cubicBezTo>
                  <a:pt x="48" y="60"/>
                  <a:pt x="43" y="62"/>
                  <a:pt x="38" y="63"/>
                </a:cubicBezTo>
                <a:cubicBezTo>
                  <a:pt x="38" y="71"/>
                  <a:pt x="38" y="71"/>
                  <a:pt x="38" y="71"/>
                </a:cubicBezTo>
                <a:lnTo>
                  <a:pt x="49" y="71"/>
                </a:lnTo>
                <a:close/>
              </a:path>
            </a:pathLst>
          </a:custGeom>
          <a:solidFill>
            <a:srgbClr val="77485C"/>
          </a:solidFill>
          <a:ln>
            <a:noFill/>
          </a:ln>
        </p:spPr>
        <p:txBody>
          <a:bodyPr vert="horz" wrap="square" lIns="121856" tIns="60928" rIns="121856" bIns="60928" numCol="1" anchor="t" anchorCtr="0" compatLnSpc="1"/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56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1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7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3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9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26" name="Freeform 454"/>
          <p:cNvSpPr>
            <a:spLocks noEditPoints="1"/>
          </p:cNvSpPr>
          <p:nvPr/>
        </p:nvSpPr>
        <p:spPr>
          <a:xfrm>
            <a:off x="8383746" y="2222498"/>
            <a:ext cx="492589" cy="498283"/>
          </a:xfrm>
          <a:custGeom>
            <a:avLst/>
            <a:gdLst>
              <a:gd name="T0" fmla="*/ 33 w 73"/>
              <a:gd name="T1" fmla="*/ 12 h 74"/>
              <a:gd name="T2" fmla="*/ 55 w 73"/>
              <a:gd name="T3" fmla="*/ 18 h 74"/>
              <a:gd name="T4" fmla="*/ 66 w 73"/>
              <a:gd name="T5" fmla="*/ 38 h 74"/>
              <a:gd name="T6" fmla="*/ 60 w 73"/>
              <a:gd name="T7" fmla="*/ 59 h 74"/>
              <a:gd name="T8" fmla="*/ 62 w 73"/>
              <a:gd name="T9" fmla="*/ 74 h 74"/>
              <a:gd name="T10" fmla="*/ 58 w 73"/>
              <a:gd name="T11" fmla="*/ 74 h 74"/>
              <a:gd name="T12" fmla="*/ 53 w 73"/>
              <a:gd name="T13" fmla="*/ 67 h 74"/>
              <a:gd name="T14" fmla="*/ 39 w 73"/>
              <a:gd name="T15" fmla="*/ 72 h 74"/>
              <a:gd name="T16" fmla="*/ 39 w 73"/>
              <a:gd name="T17" fmla="*/ 72 h 74"/>
              <a:gd name="T18" fmla="*/ 39 w 73"/>
              <a:gd name="T19" fmla="*/ 72 h 74"/>
              <a:gd name="T20" fmla="*/ 20 w 73"/>
              <a:gd name="T21" fmla="*/ 67 h 74"/>
              <a:gd name="T22" fmla="*/ 15 w 73"/>
              <a:gd name="T23" fmla="*/ 74 h 74"/>
              <a:gd name="T24" fmla="*/ 11 w 73"/>
              <a:gd name="T25" fmla="*/ 74 h 74"/>
              <a:gd name="T26" fmla="*/ 13 w 73"/>
              <a:gd name="T27" fmla="*/ 60 h 74"/>
              <a:gd name="T28" fmla="*/ 6 w 73"/>
              <a:gd name="T29" fmla="*/ 45 h 74"/>
              <a:gd name="T30" fmla="*/ 6 w 73"/>
              <a:gd name="T31" fmla="*/ 45 h 74"/>
              <a:gd name="T32" fmla="*/ 6 w 73"/>
              <a:gd name="T33" fmla="*/ 45 h 74"/>
              <a:gd name="T34" fmla="*/ 33 w 73"/>
              <a:gd name="T35" fmla="*/ 12 h 74"/>
              <a:gd name="T36" fmla="*/ 37 w 73"/>
              <a:gd name="T37" fmla="*/ 37 h 74"/>
              <a:gd name="T38" fmla="*/ 34 w 73"/>
              <a:gd name="T39" fmla="*/ 37 h 74"/>
              <a:gd name="T40" fmla="*/ 26 w 73"/>
              <a:gd name="T41" fmla="*/ 24 h 74"/>
              <a:gd name="T42" fmla="*/ 25 w 73"/>
              <a:gd name="T43" fmla="*/ 24 h 74"/>
              <a:gd name="T44" fmla="*/ 33 w 73"/>
              <a:gd name="T45" fmla="*/ 38 h 74"/>
              <a:gd name="T46" fmla="*/ 32 w 73"/>
              <a:gd name="T47" fmla="*/ 42 h 74"/>
              <a:gd name="T48" fmla="*/ 37 w 73"/>
              <a:gd name="T49" fmla="*/ 47 h 74"/>
              <a:gd name="T50" fmla="*/ 42 w 73"/>
              <a:gd name="T51" fmla="*/ 42 h 74"/>
              <a:gd name="T52" fmla="*/ 42 w 73"/>
              <a:gd name="T53" fmla="*/ 41 h 74"/>
              <a:gd name="T54" fmla="*/ 51 w 73"/>
              <a:gd name="T55" fmla="*/ 31 h 74"/>
              <a:gd name="T56" fmla="*/ 48 w 73"/>
              <a:gd name="T57" fmla="*/ 28 h 74"/>
              <a:gd name="T58" fmla="*/ 39 w 73"/>
              <a:gd name="T59" fmla="*/ 37 h 74"/>
              <a:gd name="T60" fmla="*/ 37 w 73"/>
              <a:gd name="T61" fmla="*/ 37 h 74"/>
              <a:gd name="T62" fmla="*/ 67 w 73"/>
              <a:gd name="T63" fmla="*/ 0 h 74"/>
              <a:gd name="T64" fmla="*/ 63 w 73"/>
              <a:gd name="T65" fmla="*/ 3 h 74"/>
              <a:gd name="T66" fmla="*/ 45 w 73"/>
              <a:gd name="T67" fmla="*/ 7 h 74"/>
              <a:gd name="T68" fmla="*/ 45 w 73"/>
              <a:gd name="T69" fmla="*/ 7 h 74"/>
              <a:gd name="T70" fmla="*/ 68 w 73"/>
              <a:gd name="T71" fmla="*/ 27 h 74"/>
              <a:gd name="T72" fmla="*/ 68 w 73"/>
              <a:gd name="T73" fmla="*/ 26 h 74"/>
              <a:gd name="T74" fmla="*/ 68 w 73"/>
              <a:gd name="T75" fmla="*/ 7 h 74"/>
              <a:gd name="T76" fmla="*/ 70 w 73"/>
              <a:gd name="T77" fmla="*/ 2 h 74"/>
              <a:gd name="T78" fmla="*/ 67 w 73"/>
              <a:gd name="T79" fmla="*/ 0 h 74"/>
              <a:gd name="T80" fmla="*/ 5 w 73"/>
              <a:gd name="T81" fmla="*/ 2 h 74"/>
              <a:gd name="T82" fmla="*/ 6 w 73"/>
              <a:gd name="T83" fmla="*/ 6 h 74"/>
              <a:gd name="T84" fmla="*/ 4 w 73"/>
              <a:gd name="T85" fmla="*/ 25 h 74"/>
              <a:gd name="T86" fmla="*/ 4 w 73"/>
              <a:gd name="T87" fmla="*/ 25 h 74"/>
              <a:gd name="T88" fmla="*/ 29 w 73"/>
              <a:gd name="T89" fmla="*/ 8 h 74"/>
              <a:gd name="T90" fmla="*/ 29 w 73"/>
              <a:gd name="T91" fmla="*/ 8 h 74"/>
              <a:gd name="T92" fmla="*/ 11 w 73"/>
              <a:gd name="T93" fmla="*/ 3 h 74"/>
              <a:gd name="T94" fmla="*/ 7 w 73"/>
              <a:gd name="T95" fmla="*/ 0 h 74"/>
              <a:gd name="T96" fmla="*/ 5 w 73"/>
              <a:gd name="T97" fmla="*/ 2 h 74"/>
              <a:gd name="T98" fmla="*/ 51 w 73"/>
              <a:gd name="T99" fmla="*/ 23 h 74"/>
              <a:gd name="T100" fmla="*/ 33 w 73"/>
              <a:gd name="T101" fmla="*/ 18 h 74"/>
              <a:gd name="T102" fmla="*/ 17 w 73"/>
              <a:gd name="T103" fmla="*/ 27 h 74"/>
              <a:gd name="T104" fmla="*/ 12 w 73"/>
              <a:gd name="T105" fmla="*/ 44 h 74"/>
              <a:gd name="T106" fmla="*/ 12 w 73"/>
              <a:gd name="T107" fmla="*/ 44 h 74"/>
              <a:gd name="T108" fmla="*/ 21 w 73"/>
              <a:gd name="T109" fmla="*/ 60 h 74"/>
              <a:gd name="T110" fmla="*/ 39 w 73"/>
              <a:gd name="T111" fmla="*/ 65 h 74"/>
              <a:gd name="T112" fmla="*/ 39 w 73"/>
              <a:gd name="T113" fmla="*/ 65 h 74"/>
              <a:gd name="T114" fmla="*/ 55 w 73"/>
              <a:gd name="T115" fmla="*/ 57 h 74"/>
              <a:gd name="T116" fmla="*/ 60 w 73"/>
              <a:gd name="T117" fmla="*/ 39 h 74"/>
              <a:gd name="T118" fmla="*/ 51 w 73"/>
              <a:gd name="T119" fmla="*/ 2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" h="74">
                <a:moveTo>
                  <a:pt x="33" y="12"/>
                </a:moveTo>
                <a:cubicBezTo>
                  <a:pt x="41" y="11"/>
                  <a:pt x="49" y="14"/>
                  <a:pt x="55" y="18"/>
                </a:cubicBezTo>
                <a:cubicBezTo>
                  <a:pt x="61" y="23"/>
                  <a:pt x="65" y="30"/>
                  <a:pt x="66" y="38"/>
                </a:cubicBezTo>
                <a:cubicBezTo>
                  <a:pt x="67" y="46"/>
                  <a:pt x="65" y="53"/>
                  <a:pt x="60" y="59"/>
                </a:cubicBezTo>
                <a:cubicBezTo>
                  <a:pt x="62" y="74"/>
                  <a:pt x="62" y="74"/>
                  <a:pt x="62" y="74"/>
                </a:cubicBezTo>
                <a:cubicBezTo>
                  <a:pt x="58" y="74"/>
                  <a:pt x="58" y="74"/>
                  <a:pt x="58" y="74"/>
                </a:cubicBezTo>
                <a:cubicBezTo>
                  <a:pt x="53" y="67"/>
                  <a:pt x="53" y="67"/>
                  <a:pt x="53" y="67"/>
                </a:cubicBezTo>
                <a:cubicBezTo>
                  <a:pt x="49" y="69"/>
                  <a:pt x="44" y="71"/>
                  <a:pt x="39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32" y="72"/>
                  <a:pt x="26" y="71"/>
                  <a:pt x="20" y="67"/>
                </a:cubicBezTo>
                <a:cubicBezTo>
                  <a:pt x="15" y="74"/>
                  <a:pt x="15" y="74"/>
                  <a:pt x="15" y="74"/>
                </a:cubicBezTo>
                <a:cubicBezTo>
                  <a:pt x="11" y="74"/>
                  <a:pt x="11" y="74"/>
                  <a:pt x="11" y="74"/>
                </a:cubicBezTo>
                <a:cubicBezTo>
                  <a:pt x="13" y="60"/>
                  <a:pt x="13" y="60"/>
                  <a:pt x="13" y="60"/>
                </a:cubicBezTo>
                <a:cubicBezTo>
                  <a:pt x="9" y="56"/>
                  <a:pt x="7" y="51"/>
                  <a:pt x="6" y="45"/>
                </a:cubicBezTo>
                <a:cubicBezTo>
                  <a:pt x="6" y="45"/>
                  <a:pt x="6" y="45"/>
                  <a:pt x="6" y="45"/>
                </a:cubicBezTo>
                <a:cubicBezTo>
                  <a:pt x="6" y="45"/>
                  <a:pt x="6" y="45"/>
                  <a:pt x="6" y="45"/>
                </a:cubicBezTo>
                <a:cubicBezTo>
                  <a:pt x="4" y="29"/>
                  <a:pt x="16" y="14"/>
                  <a:pt x="33" y="12"/>
                </a:cubicBezTo>
                <a:close/>
                <a:moveTo>
                  <a:pt x="37" y="37"/>
                </a:moveTo>
                <a:cubicBezTo>
                  <a:pt x="36" y="37"/>
                  <a:pt x="35" y="37"/>
                  <a:pt x="34" y="37"/>
                </a:cubicBezTo>
                <a:cubicBezTo>
                  <a:pt x="32" y="33"/>
                  <a:pt x="29" y="28"/>
                  <a:pt x="26" y="24"/>
                </a:cubicBezTo>
                <a:cubicBezTo>
                  <a:pt x="26" y="24"/>
                  <a:pt x="25" y="24"/>
                  <a:pt x="25" y="24"/>
                </a:cubicBezTo>
                <a:cubicBezTo>
                  <a:pt x="27" y="29"/>
                  <a:pt x="30" y="34"/>
                  <a:pt x="33" y="38"/>
                </a:cubicBezTo>
                <a:cubicBezTo>
                  <a:pt x="32" y="39"/>
                  <a:pt x="32" y="41"/>
                  <a:pt x="32" y="42"/>
                </a:cubicBezTo>
                <a:cubicBezTo>
                  <a:pt x="32" y="45"/>
                  <a:pt x="34" y="47"/>
                  <a:pt x="37" y="47"/>
                </a:cubicBezTo>
                <a:cubicBezTo>
                  <a:pt x="40" y="47"/>
                  <a:pt x="42" y="45"/>
                  <a:pt x="42" y="42"/>
                </a:cubicBezTo>
                <a:cubicBezTo>
                  <a:pt x="42" y="42"/>
                  <a:pt x="42" y="41"/>
                  <a:pt x="42" y="41"/>
                </a:cubicBezTo>
                <a:cubicBezTo>
                  <a:pt x="45" y="38"/>
                  <a:pt x="48" y="35"/>
                  <a:pt x="51" y="31"/>
                </a:cubicBezTo>
                <a:cubicBezTo>
                  <a:pt x="50" y="30"/>
                  <a:pt x="49" y="29"/>
                  <a:pt x="48" y="28"/>
                </a:cubicBezTo>
                <a:cubicBezTo>
                  <a:pt x="45" y="31"/>
                  <a:pt x="42" y="34"/>
                  <a:pt x="39" y="37"/>
                </a:cubicBezTo>
                <a:cubicBezTo>
                  <a:pt x="38" y="37"/>
                  <a:pt x="38" y="37"/>
                  <a:pt x="37" y="37"/>
                </a:cubicBezTo>
                <a:close/>
                <a:moveTo>
                  <a:pt x="67" y="0"/>
                </a:moveTo>
                <a:cubicBezTo>
                  <a:pt x="63" y="3"/>
                  <a:pt x="63" y="3"/>
                  <a:pt x="63" y="3"/>
                </a:cubicBezTo>
                <a:cubicBezTo>
                  <a:pt x="57" y="0"/>
                  <a:pt x="50" y="1"/>
                  <a:pt x="45" y="7"/>
                </a:cubicBezTo>
                <a:cubicBezTo>
                  <a:pt x="45" y="7"/>
                  <a:pt x="45" y="7"/>
                  <a:pt x="45" y="7"/>
                </a:cubicBezTo>
                <a:cubicBezTo>
                  <a:pt x="68" y="27"/>
                  <a:pt x="68" y="27"/>
                  <a:pt x="68" y="27"/>
                </a:cubicBezTo>
                <a:cubicBezTo>
                  <a:pt x="68" y="27"/>
                  <a:pt x="68" y="27"/>
                  <a:pt x="68" y="26"/>
                </a:cubicBezTo>
                <a:cubicBezTo>
                  <a:pt x="73" y="21"/>
                  <a:pt x="73" y="12"/>
                  <a:pt x="68" y="7"/>
                </a:cubicBezTo>
                <a:cubicBezTo>
                  <a:pt x="70" y="2"/>
                  <a:pt x="70" y="2"/>
                  <a:pt x="70" y="2"/>
                </a:cubicBezTo>
                <a:cubicBezTo>
                  <a:pt x="67" y="0"/>
                  <a:pt x="67" y="0"/>
                  <a:pt x="67" y="0"/>
                </a:cubicBezTo>
                <a:close/>
                <a:moveTo>
                  <a:pt x="5" y="2"/>
                </a:moveTo>
                <a:cubicBezTo>
                  <a:pt x="6" y="6"/>
                  <a:pt x="6" y="6"/>
                  <a:pt x="6" y="6"/>
                </a:cubicBezTo>
                <a:cubicBezTo>
                  <a:pt x="1" y="11"/>
                  <a:pt x="0" y="19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5" y="2"/>
                  <a:pt x="17" y="0"/>
                  <a:pt x="11" y="3"/>
                </a:cubicBezTo>
                <a:cubicBezTo>
                  <a:pt x="7" y="0"/>
                  <a:pt x="7" y="0"/>
                  <a:pt x="7" y="0"/>
                </a:cubicBezTo>
                <a:cubicBezTo>
                  <a:pt x="5" y="2"/>
                  <a:pt x="5" y="2"/>
                  <a:pt x="5" y="2"/>
                </a:cubicBezTo>
                <a:close/>
                <a:moveTo>
                  <a:pt x="51" y="23"/>
                </a:moveTo>
                <a:cubicBezTo>
                  <a:pt x="46" y="19"/>
                  <a:pt x="40" y="17"/>
                  <a:pt x="33" y="18"/>
                </a:cubicBezTo>
                <a:cubicBezTo>
                  <a:pt x="27" y="19"/>
                  <a:pt x="21" y="22"/>
                  <a:pt x="17" y="27"/>
                </a:cubicBezTo>
                <a:cubicBezTo>
                  <a:pt x="14" y="32"/>
                  <a:pt x="12" y="38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51"/>
                  <a:pt x="16" y="57"/>
                  <a:pt x="21" y="60"/>
                </a:cubicBezTo>
                <a:cubicBezTo>
                  <a:pt x="26" y="64"/>
                  <a:pt x="32" y="66"/>
                  <a:pt x="39" y="65"/>
                </a:cubicBezTo>
                <a:cubicBezTo>
                  <a:pt x="39" y="65"/>
                  <a:pt x="39" y="65"/>
                  <a:pt x="39" y="65"/>
                </a:cubicBezTo>
                <a:cubicBezTo>
                  <a:pt x="45" y="65"/>
                  <a:pt x="51" y="61"/>
                  <a:pt x="55" y="57"/>
                </a:cubicBezTo>
                <a:cubicBezTo>
                  <a:pt x="58" y="52"/>
                  <a:pt x="60" y="46"/>
                  <a:pt x="60" y="39"/>
                </a:cubicBezTo>
                <a:cubicBezTo>
                  <a:pt x="59" y="33"/>
                  <a:pt x="56" y="27"/>
                  <a:pt x="51" y="23"/>
                </a:cubicBezTo>
                <a:close/>
              </a:path>
            </a:pathLst>
          </a:custGeom>
          <a:solidFill>
            <a:srgbClr val="77485C"/>
          </a:solidFill>
          <a:ln>
            <a:noFill/>
          </a:ln>
        </p:spPr>
        <p:txBody>
          <a:bodyPr vert="horz" wrap="square" lIns="121856" tIns="60928" rIns="121856" bIns="60928" numCol="1" anchor="t" anchorCtr="0" compatLnSpc="1"/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56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1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7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3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9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27" name="Freeform 292"/>
          <p:cNvSpPr>
            <a:spLocks noEditPoints="1"/>
          </p:cNvSpPr>
          <p:nvPr/>
        </p:nvSpPr>
        <p:spPr>
          <a:xfrm>
            <a:off x="4246378" y="3569991"/>
            <a:ext cx="626412" cy="606483"/>
          </a:xfrm>
          <a:custGeom>
            <a:avLst/>
            <a:gdLst>
              <a:gd name="T0" fmla="*/ 44 w 93"/>
              <a:gd name="T1" fmla="*/ 0 h 90"/>
              <a:gd name="T2" fmla="*/ 83 w 93"/>
              <a:gd name="T3" fmla="*/ 0 h 90"/>
              <a:gd name="T4" fmla="*/ 90 w 93"/>
              <a:gd name="T5" fmla="*/ 3 h 90"/>
              <a:gd name="T6" fmla="*/ 93 w 93"/>
              <a:gd name="T7" fmla="*/ 11 h 90"/>
              <a:gd name="T8" fmla="*/ 93 w 93"/>
              <a:gd name="T9" fmla="*/ 33 h 90"/>
              <a:gd name="T10" fmla="*/ 90 w 93"/>
              <a:gd name="T11" fmla="*/ 40 h 90"/>
              <a:gd name="T12" fmla="*/ 83 w 93"/>
              <a:gd name="T13" fmla="*/ 43 h 90"/>
              <a:gd name="T14" fmla="*/ 61 w 93"/>
              <a:gd name="T15" fmla="*/ 43 h 90"/>
              <a:gd name="T16" fmla="*/ 50 w 93"/>
              <a:gd name="T17" fmla="*/ 53 h 90"/>
              <a:gd name="T18" fmla="*/ 49 w 93"/>
              <a:gd name="T19" fmla="*/ 52 h 90"/>
              <a:gd name="T20" fmla="*/ 46 w 93"/>
              <a:gd name="T21" fmla="*/ 50 h 90"/>
              <a:gd name="T22" fmla="*/ 48 w 93"/>
              <a:gd name="T23" fmla="*/ 43 h 90"/>
              <a:gd name="T24" fmla="*/ 47 w 93"/>
              <a:gd name="T25" fmla="*/ 43 h 90"/>
              <a:gd name="T26" fmla="*/ 48 w 93"/>
              <a:gd name="T27" fmla="*/ 39 h 90"/>
              <a:gd name="T28" fmla="*/ 51 w 93"/>
              <a:gd name="T29" fmla="*/ 39 h 90"/>
              <a:gd name="T30" fmla="*/ 54 w 93"/>
              <a:gd name="T31" fmla="*/ 39 h 90"/>
              <a:gd name="T32" fmla="*/ 53 w 93"/>
              <a:gd name="T33" fmla="*/ 41 h 90"/>
              <a:gd name="T34" fmla="*/ 52 w 93"/>
              <a:gd name="T35" fmla="*/ 44 h 90"/>
              <a:gd name="T36" fmla="*/ 58 w 93"/>
              <a:gd name="T37" fmla="*/ 39 h 90"/>
              <a:gd name="T38" fmla="*/ 59 w 93"/>
              <a:gd name="T39" fmla="*/ 39 h 90"/>
              <a:gd name="T40" fmla="*/ 60 w 93"/>
              <a:gd name="T41" fmla="*/ 39 h 90"/>
              <a:gd name="T42" fmla="*/ 83 w 93"/>
              <a:gd name="T43" fmla="*/ 39 h 90"/>
              <a:gd name="T44" fmla="*/ 87 w 93"/>
              <a:gd name="T45" fmla="*/ 37 h 90"/>
              <a:gd name="T46" fmla="*/ 89 w 93"/>
              <a:gd name="T47" fmla="*/ 33 h 90"/>
              <a:gd name="T48" fmla="*/ 89 w 93"/>
              <a:gd name="T49" fmla="*/ 11 h 90"/>
              <a:gd name="T50" fmla="*/ 87 w 93"/>
              <a:gd name="T51" fmla="*/ 7 h 90"/>
              <a:gd name="T52" fmla="*/ 83 w 93"/>
              <a:gd name="T53" fmla="*/ 5 h 90"/>
              <a:gd name="T54" fmla="*/ 44 w 93"/>
              <a:gd name="T55" fmla="*/ 5 h 90"/>
              <a:gd name="T56" fmla="*/ 39 w 93"/>
              <a:gd name="T57" fmla="*/ 7 h 90"/>
              <a:gd name="T58" fmla="*/ 38 w 93"/>
              <a:gd name="T59" fmla="*/ 11 h 90"/>
              <a:gd name="T60" fmla="*/ 38 w 93"/>
              <a:gd name="T61" fmla="*/ 14 h 90"/>
              <a:gd name="T62" fmla="*/ 33 w 93"/>
              <a:gd name="T63" fmla="*/ 12 h 90"/>
              <a:gd name="T64" fmla="*/ 33 w 93"/>
              <a:gd name="T65" fmla="*/ 11 h 90"/>
              <a:gd name="T66" fmla="*/ 36 w 93"/>
              <a:gd name="T67" fmla="*/ 3 h 90"/>
              <a:gd name="T68" fmla="*/ 44 w 93"/>
              <a:gd name="T69" fmla="*/ 0 h 90"/>
              <a:gd name="T70" fmla="*/ 75 w 93"/>
              <a:gd name="T71" fmla="*/ 18 h 90"/>
              <a:gd name="T72" fmla="*/ 71 w 93"/>
              <a:gd name="T73" fmla="*/ 22 h 90"/>
              <a:gd name="T74" fmla="*/ 75 w 93"/>
              <a:gd name="T75" fmla="*/ 25 h 90"/>
              <a:gd name="T76" fmla="*/ 79 w 93"/>
              <a:gd name="T77" fmla="*/ 22 h 90"/>
              <a:gd name="T78" fmla="*/ 75 w 93"/>
              <a:gd name="T79" fmla="*/ 18 h 90"/>
              <a:gd name="T80" fmla="*/ 63 w 93"/>
              <a:gd name="T81" fmla="*/ 18 h 90"/>
              <a:gd name="T82" fmla="*/ 59 w 93"/>
              <a:gd name="T83" fmla="*/ 22 h 90"/>
              <a:gd name="T84" fmla="*/ 63 w 93"/>
              <a:gd name="T85" fmla="*/ 25 h 90"/>
              <a:gd name="T86" fmla="*/ 67 w 93"/>
              <a:gd name="T87" fmla="*/ 22 h 90"/>
              <a:gd name="T88" fmla="*/ 63 w 93"/>
              <a:gd name="T89" fmla="*/ 18 h 90"/>
              <a:gd name="T90" fmla="*/ 51 w 93"/>
              <a:gd name="T91" fmla="*/ 18 h 90"/>
              <a:gd name="T92" fmla="*/ 48 w 93"/>
              <a:gd name="T93" fmla="*/ 22 h 90"/>
              <a:gd name="T94" fmla="*/ 51 w 93"/>
              <a:gd name="T95" fmla="*/ 25 h 90"/>
              <a:gd name="T96" fmla="*/ 55 w 93"/>
              <a:gd name="T97" fmla="*/ 22 h 90"/>
              <a:gd name="T98" fmla="*/ 51 w 93"/>
              <a:gd name="T99" fmla="*/ 18 h 90"/>
              <a:gd name="T100" fmla="*/ 27 w 93"/>
              <a:gd name="T101" fmla="*/ 18 h 90"/>
              <a:gd name="T102" fmla="*/ 12 w 93"/>
              <a:gd name="T103" fmla="*/ 33 h 90"/>
              <a:gd name="T104" fmla="*/ 27 w 93"/>
              <a:gd name="T105" fmla="*/ 48 h 90"/>
              <a:gd name="T106" fmla="*/ 43 w 93"/>
              <a:gd name="T107" fmla="*/ 33 h 90"/>
              <a:gd name="T108" fmla="*/ 27 w 93"/>
              <a:gd name="T109" fmla="*/ 18 h 90"/>
              <a:gd name="T110" fmla="*/ 55 w 93"/>
              <a:gd name="T111" fmla="*/ 82 h 90"/>
              <a:gd name="T112" fmla="*/ 38 w 93"/>
              <a:gd name="T113" fmla="*/ 53 h 90"/>
              <a:gd name="T114" fmla="*/ 28 w 93"/>
              <a:gd name="T115" fmla="*/ 69 h 90"/>
              <a:gd name="T116" fmla="*/ 18 w 93"/>
              <a:gd name="T117" fmla="*/ 53 h 90"/>
              <a:gd name="T118" fmla="*/ 0 w 93"/>
              <a:gd name="T119" fmla="*/ 82 h 90"/>
              <a:gd name="T120" fmla="*/ 55 w 93"/>
              <a:gd name="T121" fmla="*/ 8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3" h="90">
                <a:moveTo>
                  <a:pt x="44" y="0"/>
                </a:moveTo>
                <a:cubicBezTo>
                  <a:pt x="83" y="0"/>
                  <a:pt x="83" y="0"/>
                  <a:pt x="83" y="0"/>
                </a:cubicBezTo>
                <a:cubicBezTo>
                  <a:pt x="86" y="0"/>
                  <a:pt x="88" y="1"/>
                  <a:pt x="90" y="3"/>
                </a:cubicBezTo>
                <a:cubicBezTo>
                  <a:pt x="92" y="5"/>
                  <a:pt x="93" y="8"/>
                  <a:pt x="93" y="11"/>
                </a:cubicBezTo>
                <a:cubicBezTo>
                  <a:pt x="93" y="33"/>
                  <a:pt x="93" y="33"/>
                  <a:pt x="93" y="33"/>
                </a:cubicBezTo>
                <a:cubicBezTo>
                  <a:pt x="93" y="36"/>
                  <a:pt x="92" y="38"/>
                  <a:pt x="90" y="40"/>
                </a:cubicBezTo>
                <a:cubicBezTo>
                  <a:pt x="88" y="42"/>
                  <a:pt x="86" y="43"/>
                  <a:pt x="83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50" y="53"/>
                  <a:pt x="50" y="53"/>
                  <a:pt x="50" y="53"/>
                </a:cubicBezTo>
                <a:cubicBezTo>
                  <a:pt x="49" y="52"/>
                  <a:pt x="49" y="52"/>
                  <a:pt x="49" y="52"/>
                </a:cubicBezTo>
                <a:cubicBezTo>
                  <a:pt x="48" y="52"/>
                  <a:pt x="47" y="51"/>
                  <a:pt x="46" y="50"/>
                </a:cubicBezTo>
                <a:cubicBezTo>
                  <a:pt x="48" y="43"/>
                  <a:pt x="48" y="43"/>
                  <a:pt x="48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2"/>
                  <a:pt x="48" y="40"/>
                  <a:pt x="48" y="39"/>
                </a:cubicBezTo>
                <a:cubicBezTo>
                  <a:pt x="51" y="39"/>
                  <a:pt x="51" y="39"/>
                  <a:pt x="51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3" y="41"/>
                  <a:pt x="53" y="41"/>
                  <a:pt x="53" y="41"/>
                </a:cubicBezTo>
                <a:cubicBezTo>
                  <a:pt x="52" y="44"/>
                  <a:pt x="52" y="44"/>
                  <a:pt x="52" y="44"/>
                </a:cubicBezTo>
                <a:cubicBezTo>
                  <a:pt x="58" y="39"/>
                  <a:pt x="58" y="39"/>
                  <a:pt x="58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60" y="39"/>
                  <a:pt x="60" y="39"/>
                  <a:pt x="60" y="39"/>
                </a:cubicBezTo>
                <a:cubicBezTo>
                  <a:pt x="83" y="39"/>
                  <a:pt x="83" y="39"/>
                  <a:pt x="83" y="39"/>
                </a:cubicBezTo>
                <a:cubicBezTo>
                  <a:pt x="84" y="39"/>
                  <a:pt x="86" y="38"/>
                  <a:pt x="87" y="37"/>
                </a:cubicBezTo>
                <a:cubicBezTo>
                  <a:pt x="88" y="36"/>
                  <a:pt x="89" y="34"/>
                  <a:pt x="89" y="33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9"/>
                  <a:pt x="88" y="8"/>
                  <a:pt x="87" y="7"/>
                </a:cubicBezTo>
                <a:cubicBezTo>
                  <a:pt x="86" y="6"/>
                  <a:pt x="84" y="5"/>
                  <a:pt x="83" y="5"/>
                </a:cubicBezTo>
                <a:cubicBezTo>
                  <a:pt x="44" y="5"/>
                  <a:pt x="44" y="5"/>
                  <a:pt x="44" y="5"/>
                </a:cubicBezTo>
                <a:cubicBezTo>
                  <a:pt x="42" y="5"/>
                  <a:pt x="40" y="6"/>
                  <a:pt x="39" y="7"/>
                </a:cubicBezTo>
                <a:cubicBezTo>
                  <a:pt x="38" y="8"/>
                  <a:pt x="38" y="9"/>
                  <a:pt x="38" y="11"/>
                </a:cubicBezTo>
                <a:cubicBezTo>
                  <a:pt x="38" y="14"/>
                  <a:pt x="38" y="14"/>
                  <a:pt x="38" y="14"/>
                </a:cubicBezTo>
                <a:cubicBezTo>
                  <a:pt x="36" y="13"/>
                  <a:pt x="35" y="12"/>
                  <a:pt x="33" y="12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8"/>
                  <a:pt x="34" y="5"/>
                  <a:pt x="36" y="3"/>
                </a:cubicBezTo>
                <a:cubicBezTo>
                  <a:pt x="38" y="1"/>
                  <a:pt x="41" y="0"/>
                  <a:pt x="44" y="0"/>
                </a:cubicBezTo>
                <a:close/>
                <a:moveTo>
                  <a:pt x="75" y="18"/>
                </a:moveTo>
                <a:cubicBezTo>
                  <a:pt x="73" y="18"/>
                  <a:pt x="71" y="19"/>
                  <a:pt x="71" y="22"/>
                </a:cubicBezTo>
                <a:cubicBezTo>
                  <a:pt x="71" y="24"/>
                  <a:pt x="73" y="25"/>
                  <a:pt x="75" y="25"/>
                </a:cubicBezTo>
                <a:cubicBezTo>
                  <a:pt x="77" y="25"/>
                  <a:pt x="79" y="24"/>
                  <a:pt x="79" y="22"/>
                </a:cubicBezTo>
                <a:cubicBezTo>
                  <a:pt x="79" y="19"/>
                  <a:pt x="77" y="18"/>
                  <a:pt x="75" y="18"/>
                </a:cubicBezTo>
                <a:close/>
                <a:moveTo>
                  <a:pt x="63" y="18"/>
                </a:moveTo>
                <a:cubicBezTo>
                  <a:pt x="61" y="18"/>
                  <a:pt x="59" y="19"/>
                  <a:pt x="59" y="22"/>
                </a:cubicBezTo>
                <a:cubicBezTo>
                  <a:pt x="59" y="24"/>
                  <a:pt x="61" y="25"/>
                  <a:pt x="63" y="25"/>
                </a:cubicBezTo>
                <a:cubicBezTo>
                  <a:pt x="65" y="25"/>
                  <a:pt x="67" y="24"/>
                  <a:pt x="67" y="22"/>
                </a:cubicBezTo>
                <a:cubicBezTo>
                  <a:pt x="67" y="19"/>
                  <a:pt x="65" y="18"/>
                  <a:pt x="63" y="18"/>
                </a:cubicBezTo>
                <a:close/>
                <a:moveTo>
                  <a:pt x="51" y="18"/>
                </a:moveTo>
                <a:cubicBezTo>
                  <a:pt x="49" y="18"/>
                  <a:pt x="48" y="19"/>
                  <a:pt x="48" y="22"/>
                </a:cubicBezTo>
                <a:cubicBezTo>
                  <a:pt x="48" y="24"/>
                  <a:pt x="49" y="25"/>
                  <a:pt x="51" y="25"/>
                </a:cubicBezTo>
                <a:cubicBezTo>
                  <a:pt x="54" y="25"/>
                  <a:pt x="55" y="24"/>
                  <a:pt x="55" y="22"/>
                </a:cubicBezTo>
                <a:cubicBezTo>
                  <a:pt x="55" y="19"/>
                  <a:pt x="54" y="18"/>
                  <a:pt x="51" y="18"/>
                </a:cubicBezTo>
                <a:close/>
                <a:moveTo>
                  <a:pt x="27" y="18"/>
                </a:moveTo>
                <a:cubicBezTo>
                  <a:pt x="19" y="18"/>
                  <a:pt x="12" y="24"/>
                  <a:pt x="12" y="33"/>
                </a:cubicBezTo>
                <a:cubicBezTo>
                  <a:pt x="12" y="42"/>
                  <a:pt x="19" y="48"/>
                  <a:pt x="27" y="48"/>
                </a:cubicBezTo>
                <a:cubicBezTo>
                  <a:pt x="36" y="48"/>
                  <a:pt x="43" y="42"/>
                  <a:pt x="43" y="33"/>
                </a:cubicBezTo>
                <a:cubicBezTo>
                  <a:pt x="43" y="24"/>
                  <a:pt x="36" y="18"/>
                  <a:pt x="27" y="18"/>
                </a:cubicBezTo>
                <a:close/>
                <a:moveTo>
                  <a:pt x="55" y="82"/>
                </a:moveTo>
                <a:cubicBezTo>
                  <a:pt x="55" y="67"/>
                  <a:pt x="47" y="57"/>
                  <a:pt x="38" y="53"/>
                </a:cubicBezTo>
                <a:cubicBezTo>
                  <a:pt x="28" y="69"/>
                  <a:pt x="28" y="69"/>
                  <a:pt x="28" y="69"/>
                </a:cubicBezTo>
                <a:cubicBezTo>
                  <a:pt x="18" y="53"/>
                  <a:pt x="18" y="53"/>
                  <a:pt x="18" y="53"/>
                </a:cubicBezTo>
                <a:cubicBezTo>
                  <a:pt x="8" y="57"/>
                  <a:pt x="0" y="66"/>
                  <a:pt x="0" y="82"/>
                </a:cubicBezTo>
                <a:cubicBezTo>
                  <a:pt x="20" y="90"/>
                  <a:pt x="38" y="89"/>
                  <a:pt x="55" y="82"/>
                </a:cubicBezTo>
                <a:close/>
              </a:path>
            </a:pathLst>
          </a:custGeom>
          <a:solidFill>
            <a:srgbClr val="77485C"/>
          </a:solidFill>
          <a:ln>
            <a:noFill/>
          </a:ln>
        </p:spPr>
        <p:txBody>
          <a:bodyPr vert="horz" wrap="square" lIns="121856" tIns="60928" rIns="121856" bIns="60928" numCol="1" anchor="t" anchorCtr="0" compatLnSpc="1"/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56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1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7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3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9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28" name="Oval 53"/>
          <p:cNvSpPr>
            <a:spLocks noChangeArrowheads="1"/>
          </p:cNvSpPr>
          <p:nvPr/>
        </p:nvSpPr>
        <p:spPr>
          <a:xfrm>
            <a:off x="5191656" y="1701422"/>
            <a:ext cx="1579104" cy="1579498"/>
          </a:xfrm>
          <a:prstGeom prst="ellipse">
            <a:avLst/>
          </a:prstGeom>
          <a:solidFill>
            <a:srgbClr val="77485C"/>
          </a:solidFill>
          <a:ln w="76200">
            <a:gradFill flip="none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2" tIns="45703" rIns="91392" bIns="45703" anchor="ctr"/>
          <a:lstStyle>
            <a:defPPr>
              <a:defRPr lang="en-US"/>
            </a:defPPr>
            <a:lvl1pPr marL="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1pPr>
            <a:lvl2pPr marL="60960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2pPr>
            <a:lvl3pPr marL="121856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3pPr>
            <a:lvl4pPr marL="182816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4pPr>
            <a:lvl5pPr marL="243713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5pPr>
            <a:lvl6pPr marL="304673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6pPr>
            <a:lvl7pPr marL="3656330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7pPr>
            <a:lvl8pPr marL="426529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8pPr>
            <a:lvl9pPr marL="4874895" marR="0" indent="0" algn="l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9pPr>
          </a:lstStyle>
          <a:p/>
        </p:txBody>
      </p:sp>
      <p:sp>
        <p:nvSpPr>
          <p:cNvPr id="29" name="矩形 28"/>
          <p:cNvSpPr/>
          <p:nvPr/>
        </p:nvSpPr>
        <p:spPr>
          <a:xfrm>
            <a:off x="5422287" y="2292109"/>
            <a:ext cx="1178151" cy="428265"/>
          </a:xfrm>
          <a:prstGeom prst="rect">
            <a:avLst/>
          </a:prstGeom>
        </p:spPr>
        <p:txBody>
          <a:bodyPr wrap="square" lIns="121856" tIns="60928" rIns="121856" bIns="60928"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56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1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7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330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95" algn="l" defTabSz="6096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5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0"/>
                            </p:stCondLst>
                            <p:childTnLst>
                              <p:par>
                                <p:cTn id="11" presetID="47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 prLst="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 prLst="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 prLst="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 prLst="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900"/>
                            </p:stCondLst>
                            <p:childTnLst>
                              <p:par>
                                <p:cTn id="56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400"/>
                            </p:stCondLst>
                            <p:childTnLst>
                              <p:par>
                                <p:cTn id="72" presetID="22" presetClass="entr" presetSubtype="2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 prLst="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 prLst="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 prLst="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dvAuto="0"/>
      <p:bldP spid="14" grpId="1" advAuto="0"/>
      <p:bldP spid="15" grpId="2" advAuto="0"/>
      <p:bldP spid="16" grpId="3" advAuto="0"/>
      <p:bldP spid="17" grpId="4" advAuto="0"/>
      <p:bldP spid="18" grpId="5" advAuto="0"/>
      <p:bldP spid="19" grpId="6" advAuto="0"/>
      <p:bldP spid="20" grpId="7" advAuto="0"/>
      <p:bldP spid="21" grpId="8" advAuto="0"/>
      <p:bldP spid="22" grpId="9" advAuto="0"/>
      <p:bldP spid="23" grpId="10" advAuto="0"/>
      <p:bldP spid="24" grpId="11" advAuto="0"/>
      <p:bldP spid="25" grpId="12" advAuto="0"/>
      <p:bldP spid="26" grpId="13" advAuto="0"/>
      <p:bldP spid="27" grpId="14" advAuto="0"/>
      <p:bldP spid="28" grpId="15" advAuto="0"/>
      <p:bldP spid="29" grpId="16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834765" y="2835910"/>
            <a:ext cx="4521835" cy="1486535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3200" spc="300">
                <a:solidFill>
                  <a:schemeClr val="bg1"/>
                </a:solidFill>
                <a:latin typeface="宋体" panose="02010600030101010101" pitchFamily="2" charset="-122"/>
                <a:ea typeface="思源宋体 CN" panose="02020700000000000000" pitchFamily="18" charset="-122"/>
                <a:sym typeface="宋体" panose="02010600030101010101" pitchFamily="2" charset="-122"/>
              </a:rPr>
              <a:t>自我</a:t>
            </a:r>
            <a:r>
              <a:rPr lang="zh-CN" altLang="en-US" sz="3200" spc="300">
                <a:solidFill>
                  <a:schemeClr val="bg1"/>
                </a:solidFill>
                <a:latin typeface="宋体" panose="02010600030101010101" pitchFamily="2" charset="-122"/>
                <a:ea typeface="思源宋体 CN" panose="02020700000000000000" pitchFamily="18" charset="-122"/>
                <a:sym typeface="宋体" panose="02010600030101010101" pitchFamily="2" charset="-122"/>
              </a:rPr>
              <a:t>认知</a:t>
            </a:r>
            <a:endParaRPr lang="zh-CN" altLang="en-US" sz="3200" spc="300">
              <a:solidFill>
                <a:schemeClr val="bg1"/>
              </a:solidFill>
              <a:latin typeface="宋体" panose="02010600030101010101" pitchFamily="2" charset="-122"/>
              <a:ea typeface="思源宋体 CN" panose="02020700000000000000" pitchFamily="18" charset="-122"/>
              <a:sym typeface="宋体" panose="02010600030101010101" pitchFamily="2" charset="-122"/>
            </a:endParaRPr>
          </a:p>
        </p:txBody>
      </p:sp>
      <p:sp>
        <p:nvSpPr>
          <p:cNvPr id="14" name="矩形: 圆角 13"/>
          <p:cNvSpPr/>
          <p:nvPr>
            <p:custDataLst>
              <p:tags r:id="rId2"/>
            </p:custDataLst>
          </p:nvPr>
        </p:nvSpPr>
        <p:spPr>
          <a:xfrm>
            <a:off x="3835080" y="2460037"/>
            <a:ext cx="4521843" cy="1983177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5339109" y="2087167"/>
            <a:ext cx="1513784" cy="706755"/>
          </a:xfrm>
          <a:prstGeom prst="rect">
            <a:avLst/>
          </a:prstGeom>
          <a:solidFill>
            <a:srgbClr val="282758"/>
          </a:solidFill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altLang="zh-CN" sz="4000" spc="300">
                <a:solidFill>
                  <a:schemeClr val="bg1"/>
                </a:solidFill>
                <a:latin typeface="宋体" panose="02010600030101010101" pitchFamily="2" charset="-122"/>
                <a:ea typeface="思源宋体 CN" panose="02020700000000000000" pitchFamily="18" charset="-122"/>
                <a:sym typeface="宋体" panose="02010600030101010101" pitchFamily="2" charset="-122"/>
              </a:rPr>
              <a:t>2</a:t>
            </a:r>
            <a:endParaRPr lang="en-US" altLang="zh-CN" sz="4000" spc="300">
              <a:solidFill>
                <a:schemeClr val="bg1"/>
              </a:solidFill>
              <a:latin typeface="宋体" panose="02010600030101010101" pitchFamily="2" charset="-122"/>
              <a:ea typeface="思源宋体 CN" panose="02020700000000000000" pitchFamily="18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128895" y="18415"/>
            <a:ext cx="70104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2705" y="18415"/>
            <a:ext cx="344424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3670" y="332687"/>
            <a:ext cx="11559250" cy="622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" name="圆: 空心 1"/>
          <p:cNvSpPr/>
          <p:nvPr/>
        </p:nvSpPr>
        <p:spPr>
          <a:xfrm>
            <a:off x="673992" y="-178355"/>
            <a:ext cx="995423" cy="995423"/>
          </a:xfrm>
          <a:prstGeom prst="donut">
            <a:avLst>
              <a:gd name="adj" fmla="val 13608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1" name="圆: 空心 10"/>
          <p:cNvSpPr/>
          <p:nvPr/>
        </p:nvSpPr>
        <p:spPr>
          <a:xfrm>
            <a:off x="10121442" y="6103419"/>
            <a:ext cx="772996" cy="772996"/>
          </a:xfrm>
          <a:prstGeom prst="donut">
            <a:avLst>
              <a:gd name="adj" fmla="val 13608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" name="平行四边形 6"/>
          <p:cNvSpPr/>
          <p:nvPr/>
        </p:nvSpPr>
        <p:spPr>
          <a:xfrm>
            <a:off x="86191" y="6315043"/>
            <a:ext cx="1175602" cy="561372"/>
          </a:xfrm>
          <a:prstGeom prst="parallelogram">
            <a:avLst>
              <a:gd name="adj" fmla="val 103924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8" name="矩形 7"/>
          <p:cNvSpPr/>
          <p:nvPr/>
        </p:nvSpPr>
        <p:spPr>
          <a:xfrm>
            <a:off x="11412598" y="472721"/>
            <a:ext cx="726697" cy="196769"/>
          </a:xfrm>
          <a:prstGeom prst="rect">
            <a:avLst/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7" name="文本框 16"/>
          <p:cNvSpPr txBox="1"/>
          <p:nvPr/>
        </p:nvSpPr>
        <p:spPr>
          <a:xfrm>
            <a:off x="1271270" y="462280"/>
            <a:ext cx="10100310" cy="461645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400" spc="300">
                <a:solidFill>
                  <a:schemeClr val="accent1"/>
                </a:solidFill>
                <a:latin typeface="宋体" panose="02010600030101010101" pitchFamily="2" charset="-122"/>
                <a:ea typeface="思源宋体 CN" panose="02020700000000000000" pitchFamily="18" charset="-122"/>
                <a:sym typeface="宋体" panose="02010600030101010101" pitchFamily="2" charset="-122"/>
              </a:rPr>
              <a:t>自我认知</a:t>
            </a:r>
            <a:endParaRPr lang="zh-CN" altLang="en-US" sz="2400" spc="300">
              <a:solidFill>
                <a:schemeClr val="accent1"/>
              </a:solidFill>
              <a:latin typeface="宋体" panose="02010600030101010101" pitchFamily="2" charset="-122"/>
              <a:ea typeface="思源宋体 CN" panose="02020700000000000000" pitchFamily="18" charset="-122"/>
              <a:sym typeface="宋体" panose="02010600030101010101" pitchFamily="2" charset="-122"/>
            </a:endParaRPr>
          </a:p>
        </p:txBody>
      </p:sp>
      <p:sp>
        <p:nvSpPr>
          <p:cNvPr id="18" name="New shape"/>
          <p:cNvSpPr/>
          <p:nvPr/>
        </p:nvSpPr>
        <p:spPr>
          <a:xfrm>
            <a:off x="1064895" y="2571115"/>
            <a:ext cx="635000" cy="63500"/>
          </a:xfrm>
          <a:prstGeom prst="rect">
            <a:avLst/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ew shape"/>
          <p:cNvSpPr/>
          <p:nvPr/>
        </p:nvSpPr>
        <p:spPr>
          <a:xfrm rot="5400000">
            <a:off x="1064895" y="2748915"/>
            <a:ext cx="330200" cy="330200"/>
          </a:xfrm>
          <a:prstGeom prst="triangle">
            <a:avLst/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New shape"/>
          <p:cNvSpPr/>
          <p:nvPr/>
        </p:nvSpPr>
        <p:spPr>
          <a:xfrm rot="5400000">
            <a:off x="1064895" y="3644900"/>
            <a:ext cx="330200" cy="330200"/>
          </a:xfrm>
          <a:prstGeom prst="triangle">
            <a:avLst/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New shape"/>
          <p:cNvSpPr/>
          <p:nvPr/>
        </p:nvSpPr>
        <p:spPr>
          <a:xfrm rot="5400000">
            <a:off x="1064895" y="4717415"/>
            <a:ext cx="330200" cy="330200"/>
          </a:xfrm>
          <a:prstGeom prst="triangle">
            <a:avLst/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44595" y="1415415"/>
            <a:ext cx="7137400" cy="47498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23" name="New shape"/>
          <p:cNvSpPr/>
          <p:nvPr/>
        </p:nvSpPr>
        <p:spPr>
          <a:xfrm>
            <a:off x="1064895" y="2215515"/>
            <a:ext cx="23368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00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000" b="1">
                <a:solidFill>
                  <a:srgbClr val="000000"/>
                </a:solidFill>
                <a:latin typeface="宋体" panose="02010600030101010101" pitchFamily="2" charset="-122"/>
              </a:rPr>
              <a:t>兴趣爱好</a:t>
            </a:r>
            <a:endParaRPr sz="30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4" name="New shape"/>
          <p:cNvSpPr/>
          <p:nvPr/>
        </p:nvSpPr>
        <p:spPr>
          <a:xfrm>
            <a:off x="1471295" y="2723515"/>
            <a:ext cx="1930400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indent="0" algn="l">
              <a:lnSpc>
                <a:spcPct val="125000"/>
              </a:lnSpc>
            </a:pPr>
            <a:r>
              <a:rPr lang="zh-CN" sz="2100" b="0">
                <a:solidFill>
                  <a:srgbClr val="000000"/>
                </a:solidFill>
                <a:latin typeface="宋体" panose="02010600030101010101" pitchFamily="2" charset="-122"/>
              </a:rPr>
              <a:t>喜欢接触</a:t>
            </a:r>
            <a:r>
              <a:rPr lang="zh-CN" sz="2100" b="0">
                <a:solidFill>
                  <a:srgbClr val="000000"/>
                </a:solidFill>
                <a:latin typeface="宋体" panose="02010600030101010101" pitchFamily="2" charset="-122"/>
              </a:rPr>
              <a:t>新事物</a:t>
            </a:r>
            <a:endParaRPr lang="zh-CN"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New shape"/>
          <p:cNvSpPr/>
          <p:nvPr/>
        </p:nvSpPr>
        <p:spPr>
          <a:xfrm>
            <a:off x="1471295" y="3573145"/>
            <a:ext cx="1946910" cy="9906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indent="0" algn="l">
              <a:lnSpc>
                <a:spcPct val="125000"/>
              </a:lnSpc>
            </a:pPr>
            <a:r>
              <a:rPr lang="zh-CN" sz="2100" b="0">
                <a:solidFill>
                  <a:srgbClr val="000000"/>
                </a:solidFill>
                <a:latin typeface="宋体" panose="02010600030101010101" pitchFamily="2" charset="-122"/>
              </a:rPr>
              <a:t>喜欢与人交往</a:t>
            </a:r>
            <a:endParaRPr lang="zh-CN"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6" name="New shape"/>
          <p:cNvSpPr/>
          <p:nvPr/>
        </p:nvSpPr>
        <p:spPr>
          <a:xfrm>
            <a:off x="1471295" y="4692015"/>
            <a:ext cx="1930400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indent="0" algn="l">
              <a:lnSpc>
                <a:spcPct val="125000"/>
              </a:lnSpc>
            </a:pPr>
            <a:r>
              <a:rPr lang="zh-CN" sz="2100" b="0">
                <a:solidFill>
                  <a:srgbClr val="000000"/>
                </a:solidFill>
                <a:latin typeface="宋体" panose="02010600030101010101" pitchFamily="2" charset="-122"/>
              </a:rPr>
              <a:t>喜欢</a:t>
            </a:r>
            <a:r>
              <a:rPr lang="zh-CN" sz="2100" b="0">
                <a:solidFill>
                  <a:srgbClr val="000000"/>
                </a:solidFill>
                <a:latin typeface="宋体" panose="02010600030101010101" pitchFamily="2" charset="-122"/>
              </a:rPr>
              <a:t>运动</a:t>
            </a:r>
            <a:endParaRPr lang="zh-CN"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  <p:bldP spid="19" grpId="1" bldLvl="0" animBg="1" advAuto="0"/>
      <p:bldP spid="20" grpId="2" bldLvl="0" animBg="1" advAuto="0"/>
      <p:bldP spid="21" grpId="3" bldLvl="0" animBg="1" advAuto="0"/>
      <p:bldP spid="22" grpId="4" bldLvl="0" animBg="1" advAuto="0"/>
      <p:bldP spid="23" grpId="5" bldLvl="0" animBg="1" advAuto="0"/>
      <p:bldP spid="24" grpId="6" bldLvl="0" animBg="1" advAuto="0"/>
      <p:bldP spid="25" grpId="7" bldLvl="0" animBg="1" advAuto="0"/>
      <p:bldP spid="26" grpId="8" bldLvl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181600" y="0"/>
            <a:ext cx="70104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44424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6375" y="314272"/>
            <a:ext cx="11559250" cy="622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" name="圆: 空心 1"/>
          <p:cNvSpPr/>
          <p:nvPr/>
        </p:nvSpPr>
        <p:spPr>
          <a:xfrm>
            <a:off x="726697" y="-196770"/>
            <a:ext cx="995423" cy="995423"/>
          </a:xfrm>
          <a:prstGeom prst="donut">
            <a:avLst>
              <a:gd name="adj" fmla="val 13608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1" name="圆: 空心 10"/>
          <p:cNvSpPr/>
          <p:nvPr/>
        </p:nvSpPr>
        <p:spPr>
          <a:xfrm>
            <a:off x="10174147" y="6085004"/>
            <a:ext cx="772996" cy="772996"/>
          </a:xfrm>
          <a:prstGeom prst="donut">
            <a:avLst>
              <a:gd name="adj" fmla="val 13608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" name="平行四边形 6"/>
          <p:cNvSpPr/>
          <p:nvPr/>
        </p:nvSpPr>
        <p:spPr>
          <a:xfrm>
            <a:off x="138896" y="6296628"/>
            <a:ext cx="1175602" cy="561372"/>
          </a:xfrm>
          <a:prstGeom prst="parallelogram">
            <a:avLst>
              <a:gd name="adj" fmla="val 103924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8" name="矩形 7"/>
          <p:cNvSpPr/>
          <p:nvPr/>
        </p:nvSpPr>
        <p:spPr>
          <a:xfrm>
            <a:off x="11465303" y="454306"/>
            <a:ext cx="726697" cy="196769"/>
          </a:xfrm>
          <a:prstGeom prst="rect">
            <a:avLst/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7" name="文本框 16"/>
          <p:cNvSpPr txBox="1"/>
          <p:nvPr/>
        </p:nvSpPr>
        <p:spPr>
          <a:xfrm>
            <a:off x="1327785" y="443865"/>
            <a:ext cx="10100310" cy="461645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400" spc="300">
                <a:solidFill>
                  <a:schemeClr val="accent1"/>
                </a:solidFill>
                <a:latin typeface="宋体" panose="02010600030101010101" pitchFamily="2" charset="-122"/>
                <a:ea typeface="思源宋体 CN" panose="02020700000000000000" pitchFamily="18" charset="-122"/>
                <a:sym typeface="宋体" panose="02010600030101010101" pitchFamily="2" charset="-122"/>
              </a:rPr>
              <a:t>自我认知</a:t>
            </a:r>
            <a:endParaRPr lang="zh-CN" altLang="en-US" sz="2400" spc="300">
              <a:solidFill>
                <a:schemeClr val="accent1"/>
              </a:solidFill>
              <a:latin typeface="宋体" panose="02010600030101010101" pitchFamily="2" charset="-122"/>
              <a:ea typeface="思源宋体 CN" panose="02020700000000000000" pitchFamily="18" charset="-122"/>
              <a:sym typeface="宋体" panose="02010600030101010101" pitchFamily="2" charset="-122"/>
            </a:endParaRPr>
          </a:p>
        </p:txBody>
      </p:sp>
      <p:sp>
        <p:nvSpPr>
          <p:cNvPr id="18" name="New shape"/>
          <p:cNvSpPr/>
          <p:nvPr/>
        </p:nvSpPr>
        <p:spPr>
          <a:xfrm>
            <a:off x="1117600" y="1981200"/>
            <a:ext cx="635000" cy="63500"/>
          </a:xfrm>
          <a:prstGeom prst="rect">
            <a:avLst/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1117600" y="2133600"/>
            <a:ext cx="2336800" cy="1066800"/>
          </a:xfrm>
          <a:prstGeom prst="roundRect">
            <a:avLst>
              <a:gd name="adj" fmla="val 7142"/>
            </a:avLst>
          </a:prstGeom>
          <a:gradFill>
            <a:gsLst>
              <a:gs pos="100000">
                <a:srgbClr val="F2F2F2">
                  <a:alpha val="88235"/>
                </a:srgbClr>
              </a:gs>
              <a:gs pos="0">
                <a:srgbClr val="F2F2F2">
                  <a:alpha val="9804"/>
                </a:srgbClr>
              </a:gs>
            </a:gsLst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168400" y="2184400"/>
            <a:ext cx="76200" cy="965200"/>
          </a:xfrm>
          <a:prstGeom prst="roundRect">
            <a:avLst>
              <a:gd name="adj" fmla="val 50000"/>
            </a:avLst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1117600" y="3327400"/>
            <a:ext cx="2336800" cy="1409700"/>
          </a:xfrm>
          <a:prstGeom prst="roundRect">
            <a:avLst>
              <a:gd name="adj" fmla="val 5405"/>
            </a:avLst>
          </a:prstGeom>
          <a:gradFill>
            <a:gsLst>
              <a:gs pos="100000">
                <a:srgbClr val="F2F2F2">
                  <a:alpha val="88235"/>
                </a:srgbClr>
              </a:gs>
              <a:gs pos="0">
                <a:srgbClr val="F2F2F2">
                  <a:alpha val="9804"/>
                </a:srgbClr>
              </a:gs>
            </a:gsLst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168400" y="3378200"/>
            <a:ext cx="76200" cy="1308100"/>
          </a:xfrm>
          <a:prstGeom prst="roundRect">
            <a:avLst>
              <a:gd name="adj" fmla="val 50000"/>
            </a:avLst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1117600" y="4864100"/>
            <a:ext cx="2336800" cy="1066800"/>
          </a:xfrm>
          <a:prstGeom prst="roundRect">
            <a:avLst>
              <a:gd name="adj" fmla="val 7142"/>
            </a:avLst>
          </a:prstGeom>
          <a:gradFill>
            <a:gsLst>
              <a:gs pos="100000">
                <a:srgbClr val="F2F2F2">
                  <a:alpha val="88235"/>
                </a:srgbClr>
              </a:gs>
              <a:gs pos="0">
                <a:srgbClr val="F2F2F2">
                  <a:alpha val="9804"/>
                </a:srgbClr>
              </a:gs>
            </a:gsLst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1168400" y="4914900"/>
            <a:ext cx="76200" cy="965200"/>
          </a:xfrm>
          <a:prstGeom prst="roundRect">
            <a:avLst>
              <a:gd name="adj" fmla="val 50000"/>
            </a:avLst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89400" y="1397000"/>
            <a:ext cx="6540500" cy="47498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26" name="New shape"/>
          <p:cNvSpPr/>
          <p:nvPr/>
        </p:nvSpPr>
        <p:spPr>
          <a:xfrm>
            <a:off x="1117600" y="1625600"/>
            <a:ext cx="23368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00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000" b="1">
                <a:solidFill>
                  <a:srgbClr val="000000"/>
                </a:solidFill>
                <a:latin typeface="宋体" panose="02010600030101010101" pitchFamily="2" charset="-122"/>
              </a:rPr>
              <a:t>优点与特长</a:t>
            </a:r>
            <a:endParaRPr sz="30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7" name="New shape"/>
          <p:cNvSpPr/>
          <p:nvPr/>
        </p:nvSpPr>
        <p:spPr>
          <a:xfrm>
            <a:off x="1435100" y="2324100"/>
            <a:ext cx="2019300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具有较强的学习能力和适应能力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8" name="New shape"/>
          <p:cNvSpPr/>
          <p:nvPr/>
        </p:nvSpPr>
        <p:spPr>
          <a:xfrm>
            <a:off x="1435100" y="3517900"/>
            <a:ext cx="2019300" cy="9906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对</a:t>
            </a:r>
            <a:r>
              <a:rPr lang="zh-CN" sz="2100" b="0">
                <a:solidFill>
                  <a:srgbClr val="000000"/>
                </a:solidFill>
                <a:latin typeface="宋体" panose="02010600030101010101" pitchFamily="2" charset="-122"/>
              </a:rPr>
              <a:t>自然学科</a:t>
            </a: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有浓厚兴趣和扎实基础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9" name="New shape"/>
          <p:cNvSpPr/>
          <p:nvPr/>
        </p:nvSpPr>
        <p:spPr>
          <a:xfrm>
            <a:off x="1435100" y="5054600"/>
            <a:ext cx="2019300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有良好的团队合作和沟通能力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16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dvAuto="0"/>
      <p:bldP spid="19" grpId="1" animBg="1" advAuto="0"/>
      <p:bldP spid="20" grpId="2" animBg="1" advAuto="0"/>
      <p:bldP spid="21" grpId="3" animBg="1" advAuto="0"/>
      <p:bldP spid="22" grpId="4" animBg="1" advAuto="0"/>
      <p:bldP spid="23" grpId="5" animBg="1" advAuto="0"/>
      <p:bldP spid="24" grpId="6" animBg="1" advAuto="0"/>
      <p:bldP spid="25" grpId="7" animBg="1" advAuto="0"/>
      <p:bldP spid="26" grpId="8" animBg="1" advAuto="0"/>
      <p:bldP spid="27" grpId="9" animBg="1" advAuto="0"/>
      <p:bldP spid="28" grpId="10" animBg="1" advAuto="0"/>
      <p:bldP spid="29" grpId="1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181600" y="0"/>
            <a:ext cx="70104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344424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6375" y="314272"/>
            <a:ext cx="11559250" cy="622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" name="圆: 空心 1"/>
          <p:cNvSpPr/>
          <p:nvPr/>
        </p:nvSpPr>
        <p:spPr>
          <a:xfrm>
            <a:off x="726697" y="-196770"/>
            <a:ext cx="995423" cy="995423"/>
          </a:xfrm>
          <a:prstGeom prst="donut">
            <a:avLst>
              <a:gd name="adj" fmla="val 13608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1" name="圆: 空心 10"/>
          <p:cNvSpPr/>
          <p:nvPr/>
        </p:nvSpPr>
        <p:spPr>
          <a:xfrm>
            <a:off x="10174147" y="6085004"/>
            <a:ext cx="772996" cy="772996"/>
          </a:xfrm>
          <a:prstGeom prst="donut">
            <a:avLst>
              <a:gd name="adj" fmla="val 13608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" name="平行四边形 6"/>
          <p:cNvSpPr/>
          <p:nvPr/>
        </p:nvSpPr>
        <p:spPr>
          <a:xfrm>
            <a:off x="138896" y="6296628"/>
            <a:ext cx="1175602" cy="561372"/>
          </a:xfrm>
          <a:prstGeom prst="parallelogram">
            <a:avLst>
              <a:gd name="adj" fmla="val 103924"/>
            </a:avLst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8" name="矩形 7"/>
          <p:cNvSpPr/>
          <p:nvPr/>
        </p:nvSpPr>
        <p:spPr>
          <a:xfrm>
            <a:off x="11465303" y="454306"/>
            <a:ext cx="726697" cy="196769"/>
          </a:xfrm>
          <a:prstGeom prst="rect">
            <a:avLst/>
          </a:prstGeom>
          <a:solidFill>
            <a:srgbClr val="65B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7" name="文本框 16"/>
          <p:cNvSpPr txBox="1"/>
          <p:nvPr/>
        </p:nvSpPr>
        <p:spPr>
          <a:xfrm>
            <a:off x="1327785" y="443865"/>
            <a:ext cx="10100310" cy="461645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400" spc="300">
                <a:solidFill>
                  <a:schemeClr val="accent1"/>
                </a:solidFill>
                <a:latin typeface="宋体" panose="02010600030101010101" pitchFamily="2" charset="-122"/>
                <a:ea typeface="思源宋体 CN" panose="02020700000000000000" pitchFamily="18" charset="-122"/>
                <a:sym typeface="宋体" panose="02010600030101010101" pitchFamily="2" charset="-122"/>
              </a:rPr>
              <a:t>自我认知</a:t>
            </a:r>
            <a:endParaRPr lang="zh-CN" altLang="en-US" sz="2400" spc="300">
              <a:solidFill>
                <a:schemeClr val="accent1"/>
              </a:solidFill>
              <a:latin typeface="宋体" panose="02010600030101010101" pitchFamily="2" charset="-122"/>
              <a:ea typeface="思源宋体 CN" panose="02020700000000000000" pitchFamily="18" charset="-122"/>
              <a:sym typeface="宋体" panose="02010600030101010101" pitchFamily="2" charset="-122"/>
            </a:endParaRPr>
          </a:p>
        </p:txBody>
      </p:sp>
      <p:sp>
        <p:nvSpPr>
          <p:cNvPr id="18" name="New shape"/>
          <p:cNvSpPr/>
          <p:nvPr/>
        </p:nvSpPr>
        <p:spPr>
          <a:xfrm>
            <a:off x="1117600" y="2057400"/>
            <a:ext cx="635000" cy="63500"/>
          </a:xfrm>
          <a:prstGeom prst="rect">
            <a:avLst/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1117600" y="2209800"/>
            <a:ext cx="2336800" cy="1752600"/>
          </a:xfrm>
          <a:prstGeom prst="roundRect">
            <a:avLst>
              <a:gd name="adj" fmla="val 4347"/>
            </a:avLst>
          </a:prstGeom>
          <a:gradFill>
            <a:gsLst>
              <a:gs pos="100000">
                <a:srgbClr val="F2F2F2">
                  <a:alpha val="88235"/>
                </a:srgbClr>
              </a:gs>
              <a:gs pos="0">
                <a:srgbClr val="F2F2F2">
                  <a:alpha val="9804"/>
                </a:srgbClr>
              </a:gs>
            </a:gsLst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168400" y="2260600"/>
            <a:ext cx="76200" cy="1651000"/>
          </a:xfrm>
          <a:prstGeom prst="roundRect">
            <a:avLst>
              <a:gd name="adj" fmla="val 50000"/>
            </a:avLst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1117600" y="4089400"/>
            <a:ext cx="2336800" cy="1752600"/>
          </a:xfrm>
          <a:prstGeom prst="roundRect">
            <a:avLst>
              <a:gd name="adj" fmla="val 4347"/>
            </a:avLst>
          </a:prstGeom>
          <a:gradFill>
            <a:gsLst>
              <a:gs pos="100000">
                <a:srgbClr val="F2F2F2">
                  <a:alpha val="88235"/>
                </a:srgbClr>
              </a:gs>
              <a:gs pos="0">
                <a:srgbClr val="F2F2F2">
                  <a:alpha val="9804"/>
                </a:srgbClr>
              </a:gs>
            </a:gsLst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168400" y="4140200"/>
            <a:ext cx="76200" cy="1651000"/>
          </a:xfrm>
          <a:prstGeom prst="roundRect">
            <a:avLst>
              <a:gd name="adj" fmla="val 50000"/>
            </a:avLst>
          </a:prstGeom>
          <a:solidFill>
            <a:srgbClr val="242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91000" y="1397000"/>
            <a:ext cx="6350000" cy="47498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24" name="New shape"/>
          <p:cNvSpPr/>
          <p:nvPr/>
        </p:nvSpPr>
        <p:spPr>
          <a:xfrm>
            <a:off x="1117600" y="1701800"/>
            <a:ext cx="23368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00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000" b="1">
                <a:solidFill>
                  <a:srgbClr val="000000"/>
                </a:solidFill>
                <a:latin typeface="宋体" panose="02010600030101010101" pitchFamily="2" charset="-122"/>
              </a:rPr>
              <a:t>缺点与不足</a:t>
            </a:r>
            <a:endParaRPr sz="30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New shape"/>
          <p:cNvSpPr/>
          <p:nvPr/>
        </p:nvSpPr>
        <p:spPr>
          <a:xfrm>
            <a:off x="1435100" y="2400300"/>
            <a:ext cx="2019300" cy="13208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在公众场合讲话有时会紧张：需要提高口头表达能力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6" name="New shape"/>
          <p:cNvSpPr/>
          <p:nvPr/>
        </p:nvSpPr>
        <p:spPr>
          <a:xfrm>
            <a:off x="1435100" y="4279900"/>
            <a:ext cx="2019300" cy="13208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在时间管理方面还有待加强：需要更好地平衡学习和生活</a:t>
            </a:r>
            <a:endParaRPr sz="2100" b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dvAuto="0"/>
      <p:bldP spid="19" grpId="1" animBg="1" advAuto="0"/>
      <p:bldP spid="20" grpId="2" animBg="1" advAuto="0"/>
      <p:bldP spid="21" grpId="3" animBg="1" advAuto="0"/>
      <p:bldP spid="22" grpId="4" animBg="1" advAuto="0"/>
      <p:bldP spid="23" grpId="5" animBg="1" advAuto="0"/>
      <p:bldP spid="24" grpId="6" animBg="1" advAuto="0"/>
      <p:bldP spid="25" grpId="7" animBg="1" advAuto="0"/>
      <p:bldP spid="26" grpId="8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834765" y="2835910"/>
            <a:ext cx="4521835" cy="1486535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3200" spc="300">
                <a:solidFill>
                  <a:schemeClr val="bg1"/>
                </a:solidFill>
                <a:latin typeface="宋体" panose="02010600030101010101" pitchFamily="2" charset="-122"/>
                <a:ea typeface="思源宋体 CN" panose="02020700000000000000" pitchFamily="18" charset="-122"/>
                <a:sym typeface="宋体" panose="02010600030101010101" pitchFamily="2" charset="-122"/>
              </a:rPr>
              <a:t>职业认知</a:t>
            </a:r>
            <a:endParaRPr lang="zh-CN" altLang="en-US" sz="3200" spc="300">
              <a:solidFill>
                <a:schemeClr val="bg1"/>
              </a:solidFill>
              <a:latin typeface="宋体" panose="02010600030101010101" pitchFamily="2" charset="-122"/>
              <a:ea typeface="思源宋体 CN" panose="02020700000000000000" pitchFamily="18" charset="-122"/>
              <a:sym typeface="宋体" panose="02010600030101010101" pitchFamily="2" charset="-122"/>
            </a:endParaRPr>
          </a:p>
        </p:txBody>
      </p:sp>
      <p:sp>
        <p:nvSpPr>
          <p:cNvPr id="14" name="矩形: 圆角 13"/>
          <p:cNvSpPr/>
          <p:nvPr>
            <p:custDataLst>
              <p:tags r:id="rId2"/>
            </p:custDataLst>
          </p:nvPr>
        </p:nvSpPr>
        <p:spPr>
          <a:xfrm>
            <a:off x="3835080" y="2460037"/>
            <a:ext cx="4521843" cy="1983177"/>
          </a:xfrm>
          <a:prstGeom prst="roundRect">
            <a:avLst>
              <a:gd name="adj" fmla="val 0"/>
            </a:avLst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5339109" y="2087167"/>
            <a:ext cx="1513784" cy="706755"/>
          </a:xfrm>
          <a:prstGeom prst="rect">
            <a:avLst/>
          </a:prstGeom>
          <a:solidFill>
            <a:srgbClr val="282758"/>
          </a:solidFill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altLang="zh-CN" sz="4000" spc="300">
                <a:solidFill>
                  <a:schemeClr val="bg1"/>
                </a:solidFill>
                <a:latin typeface="宋体" panose="02010600030101010101" pitchFamily="2" charset="-122"/>
                <a:ea typeface="思源宋体 CN" panose="02020700000000000000" pitchFamily="18" charset="-122"/>
                <a:sym typeface="宋体" panose="02010600030101010101" pitchFamily="2" charset="-122"/>
              </a:rPr>
              <a:t>3</a:t>
            </a:r>
            <a:endParaRPr lang="en-US" altLang="zh-CN" sz="4000" spc="300">
              <a:solidFill>
                <a:schemeClr val="bg1"/>
              </a:solidFill>
              <a:latin typeface="宋体" panose="02010600030101010101" pitchFamily="2" charset="-122"/>
              <a:ea typeface="思源宋体 CN" panose="02020700000000000000" pitchFamily="18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YjUwZmVmMWMzNDI4NzFlMTM5NGI0Y2ExNjRhYWU2ZDg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当图网www.99ppt.com">
  <a:themeElements>
    <a:clrScheme name="自定义 18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758"/>
      </a:accent1>
      <a:accent2>
        <a:srgbClr val="66BFA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WPS 演示</Application>
  <PresentationFormat>全屏显示(4:3)</PresentationFormat>
  <Paragraphs>142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华文仿宋</vt:lpstr>
      <vt:lpstr>等线</vt:lpstr>
      <vt:lpstr>思源宋体 CN</vt:lpstr>
      <vt:lpstr>微软雅黑</vt:lpstr>
      <vt:lpstr>Calibri</vt:lpstr>
      <vt:lpstr>阿里巴巴普惠体 Heavy</vt:lpstr>
      <vt:lpstr>阿里巴巴普惠体 Medium</vt:lpstr>
      <vt:lpstr>阿里巴巴普惠体</vt:lpstr>
      <vt:lpstr>Arial Unicode MS</vt:lpstr>
      <vt:lpstr>等线 Light</vt:lpstr>
      <vt:lpstr>Segoe Print</vt:lpstr>
      <vt:lpstr>当图网www.99ppt.com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Deadpool</cp:lastModifiedBy>
  <cp:revision>3</cp:revision>
  <dcterms:created xsi:type="dcterms:W3CDTF">2023-10-30T01:52:00Z</dcterms:created>
  <dcterms:modified xsi:type="dcterms:W3CDTF">2023-10-30T04:57:27Z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08B4B2764FE4492DBF996C0B91765789_13</vt:lpwstr>
  </property>
  <property fmtid="{D5CDD505-2E9C-101B-9397-08002B2CF9AE}" pid="3" name="KSOProductBuildVer">
    <vt:lpwstr>2052-12.1.0.15712</vt:lpwstr>
  </property>
</Properties>
</file>