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21125" y="291087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141508" y="29069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1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319310" y="29069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1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475644" y="292099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486136" y="29107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496296" y="29005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412475" y="29069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1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772343" y="2913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683442" y="29069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1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759643" y="2900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772343" y="2925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759643" y="29386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772343" y="29513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030610" y="2900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5043310" y="2913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5043310" y="2925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954409" y="29069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1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5030610" y="29386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5043310" y="29513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301577" y="2900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314277" y="2913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314277" y="2925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301577" y="29386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314277" y="29513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603025" y="293104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575961" y="290455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496344" y="29005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481104" y="291834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648746" y="29005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684306" y="291834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290" y="129794"/>
            <a:ext cx="5189220" cy="5191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746315"/>
            <a:ext cx="5189220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48734" y="2986888"/>
            <a:ext cx="1316354" cy="125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image" Target="../media/image4.jpg"/><Relationship Id="rId8" Type="http://schemas.openxmlformats.org/officeDocument/2006/relationships/slide" Target="slide26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image" Target="../media/image5.jpg"/><Relationship Id="rId8" Type="http://schemas.openxmlformats.org/officeDocument/2006/relationships/slide" Target="slide26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image" Target="../media/image6.jpg"/><Relationship Id="rId8" Type="http://schemas.openxmlformats.org/officeDocument/2006/relationships/slide" Target="slide26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5.xml"/><Relationship Id="rId8" Type="http://schemas.openxmlformats.org/officeDocument/2006/relationships/slide" Target="slide26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slide" Target="slide26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5.xml"/><Relationship Id="rId8" Type="http://schemas.openxmlformats.org/officeDocument/2006/relationships/slide" Target="slide26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slide" Target="slide4.xml"/><Relationship Id="rId10" Type="http://schemas.openxmlformats.org/officeDocument/2006/relationships/slide" Target="slide26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5.xml"/><Relationship Id="rId8" Type="http://schemas.openxmlformats.org/officeDocument/2006/relationships/slide" Target="slide2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slide" Target="slide26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24.xml"/><Relationship Id="rId7" Type="http://schemas.openxmlformats.org/officeDocument/2006/relationships/image" Target="../media/image3.jpg"/><Relationship Id="rId8" Type="http://schemas.openxmlformats.org/officeDocument/2006/relationships/slide" Target="slide26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59994" y="646226"/>
            <a:ext cx="5039995" cy="593725"/>
          </a:xfrm>
          <a:prstGeom prst="rect">
            <a:avLst/>
          </a:prstGeom>
          <a:solidFill>
            <a:srgbClr val="1B5EA8"/>
          </a:solidFill>
        </p:spPr>
        <p:txBody>
          <a:bodyPr wrap="square" lIns="0" tIns="768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dirty="0" sz="1400" spc="30">
                <a:solidFill>
                  <a:srgbClr val="FFFFFF"/>
                </a:solidFill>
                <a:latin typeface="微软雅黑"/>
                <a:cs typeface="微软雅黑"/>
              </a:rPr>
              <a:t>分布式能源系统中的储能技术</a:t>
            </a:r>
            <a:endParaRPr sz="14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solidFill>
                  <a:srgbClr val="FFFFFF"/>
                </a:solidFill>
                <a:latin typeface="微软雅黑"/>
                <a:cs typeface="微软雅黑"/>
              </a:rPr>
              <a:t>锂离子电池与抽水蓄能技术的原理与应用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6963" y="1456269"/>
            <a:ext cx="4066540" cy="1149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微软雅黑"/>
                <a:cs typeface="微软雅黑"/>
              </a:rPr>
              <a:t>演讲人：周杰</a:t>
            </a:r>
            <a:endParaRPr sz="11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-190">
                <a:latin typeface="Arial Black"/>
                <a:cs typeface="Arial Black"/>
              </a:rPr>
              <a:t>2023415130128 </a:t>
            </a:r>
            <a:r>
              <a:rPr dirty="0" sz="1100" spc="-10">
                <a:latin typeface="微软雅黑"/>
                <a:cs typeface="微软雅黑"/>
              </a:rPr>
              <a:t>周杰</a:t>
            </a:r>
            <a:r>
              <a:rPr dirty="0" sz="1100" spc="30">
                <a:latin typeface="微软雅黑"/>
                <a:cs typeface="微软雅黑"/>
              </a:rPr>
              <a:t> </a:t>
            </a:r>
            <a:r>
              <a:rPr dirty="0" sz="1100" spc="-190">
                <a:latin typeface="Arial Black"/>
                <a:cs typeface="Arial Black"/>
              </a:rPr>
              <a:t>2023428020130</a:t>
            </a:r>
            <a:r>
              <a:rPr dirty="0" sz="1100" spc="-18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唐玮嘉</a:t>
            </a:r>
            <a:r>
              <a:rPr dirty="0" sz="1100" spc="30">
                <a:latin typeface="微软雅黑"/>
                <a:cs typeface="微软雅黑"/>
              </a:rPr>
              <a:t> </a:t>
            </a:r>
            <a:r>
              <a:rPr dirty="0" sz="1100" spc="-190">
                <a:latin typeface="Arial Black"/>
                <a:cs typeface="Arial Black"/>
              </a:rPr>
              <a:t>2023428050102</a:t>
            </a:r>
            <a:r>
              <a:rPr dirty="0" sz="1100" spc="-18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陈炜豪</a:t>
            </a:r>
            <a:endParaRPr sz="11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微软雅黑"/>
              <a:cs typeface="微软雅黑"/>
            </a:endParaRPr>
          </a:p>
          <a:p>
            <a:pPr algn="ctr">
              <a:lnSpc>
                <a:spcPts val="955"/>
              </a:lnSpc>
            </a:pPr>
            <a:r>
              <a:rPr dirty="0" sz="800" spc="-5">
                <a:latin typeface="微软雅黑"/>
                <a:cs typeface="微软雅黑"/>
              </a:rPr>
              <a:t>东莞理工学院</a:t>
            </a:r>
            <a:endParaRPr sz="800">
              <a:latin typeface="微软雅黑"/>
              <a:cs typeface="微软雅黑"/>
            </a:endParaRPr>
          </a:p>
          <a:p>
            <a:pPr algn="ctr">
              <a:lnSpc>
                <a:spcPts val="955"/>
              </a:lnSpc>
            </a:pPr>
            <a:r>
              <a:rPr dirty="0" sz="800" spc="-5">
                <a:latin typeface="微软雅黑"/>
                <a:cs typeface="微软雅黑"/>
              </a:rPr>
              <a:t>化学工程与能源技术学院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7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100" spc="-190">
                <a:latin typeface="Arial Black"/>
                <a:cs typeface="Arial Black"/>
              </a:rPr>
              <a:t>2025  </a:t>
            </a:r>
            <a:r>
              <a:rPr dirty="0" sz="1100" spc="-10">
                <a:latin typeface="微软雅黑"/>
                <a:cs typeface="微软雅黑"/>
              </a:rPr>
              <a:t>年 </a:t>
            </a:r>
            <a:r>
              <a:rPr dirty="0" sz="1100" spc="-190">
                <a:latin typeface="Arial Black"/>
                <a:cs typeface="Arial Black"/>
              </a:rPr>
              <a:t>5  </a:t>
            </a:r>
            <a:r>
              <a:rPr dirty="0" sz="1100" spc="-10">
                <a:latin typeface="微软雅黑"/>
                <a:cs typeface="微软雅黑"/>
              </a:rPr>
              <a:t>月 </a:t>
            </a:r>
            <a:r>
              <a:rPr dirty="0" sz="1100" spc="-190">
                <a:latin typeface="Arial Black"/>
                <a:cs typeface="Arial Black"/>
              </a:rPr>
              <a:t>11 </a:t>
            </a:r>
            <a:r>
              <a:rPr dirty="0" sz="1100" spc="-16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日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国内案例：国网青海海南州共和光储系统（续）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1957" y="841311"/>
            <a:ext cx="3314065" cy="1821814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28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应用场景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可再生能源消纳：平抑光伏出力波动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电网调峰：日间储存过剩光伏电力，夜间释放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一次调频：响应电网频率波动，提供快速响应服务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黑启动：区域电网故障时提供恢复电源</a:t>
            </a:r>
            <a:endParaRPr sz="1000">
              <a:latin typeface="微软雅黑"/>
              <a:cs typeface="微软雅黑"/>
            </a:endParaRPr>
          </a:p>
          <a:p>
            <a:pPr marL="214629" indent="-177165">
              <a:lnSpc>
                <a:spcPct val="100000"/>
              </a:lnSpc>
              <a:spcBef>
                <a:spcPts val="19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项目效益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提高光伏消纳率约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10%</a:t>
            </a:r>
            <a:endParaRPr sz="1000">
              <a:latin typeface="Arial Black"/>
              <a:cs typeface="Arial Black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减少弃光约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2000  </a:t>
            </a:r>
            <a:r>
              <a:rPr dirty="0" sz="1000" spc="-5">
                <a:latin typeface="微软雅黑"/>
                <a:cs typeface="微软雅黑"/>
              </a:rPr>
              <a:t>万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65">
                <a:latin typeface="Arial Black"/>
                <a:cs typeface="Arial Black"/>
              </a:rPr>
              <a:t>kWh/</a:t>
            </a:r>
            <a:r>
              <a:rPr dirty="0" sz="1000" spc="-5">
                <a:latin typeface="微软雅黑"/>
                <a:cs typeface="微软雅黑"/>
              </a:rPr>
              <a:t>年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降低电网波动率</a:t>
            </a:r>
            <a:r>
              <a:rPr dirty="0" sz="1000" spc="-10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87%</a:t>
            </a:r>
            <a:r>
              <a:rPr dirty="0" sz="1000" spc="-5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以上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减少碳排放约 </a:t>
            </a:r>
            <a:r>
              <a:rPr dirty="0" sz="1000" spc="-135">
                <a:latin typeface="Arial Black"/>
                <a:cs typeface="Arial Black"/>
              </a:rPr>
              <a:t>1.6</a:t>
            </a:r>
            <a:r>
              <a:rPr dirty="0" sz="1000" spc="-4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万吨</a:t>
            </a:r>
            <a:r>
              <a:rPr dirty="0" sz="1000" spc="220">
                <a:latin typeface="Arial Black"/>
                <a:cs typeface="Arial Black"/>
              </a:rPr>
              <a:t>/</a:t>
            </a:r>
            <a:r>
              <a:rPr dirty="0" sz="1000" spc="-5">
                <a:latin typeface="微软雅黑"/>
                <a:cs typeface="微软雅黑"/>
              </a:rPr>
              <a:t>年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延缓新建输电线路投资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国外案例：澳大利亚</a:t>
            </a:r>
            <a:r>
              <a:rPr dirty="0" sz="1200" spc="75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200" spc="-80" b="1">
                <a:solidFill>
                  <a:srgbClr val="FFFFFF"/>
                </a:solidFill>
                <a:latin typeface="Tahoma"/>
                <a:cs typeface="Tahoma"/>
              </a:rPr>
              <a:t>Hornsdale</a:t>
            </a:r>
            <a:r>
              <a:rPr dirty="0" sz="1200" spc="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电池储能电站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52012" y="764102"/>
            <a:ext cx="2267990" cy="17009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89204" y="1021293"/>
            <a:ext cx="4984750" cy="16776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微软雅黑"/>
                <a:cs typeface="微软雅黑"/>
              </a:rPr>
              <a:t>项目概况</a:t>
            </a:r>
            <a:endParaRPr sz="1100">
              <a:latin typeface="微软雅黑"/>
              <a:cs typeface="微软雅黑"/>
            </a:endParaRPr>
          </a:p>
          <a:p>
            <a:pPr marL="3276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28295" algn="l"/>
              </a:tabLst>
            </a:pPr>
            <a:r>
              <a:rPr dirty="0" sz="1100" spc="-10" b="1">
                <a:latin typeface="微软雅黑"/>
                <a:cs typeface="微软雅黑"/>
              </a:rPr>
              <a:t>地点</a:t>
            </a:r>
            <a:r>
              <a:rPr dirty="0" sz="1100" spc="-10">
                <a:latin typeface="微软雅黑"/>
                <a:cs typeface="微软雅黑"/>
              </a:rPr>
              <a:t>：澳大利亚南澳大利亚州</a:t>
            </a:r>
            <a:endParaRPr sz="1100">
              <a:latin typeface="微软雅黑"/>
              <a:cs typeface="微软雅黑"/>
            </a:endParaRPr>
          </a:p>
          <a:p>
            <a:pPr marL="327660" indent="-177800">
              <a:lnSpc>
                <a:spcPct val="100000"/>
              </a:lnSpc>
              <a:spcBef>
                <a:spcPts val="330"/>
              </a:spcBef>
              <a:buClr>
                <a:srgbClr val="1B5EA8"/>
              </a:buClr>
              <a:buFont typeface="Cambria"/>
              <a:buChar char="►"/>
              <a:tabLst>
                <a:tab pos="328295" algn="l"/>
              </a:tabLst>
            </a:pPr>
            <a:r>
              <a:rPr dirty="0" sz="1100" spc="-10" b="1">
                <a:latin typeface="微软雅黑"/>
                <a:cs typeface="微软雅黑"/>
              </a:rPr>
              <a:t>规模</a:t>
            </a:r>
            <a:r>
              <a:rPr dirty="0" sz="1100" spc="-110">
                <a:latin typeface="微软雅黑"/>
                <a:cs typeface="微软雅黑"/>
              </a:rPr>
              <a:t>：</a:t>
            </a:r>
            <a:r>
              <a:rPr dirty="0" sz="1100" spc="-110">
                <a:latin typeface="Arial Black"/>
                <a:cs typeface="Arial Black"/>
              </a:rPr>
              <a:t>150MW/194MWh</a:t>
            </a:r>
            <a:endParaRPr sz="1100">
              <a:latin typeface="Arial Black"/>
              <a:cs typeface="Arial Black"/>
            </a:endParaRPr>
          </a:p>
          <a:p>
            <a:pPr marL="3276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28295" algn="l"/>
              </a:tabLst>
            </a:pPr>
            <a:r>
              <a:rPr dirty="0" sz="1100" spc="-10" b="1">
                <a:latin typeface="微软雅黑"/>
                <a:cs typeface="微软雅黑"/>
              </a:rPr>
              <a:t>建成时间</a:t>
            </a:r>
            <a:r>
              <a:rPr dirty="0" sz="1100" spc="-155">
                <a:latin typeface="微软雅黑"/>
                <a:cs typeface="微软雅黑"/>
              </a:rPr>
              <a:t>：</a:t>
            </a:r>
            <a:r>
              <a:rPr dirty="0" sz="1100" spc="-155">
                <a:latin typeface="Arial Black"/>
                <a:cs typeface="Arial Black"/>
              </a:rPr>
              <a:t>2017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年首期</a:t>
            </a:r>
            <a:r>
              <a:rPr dirty="0" sz="1100" spc="-155">
                <a:latin typeface="微软雅黑"/>
                <a:cs typeface="微软雅黑"/>
              </a:rPr>
              <a:t>，</a:t>
            </a:r>
            <a:r>
              <a:rPr dirty="0" sz="1100" spc="-155">
                <a:latin typeface="Arial Black"/>
                <a:cs typeface="Arial Black"/>
              </a:rPr>
              <a:t>2020</a:t>
            </a:r>
            <a:r>
              <a:rPr dirty="0" sz="1100" spc="-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年扩建</a:t>
            </a:r>
            <a:endParaRPr sz="1100">
              <a:latin typeface="微软雅黑"/>
              <a:cs typeface="微软雅黑"/>
            </a:endParaRPr>
          </a:p>
          <a:p>
            <a:pPr marL="3276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28295" algn="l"/>
              </a:tabLst>
            </a:pPr>
            <a:r>
              <a:rPr dirty="0" sz="1100" spc="-10" b="1">
                <a:latin typeface="微软雅黑"/>
                <a:cs typeface="微软雅黑"/>
              </a:rPr>
              <a:t>供应商</a:t>
            </a:r>
            <a:r>
              <a:rPr dirty="0" sz="1100" spc="-10">
                <a:latin typeface="微软雅黑"/>
                <a:cs typeface="微软雅黑"/>
              </a:rPr>
              <a:t>：特斯拉</a:t>
            </a:r>
            <a:r>
              <a:rPr dirty="0" sz="1100" spc="30">
                <a:latin typeface="微软雅黑"/>
                <a:cs typeface="微软雅黑"/>
              </a:rPr>
              <a:t> </a:t>
            </a:r>
            <a:r>
              <a:rPr dirty="0" sz="1100" spc="-195">
                <a:latin typeface="Arial Black"/>
                <a:cs typeface="Arial Black"/>
              </a:rPr>
              <a:t>Megapack</a:t>
            </a:r>
            <a:endParaRPr sz="1100">
              <a:latin typeface="Arial Black"/>
              <a:cs typeface="Arial Black"/>
            </a:endParaRPr>
          </a:p>
          <a:p>
            <a:pPr marL="50800" marR="2247265">
              <a:lnSpc>
                <a:spcPct val="102600"/>
              </a:lnSpc>
              <a:spcBef>
                <a:spcPts val="300"/>
              </a:spcBef>
            </a:pPr>
            <a:r>
              <a:rPr dirty="0" sz="1100" spc="-10" b="1">
                <a:latin typeface="微软雅黑"/>
                <a:cs typeface="微软雅黑"/>
              </a:rPr>
              <a:t>背景</a:t>
            </a:r>
            <a:r>
              <a:rPr dirty="0" sz="1100" spc="-155">
                <a:latin typeface="微软雅黑"/>
                <a:cs typeface="微软雅黑"/>
              </a:rPr>
              <a:t>：</a:t>
            </a:r>
            <a:r>
              <a:rPr dirty="0" sz="1100" spc="-155">
                <a:latin typeface="Arial Black"/>
                <a:cs typeface="Arial Black"/>
              </a:rPr>
              <a:t>2016</a:t>
            </a:r>
            <a:r>
              <a:rPr dirty="0" sz="1100" spc="-7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年南澳大利亚州发生严重停电事 件后建设</a:t>
            </a:r>
            <a:endParaRPr sz="1100">
              <a:latin typeface="微软雅黑"/>
              <a:cs typeface="微软雅黑"/>
            </a:endParaRPr>
          </a:p>
          <a:p>
            <a:pPr algn="r" marR="17780">
              <a:lnSpc>
                <a:spcPct val="100000"/>
              </a:lnSpc>
              <a:spcBef>
                <a:spcPts val="525"/>
              </a:spcBef>
            </a:pPr>
            <a:r>
              <a:rPr dirty="0" sz="1000" spc="-5">
                <a:solidFill>
                  <a:srgbClr val="1B5EA8"/>
                </a:solidFill>
                <a:latin typeface="微软雅黑"/>
                <a:cs typeface="微软雅黑"/>
              </a:rPr>
              <a:t>图</a:t>
            </a:r>
            <a:r>
              <a:rPr dirty="0" sz="1000" spc="-60">
                <a:solidFill>
                  <a:srgbClr val="1B5EA8"/>
                </a:solidFill>
                <a:latin typeface="Arial Black"/>
                <a:cs typeface="Arial Black"/>
              </a:rPr>
              <a:t>:</a:t>
            </a:r>
            <a:r>
              <a:rPr dirty="0" sz="1000" spc="-4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1000" spc="-165">
                <a:latin typeface="Arial Black"/>
                <a:cs typeface="Arial Black"/>
              </a:rPr>
              <a:t>Hornsdale</a:t>
            </a:r>
            <a:r>
              <a:rPr dirty="0" sz="1000" spc="-4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电池储能电站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8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国外案例：澳大利亚</a:t>
            </a:r>
            <a:r>
              <a:rPr dirty="0" sz="1200" spc="75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200" spc="-80" b="1">
                <a:solidFill>
                  <a:srgbClr val="FFFFFF"/>
                </a:solidFill>
                <a:latin typeface="Tahoma"/>
                <a:cs typeface="Tahoma"/>
              </a:rPr>
              <a:t>Hornsdale</a:t>
            </a:r>
            <a:r>
              <a:rPr dirty="0" sz="1200" spc="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电池储能电站（续）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1957" y="694360"/>
            <a:ext cx="3419475" cy="218821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28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系统性能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响应时间</a:t>
            </a:r>
            <a:r>
              <a:rPr dirty="0" sz="1000" spc="-130">
                <a:latin typeface="微软雅黑"/>
                <a:cs typeface="微软雅黑"/>
              </a:rPr>
              <a:t>：</a:t>
            </a:r>
            <a:r>
              <a:rPr dirty="0" sz="1000" spc="-130">
                <a:latin typeface="Arial Black"/>
                <a:cs typeface="Arial Black"/>
              </a:rPr>
              <a:t>140</a:t>
            </a:r>
            <a:r>
              <a:rPr dirty="0" sz="1000" spc="-7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毫秒（远低于传统电源的秒级响应）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调频精度：优于传统煤电机组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10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倍以上</a:t>
            </a:r>
            <a:endParaRPr sz="1000">
              <a:latin typeface="微软雅黑"/>
              <a:cs typeface="微软雅黑"/>
            </a:endParaRPr>
          </a:p>
          <a:p>
            <a:pPr marL="214629" indent="-177165">
              <a:lnSpc>
                <a:spcPct val="100000"/>
              </a:lnSpc>
              <a:spcBef>
                <a:spcPts val="19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应用场景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电网频率控制服务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95">
                <a:latin typeface="Arial Black"/>
                <a:cs typeface="Arial Black"/>
              </a:rPr>
              <a:t>(FCAS)</a:t>
            </a:r>
            <a:endParaRPr sz="1000">
              <a:latin typeface="Arial Black"/>
              <a:cs typeface="Arial Black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虚拟输电线路服务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电力批发市场套利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系统惯量服务</a:t>
            </a:r>
            <a:endParaRPr sz="1000">
              <a:latin typeface="微软雅黑"/>
              <a:cs typeface="微软雅黑"/>
            </a:endParaRPr>
          </a:p>
          <a:p>
            <a:pPr marL="214629" indent="-177165">
              <a:lnSpc>
                <a:spcPct val="100000"/>
              </a:lnSpc>
              <a:spcBef>
                <a:spcPts val="19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项目效益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节省电网服务成本超过</a:t>
            </a:r>
            <a:r>
              <a:rPr dirty="0" sz="1000" spc="25">
                <a:latin typeface="微软雅黑"/>
                <a:cs typeface="微软雅黑"/>
              </a:rPr>
              <a:t> </a:t>
            </a:r>
            <a:r>
              <a:rPr dirty="0" sz="1000" spc="-135">
                <a:latin typeface="Arial Black"/>
                <a:cs typeface="Arial Black"/>
              </a:rPr>
              <a:t>1.5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亿澳元</a:t>
            </a:r>
            <a:r>
              <a:rPr dirty="0" sz="1000" spc="-125">
                <a:latin typeface="微软雅黑"/>
                <a:cs typeface="微软雅黑"/>
              </a:rPr>
              <a:t>（</a:t>
            </a:r>
            <a:r>
              <a:rPr dirty="0" sz="1000" spc="-125">
                <a:latin typeface="Arial Black"/>
                <a:cs typeface="Arial Black"/>
              </a:rPr>
              <a:t>2017-2020</a:t>
            </a:r>
            <a:r>
              <a:rPr dirty="0" sz="1000" spc="-125">
                <a:latin typeface="微软雅黑"/>
                <a:cs typeface="微软雅黑"/>
              </a:rPr>
              <a:t>）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电网频率合格率提升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30%  </a:t>
            </a:r>
            <a:r>
              <a:rPr dirty="0" sz="1000" spc="-5">
                <a:latin typeface="微软雅黑"/>
                <a:cs typeface="微软雅黑"/>
              </a:rPr>
              <a:t>以上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减少碳排放约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50  </a:t>
            </a:r>
            <a:r>
              <a:rPr dirty="0" sz="1000" spc="-5">
                <a:latin typeface="微软雅黑"/>
                <a:cs typeface="微软雅黑"/>
              </a:rPr>
              <a:t>万吨</a:t>
            </a:r>
            <a:r>
              <a:rPr dirty="0" sz="1000" spc="220">
                <a:latin typeface="Arial Black"/>
                <a:cs typeface="Arial Black"/>
              </a:rPr>
              <a:t>/</a:t>
            </a:r>
            <a:r>
              <a:rPr dirty="0" sz="1000" spc="-5">
                <a:latin typeface="微软雅黑"/>
                <a:cs typeface="微软雅黑"/>
              </a:rPr>
              <a:t>年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投资回报周期</a:t>
            </a:r>
            <a:r>
              <a:rPr dirty="0" sz="1000" spc="-90">
                <a:latin typeface="微软雅黑"/>
                <a:cs typeface="微软雅黑"/>
              </a:rPr>
              <a:t>：</a:t>
            </a:r>
            <a:r>
              <a:rPr dirty="0" sz="1000" spc="-90">
                <a:latin typeface="Arial Black"/>
                <a:cs typeface="Arial Black"/>
              </a:rPr>
              <a:t>4-5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年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抽水蓄能技术原理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6504" y="788705"/>
            <a:ext cx="2634615" cy="187071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微软雅黑"/>
                <a:cs typeface="微软雅黑"/>
              </a:rPr>
              <a:t>工作原理</a:t>
            </a:r>
            <a:endParaRPr sz="1100">
              <a:latin typeface="微软雅黑"/>
              <a:cs typeface="微软雅黑"/>
            </a:endParaRPr>
          </a:p>
          <a:p>
            <a:pPr marL="3403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40995" algn="l"/>
              </a:tabLst>
            </a:pPr>
            <a:r>
              <a:rPr dirty="0" sz="1100" spc="-10">
                <a:latin typeface="微软雅黑"/>
                <a:cs typeface="微软雅黑"/>
              </a:rPr>
              <a:t>基于势能储存与转换</a:t>
            </a:r>
            <a:endParaRPr sz="1100">
              <a:latin typeface="微软雅黑"/>
              <a:cs typeface="微软雅黑"/>
            </a:endParaRPr>
          </a:p>
          <a:p>
            <a:pPr marL="340360" indent="-177800">
              <a:lnSpc>
                <a:spcPct val="100000"/>
              </a:lnSpc>
              <a:spcBef>
                <a:spcPts val="330"/>
              </a:spcBef>
              <a:buClr>
                <a:srgbClr val="1B5EA8"/>
              </a:buClr>
              <a:buFont typeface="Cambria"/>
              <a:buChar char="►"/>
              <a:tabLst>
                <a:tab pos="340995" algn="l"/>
              </a:tabLst>
            </a:pPr>
            <a:r>
              <a:rPr dirty="0" sz="1100" spc="-10">
                <a:latin typeface="微软雅黑"/>
                <a:cs typeface="微软雅黑"/>
              </a:rPr>
              <a:t>低谷电力：抽水至高水库储存势能</a:t>
            </a:r>
            <a:endParaRPr sz="1100">
              <a:latin typeface="微软雅黑"/>
              <a:cs typeface="微软雅黑"/>
            </a:endParaRPr>
          </a:p>
          <a:p>
            <a:pPr marL="3403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40995" algn="l"/>
              </a:tabLst>
            </a:pPr>
            <a:r>
              <a:rPr dirty="0" sz="1100" spc="-10">
                <a:latin typeface="微软雅黑"/>
                <a:cs typeface="微软雅黑"/>
              </a:rPr>
              <a:t>高峰时段：放水发电转换为电能</a:t>
            </a:r>
            <a:endParaRPr sz="1100">
              <a:latin typeface="微软雅黑"/>
              <a:cs typeface="微软雅黑"/>
            </a:endParaRPr>
          </a:p>
          <a:p>
            <a:pPr marL="3403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40995" algn="l"/>
              </a:tabLst>
            </a:pPr>
            <a:r>
              <a:rPr dirty="0" sz="1100" spc="-10">
                <a:latin typeface="微软雅黑"/>
                <a:cs typeface="微软雅黑"/>
              </a:rPr>
              <a:t>能量存储公式：</a:t>
            </a:r>
            <a:endParaRPr sz="1100">
              <a:latin typeface="微软雅黑"/>
              <a:cs typeface="微软雅黑"/>
            </a:endParaRPr>
          </a:p>
          <a:p>
            <a:pPr marL="340360" indent="598170">
              <a:lnSpc>
                <a:spcPct val="100000"/>
              </a:lnSpc>
              <a:spcBef>
                <a:spcPts val="1130"/>
              </a:spcBef>
              <a:tabLst>
                <a:tab pos="2406015" algn="l"/>
              </a:tabLst>
            </a:pPr>
            <a:r>
              <a:rPr dirty="0" sz="1100" spc="-85" i="1">
                <a:latin typeface="Arial"/>
                <a:cs typeface="Arial"/>
              </a:rPr>
              <a:t>E </a:t>
            </a:r>
            <a:r>
              <a:rPr dirty="0" sz="1100" spc="110">
                <a:latin typeface="Garamond"/>
                <a:cs typeface="Garamond"/>
              </a:rPr>
              <a:t>= </a:t>
            </a:r>
            <a:r>
              <a:rPr dirty="0" sz="1100" spc="-110" b="0" i="1">
                <a:latin typeface="Bookman Old Style"/>
                <a:cs typeface="Bookman Old Style"/>
              </a:rPr>
              <a:t>η </a:t>
            </a:r>
            <a:r>
              <a:rPr dirty="0" sz="1100" spc="-5" i="1">
                <a:latin typeface="Helonia"/>
                <a:cs typeface="Helonia"/>
              </a:rPr>
              <a:t>· </a:t>
            </a:r>
            <a:r>
              <a:rPr dirty="0" sz="1100" spc="-30" b="0" i="1">
                <a:latin typeface="Bookman Old Style"/>
                <a:cs typeface="Bookman Old Style"/>
              </a:rPr>
              <a:t>ρ </a:t>
            </a:r>
            <a:r>
              <a:rPr dirty="0" sz="1100" spc="-5" i="1">
                <a:latin typeface="Helonia"/>
                <a:cs typeface="Helonia"/>
              </a:rPr>
              <a:t>· </a:t>
            </a:r>
            <a:r>
              <a:rPr dirty="0" sz="1100" spc="-70" i="1">
                <a:latin typeface="Arial"/>
                <a:cs typeface="Arial"/>
              </a:rPr>
              <a:t>g </a:t>
            </a:r>
            <a:r>
              <a:rPr dirty="0" sz="1100" spc="-5" i="1">
                <a:latin typeface="Helonia"/>
                <a:cs typeface="Helonia"/>
              </a:rPr>
              <a:t>· </a:t>
            </a:r>
            <a:r>
              <a:rPr dirty="0" sz="1100" spc="-50" i="1">
                <a:latin typeface="Arial"/>
                <a:cs typeface="Arial"/>
              </a:rPr>
              <a:t>h</a:t>
            </a:r>
            <a:r>
              <a:rPr dirty="0" sz="1100" spc="-229" i="1">
                <a:latin typeface="Arial"/>
                <a:cs typeface="Arial"/>
              </a:rPr>
              <a:t> </a:t>
            </a:r>
            <a:r>
              <a:rPr dirty="0" sz="1100" spc="-5" i="1">
                <a:latin typeface="Helonia"/>
                <a:cs typeface="Helonia"/>
              </a:rPr>
              <a:t>·</a:t>
            </a:r>
            <a:r>
              <a:rPr dirty="0" sz="1100" spc="-65" i="1">
                <a:latin typeface="Helonia"/>
                <a:cs typeface="Helonia"/>
              </a:rPr>
              <a:t> </a:t>
            </a:r>
            <a:r>
              <a:rPr dirty="0" sz="1100" spc="-10" i="1">
                <a:latin typeface="Arial"/>
                <a:cs typeface="Arial"/>
              </a:rPr>
              <a:t>V	</a:t>
            </a:r>
            <a:r>
              <a:rPr dirty="0" sz="1100" spc="-70">
                <a:latin typeface="Arial Black"/>
                <a:cs typeface="Arial Black"/>
              </a:rPr>
              <a:t>(1)</a:t>
            </a:r>
            <a:endParaRPr sz="1100">
              <a:latin typeface="Arial Black"/>
              <a:cs typeface="Arial Black"/>
            </a:endParaRPr>
          </a:p>
          <a:p>
            <a:pPr marL="340360" marR="43815">
              <a:lnSpc>
                <a:spcPct val="102699"/>
              </a:lnSpc>
              <a:spcBef>
                <a:spcPts val="1095"/>
              </a:spcBef>
            </a:pPr>
            <a:r>
              <a:rPr dirty="0" sz="1100" spc="-10">
                <a:latin typeface="微软雅黑"/>
                <a:cs typeface="微软雅黑"/>
              </a:rPr>
              <a:t>其中</a:t>
            </a:r>
            <a:r>
              <a:rPr dirty="0" sz="1100" spc="-114">
                <a:latin typeface="微软雅黑"/>
                <a:cs typeface="微软雅黑"/>
              </a:rPr>
              <a:t>：</a:t>
            </a:r>
            <a:r>
              <a:rPr dirty="0" sz="1100" spc="-114" b="0" i="1">
                <a:latin typeface="Bookman Old Style"/>
                <a:cs typeface="Bookman Old Style"/>
              </a:rPr>
              <a:t>η</a:t>
            </a:r>
            <a:r>
              <a:rPr dirty="0" sz="1100" spc="25" b="0" i="1">
                <a:latin typeface="Bookman Old Style"/>
                <a:cs typeface="Bookman Old Style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为效率</a:t>
            </a:r>
            <a:r>
              <a:rPr dirty="0" sz="1100" spc="-80">
                <a:latin typeface="微软雅黑"/>
                <a:cs typeface="微软雅黑"/>
              </a:rPr>
              <a:t>，</a:t>
            </a:r>
            <a:r>
              <a:rPr dirty="0" sz="1100" spc="-80" b="0" i="1">
                <a:latin typeface="Bookman Old Style"/>
                <a:cs typeface="Bookman Old Style"/>
              </a:rPr>
              <a:t>ρ</a:t>
            </a:r>
            <a:r>
              <a:rPr dirty="0" sz="1100" spc="-10" b="0" i="1">
                <a:latin typeface="Bookman Old Style"/>
                <a:cs typeface="Bookman Old Style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为水密度</a:t>
            </a:r>
            <a:r>
              <a:rPr dirty="0" sz="1100" spc="-100">
                <a:latin typeface="微软雅黑"/>
                <a:cs typeface="微软雅黑"/>
              </a:rPr>
              <a:t>，</a:t>
            </a:r>
            <a:r>
              <a:rPr dirty="0" sz="1100" spc="-100" i="1">
                <a:latin typeface="Arial"/>
                <a:cs typeface="Arial"/>
              </a:rPr>
              <a:t>g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为重 力加速度</a:t>
            </a:r>
            <a:r>
              <a:rPr dirty="0" sz="1100" spc="-35">
                <a:latin typeface="微软雅黑"/>
                <a:cs typeface="微软雅黑"/>
              </a:rPr>
              <a:t>，</a:t>
            </a:r>
            <a:r>
              <a:rPr dirty="0" sz="1100" spc="-35" i="1">
                <a:latin typeface="Arial"/>
                <a:cs typeface="Arial"/>
              </a:rPr>
              <a:t>h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为水头高度，</a:t>
            </a:r>
            <a:r>
              <a:rPr dirty="0" sz="1100" spc="-10" i="1">
                <a:latin typeface="Arial"/>
                <a:cs typeface="Arial"/>
              </a:rPr>
              <a:t>V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为水量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61771" y="921967"/>
            <a:ext cx="864235" cy="216535"/>
          </a:xfrm>
          <a:custGeom>
            <a:avLst/>
            <a:gdLst/>
            <a:ahLst/>
            <a:cxnLst/>
            <a:rect l="l" t="t" r="r" b="b"/>
            <a:pathLst>
              <a:path w="864235" h="216534">
                <a:moveTo>
                  <a:pt x="864019" y="108002"/>
                </a:moveTo>
                <a:lnTo>
                  <a:pt x="841995" y="73865"/>
                </a:lnTo>
                <a:lnTo>
                  <a:pt x="780667" y="44217"/>
                </a:lnTo>
                <a:lnTo>
                  <a:pt x="737487" y="31632"/>
                </a:lnTo>
                <a:lnTo>
                  <a:pt x="687150" y="20838"/>
                </a:lnTo>
                <a:lnTo>
                  <a:pt x="630544" y="12054"/>
                </a:lnTo>
                <a:lnTo>
                  <a:pt x="568559" y="5505"/>
                </a:lnTo>
                <a:lnTo>
                  <a:pt x="502084" y="1413"/>
                </a:lnTo>
                <a:lnTo>
                  <a:pt x="432009" y="0"/>
                </a:lnTo>
                <a:lnTo>
                  <a:pt x="361934" y="1413"/>
                </a:lnTo>
                <a:lnTo>
                  <a:pt x="295460" y="5505"/>
                </a:lnTo>
                <a:lnTo>
                  <a:pt x="233475" y="12054"/>
                </a:lnTo>
                <a:lnTo>
                  <a:pt x="176869" y="20838"/>
                </a:lnTo>
                <a:lnTo>
                  <a:pt x="126531" y="31632"/>
                </a:lnTo>
                <a:lnTo>
                  <a:pt x="83351" y="44217"/>
                </a:lnTo>
                <a:lnTo>
                  <a:pt x="22023" y="73865"/>
                </a:lnTo>
                <a:lnTo>
                  <a:pt x="0" y="108002"/>
                </a:lnTo>
                <a:lnTo>
                  <a:pt x="5654" y="125521"/>
                </a:lnTo>
                <a:lnTo>
                  <a:pt x="48219" y="157636"/>
                </a:lnTo>
                <a:lnTo>
                  <a:pt x="126531" y="184372"/>
                </a:lnTo>
                <a:lnTo>
                  <a:pt x="176869" y="195166"/>
                </a:lnTo>
                <a:lnTo>
                  <a:pt x="233475" y="203950"/>
                </a:lnTo>
                <a:lnTo>
                  <a:pt x="295460" y="210498"/>
                </a:lnTo>
                <a:lnTo>
                  <a:pt x="361934" y="214591"/>
                </a:lnTo>
                <a:lnTo>
                  <a:pt x="432009" y="216004"/>
                </a:lnTo>
                <a:lnTo>
                  <a:pt x="502084" y="214591"/>
                </a:lnTo>
                <a:lnTo>
                  <a:pt x="568559" y="210498"/>
                </a:lnTo>
                <a:lnTo>
                  <a:pt x="630544" y="203950"/>
                </a:lnTo>
                <a:lnTo>
                  <a:pt x="687150" y="195166"/>
                </a:lnTo>
                <a:lnTo>
                  <a:pt x="737487" y="184372"/>
                </a:lnTo>
                <a:lnTo>
                  <a:pt x="780667" y="171787"/>
                </a:lnTo>
                <a:lnTo>
                  <a:pt x="841995" y="142139"/>
                </a:lnTo>
                <a:lnTo>
                  <a:pt x="864019" y="1080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61771" y="1029969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4">
                <a:moveTo>
                  <a:pt x="0" y="0"/>
                </a:moveTo>
                <a:lnTo>
                  <a:pt x="0" y="216004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25790" y="1029969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4">
                <a:moveTo>
                  <a:pt x="0" y="0"/>
                </a:moveTo>
                <a:lnTo>
                  <a:pt x="0" y="216004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61771" y="921967"/>
            <a:ext cx="864235" cy="432434"/>
          </a:xfrm>
          <a:custGeom>
            <a:avLst/>
            <a:gdLst/>
            <a:ahLst/>
            <a:cxnLst/>
            <a:rect l="l" t="t" r="r" b="b"/>
            <a:pathLst>
              <a:path w="864235" h="432434">
                <a:moveTo>
                  <a:pt x="432009" y="0"/>
                </a:moveTo>
                <a:lnTo>
                  <a:pt x="361934" y="1413"/>
                </a:lnTo>
                <a:lnTo>
                  <a:pt x="295460" y="5505"/>
                </a:lnTo>
                <a:lnTo>
                  <a:pt x="233475" y="12054"/>
                </a:lnTo>
                <a:lnTo>
                  <a:pt x="176869" y="20838"/>
                </a:lnTo>
                <a:lnTo>
                  <a:pt x="126531" y="31632"/>
                </a:lnTo>
                <a:lnTo>
                  <a:pt x="83351" y="44217"/>
                </a:lnTo>
                <a:lnTo>
                  <a:pt x="22023" y="73865"/>
                </a:lnTo>
                <a:lnTo>
                  <a:pt x="0" y="108002"/>
                </a:lnTo>
                <a:lnTo>
                  <a:pt x="0" y="324007"/>
                </a:lnTo>
                <a:lnTo>
                  <a:pt x="22023" y="358144"/>
                </a:lnTo>
                <a:lnTo>
                  <a:pt x="83351" y="387792"/>
                </a:lnTo>
                <a:lnTo>
                  <a:pt x="126531" y="400376"/>
                </a:lnTo>
                <a:lnTo>
                  <a:pt x="176869" y="411171"/>
                </a:lnTo>
                <a:lnTo>
                  <a:pt x="233475" y="419954"/>
                </a:lnTo>
                <a:lnTo>
                  <a:pt x="295460" y="426503"/>
                </a:lnTo>
                <a:lnTo>
                  <a:pt x="361934" y="430596"/>
                </a:lnTo>
                <a:lnTo>
                  <a:pt x="432009" y="432009"/>
                </a:lnTo>
                <a:lnTo>
                  <a:pt x="502084" y="430596"/>
                </a:lnTo>
                <a:lnTo>
                  <a:pt x="568559" y="426503"/>
                </a:lnTo>
                <a:lnTo>
                  <a:pt x="630544" y="419954"/>
                </a:lnTo>
                <a:lnTo>
                  <a:pt x="687150" y="411171"/>
                </a:lnTo>
                <a:lnTo>
                  <a:pt x="737487" y="400376"/>
                </a:lnTo>
                <a:lnTo>
                  <a:pt x="780667" y="387792"/>
                </a:lnTo>
                <a:lnTo>
                  <a:pt x="841995" y="358144"/>
                </a:lnTo>
                <a:lnTo>
                  <a:pt x="864019" y="324007"/>
                </a:lnTo>
                <a:lnTo>
                  <a:pt x="864019" y="108002"/>
                </a:lnTo>
                <a:lnTo>
                  <a:pt x="841995" y="73865"/>
                </a:lnTo>
                <a:lnTo>
                  <a:pt x="780667" y="44217"/>
                </a:lnTo>
                <a:lnTo>
                  <a:pt x="737487" y="31632"/>
                </a:lnTo>
                <a:lnTo>
                  <a:pt x="687150" y="20838"/>
                </a:lnTo>
                <a:lnTo>
                  <a:pt x="630544" y="12054"/>
                </a:lnTo>
                <a:lnTo>
                  <a:pt x="568559" y="5505"/>
                </a:lnTo>
                <a:lnTo>
                  <a:pt x="502084" y="1413"/>
                </a:lnTo>
                <a:lnTo>
                  <a:pt x="432009" y="0"/>
                </a:lnTo>
                <a:close/>
              </a:path>
            </a:pathLst>
          </a:custGeom>
          <a:solidFill>
            <a:srgbClr val="B2B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073258" y="927708"/>
            <a:ext cx="441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微软雅黑"/>
                <a:cs typeface="微软雅黑"/>
              </a:rPr>
              <a:t>上水库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45766" y="1742786"/>
            <a:ext cx="1296035" cy="302895"/>
          </a:xfrm>
          <a:custGeom>
            <a:avLst/>
            <a:gdLst/>
            <a:ahLst/>
            <a:cxnLst/>
            <a:rect l="l" t="t" r="r" b="b"/>
            <a:pathLst>
              <a:path w="1296035" h="302894">
                <a:moveTo>
                  <a:pt x="1296029" y="151202"/>
                </a:moveTo>
                <a:lnTo>
                  <a:pt x="1262993" y="103410"/>
                </a:lnTo>
                <a:lnTo>
                  <a:pt x="1207557" y="74887"/>
                </a:lnTo>
                <a:lnTo>
                  <a:pt x="1171001" y="61903"/>
                </a:lnTo>
                <a:lnTo>
                  <a:pt x="1129080" y="49895"/>
                </a:lnTo>
                <a:lnTo>
                  <a:pt x="1082190" y="38954"/>
                </a:lnTo>
                <a:lnTo>
                  <a:pt x="1030725" y="29173"/>
                </a:lnTo>
                <a:lnTo>
                  <a:pt x="975081" y="20643"/>
                </a:lnTo>
                <a:lnTo>
                  <a:pt x="915654" y="13457"/>
                </a:lnTo>
                <a:lnTo>
                  <a:pt x="852839" y="7708"/>
                </a:lnTo>
                <a:lnTo>
                  <a:pt x="787030" y="3487"/>
                </a:lnTo>
                <a:lnTo>
                  <a:pt x="718623" y="887"/>
                </a:lnTo>
                <a:lnTo>
                  <a:pt x="648014" y="0"/>
                </a:lnTo>
                <a:lnTo>
                  <a:pt x="577405" y="887"/>
                </a:lnTo>
                <a:lnTo>
                  <a:pt x="508998" y="3487"/>
                </a:lnTo>
                <a:lnTo>
                  <a:pt x="443190" y="7708"/>
                </a:lnTo>
                <a:lnTo>
                  <a:pt x="380374" y="13457"/>
                </a:lnTo>
                <a:lnTo>
                  <a:pt x="320947" y="20643"/>
                </a:lnTo>
                <a:lnTo>
                  <a:pt x="265303" y="29173"/>
                </a:lnTo>
                <a:lnTo>
                  <a:pt x="213839" y="38954"/>
                </a:lnTo>
                <a:lnTo>
                  <a:pt x="166948" y="49895"/>
                </a:lnTo>
                <a:lnTo>
                  <a:pt x="125027" y="61903"/>
                </a:lnTo>
                <a:lnTo>
                  <a:pt x="88471" y="74887"/>
                </a:lnTo>
                <a:lnTo>
                  <a:pt x="33035" y="103410"/>
                </a:lnTo>
                <a:lnTo>
                  <a:pt x="3802" y="134727"/>
                </a:lnTo>
                <a:lnTo>
                  <a:pt x="0" y="151202"/>
                </a:lnTo>
                <a:lnTo>
                  <a:pt x="3802" y="167677"/>
                </a:lnTo>
                <a:lnTo>
                  <a:pt x="33035" y="198994"/>
                </a:lnTo>
                <a:lnTo>
                  <a:pt x="88471" y="227517"/>
                </a:lnTo>
                <a:lnTo>
                  <a:pt x="125027" y="240501"/>
                </a:lnTo>
                <a:lnTo>
                  <a:pt x="166948" y="252509"/>
                </a:lnTo>
                <a:lnTo>
                  <a:pt x="213839" y="263450"/>
                </a:lnTo>
                <a:lnTo>
                  <a:pt x="265303" y="273232"/>
                </a:lnTo>
                <a:lnTo>
                  <a:pt x="320947" y="281761"/>
                </a:lnTo>
                <a:lnTo>
                  <a:pt x="380374" y="288947"/>
                </a:lnTo>
                <a:lnTo>
                  <a:pt x="443190" y="294696"/>
                </a:lnTo>
                <a:lnTo>
                  <a:pt x="508998" y="298917"/>
                </a:lnTo>
                <a:lnTo>
                  <a:pt x="577405" y="301518"/>
                </a:lnTo>
                <a:lnTo>
                  <a:pt x="648014" y="302405"/>
                </a:lnTo>
                <a:lnTo>
                  <a:pt x="718623" y="301518"/>
                </a:lnTo>
                <a:lnTo>
                  <a:pt x="787030" y="298917"/>
                </a:lnTo>
                <a:lnTo>
                  <a:pt x="852839" y="294696"/>
                </a:lnTo>
                <a:lnTo>
                  <a:pt x="915654" y="288947"/>
                </a:lnTo>
                <a:lnTo>
                  <a:pt x="975081" y="281761"/>
                </a:lnTo>
                <a:lnTo>
                  <a:pt x="1030725" y="273232"/>
                </a:lnTo>
                <a:lnTo>
                  <a:pt x="1082190" y="263450"/>
                </a:lnTo>
                <a:lnTo>
                  <a:pt x="1129080" y="252509"/>
                </a:lnTo>
                <a:lnTo>
                  <a:pt x="1171001" y="240501"/>
                </a:lnTo>
                <a:lnTo>
                  <a:pt x="1207557" y="227517"/>
                </a:lnTo>
                <a:lnTo>
                  <a:pt x="1262993" y="198994"/>
                </a:lnTo>
                <a:lnTo>
                  <a:pt x="1292226" y="167677"/>
                </a:lnTo>
                <a:lnTo>
                  <a:pt x="1296029" y="15120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645766" y="1893989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004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41795" y="1893989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004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45766" y="1742786"/>
            <a:ext cx="1296035" cy="518795"/>
          </a:xfrm>
          <a:custGeom>
            <a:avLst/>
            <a:gdLst/>
            <a:ahLst/>
            <a:cxnLst/>
            <a:rect l="l" t="t" r="r" b="b"/>
            <a:pathLst>
              <a:path w="1296035" h="518794">
                <a:moveTo>
                  <a:pt x="648014" y="0"/>
                </a:moveTo>
                <a:lnTo>
                  <a:pt x="577405" y="887"/>
                </a:lnTo>
                <a:lnTo>
                  <a:pt x="508998" y="3487"/>
                </a:lnTo>
                <a:lnTo>
                  <a:pt x="443190" y="7708"/>
                </a:lnTo>
                <a:lnTo>
                  <a:pt x="380374" y="13457"/>
                </a:lnTo>
                <a:lnTo>
                  <a:pt x="320947" y="20643"/>
                </a:lnTo>
                <a:lnTo>
                  <a:pt x="265303" y="29173"/>
                </a:lnTo>
                <a:lnTo>
                  <a:pt x="213839" y="38954"/>
                </a:lnTo>
                <a:lnTo>
                  <a:pt x="166948" y="49895"/>
                </a:lnTo>
                <a:lnTo>
                  <a:pt x="125027" y="61903"/>
                </a:lnTo>
                <a:lnTo>
                  <a:pt x="88471" y="74887"/>
                </a:lnTo>
                <a:lnTo>
                  <a:pt x="33035" y="103410"/>
                </a:lnTo>
                <a:lnTo>
                  <a:pt x="3802" y="134727"/>
                </a:lnTo>
                <a:lnTo>
                  <a:pt x="0" y="151202"/>
                </a:lnTo>
                <a:lnTo>
                  <a:pt x="0" y="367207"/>
                </a:lnTo>
                <a:lnTo>
                  <a:pt x="33035" y="414999"/>
                </a:lnTo>
                <a:lnTo>
                  <a:pt x="88471" y="443522"/>
                </a:lnTo>
                <a:lnTo>
                  <a:pt x="125027" y="456506"/>
                </a:lnTo>
                <a:lnTo>
                  <a:pt x="166948" y="468514"/>
                </a:lnTo>
                <a:lnTo>
                  <a:pt x="213839" y="479455"/>
                </a:lnTo>
                <a:lnTo>
                  <a:pt x="265303" y="489236"/>
                </a:lnTo>
                <a:lnTo>
                  <a:pt x="320947" y="497766"/>
                </a:lnTo>
                <a:lnTo>
                  <a:pt x="380374" y="504952"/>
                </a:lnTo>
                <a:lnTo>
                  <a:pt x="443190" y="510701"/>
                </a:lnTo>
                <a:lnTo>
                  <a:pt x="508998" y="514922"/>
                </a:lnTo>
                <a:lnTo>
                  <a:pt x="577405" y="517522"/>
                </a:lnTo>
                <a:lnTo>
                  <a:pt x="648014" y="518409"/>
                </a:lnTo>
                <a:lnTo>
                  <a:pt x="718623" y="517522"/>
                </a:lnTo>
                <a:lnTo>
                  <a:pt x="787030" y="514922"/>
                </a:lnTo>
                <a:lnTo>
                  <a:pt x="852839" y="510701"/>
                </a:lnTo>
                <a:lnTo>
                  <a:pt x="915654" y="504952"/>
                </a:lnTo>
                <a:lnTo>
                  <a:pt x="975081" y="497766"/>
                </a:lnTo>
                <a:lnTo>
                  <a:pt x="1030725" y="489236"/>
                </a:lnTo>
                <a:lnTo>
                  <a:pt x="1082190" y="479455"/>
                </a:lnTo>
                <a:lnTo>
                  <a:pt x="1129080" y="468514"/>
                </a:lnTo>
                <a:lnTo>
                  <a:pt x="1171001" y="456506"/>
                </a:lnTo>
                <a:lnTo>
                  <a:pt x="1207557" y="443522"/>
                </a:lnTo>
                <a:lnTo>
                  <a:pt x="1262993" y="414999"/>
                </a:lnTo>
                <a:lnTo>
                  <a:pt x="1292226" y="383682"/>
                </a:lnTo>
                <a:lnTo>
                  <a:pt x="1296029" y="367207"/>
                </a:lnTo>
                <a:lnTo>
                  <a:pt x="1296029" y="151202"/>
                </a:lnTo>
                <a:lnTo>
                  <a:pt x="1262993" y="103410"/>
                </a:lnTo>
                <a:lnTo>
                  <a:pt x="1207557" y="74887"/>
                </a:lnTo>
                <a:lnTo>
                  <a:pt x="1171001" y="61903"/>
                </a:lnTo>
                <a:lnTo>
                  <a:pt x="1129080" y="49895"/>
                </a:lnTo>
                <a:lnTo>
                  <a:pt x="1082190" y="38954"/>
                </a:lnTo>
                <a:lnTo>
                  <a:pt x="1030725" y="29173"/>
                </a:lnTo>
                <a:lnTo>
                  <a:pt x="975081" y="20643"/>
                </a:lnTo>
                <a:lnTo>
                  <a:pt x="915654" y="13457"/>
                </a:lnTo>
                <a:lnTo>
                  <a:pt x="852839" y="7708"/>
                </a:lnTo>
                <a:lnTo>
                  <a:pt x="787030" y="3487"/>
                </a:lnTo>
                <a:lnTo>
                  <a:pt x="718623" y="887"/>
                </a:lnTo>
                <a:lnTo>
                  <a:pt x="648014" y="0"/>
                </a:lnTo>
                <a:close/>
              </a:path>
            </a:pathLst>
          </a:custGeom>
          <a:solidFill>
            <a:srgbClr val="B2B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61771" y="1245974"/>
            <a:ext cx="216535" cy="540385"/>
          </a:xfrm>
          <a:custGeom>
            <a:avLst/>
            <a:gdLst/>
            <a:ahLst/>
            <a:cxnLst/>
            <a:rect l="l" t="t" r="r" b="b"/>
            <a:pathLst>
              <a:path w="216535" h="540385">
                <a:moveTo>
                  <a:pt x="216004" y="0"/>
                </a:moveTo>
                <a:lnTo>
                  <a:pt x="0" y="540012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53768" y="135397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4">
                <a:moveTo>
                  <a:pt x="0" y="216005"/>
                </a:moveTo>
                <a:lnTo>
                  <a:pt x="0" y="0"/>
                </a:lnTo>
                <a:lnTo>
                  <a:pt x="216005" y="0"/>
                </a:lnTo>
                <a:lnTo>
                  <a:pt x="216005" y="216005"/>
                </a:lnTo>
                <a:lnTo>
                  <a:pt x="0" y="21600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53768" y="135397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4">
                <a:moveTo>
                  <a:pt x="0" y="216005"/>
                </a:moveTo>
                <a:lnTo>
                  <a:pt x="0" y="0"/>
                </a:lnTo>
                <a:lnTo>
                  <a:pt x="216005" y="0"/>
                </a:lnTo>
                <a:lnTo>
                  <a:pt x="216005" y="216005"/>
                </a:lnTo>
                <a:lnTo>
                  <a:pt x="0" y="21600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606609" y="1350884"/>
            <a:ext cx="5105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微软雅黑"/>
                <a:cs typeface="微软雅黑"/>
              </a:rPr>
              <a:t>泵</a:t>
            </a:r>
            <a:r>
              <a:rPr dirty="0" sz="1100" spc="235">
                <a:latin typeface="Arial Black"/>
                <a:cs typeface="Arial Black"/>
              </a:rPr>
              <a:t>/</a:t>
            </a:r>
            <a:r>
              <a:rPr dirty="0" sz="1100" spc="-10">
                <a:latin typeface="微软雅黑"/>
                <a:cs typeface="微软雅黑"/>
              </a:rPr>
              <a:t>机组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904971" y="1245974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69">
                <a:moveTo>
                  <a:pt x="0" y="0"/>
                </a:moveTo>
                <a:lnTo>
                  <a:pt x="0" y="77417"/>
                </a:lnTo>
              </a:path>
            </a:pathLst>
          </a:custGeom>
          <a:ln w="1012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78655" y="1303654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5">
                <a:moveTo>
                  <a:pt x="52633" y="0"/>
                </a:moveTo>
                <a:lnTo>
                  <a:pt x="44589" y="3855"/>
                </a:lnTo>
                <a:lnTo>
                  <a:pt x="36391" y="11102"/>
                </a:lnTo>
                <a:lnTo>
                  <a:pt x="29734" y="18966"/>
                </a:lnTo>
                <a:lnTo>
                  <a:pt x="26316" y="24671"/>
                </a:lnTo>
                <a:lnTo>
                  <a:pt x="22898" y="18966"/>
                </a:lnTo>
                <a:lnTo>
                  <a:pt x="16242" y="11102"/>
                </a:lnTo>
                <a:lnTo>
                  <a:pt x="8044" y="3855"/>
                </a:lnTo>
                <a:lnTo>
                  <a:pt x="0" y="0"/>
                </a:lnTo>
              </a:path>
            </a:pathLst>
          </a:custGeom>
          <a:ln w="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943515" y="1229434"/>
            <a:ext cx="579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FF0000"/>
                </a:solidFill>
                <a:latin typeface="微软雅黑"/>
                <a:cs typeface="微软雅黑"/>
              </a:rPr>
              <a:t>放水发电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904971" y="1591583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69">
                <a:moveTo>
                  <a:pt x="0" y="0"/>
                </a:moveTo>
                <a:lnTo>
                  <a:pt x="0" y="77417"/>
                </a:lnTo>
              </a:path>
            </a:pathLst>
          </a:custGeom>
          <a:ln w="10122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78655" y="1649263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52633" y="0"/>
                </a:moveTo>
                <a:lnTo>
                  <a:pt x="44589" y="3855"/>
                </a:lnTo>
                <a:lnTo>
                  <a:pt x="36391" y="11102"/>
                </a:lnTo>
                <a:lnTo>
                  <a:pt x="29734" y="18966"/>
                </a:lnTo>
                <a:lnTo>
                  <a:pt x="26316" y="24671"/>
                </a:lnTo>
                <a:lnTo>
                  <a:pt x="22898" y="18966"/>
                </a:lnTo>
                <a:lnTo>
                  <a:pt x="16242" y="11102"/>
                </a:lnTo>
                <a:lnTo>
                  <a:pt x="8044" y="3855"/>
                </a:lnTo>
                <a:lnTo>
                  <a:pt x="0" y="0"/>
                </a:lnTo>
              </a:path>
            </a:pathLst>
          </a:custGeom>
          <a:ln w="8097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943515" y="1575992"/>
            <a:ext cx="579755" cy="5156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00FF00"/>
                </a:solidFill>
                <a:latin typeface="微软雅黑"/>
                <a:cs typeface="微软雅黑"/>
              </a:rPr>
              <a:t>抽水蓄能</a:t>
            </a:r>
            <a:endParaRPr sz="1100">
              <a:latin typeface="微软雅黑"/>
              <a:cs typeface="微软雅黑"/>
            </a:endParaRPr>
          </a:p>
          <a:p>
            <a:pPr algn="r" marR="13335">
              <a:lnSpc>
                <a:spcPct val="100000"/>
              </a:lnSpc>
              <a:spcBef>
                <a:spcPts val="1230"/>
              </a:spcBef>
            </a:pPr>
            <a:r>
              <a:rPr dirty="0" sz="1100" spc="-10">
                <a:latin typeface="微软雅黑"/>
                <a:cs typeface="微软雅黑"/>
              </a:rPr>
              <a:t>下水库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76015" y="2317221"/>
            <a:ext cx="136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1B5EA8"/>
                </a:solidFill>
                <a:latin typeface="微软雅黑"/>
                <a:cs typeface="微软雅黑"/>
              </a:rPr>
              <a:t>图</a:t>
            </a:r>
            <a:r>
              <a:rPr dirty="0" sz="1000" spc="-60">
                <a:solidFill>
                  <a:srgbClr val="1B5EA8"/>
                </a:solidFill>
                <a:latin typeface="Arial Black"/>
                <a:cs typeface="Arial Black"/>
              </a:rPr>
              <a:t>:</a:t>
            </a:r>
            <a:r>
              <a:rPr dirty="0" sz="1000" spc="-70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抽水蓄能系统示意图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抽水蓄能关键参数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1955" y="1024239"/>
            <a:ext cx="2496185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能量密度</a:t>
            </a:r>
            <a:r>
              <a:rPr dirty="0" sz="1100" spc="-10">
                <a:latin typeface="微软雅黑"/>
                <a:cs typeface="微软雅黑"/>
              </a:rPr>
              <a:t>：低，约</a:t>
            </a:r>
            <a:r>
              <a:rPr dirty="0" sz="1100" spc="25">
                <a:latin typeface="微软雅黑"/>
                <a:cs typeface="微软雅黑"/>
              </a:rPr>
              <a:t> </a:t>
            </a:r>
            <a:r>
              <a:rPr dirty="0" sz="1100" spc="-130">
                <a:latin typeface="Arial Black"/>
                <a:cs typeface="Arial Black"/>
              </a:rPr>
              <a:t>0.5-1.5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-80">
                <a:latin typeface="Arial Black"/>
                <a:cs typeface="Arial Black"/>
              </a:rPr>
              <a:t>Wh/kg</a:t>
            </a:r>
            <a:endParaRPr sz="1100">
              <a:latin typeface="Arial Black"/>
              <a:cs typeface="Arial Black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效率</a:t>
            </a:r>
            <a:r>
              <a:rPr dirty="0" sz="1100" spc="-125">
                <a:latin typeface="微软雅黑"/>
                <a:cs typeface="微软雅黑"/>
              </a:rPr>
              <a:t>：</a:t>
            </a:r>
            <a:r>
              <a:rPr dirty="0" sz="1100" spc="-125">
                <a:latin typeface="Arial Black"/>
                <a:cs typeface="Arial Black"/>
              </a:rPr>
              <a:t>70-85%</a:t>
            </a:r>
            <a:r>
              <a:rPr dirty="0" sz="1100" spc="-125">
                <a:latin typeface="微软雅黑"/>
                <a:cs typeface="微软雅黑"/>
              </a:rPr>
              <a:t>（</a:t>
            </a:r>
            <a:r>
              <a:rPr dirty="0" sz="1100" spc="-10">
                <a:latin typeface="微软雅黑"/>
                <a:cs typeface="微软雅黑"/>
              </a:rPr>
              <a:t>往返效率）</a:t>
            </a:r>
            <a:endParaRPr sz="1100">
              <a:latin typeface="微软雅黑"/>
              <a:cs typeface="微软雅黑"/>
            </a:endParaRPr>
          </a:p>
          <a:p>
            <a:pPr marL="214629" marR="30480" indent="-177165">
              <a:lnSpc>
                <a:spcPct val="102600"/>
              </a:lnSpc>
              <a:spcBef>
                <a:spcPts val="29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响应时间</a:t>
            </a:r>
            <a:r>
              <a:rPr dirty="0" sz="1100" spc="-85">
                <a:latin typeface="微软雅黑"/>
                <a:cs typeface="微软雅黑"/>
              </a:rPr>
              <a:t>：</a:t>
            </a:r>
            <a:r>
              <a:rPr dirty="0" sz="1100" spc="-10">
                <a:latin typeface="微软雅黑"/>
                <a:cs typeface="微软雅黑"/>
              </a:rPr>
              <a:t>分钟</a:t>
            </a:r>
            <a:r>
              <a:rPr dirty="0" sz="1100" spc="-95">
                <a:latin typeface="微软雅黑"/>
                <a:cs typeface="微软雅黑"/>
              </a:rPr>
              <a:t>级</a:t>
            </a:r>
            <a:r>
              <a:rPr dirty="0" sz="1100" spc="-10">
                <a:latin typeface="微软雅黑"/>
                <a:cs typeface="微软雅黑"/>
              </a:rPr>
              <a:t>（传统</a:t>
            </a:r>
            <a:r>
              <a:rPr dirty="0" sz="1100" spc="-580">
                <a:latin typeface="微软雅黑"/>
                <a:cs typeface="微软雅黑"/>
              </a:rPr>
              <a:t>）</a:t>
            </a:r>
            <a:r>
              <a:rPr dirty="0" sz="1100" spc="-90">
                <a:latin typeface="微软雅黑"/>
                <a:cs typeface="微软雅黑"/>
              </a:rPr>
              <a:t>，</a:t>
            </a:r>
            <a:r>
              <a:rPr dirty="0" sz="1100" spc="-10">
                <a:latin typeface="微软雅黑"/>
                <a:cs typeface="微软雅黑"/>
              </a:rPr>
              <a:t>秒</a:t>
            </a:r>
            <a:r>
              <a:rPr dirty="0" sz="1100" spc="-95">
                <a:latin typeface="微软雅黑"/>
                <a:cs typeface="微软雅黑"/>
              </a:rPr>
              <a:t>级</a:t>
            </a:r>
            <a:r>
              <a:rPr dirty="0" sz="1100" spc="-10">
                <a:latin typeface="微软雅黑"/>
                <a:cs typeface="微软雅黑"/>
              </a:rPr>
              <a:t>（新 </a:t>
            </a:r>
            <a:r>
              <a:rPr dirty="0" sz="1100" spc="-10">
                <a:latin typeface="微软雅黑"/>
                <a:cs typeface="微软雅黑"/>
              </a:rPr>
              <a:t>型）</a:t>
            </a:r>
            <a:endParaRPr sz="1100">
              <a:latin typeface="微软雅黑"/>
              <a:cs typeface="微软雅黑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寿命</a:t>
            </a:r>
            <a:r>
              <a:rPr dirty="0" sz="1100" spc="-130">
                <a:latin typeface="微软雅黑"/>
                <a:cs typeface="微软雅黑"/>
              </a:rPr>
              <a:t>：</a:t>
            </a:r>
            <a:r>
              <a:rPr dirty="0" sz="1100" spc="-130">
                <a:latin typeface="Arial Black"/>
                <a:cs typeface="Arial Black"/>
              </a:rPr>
              <a:t>40-60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年</a:t>
            </a:r>
            <a:endParaRPr sz="1100">
              <a:latin typeface="微软雅黑"/>
              <a:cs typeface="微软雅黑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自放电率</a:t>
            </a:r>
            <a:r>
              <a:rPr dirty="0" sz="1100" spc="-10">
                <a:latin typeface="微软雅黑"/>
                <a:cs typeface="微软雅黑"/>
              </a:rPr>
              <a:t>：极低（主要是蒸发损失）</a:t>
            </a:r>
            <a:endParaRPr sz="1100">
              <a:latin typeface="微软雅黑"/>
              <a:cs typeface="微软雅黑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规模</a:t>
            </a:r>
            <a:r>
              <a:rPr dirty="0" sz="1100" spc="-10">
                <a:latin typeface="微软雅黑"/>
                <a:cs typeface="微软雅黑"/>
              </a:rPr>
              <a:t>：大型，通常</a:t>
            </a:r>
            <a:r>
              <a:rPr dirty="0" sz="1100" spc="20">
                <a:latin typeface="微软雅黑"/>
                <a:cs typeface="微软雅黑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100MW-3000MW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00984" y="1072934"/>
            <a:ext cx="2118360" cy="0"/>
          </a:xfrm>
          <a:custGeom>
            <a:avLst/>
            <a:gdLst/>
            <a:ahLst/>
            <a:cxnLst/>
            <a:rect l="l" t="t" r="r" b="b"/>
            <a:pathLst>
              <a:path w="2118360" h="0">
                <a:moveTo>
                  <a:pt x="0" y="0"/>
                </a:moveTo>
                <a:lnTo>
                  <a:pt x="2118029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264192" y="1087664"/>
            <a:ext cx="302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微软雅黑"/>
                <a:cs typeface="微软雅黑"/>
              </a:rPr>
              <a:t>类型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70210" y="1087664"/>
            <a:ext cx="302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微软雅黑"/>
                <a:cs typeface="微软雅黑"/>
              </a:rPr>
              <a:t>优点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45494" y="1087664"/>
            <a:ext cx="302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微软雅黑"/>
                <a:cs typeface="微软雅黑"/>
              </a:rPr>
              <a:t>缺点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00984" y="1318602"/>
            <a:ext cx="2118360" cy="0"/>
          </a:xfrm>
          <a:custGeom>
            <a:avLst/>
            <a:gdLst/>
            <a:ahLst/>
            <a:cxnLst/>
            <a:rect l="l" t="t" r="r" b="b"/>
            <a:pathLst>
              <a:path w="2118360" h="0">
                <a:moveTo>
                  <a:pt x="0" y="0"/>
                </a:moveTo>
                <a:lnTo>
                  <a:pt x="2118029" y="0"/>
                </a:lnTo>
              </a:path>
            </a:pathLst>
          </a:custGeom>
          <a:ln w="69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264192" y="1331250"/>
            <a:ext cx="199199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tabLst>
                <a:tab pos="579755" algn="l"/>
                <a:tab pos="648970" algn="l"/>
                <a:tab pos="1285875" algn="l"/>
                <a:tab pos="1355090" algn="l"/>
              </a:tabLst>
            </a:pPr>
            <a:r>
              <a:rPr dirty="0" sz="1100" spc="-10">
                <a:latin typeface="微软雅黑"/>
                <a:cs typeface="微软雅黑"/>
              </a:rPr>
              <a:t>常规	成熟可靠		选址受限 海水		容量大		腐蚀严重 </a:t>
            </a:r>
            <a:r>
              <a:rPr dirty="0" sz="1100" spc="-10">
                <a:latin typeface="微软雅黑"/>
                <a:cs typeface="微软雅黑"/>
              </a:rPr>
              <a:t>地下</a:t>
            </a:r>
            <a:r>
              <a:rPr dirty="0" sz="1100">
                <a:latin typeface="微软雅黑"/>
                <a:cs typeface="微软雅黑"/>
              </a:rPr>
              <a:t>		</a:t>
            </a:r>
            <a:r>
              <a:rPr dirty="0" sz="1100" spc="-10">
                <a:latin typeface="微软雅黑"/>
                <a:cs typeface="微软雅黑"/>
              </a:rPr>
              <a:t>占地少</a:t>
            </a:r>
            <a:r>
              <a:rPr dirty="0" sz="1100">
                <a:latin typeface="微软雅黑"/>
                <a:cs typeface="微软雅黑"/>
              </a:rPr>
              <a:t>	</a:t>
            </a:r>
            <a:r>
              <a:rPr dirty="0" sz="1100" spc="-10">
                <a:latin typeface="微软雅黑"/>
                <a:cs typeface="微软雅黑"/>
              </a:rPr>
              <a:t>建设成本高 </a:t>
            </a:r>
            <a:r>
              <a:rPr dirty="0" sz="1100" spc="-10">
                <a:latin typeface="微软雅黑"/>
                <a:cs typeface="微软雅黑"/>
              </a:rPr>
              <a:t>小型化	灵活分散		经济性差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00984" y="2080488"/>
            <a:ext cx="2118360" cy="0"/>
          </a:xfrm>
          <a:custGeom>
            <a:avLst/>
            <a:gdLst/>
            <a:ahLst/>
            <a:cxnLst/>
            <a:rect l="l" t="t" r="r" b="b"/>
            <a:pathLst>
              <a:path w="2118360" h="0">
                <a:moveTo>
                  <a:pt x="0" y="0"/>
                </a:moveTo>
                <a:lnTo>
                  <a:pt x="2118029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512756" y="2142076"/>
            <a:ext cx="1494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1B5EA8"/>
                </a:solidFill>
                <a:latin typeface="微软雅黑"/>
                <a:cs typeface="微软雅黑"/>
              </a:rPr>
              <a:t>表</a:t>
            </a:r>
            <a:r>
              <a:rPr dirty="0" sz="1000" spc="-60">
                <a:solidFill>
                  <a:srgbClr val="1B5EA8"/>
                </a:solidFill>
                <a:latin typeface="Arial Black"/>
                <a:cs typeface="Arial Black"/>
              </a:rPr>
              <a:t>:</a:t>
            </a:r>
            <a:r>
              <a:rPr dirty="0" sz="1000" spc="-70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抽水蓄能电站类型对比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抽水蓄能最新技术进展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1957" y="755166"/>
            <a:ext cx="3124200" cy="20364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28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可变速抽水蓄能技术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采用双馈异步电机或全转换器同步电机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优势：发电模式下可调节</a:t>
            </a:r>
            <a:r>
              <a:rPr dirty="0" sz="1000" spc="25">
                <a:latin typeface="微软雅黑"/>
                <a:cs typeface="微软雅黑"/>
              </a:rPr>
              <a:t> </a:t>
            </a:r>
            <a:r>
              <a:rPr dirty="0" sz="1000" spc="-150">
                <a:latin typeface="Arial Black"/>
                <a:cs typeface="Arial Black"/>
              </a:rPr>
              <a:t>50-100%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额定功率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效益：提高电网调频能力，往返效率提升</a:t>
            </a:r>
            <a:r>
              <a:rPr dirty="0" sz="1000">
                <a:latin typeface="微软雅黑"/>
                <a:cs typeface="微软雅黑"/>
              </a:rPr>
              <a:t> </a:t>
            </a:r>
            <a:r>
              <a:rPr dirty="0" sz="1000" spc="-130">
                <a:latin typeface="Arial Black"/>
                <a:cs typeface="Arial Black"/>
              </a:rPr>
              <a:t>3-5%</a:t>
            </a:r>
            <a:endParaRPr sz="1000">
              <a:latin typeface="Arial Black"/>
              <a:cs typeface="Arial Black"/>
            </a:endParaRPr>
          </a:p>
          <a:p>
            <a:pPr marL="214629" indent="-177165">
              <a:lnSpc>
                <a:spcPct val="100000"/>
              </a:lnSpc>
              <a:spcBef>
                <a:spcPts val="19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小型模块化抽水蓄能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单机容量</a:t>
            </a:r>
            <a:r>
              <a:rPr dirty="0" sz="1000" spc="-95">
                <a:latin typeface="微软雅黑"/>
                <a:cs typeface="微软雅黑"/>
              </a:rPr>
              <a:t>：</a:t>
            </a:r>
            <a:r>
              <a:rPr dirty="0" sz="1000" spc="-95">
                <a:latin typeface="Arial Black"/>
                <a:cs typeface="Arial Black"/>
              </a:rPr>
              <a:t>1-20MW</a:t>
            </a:r>
            <a:endParaRPr sz="1000">
              <a:latin typeface="Arial Black"/>
              <a:cs typeface="Arial Black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设计特点：标准化设计，工厂预制装配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应用：分布式能源系统、微电网</a:t>
            </a:r>
            <a:endParaRPr sz="1000">
              <a:latin typeface="微软雅黑"/>
              <a:cs typeface="微软雅黑"/>
            </a:endParaRPr>
          </a:p>
          <a:p>
            <a:pPr marL="214629" indent="-177165">
              <a:lnSpc>
                <a:spcPct val="100000"/>
              </a:lnSpc>
              <a:spcBef>
                <a:spcPts val="19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泵蓄与风光互补系统集成技术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风光泵储一体化设计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联合优化调度算法：效率提升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45">
                <a:latin typeface="Arial Black"/>
                <a:cs typeface="Arial Black"/>
              </a:rPr>
              <a:t>10-15%</a:t>
            </a:r>
            <a:endParaRPr sz="1000">
              <a:latin typeface="Arial Black"/>
              <a:cs typeface="Arial Black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虚拟同步机技术：提供系统惯量与短路容量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国内案例：广东惠州抽水蓄能电站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1904" y="686394"/>
            <a:ext cx="2489200" cy="21259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微软雅黑"/>
                <a:cs typeface="微软雅黑"/>
              </a:rPr>
              <a:t>项目概况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 b="1">
                <a:latin typeface="微软雅黑"/>
                <a:cs typeface="微软雅黑"/>
              </a:rPr>
              <a:t>地点</a:t>
            </a:r>
            <a:r>
              <a:rPr dirty="0" sz="1100" spc="-10">
                <a:latin typeface="微软雅黑"/>
                <a:cs typeface="微软雅黑"/>
              </a:rPr>
              <a:t>：广东省惠州市龙门县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 b="1">
                <a:latin typeface="微软雅黑"/>
                <a:cs typeface="微软雅黑"/>
              </a:rPr>
              <a:t>装机规模</a:t>
            </a:r>
            <a:r>
              <a:rPr dirty="0" sz="1100" spc="-110">
                <a:latin typeface="微软雅黑"/>
                <a:cs typeface="微软雅黑"/>
              </a:rPr>
              <a:t>：</a:t>
            </a:r>
            <a:r>
              <a:rPr dirty="0" sz="1100" spc="-110">
                <a:latin typeface="Arial Black"/>
                <a:cs typeface="Arial Black"/>
              </a:rPr>
              <a:t>2400MW</a:t>
            </a:r>
            <a:r>
              <a:rPr dirty="0" sz="1100" spc="-110">
                <a:latin typeface="微软雅黑"/>
                <a:cs typeface="微软雅黑"/>
              </a:rPr>
              <a:t>（</a:t>
            </a:r>
            <a:r>
              <a:rPr dirty="0" sz="1100" spc="-110">
                <a:latin typeface="Arial Black"/>
                <a:cs typeface="Arial Black"/>
              </a:rPr>
              <a:t>8×300MW</a:t>
            </a:r>
            <a:r>
              <a:rPr dirty="0" sz="1100" spc="-110">
                <a:latin typeface="微软雅黑"/>
                <a:cs typeface="微软雅黑"/>
              </a:rPr>
              <a:t>）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 b="1">
                <a:latin typeface="微软雅黑"/>
                <a:cs typeface="微软雅黑"/>
              </a:rPr>
              <a:t>蓄能能力</a:t>
            </a:r>
            <a:r>
              <a:rPr dirty="0" sz="1100" spc="-10">
                <a:latin typeface="微软雅黑"/>
                <a:cs typeface="微软雅黑"/>
              </a:rPr>
              <a:t>：约</a:t>
            </a:r>
            <a:r>
              <a:rPr dirty="0" sz="1100" spc="30">
                <a:latin typeface="微软雅黑"/>
                <a:cs typeface="微软雅黑"/>
              </a:rPr>
              <a:t> </a:t>
            </a:r>
            <a:r>
              <a:rPr dirty="0" sz="1100" spc="-155">
                <a:latin typeface="Arial Black"/>
                <a:cs typeface="Arial Black"/>
              </a:rPr>
              <a:t>16.8GWh</a:t>
            </a:r>
            <a:endParaRPr sz="1100">
              <a:latin typeface="Arial Black"/>
              <a:cs typeface="Arial Black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 b="1">
                <a:latin typeface="微软雅黑"/>
                <a:cs typeface="微软雅黑"/>
              </a:rPr>
              <a:t>投产时间</a:t>
            </a:r>
            <a:r>
              <a:rPr dirty="0" sz="1100" spc="-155">
                <a:latin typeface="微软雅黑"/>
                <a:cs typeface="微软雅黑"/>
              </a:rPr>
              <a:t>：</a:t>
            </a:r>
            <a:r>
              <a:rPr dirty="0" sz="1100" spc="-155">
                <a:latin typeface="Arial Black"/>
                <a:cs typeface="Arial Black"/>
              </a:rPr>
              <a:t>2011</a:t>
            </a:r>
            <a:r>
              <a:rPr dirty="0" sz="1100" spc="-1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年全部投产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 b="1">
                <a:latin typeface="微软雅黑"/>
                <a:cs typeface="微软雅黑"/>
              </a:rPr>
              <a:t>静态投资</a:t>
            </a:r>
            <a:r>
              <a:rPr dirty="0" sz="1100" spc="-10">
                <a:latin typeface="微软雅黑"/>
                <a:cs typeface="微软雅黑"/>
              </a:rPr>
              <a:t>：约</a:t>
            </a:r>
            <a:r>
              <a:rPr dirty="0" sz="1100" spc="25">
                <a:latin typeface="微软雅黑"/>
                <a:cs typeface="微软雅黑"/>
              </a:rPr>
              <a:t> </a:t>
            </a:r>
            <a:r>
              <a:rPr dirty="0" sz="1100" spc="-190">
                <a:latin typeface="Arial Black"/>
                <a:cs typeface="Arial Black"/>
              </a:rPr>
              <a:t>120  </a:t>
            </a:r>
            <a:r>
              <a:rPr dirty="0" sz="1100" spc="-10">
                <a:latin typeface="微软雅黑"/>
                <a:cs typeface="微软雅黑"/>
              </a:rPr>
              <a:t>亿元人民币</a:t>
            </a:r>
            <a:endParaRPr sz="11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微软雅黑"/>
                <a:cs typeface="微软雅黑"/>
              </a:rPr>
              <a:t>技术特点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采用单级混流可逆式水泵水轮机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上下水库有效落差</a:t>
            </a:r>
            <a:r>
              <a:rPr dirty="0" sz="1100" spc="-145">
                <a:latin typeface="微软雅黑"/>
                <a:cs typeface="微软雅黑"/>
              </a:rPr>
              <a:t>：</a:t>
            </a:r>
            <a:r>
              <a:rPr dirty="0" sz="1100" spc="-145">
                <a:latin typeface="Arial Black"/>
                <a:cs typeface="Arial Black"/>
              </a:rPr>
              <a:t>507</a:t>
            </a:r>
            <a:r>
              <a:rPr dirty="0" sz="1100" spc="-9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米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首次采用全地下式厂房布置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04031" y="1103821"/>
            <a:ext cx="2015974" cy="10203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701503" y="2180252"/>
            <a:ext cx="16211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1B5EA8"/>
                </a:solidFill>
                <a:latin typeface="微软雅黑"/>
                <a:cs typeface="微软雅黑"/>
              </a:rPr>
              <a:t>图</a:t>
            </a:r>
            <a:r>
              <a:rPr dirty="0" sz="1000" spc="-60">
                <a:solidFill>
                  <a:srgbClr val="1B5EA8"/>
                </a:solidFill>
                <a:latin typeface="Arial Black"/>
                <a:cs typeface="Arial Black"/>
              </a:rPr>
              <a:t>:</a:t>
            </a:r>
            <a:r>
              <a:rPr dirty="0" sz="1000" spc="-70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惠州抽水蓄能电站示意图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8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国内案例：广东惠州抽水蓄能电站（续）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1957" y="896327"/>
            <a:ext cx="3524885" cy="1669414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28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运行模式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电网调峰：夜间低谷抽水，白天高峰发电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系统备用：提供旋转备用、黑启动能力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频率调节：响应电网频率波动，提供调频服务</a:t>
            </a:r>
            <a:endParaRPr sz="1000">
              <a:latin typeface="微软雅黑"/>
              <a:cs typeface="微软雅黑"/>
            </a:endParaRPr>
          </a:p>
          <a:p>
            <a:pPr marL="214629" indent="-177165">
              <a:lnSpc>
                <a:spcPct val="100000"/>
              </a:lnSpc>
              <a:spcBef>
                <a:spcPts val="19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项目效益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增加广东电网调峰能力达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35">
                <a:latin typeface="Arial Black"/>
                <a:cs typeface="Arial Black"/>
              </a:rPr>
              <a:t>2400MW</a:t>
            </a:r>
            <a:endParaRPr sz="1000">
              <a:latin typeface="Arial Black"/>
              <a:cs typeface="Arial Black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减少火电机组深度调峰损耗，每年节约标煤约</a:t>
            </a:r>
            <a:r>
              <a:rPr dirty="0" sz="1000" spc="10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37</a:t>
            </a:r>
            <a:r>
              <a:rPr dirty="0" sz="1000" spc="-3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万吨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提高电网安全运行水平，降低系统备用容量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支持广东核电、风电发展，促进低碳能源结构转型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减少二氧化碳排放约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100  </a:t>
            </a:r>
            <a:r>
              <a:rPr dirty="0" sz="1000" spc="-5">
                <a:latin typeface="微软雅黑"/>
                <a:cs typeface="微软雅黑"/>
              </a:rPr>
              <a:t>万吨</a:t>
            </a:r>
            <a:r>
              <a:rPr dirty="0" sz="1000" spc="220">
                <a:latin typeface="Arial Black"/>
                <a:cs typeface="Arial Black"/>
              </a:rPr>
              <a:t>/</a:t>
            </a:r>
            <a:r>
              <a:rPr dirty="0" sz="1000" spc="-5">
                <a:latin typeface="微软雅黑"/>
                <a:cs typeface="微软雅黑"/>
              </a:rPr>
              <a:t>年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国外案例：瑞士</a:t>
            </a:r>
            <a:r>
              <a:rPr dirty="0" sz="1200" spc="75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200" spc="-45" b="1">
                <a:solidFill>
                  <a:srgbClr val="FFFFFF"/>
                </a:solidFill>
                <a:latin typeface="Tahoma"/>
                <a:cs typeface="Tahoma"/>
              </a:rPr>
              <a:t>Nant</a:t>
            </a:r>
            <a:r>
              <a:rPr dirty="0" sz="1200" spc="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200" spc="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FFFFFF"/>
                </a:solidFill>
                <a:latin typeface="Tahoma"/>
                <a:cs typeface="Tahoma"/>
              </a:rPr>
              <a:t>Drance</a:t>
            </a:r>
            <a:r>
              <a:rPr dirty="0" sz="1200" spc="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抽水蓄能电站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1904" y="1084615"/>
            <a:ext cx="2616200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微软雅黑"/>
                <a:cs typeface="微软雅黑"/>
              </a:rPr>
              <a:t>项目概况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 b="1">
                <a:latin typeface="微软雅黑"/>
                <a:cs typeface="微软雅黑"/>
              </a:rPr>
              <a:t>地点</a:t>
            </a:r>
            <a:r>
              <a:rPr dirty="0" sz="1100" spc="-10">
                <a:latin typeface="微软雅黑"/>
                <a:cs typeface="微软雅黑"/>
              </a:rPr>
              <a:t>：瑞士瓦莱州阿尔卑斯山区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 b="1">
                <a:latin typeface="微软雅黑"/>
                <a:cs typeface="微软雅黑"/>
              </a:rPr>
              <a:t>装机规模</a:t>
            </a:r>
            <a:r>
              <a:rPr dirty="0" sz="1100" spc="-105">
                <a:latin typeface="微软雅黑"/>
                <a:cs typeface="微软雅黑"/>
              </a:rPr>
              <a:t>：</a:t>
            </a:r>
            <a:r>
              <a:rPr dirty="0" sz="1100" spc="-105">
                <a:latin typeface="Arial Black"/>
                <a:cs typeface="Arial Black"/>
              </a:rPr>
              <a:t>900MW</a:t>
            </a:r>
            <a:r>
              <a:rPr dirty="0" sz="1100" spc="-105">
                <a:latin typeface="微软雅黑"/>
                <a:cs typeface="微软雅黑"/>
              </a:rPr>
              <a:t>（</a:t>
            </a:r>
            <a:r>
              <a:rPr dirty="0" sz="1100" spc="-105">
                <a:latin typeface="Arial Black"/>
                <a:cs typeface="Arial Black"/>
              </a:rPr>
              <a:t>6×150MW</a:t>
            </a:r>
            <a:r>
              <a:rPr dirty="0" sz="1100" spc="-105">
                <a:latin typeface="微软雅黑"/>
                <a:cs typeface="微软雅黑"/>
              </a:rPr>
              <a:t>）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 b="1">
                <a:latin typeface="微软雅黑"/>
                <a:cs typeface="微软雅黑"/>
              </a:rPr>
              <a:t>蓄能能力</a:t>
            </a:r>
            <a:r>
              <a:rPr dirty="0" sz="1100" spc="-10">
                <a:latin typeface="微软雅黑"/>
                <a:cs typeface="微软雅黑"/>
              </a:rPr>
              <a:t>：约</a:t>
            </a:r>
            <a:r>
              <a:rPr dirty="0" sz="1100" spc="30">
                <a:latin typeface="微软雅黑"/>
                <a:cs typeface="微软雅黑"/>
              </a:rPr>
              <a:t> </a:t>
            </a:r>
            <a:r>
              <a:rPr dirty="0" sz="1100" spc="-165">
                <a:latin typeface="Arial Black"/>
                <a:cs typeface="Arial Black"/>
              </a:rPr>
              <a:t>20GWh</a:t>
            </a:r>
            <a:endParaRPr sz="1100">
              <a:latin typeface="Arial Black"/>
              <a:cs typeface="Arial Black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 b="1">
                <a:latin typeface="微软雅黑"/>
                <a:cs typeface="微软雅黑"/>
              </a:rPr>
              <a:t>投产时间</a:t>
            </a:r>
            <a:r>
              <a:rPr dirty="0" sz="1100" spc="-155">
                <a:latin typeface="微软雅黑"/>
                <a:cs typeface="微软雅黑"/>
              </a:rPr>
              <a:t>：</a:t>
            </a:r>
            <a:r>
              <a:rPr dirty="0" sz="1100" spc="-155">
                <a:latin typeface="Arial Black"/>
                <a:cs typeface="Arial Black"/>
              </a:rPr>
              <a:t>2022</a:t>
            </a:r>
            <a:r>
              <a:rPr dirty="0" sz="1100" spc="-50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年全面投入商业运营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 b="1">
                <a:latin typeface="微软雅黑"/>
                <a:cs typeface="微软雅黑"/>
              </a:rPr>
              <a:t>投资额</a:t>
            </a:r>
            <a:r>
              <a:rPr dirty="0" sz="1100" spc="-10">
                <a:latin typeface="微软雅黑"/>
                <a:cs typeface="微软雅黑"/>
              </a:rPr>
              <a:t>：约</a:t>
            </a:r>
            <a:r>
              <a:rPr dirty="0" sz="1100" spc="25">
                <a:latin typeface="微软雅黑"/>
                <a:cs typeface="微软雅黑"/>
              </a:rPr>
              <a:t> </a:t>
            </a:r>
            <a:r>
              <a:rPr dirty="0" sz="1100" spc="-190">
                <a:latin typeface="Arial Black"/>
                <a:cs typeface="Arial Black"/>
              </a:rPr>
              <a:t>19</a:t>
            </a:r>
            <a:r>
              <a:rPr dirty="0" sz="1100" spc="-18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亿瑞士法郎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52012" y="854948"/>
            <a:ext cx="2267990" cy="14741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703485" y="2384811"/>
            <a:ext cx="13652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1B5EA8"/>
                </a:solidFill>
                <a:latin typeface="微软雅黑"/>
                <a:cs typeface="微软雅黑"/>
              </a:rPr>
              <a:t>图</a:t>
            </a:r>
            <a:r>
              <a:rPr dirty="0" sz="1000" spc="-60">
                <a:solidFill>
                  <a:srgbClr val="1B5EA8"/>
                </a:solidFill>
                <a:latin typeface="Arial Black"/>
                <a:cs typeface="Arial Black"/>
              </a:rPr>
              <a:t>:</a:t>
            </a:r>
            <a:r>
              <a:rPr dirty="0" sz="1000" spc="-2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1000" spc="-140">
                <a:latin typeface="Arial Black"/>
                <a:cs typeface="Arial Black"/>
              </a:rPr>
              <a:t>Nant</a:t>
            </a:r>
            <a:r>
              <a:rPr dirty="0" sz="1000" spc="-20">
                <a:latin typeface="Arial Black"/>
                <a:cs typeface="Arial Black"/>
              </a:rPr>
              <a:t> </a:t>
            </a:r>
            <a:r>
              <a:rPr dirty="0" sz="1000" spc="-190">
                <a:latin typeface="Arial Black"/>
                <a:cs typeface="Arial Black"/>
              </a:rPr>
              <a:t>de</a:t>
            </a:r>
            <a:r>
              <a:rPr dirty="0" sz="1000" spc="-165">
                <a:latin typeface="Arial Black"/>
                <a:cs typeface="Arial Black"/>
              </a:rPr>
              <a:t> </a:t>
            </a:r>
            <a:r>
              <a:rPr dirty="0" sz="1000" spc="-160">
                <a:latin typeface="Arial Black"/>
                <a:cs typeface="Arial Black"/>
              </a:rPr>
              <a:t>Drance</a:t>
            </a:r>
            <a:r>
              <a:rPr dirty="0" sz="1000" spc="-2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电站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8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国外案例：瑞士</a:t>
            </a:r>
            <a:r>
              <a:rPr dirty="0" sz="1200" spc="75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200" spc="-45" b="1">
                <a:solidFill>
                  <a:srgbClr val="FFFFFF"/>
                </a:solidFill>
                <a:latin typeface="Tahoma"/>
                <a:cs typeface="Tahoma"/>
              </a:rPr>
              <a:t>Nant</a:t>
            </a:r>
            <a:r>
              <a:rPr dirty="0" sz="1200" spc="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200" spc="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FFFFFF"/>
                </a:solidFill>
                <a:latin typeface="Tahoma"/>
                <a:cs typeface="Tahoma"/>
              </a:rPr>
              <a:t>Drance</a:t>
            </a:r>
            <a:r>
              <a:rPr dirty="0" sz="1200" spc="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抽水蓄能电站（续）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1957" y="841375"/>
            <a:ext cx="3440429" cy="182118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28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技术特点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采用最新可变速技术，响应时间小于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10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秒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170">
                <a:latin typeface="Arial Black"/>
                <a:cs typeface="Arial Black"/>
              </a:rPr>
              <a:t>380</a:t>
            </a:r>
            <a:r>
              <a:rPr dirty="0" sz="1000" spc="-1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米落差，欧洲最高水头抽水蓄能电站之一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全地下洞室系统，环境影响小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机组额定功率</a:t>
            </a:r>
            <a:r>
              <a:rPr dirty="0" sz="1000" spc="-95">
                <a:latin typeface="微软雅黑"/>
                <a:cs typeface="微软雅黑"/>
              </a:rPr>
              <a:t>：</a:t>
            </a:r>
            <a:r>
              <a:rPr dirty="0" sz="1000" spc="-95">
                <a:latin typeface="Arial Black"/>
                <a:cs typeface="Arial Black"/>
              </a:rPr>
              <a:t>150MW</a:t>
            </a:r>
            <a:r>
              <a:rPr dirty="0" sz="1000" spc="-95">
                <a:latin typeface="微软雅黑"/>
                <a:cs typeface="微软雅黑"/>
              </a:rPr>
              <a:t>，</a:t>
            </a:r>
            <a:r>
              <a:rPr dirty="0" sz="1000" spc="-5">
                <a:latin typeface="微软雅黑"/>
                <a:cs typeface="微软雅黑"/>
              </a:rPr>
              <a:t>效率高达</a:t>
            </a:r>
            <a:r>
              <a:rPr dirty="0" sz="1000" spc="25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80%  </a:t>
            </a:r>
            <a:r>
              <a:rPr dirty="0" sz="1000" spc="-5">
                <a:latin typeface="微软雅黑"/>
                <a:cs typeface="微软雅黑"/>
              </a:rPr>
              <a:t>以上</a:t>
            </a:r>
            <a:endParaRPr sz="1000">
              <a:latin typeface="微软雅黑"/>
              <a:cs typeface="微软雅黑"/>
            </a:endParaRPr>
          </a:p>
          <a:p>
            <a:pPr marL="214629" indent="-177165">
              <a:lnSpc>
                <a:spcPct val="100000"/>
              </a:lnSpc>
              <a:spcBef>
                <a:spcPts val="19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项目效益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为瑞士和欧洲电网提供调峰、调频服务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促进欧洲可再生能源并网（特别是北海风电）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跨国电力交易平台（连接法国、德国、意大利电网）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减少碳排放约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40  </a:t>
            </a:r>
            <a:r>
              <a:rPr dirty="0" sz="1000" spc="-5">
                <a:latin typeface="微软雅黑"/>
                <a:cs typeface="微软雅黑"/>
              </a:rPr>
              <a:t>万吨</a:t>
            </a:r>
            <a:r>
              <a:rPr dirty="0" sz="1000" spc="220">
                <a:latin typeface="Arial Black"/>
                <a:cs typeface="Arial Black"/>
              </a:rPr>
              <a:t>/</a:t>
            </a:r>
            <a:r>
              <a:rPr dirty="0" sz="1000" spc="-5">
                <a:latin typeface="微软雅黑"/>
                <a:cs typeface="微软雅黑"/>
              </a:rPr>
              <a:t>年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提高区域电力系统稳定性和可靠性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309206"/>
            <a:ext cx="5760085" cy="307340"/>
          </a:xfrm>
          <a:custGeom>
            <a:avLst/>
            <a:gdLst/>
            <a:ahLst/>
            <a:cxnLst/>
            <a:rect l="l" t="t" r="r" b="b"/>
            <a:pathLst>
              <a:path w="5760085" h="307340">
                <a:moveTo>
                  <a:pt x="0" y="307200"/>
                </a:moveTo>
                <a:lnTo>
                  <a:pt x="5759996" y="307200"/>
                </a:lnTo>
                <a:lnTo>
                  <a:pt x="5759996" y="0"/>
                </a:lnTo>
                <a:lnTo>
                  <a:pt x="0" y="0"/>
                </a:lnTo>
                <a:lnTo>
                  <a:pt x="0" y="307200"/>
                </a:lnTo>
                <a:close/>
              </a:path>
            </a:pathLst>
          </a:custGeom>
          <a:solidFill>
            <a:srgbClr val="1B5E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08000" y="360271"/>
            <a:ext cx="1511935" cy="2171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目录</a:t>
            </a:r>
            <a:endParaRPr sz="1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00">
              <a:latin typeface="微软雅黑"/>
              <a:cs typeface="微软雅黑"/>
            </a:endParaRPr>
          </a:p>
          <a:p>
            <a:pPr marL="251460">
              <a:lnSpc>
                <a:spcPct val="100000"/>
              </a:lnSpc>
            </a:pPr>
            <a:r>
              <a:rPr dirty="0" sz="1100" spc="-10">
                <a:solidFill>
                  <a:srgbClr val="1B5EA8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1100">
              <a:latin typeface="微软雅黑"/>
              <a:cs typeface="微软雅黑"/>
            </a:endParaRPr>
          </a:p>
          <a:p>
            <a:pPr marL="251460" marR="5080">
              <a:lnSpc>
                <a:spcPct val="206900"/>
              </a:lnSpc>
            </a:pPr>
            <a:r>
              <a:rPr dirty="0" sz="1100" spc="-10">
                <a:solidFill>
                  <a:srgbClr val="1B5EA8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 </a:t>
            </a:r>
            <a:r>
              <a:rPr dirty="0" sz="1100" spc="-10">
                <a:solidFill>
                  <a:srgbClr val="1B5EA8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1100">
              <a:latin typeface="微软雅黑"/>
              <a:cs typeface="微软雅黑"/>
            </a:endParaRPr>
          </a:p>
          <a:p>
            <a:pPr marL="251460" marR="5080">
              <a:lnSpc>
                <a:spcPct val="206900"/>
              </a:lnSpc>
            </a:pPr>
            <a:r>
              <a:rPr dirty="0" sz="1100" spc="-10">
                <a:solidFill>
                  <a:srgbClr val="1B5EA8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 </a:t>
            </a:r>
            <a:r>
              <a:rPr dirty="0" sz="1100" spc="-10">
                <a:solidFill>
                  <a:srgbClr val="1B5EA8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0" y="25"/>
          <a:ext cx="5760085" cy="2497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836294"/>
                <a:gridCol w="1360805"/>
                <a:gridCol w="2496185"/>
              </a:tblGrid>
              <a:tr h="186982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-5">
                          <a:solidFill>
                            <a:srgbClr val="8696A9"/>
                          </a:solidFill>
                          <a:latin typeface="微软雅黑"/>
                          <a:cs typeface="微软雅黑"/>
                          <a:hlinkClick r:id="rId2" action="ppaction://hlinksldjump"/>
                        </a:rPr>
                        <a:t>引言</a:t>
                      </a:r>
                      <a:endParaRPr sz="600">
                        <a:latin typeface="微软雅黑"/>
                        <a:cs typeface="微软雅黑"/>
                      </a:endParaRPr>
                    </a:p>
                  </a:txBody>
                  <a:tcPr marL="0" marR="0" marB="0" marT="7620">
                    <a:solidFill>
                      <a:srgbClr val="0D2E5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-5">
                          <a:solidFill>
                            <a:srgbClr val="8696A9"/>
                          </a:solidFill>
                          <a:latin typeface="微软雅黑"/>
                          <a:cs typeface="微软雅黑"/>
                          <a:hlinkClick r:id="rId3" action="ppaction://hlinksldjump"/>
                        </a:rPr>
                        <a:t>锂离子电池储能技术</a:t>
                      </a:r>
                      <a:endParaRPr sz="600">
                        <a:latin typeface="微软雅黑"/>
                        <a:cs typeface="微软雅黑"/>
                      </a:endParaRPr>
                    </a:p>
                  </a:txBody>
                  <a:tcPr marL="0" marR="0" marB="0" marT="7620">
                    <a:solidFill>
                      <a:srgbClr val="0D2E53"/>
                    </a:solidFill>
                  </a:tcPr>
                </a:tc>
                <a:tc>
                  <a:txBody>
                    <a:bodyPr/>
                    <a:lstStyle/>
                    <a:p>
                      <a:pPr marL="7493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600" spc="-5">
                          <a:solidFill>
                            <a:srgbClr val="8696A9"/>
                          </a:solidFill>
                          <a:latin typeface="微软雅黑"/>
                          <a:cs typeface="微软雅黑"/>
                          <a:hlinkClick r:id="rId4" action="ppaction://hlinksldjump"/>
                        </a:rPr>
                        <a:t>抽水蓄能技术</a:t>
                      </a:r>
                      <a:endParaRPr sz="600">
                        <a:latin typeface="微软雅黑"/>
                        <a:cs typeface="微软雅黑"/>
                      </a:endParaRPr>
                    </a:p>
                  </a:txBody>
                  <a:tcPr marL="0" marR="0" marB="0" marT="7620">
                    <a:solidFill>
                      <a:srgbClr val="0D2E53"/>
                    </a:solidFill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2235835" algn="l"/>
                        </a:tabLst>
                      </a:pPr>
                      <a:r>
                        <a:rPr dirty="0" sz="600" spc="-5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  <a:hlinkClick r:id="rId5" action="ppaction://hlinksldjump"/>
                        </a:rPr>
                        <a:t>储能技术对比与展望</a:t>
                      </a:r>
                      <a:r>
                        <a:rPr dirty="0" sz="600" spc="-5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600" spc="-5">
                          <a:solidFill>
                            <a:srgbClr val="8696A9"/>
                          </a:solidFill>
                          <a:latin typeface="微软雅黑"/>
                          <a:cs typeface="微软雅黑"/>
                          <a:hlinkClick r:id="rId6" action="ppaction://hlinksldjump"/>
                        </a:rPr>
                        <a:t>结论</a:t>
                      </a:r>
                      <a:endParaRPr sz="600">
                        <a:latin typeface="微软雅黑"/>
                        <a:cs typeface="微软雅黑"/>
                      </a:endParaRPr>
                    </a:p>
                  </a:txBody>
                  <a:tcPr marL="0" marR="0" marB="0" marT="7620">
                    <a:solidFill>
                      <a:srgbClr val="0D2E53"/>
                    </a:solidFill>
                  </a:tcPr>
                </a:tc>
              </a:tr>
              <a:tr h="122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1446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1446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1446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14467D"/>
                    </a:solidFill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储能技术比较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62865">
                    <a:solidFill>
                      <a:srgbClr val="1B5E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1B5E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1B5E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1B5EA8"/>
                    </a:solidFill>
                  </a:tcPr>
                </a:tc>
              </a:tr>
              <a:tr h="173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5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10" b="1">
                          <a:latin typeface="微软雅黑"/>
                          <a:cs typeface="微软雅黑"/>
                        </a:rPr>
                        <a:t>参数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10" b="1">
                          <a:latin typeface="微软雅黑"/>
                          <a:cs typeface="微软雅黑"/>
                        </a:rPr>
                        <a:t>锂离子电池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10" b="1">
                          <a:latin typeface="微软雅黑"/>
                          <a:cs typeface="微软雅黑"/>
                        </a:rPr>
                        <a:t>抽水蓄能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5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just" marL="205740" marR="67945">
                        <a:lnSpc>
                          <a:spcPct val="102600"/>
                        </a:lnSpc>
                        <a:spcBef>
                          <a:spcPts val="155"/>
                        </a:spcBef>
                      </a:pPr>
                      <a:r>
                        <a:rPr dirty="0" sz="1100">
                          <a:latin typeface="微软雅黑"/>
                          <a:cs typeface="微软雅黑"/>
                        </a:rPr>
                        <a:t>能量密度 响应速度 循环寿命 </a:t>
                      </a:r>
                      <a:r>
                        <a:rPr dirty="0" sz="1100" spc="-10">
                          <a:latin typeface="微软雅黑"/>
                          <a:cs typeface="微软雅黑"/>
                        </a:rPr>
                        <a:t>效率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  <a:p>
                      <a:pPr algn="just" marL="205740" marR="67945">
                        <a:lnSpc>
                          <a:spcPct val="102600"/>
                        </a:lnSpc>
                      </a:pPr>
                      <a:r>
                        <a:rPr dirty="0" sz="1100">
                          <a:latin typeface="微软雅黑"/>
                          <a:cs typeface="微软雅黑"/>
                        </a:rPr>
                        <a:t>适用规模 地理限制 投资成本 运维成本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B="0" marT="19685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10">
                          <a:latin typeface="微软雅黑"/>
                          <a:cs typeface="微软雅黑"/>
                        </a:rPr>
                        <a:t>高 </a:t>
                      </a:r>
                      <a:r>
                        <a:rPr dirty="0" sz="1100" spc="-145">
                          <a:latin typeface="Arial Black"/>
                          <a:cs typeface="Arial Black"/>
                        </a:rPr>
                        <a:t>(180-265</a:t>
                      </a:r>
                      <a:r>
                        <a:rPr dirty="0" sz="1100" spc="1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100" spc="-70">
                          <a:latin typeface="Arial Black"/>
                          <a:cs typeface="Arial Black"/>
                        </a:rPr>
                        <a:t>Wh/kg)</a:t>
                      </a:r>
                      <a:endParaRPr sz="1100">
                        <a:latin typeface="Arial Black"/>
                        <a:cs typeface="Arial Black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10">
                          <a:latin typeface="微软雅黑"/>
                          <a:cs typeface="微软雅黑"/>
                        </a:rPr>
                        <a:t>毫秒级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  <a:p>
                      <a:pPr marL="21462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155">
                          <a:latin typeface="Arial Black"/>
                          <a:cs typeface="Arial Black"/>
                        </a:rPr>
                        <a:t>1,000-10,000</a:t>
                      </a:r>
                      <a:r>
                        <a:rPr dirty="0" sz="1100" spc="-2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100" spc="-10">
                          <a:latin typeface="微软雅黑"/>
                          <a:cs typeface="微软雅黑"/>
                        </a:rPr>
                        <a:t>次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  <a:p>
                      <a:pPr marL="241300" marR="233679" indent="219075">
                        <a:lnSpc>
                          <a:spcPct val="102600"/>
                        </a:lnSpc>
                      </a:pPr>
                      <a:r>
                        <a:rPr dirty="0" sz="1100" spc="-160">
                          <a:latin typeface="Arial Black"/>
                          <a:cs typeface="Arial Black"/>
                        </a:rPr>
                        <a:t>90-95%  </a:t>
                      </a:r>
                      <a:r>
                        <a:rPr dirty="0" sz="1100" spc="-140">
                          <a:latin typeface="Arial Black"/>
                          <a:cs typeface="Arial Black"/>
                        </a:rPr>
                        <a:t>kW-100MW</a:t>
                      </a:r>
                      <a:r>
                        <a:rPr dirty="0" sz="1100" spc="-6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100" spc="-10">
                          <a:latin typeface="微软雅黑"/>
                          <a:cs typeface="微软雅黑"/>
                        </a:rPr>
                        <a:t>级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>
                          <a:latin typeface="微软雅黑"/>
                          <a:cs typeface="微软雅黑"/>
                        </a:rPr>
                        <a:t>低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170">
                          <a:latin typeface="Arial Black"/>
                          <a:cs typeface="Arial Black"/>
                        </a:rPr>
                        <a:t>1500-3000</a:t>
                      </a:r>
                      <a:r>
                        <a:rPr dirty="0" sz="1100" spc="-2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100" spc="-10">
                          <a:latin typeface="微软雅黑"/>
                          <a:cs typeface="微软雅黑"/>
                        </a:rPr>
                        <a:t>元</a:t>
                      </a:r>
                      <a:r>
                        <a:rPr dirty="0" sz="1100" spc="-75">
                          <a:latin typeface="Arial Black"/>
                          <a:cs typeface="Arial Black"/>
                        </a:rPr>
                        <a:t>/kWh</a:t>
                      </a:r>
                      <a:endParaRPr sz="1100">
                        <a:latin typeface="Arial Black"/>
                        <a:cs typeface="Arial Black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10">
                          <a:latin typeface="微软雅黑"/>
                          <a:cs typeface="微软雅黑"/>
                        </a:rPr>
                        <a:t>中等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887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10">
                          <a:latin typeface="微软雅黑"/>
                          <a:cs typeface="微软雅黑"/>
                        </a:rPr>
                        <a:t>低 </a:t>
                      </a:r>
                      <a:r>
                        <a:rPr dirty="0" sz="1100" spc="-114">
                          <a:latin typeface="Arial Black"/>
                          <a:cs typeface="Arial Black"/>
                        </a:rPr>
                        <a:t>(0.5-1.5</a:t>
                      </a:r>
                      <a:r>
                        <a:rPr dirty="0" sz="1100" spc="1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100" spc="-70">
                          <a:latin typeface="Arial Black"/>
                          <a:cs typeface="Arial Black"/>
                        </a:rPr>
                        <a:t>Wh/kg)</a:t>
                      </a:r>
                      <a:endParaRPr sz="1100">
                        <a:latin typeface="Arial Black"/>
                        <a:cs typeface="Arial Black"/>
                      </a:endParaRPr>
                    </a:p>
                    <a:p>
                      <a:pPr algn="ctr" marR="1188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10">
                          <a:latin typeface="微软雅黑"/>
                          <a:cs typeface="微软雅黑"/>
                        </a:rPr>
                        <a:t>秒</a:t>
                      </a:r>
                      <a:r>
                        <a:rPr dirty="0" sz="1100" spc="-5">
                          <a:latin typeface="Arial Black"/>
                          <a:cs typeface="Arial Black"/>
                        </a:rPr>
                        <a:t>-</a:t>
                      </a:r>
                      <a:r>
                        <a:rPr dirty="0" sz="1100" spc="-10">
                          <a:latin typeface="微软雅黑"/>
                          <a:cs typeface="微软雅黑"/>
                        </a:rPr>
                        <a:t>分钟级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  <a:p>
                      <a:pPr algn="ctr" marR="1188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155">
                          <a:latin typeface="Arial Black"/>
                          <a:cs typeface="Arial Black"/>
                        </a:rPr>
                        <a:t>40-60</a:t>
                      </a:r>
                      <a:r>
                        <a:rPr dirty="0" sz="1100" spc="-1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100" spc="-10">
                          <a:latin typeface="微软雅黑"/>
                          <a:cs typeface="微软雅黑"/>
                        </a:rPr>
                        <a:t>年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  <a:p>
                      <a:pPr algn="ctr" marR="1188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160">
                          <a:latin typeface="Arial Black"/>
                          <a:cs typeface="Arial Black"/>
                        </a:rPr>
                        <a:t>70-85%</a:t>
                      </a:r>
                      <a:endParaRPr sz="1100">
                        <a:latin typeface="Arial Black"/>
                        <a:cs typeface="Arial Black"/>
                      </a:endParaRPr>
                    </a:p>
                    <a:p>
                      <a:pPr algn="ctr" marR="1188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125">
                          <a:latin typeface="Arial Black"/>
                          <a:cs typeface="Arial Black"/>
                        </a:rPr>
                        <a:t>10MW-3GW</a:t>
                      </a:r>
                      <a:r>
                        <a:rPr dirty="0" sz="1100" spc="-2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100" spc="-10">
                          <a:latin typeface="微软雅黑"/>
                          <a:cs typeface="微软雅黑"/>
                        </a:rPr>
                        <a:t>级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  <a:p>
                      <a:pPr algn="ctr" marR="1188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>
                          <a:latin typeface="微软雅黑"/>
                          <a:cs typeface="微软雅黑"/>
                        </a:rPr>
                        <a:t>高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  <a:p>
                      <a:pPr algn="ctr" marR="1188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 spc="-170">
                          <a:latin typeface="Arial Black"/>
                          <a:cs typeface="Arial Black"/>
                        </a:rPr>
                        <a:t>3000-8000</a:t>
                      </a:r>
                      <a:r>
                        <a:rPr dirty="0" sz="1100" spc="-2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100" spc="-10">
                          <a:latin typeface="微软雅黑"/>
                          <a:cs typeface="微软雅黑"/>
                        </a:rPr>
                        <a:t>元</a:t>
                      </a:r>
                      <a:r>
                        <a:rPr dirty="0" sz="1100" spc="-45">
                          <a:latin typeface="Arial Black"/>
                          <a:cs typeface="Arial Black"/>
                        </a:rPr>
                        <a:t>/kW</a:t>
                      </a:r>
                      <a:endParaRPr sz="1100">
                        <a:latin typeface="Arial Black"/>
                        <a:cs typeface="Arial Black"/>
                      </a:endParaRPr>
                    </a:p>
                    <a:p>
                      <a:pPr algn="ctr" marR="1188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100">
                          <a:latin typeface="微软雅黑"/>
                          <a:cs typeface="微软雅黑"/>
                        </a:rPr>
                        <a:t>低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1879701" y="2547460"/>
            <a:ext cx="20008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1B5EA8"/>
                </a:solidFill>
                <a:latin typeface="微软雅黑"/>
                <a:cs typeface="微软雅黑"/>
              </a:rPr>
              <a:t>表</a:t>
            </a:r>
            <a:r>
              <a:rPr dirty="0" sz="1000" spc="-60">
                <a:solidFill>
                  <a:srgbClr val="1B5EA8"/>
                </a:solidFill>
                <a:latin typeface="Arial Black"/>
                <a:cs typeface="Arial Black"/>
              </a:rPr>
              <a:t>:</a:t>
            </a:r>
            <a:r>
              <a:rPr dirty="0" sz="1000" spc="-6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锂离子电池与抽水蓄能技术对比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分布式储能应用场景比较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1904" y="937130"/>
            <a:ext cx="1739264" cy="14960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微软雅黑"/>
                <a:cs typeface="微软雅黑"/>
              </a:rPr>
              <a:t>锂离子电池优势场景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分布式光伏配套储能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商业楼宇需量响应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微电网稳定控制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电动汽车充电站辅助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家庭能源管理系统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电网辅助服务（调频）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61894" y="939060"/>
            <a:ext cx="1877695" cy="14960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微软雅黑"/>
                <a:cs typeface="微软雅黑"/>
              </a:rPr>
              <a:t>抽水蓄能优势场景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大型可再生能源基地配套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区域电网调峰调频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电网黑启动支撑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输电通道阻塞管理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系统惯量与短路容量支撑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跨区域负荷转移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储能技术发展趋势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1957" y="657947"/>
            <a:ext cx="3173730" cy="2315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4629" indent="-177165">
              <a:lnSpc>
                <a:spcPts val="1310"/>
              </a:lnSpc>
              <a:spcBef>
                <a:spcPts val="90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技术协同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18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多种储能技术互补：快响应</a:t>
            </a:r>
            <a:r>
              <a:rPr dirty="0" sz="1000" spc="20">
                <a:latin typeface="微软雅黑"/>
                <a:cs typeface="微软雅黑"/>
              </a:rPr>
              <a:t> </a:t>
            </a:r>
            <a:r>
              <a:rPr dirty="0" sz="1000" spc="110">
                <a:latin typeface="Arial Black"/>
                <a:cs typeface="Arial Black"/>
              </a:rPr>
              <a:t>+</a:t>
            </a:r>
            <a:r>
              <a:rPr dirty="0" sz="1000" spc="-2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长时间</a:t>
            </a:r>
            <a:r>
              <a:rPr dirty="0" sz="1000" spc="20">
                <a:latin typeface="微软雅黑"/>
                <a:cs typeface="微软雅黑"/>
              </a:rPr>
              <a:t> </a:t>
            </a:r>
            <a:r>
              <a:rPr dirty="0" sz="1000" spc="110">
                <a:latin typeface="Arial Black"/>
                <a:cs typeface="Arial Black"/>
              </a:rPr>
              <a:t>+</a:t>
            </a:r>
            <a:r>
              <a:rPr dirty="0" sz="1000" spc="-1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大容量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4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储能与能源转换技术融合（如</a:t>
            </a:r>
            <a:r>
              <a:rPr dirty="0" sz="1000" spc="25">
                <a:latin typeface="微软雅黑"/>
                <a:cs typeface="微软雅黑"/>
              </a:rPr>
              <a:t> </a:t>
            </a:r>
            <a:r>
              <a:rPr dirty="0" sz="1000" spc="-140">
                <a:latin typeface="Arial Black"/>
                <a:cs typeface="Arial Black"/>
              </a:rPr>
              <a:t>Power-to-Gas</a:t>
            </a:r>
            <a:r>
              <a:rPr dirty="0" sz="1000" spc="-140">
                <a:latin typeface="微软雅黑"/>
                <a:cs typeface="微软雅黑"/>
              </a:rPr>
              <a:t>）</a:t>
            </a:r>
            <a:endParaRPr sz="1000">
              <a:latin typeface="微软雅黑"/>
              <a:cs typeface="微软雅黑"/>
            </a:endParaRPr>
          </a:p>
          <a:p>
            <a:pPr marL="214629" indent="-177165">
              <a:lnSpc>
                <a:spcPts val="1255"/>
              </a:lnSpc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商业模式创新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18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共享储能平台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储能即服务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25">
                <a:latin typeface="Arial Black"/>
                <a:cs typeface="Arial Black"/>
              </a:rPr>
              <a:t>(SEaaS)</a:t>
            </a:r>
            <a:endParaRPr sz="1000">
              <a:latin typeface="Arial Black"/>
              <a:cs typeface="Arial Black"/>
            </a:endParaRPr>
          </a:p>
          <a:p>
            <a:pPr lvl="1" marL="492125" indent="-168275">
              <a:lnSpc>
                <a:spcPts val="114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虚拟电厂聚合交易</a:t>
            </a:r>
            <a:endParaRPr sz="1000">
              <a:latin typeface="微软雅黑"/>
              <a:cs typeface="微软雅黑"/>
            </a:endParaRPr>
          </a:p>
          <a:p>
            <a:pPr marL="214629" indent="-177165">
              <a:lnSpc>
                <a:spcPts val="1255"/>
              </a:lnSpc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技术发展方向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18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锂电池：固态电池、钠离子电池、锂硫电池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抽水蓄能：小型化、模块化、智能化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4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系统集成：多能互补、源网荷储一体化</a:t>
            </a:r>
            <a:endParaRPr sz="1000">
              <a:latin typeface="微软雅黑"/>
              <a:cs typeface="微软雅黑"/>
            </a:endParaRPr>
          </a:p>
          <a:p>
            <a:pPr marL="214629" indent="-177165">
              <a:lnSpc>
                <a:spcPts val="1255"/>
              </a:lnSpc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政策支持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18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国家层面：能源</a:t>
            </a: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4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十四五</a:t>
            </a: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4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规划、新型电力系统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地方层面：储能配置要求、峰谷电价机制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市场机制：电力辅助服务市场、容量电价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我国储能发展规划与目标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1957" y="755166"/>
            <a:ext cx="3063875" cy="20364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dirty="0" baseline="5050" sz="1650" spc="-89">
                <a:solidFill>
                  <a:srgbClr val="1B5EA8"/>
                </a:solidFill>
                <a:latin typeface="Cambria"/>
                <a:cs typeface="Cambria"/>
              </a:rPr>
              <a:t>▶</a:t>
            </a:r>
            <a:r>
              <a:rPr dirty="0" sz="1100" spc="-10" b="1">
                <a:latin typeface="微软雅黑"/>
                <a:cs typeface="微软雅黑"/>
              </a:rPr>
              <a:t>《新型储能发展实施方案</a:t>
            </a:r>
            <a:r>
              <a:rPr dirty="0" sz="1100" spc="55" b="1">
                <a:latin typeface="微软雅黑"/>
                <a:cs typeface="微软雅黑"/>
              </a:rPr>
              <a:t> </a:t>
            </a:r>
            <a:r>
              <a:rPr dirty="0" sz="1100" spc="-95" b="1">
                <a:latin typeface="Tahoma"/>
                <a:cs typeface="Tahoma"/>
              </a:rPr>
              <a:t>(2021-2025</a:t>
            </a:r>
            <a:r>
              <a:rPr dirty="0" sz="1100" spc="65" b="1">
                <a:latin typeface="Tahoma"/>
                <a:cs typeface="Tahoma"/>
              </a:rPr>
              <a:t> </a:t>
            </a:r>
            <a:r>
              <a:rPr dirty="0" sz="1100" spc="-10" b="1">
                <a:latin typeface="微软雅黑"/>
                <a:cs typeface="微软雅黑"/>
              </a:rPr>
              <a:t>年</a:t>
            </a:r>
            <a:r>
              <a:rPr dirty="0" sz="1100" spc="-35" b="1">
                <a:latin typeface="Tahoma"/>
                <a:cs typeface="Tahoma"/>
              </a:rPr>
              <a:t>)</a:t>
            </a:r>
            <a:r>
              <a:rPr dirty="0" sz="1100" spc="-10" b="1">
                <a:latin typeface="微软雅黑"/>
                <a:cs typeface="微软雅黑"/>
              </a:rPr>
              <a:t>》</a:t>
            </a:r>
            <a:r>
              <a:rPr dirty="0" sz="1100" spc="25" b="1">
                <a:latin typeface="微软雅黑"/>
                <a:cs typeface="微软雅黑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[</a:t>
            </a:r>
            <a:r>
              <a:rPr dirty="0" sz="1100" spc="-140">
                <a:latin typeface="Arial Black"/>
                <a:cs typeface="Arial Black"/>
                <a:hlinkClick r:id="rId7" action="ppaction://hlinksldjump"/>
              </a:rPr>
              <a:t>1</a:t>
            </a:r>
            <a:r>
              <a:rPr dirty="0" sz="1100" spc="-140">
                <a:latin typeface="Arial Black"/>
                <a:cs typeface="Arial Black"/>
              </a:rPr>
              <a:t>]</a:t>
            </a:r>
            <a:endParaRPr sz="1100">
              <a:latin typeface="Arial Black"/>
              <a:cs typeface="Arial Black"/>
            </a:endParaRPr>
          </a:p>
          <a:p>
            <a:pPr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170">
                <a:latin typeface="Arial Black"/>
                <a:cs typeface="Arial Black"/>
              </a:rPr>
              <a:t>2025</a:t>
            </a:r>
            <a:r>
              <a:rPr dirty="0" sz="1000" spc="-1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年：新型储能装机规模达</a:t>
            </a:r>
            <a:r>
              <a:rPr dirty="0" sz="1000" spc="25">
                <a:latin typeface="微软雅黑"/>
                <a:cs typeface="微软雅黑"/>
              </a:rPr>
              <a:t> </a:t>
            </a:r>
            <a:r>
              <a:rPr dirty="0" sz="1000" spc="-145">
                <a:latin typeface="Arial Black"/>
                <a:cs typeface="Arial Black"/>
              </a:rPr>
              <a:t>30GW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以上</a:t>
            </a:r>
            <a:endParaRPr sz="1000">
              <a:latin typeface="微软雅黑"/>
              <a:cs typeface="微软雅黑"/>
            </a:endParaRPr>
          </a:p>
          <a:p>
            <a:pPr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锂电池成本降低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30%  </a:t>
            </a:r>
            <a:r>
              <a:rPr dirty="0" sz="1000" spc="-5">
                <a:latin typeface="微软雅黑"/>
                <a:cs typeface="微软雅黑"/>
              </a:rPr>
              <a:t>以上</a:t>
            </a:r>
            <a:endParaRPr sz="1000">
              <a:latin typeface="微软雅黑"/>
              <a:cs typeface="微软雅黑"/>
            </a:endParaRPr>
          </a:p>
          <a:p>
            <a:pPr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建立健全储能市场机制</a:t>
            </a:r>
            <a:endParaRPr sz="10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 baseline="5050" sz="1650" spc="-89">
                <a:solidFill>
                  <a:srgbClr val="1B5EA8"/>
                </a:solidFill>
                <a:latin typeface="Cambria"/>
                <a:cs typeface="Cambria"/>
              </a:rPr>
              <a:t>▶</a:t>
            </a:r>
            <a:r>
              <a:rPr dirty="0" sz="1100" spc="-10" b="1">
                <a:latin typeface="微软雅黑"/>
                <a:cs typeface="微软雅黑"/>
              </a:rPr>
              <a:t>《</a:t>
            </a:r>
            <a:r>
              <a:rPr dirty="0" sz="1100" spc="35" b="1">
                <a:latin typeface="Tahoma"/>
                <a:cs typeface="Tahoma"/>
              </a:rPr>
              <a:t>”</a:t>
            </a:r>
            <a:r>
              <a:rPr dirty="0" sz="1100" spc="65" b="1">
                <a:latin typeface="Tahoma"/>
                <a:cs typeface="Tahoma"/>
              </a:rPr>
              <a:t> </a:t>
            </a:r>
            <a:r>
              <a:rPr dirty="0" sz="1100" spc="-10" b="1">
                <a:latin typeface="微软雅黑"/>
                <a:cs typeface="微软雅黑"/>
              </a:rPr>
              <a:t>十四五</a:t>
            </a:r>
            <a:r>
              <a:rPr dirty="0" sz="1100" spc="35" b="1">
                <a:latin typeface="Tahoma"/>
                <a:cs typeface="Tahoma"/>
              </a:rPr>
              <a:t>”</a:t>
            </a:r>
            <a:r>
              <a:rPr dirty="0" sz="1100" spc="70" b="1">
                <a:latin typeface="Tahoma"/>
                <a:cs typeface="Tahoma"/>
              </a:rPr>
              <a:t> </a:t>
            </a:r>
            <a:r>
              <a:rPr dirty="0" sz="1100" spc="-10" b="1">
                <a:latin typeface="微软雅黑"/>
                <a:cs typeface="微软雅黑"/>
              </a:rPr>
              <a:t>可再生能源发展规划》</a:t>
            </a:r>
            <a:r>
              <a:rPr dirty="0" sz="1100" spc="35" b="1">
                <a:latin typeface="微软雅黑"/>
                <a:cs typeface="微软雅黑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[</a:t>
            </a:r>
            <a:r>
              <a:rPr dirty="0" sz="1100" spc="-140">
                <a:latin typeface="Arial Black"/>
                <a:cs typeface="Arial Black"/>
                <a:hlinkClick r:id="rId7" action="ppaction://hlinksldjump"/>
              </a:rPr>
              <a:t>2</a:t>
            </a:r>
            <a:r>
              <a:rPr dirty="0" sz="1100" spc="-140">
                <a:latin typeface="Arial Black"/>
                <a:cs typeface="Arial Black"/>
              </a:rPr>
              <a:t>]</a:t>
            </a:r>
            <a:endParaRPr sz="1100">
              <a:latin typeface="Arial Black"/>
              <a:cs typeface="Arial Black"/>
            </a:endParaRPr>
          </a:p>
          <a:p>
            <a:pPr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风电、光伏新增项目配置</a:t>
            </a:r>
            <a:r>
              <a:rPr dirty="0" sz="1000" spc="15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20%</a:t>
            </a:r>
            <a:r>
              <a:rPr dirty="0" sz="1000" spc="-2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以上储能容量</a:t>
            </a:r>
            <a:endParaRPr sz="1000">
              <a:latin typeface="微软雅黑"/>
              <a:cs typeface="微软雅黑"/>
            </a:endParaRPr>
          </a:p>
          <a:p>
            <a:pPr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抽水蓄能</a:t>
            </a:r>
            <a:r>
              <a:rPr dirty="0" sz="1000" spc="15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2025</a:t>
            </a:r>
            <a:r>
              <a:rPr dirty="0" sz="1000" spc="-2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年装机目标</a:t>
            </a:r>
            <a:r>
              <a:rPr dirty="0" sz="1000" spc="20">
                <a:latin typeface="微软雅黑"/>
                <a:cs typeface="微软雅黑"/>
              </a:rPr>
              <a:t> </a:t>
            </a:r>
            <a:r>
              <a:rPr dirty="0" sz="1000" spc="-145">
                <a:latin typeface="Arial Black"/>
                <a:cs typeface="Arial Black"/>
              </a:rPr>
              <a:t>62GW</a:t>
            </a:r>
            <a:r>
              <a:rPr dirty="0" sz="1000" spc="-25">
                <a:latin typeface="Arial Black"/>
                <a:cs typeface="Arial Black"/>
              </a:rPr>
              <a:t> </a:t>
            </a:r>
            <a:r>
              <a:rPr dirty="0" sz="1000" spc="-125">
                <a:latin typeface="Arial Black"/>
                <a:cs typeface="Arial Black"/>
              </a:rPr>
              <a:t>[</a:t>
            </a:r>
            <a:r>
              <a:rPr dirty="0" sz="1000" spc="-125">
                <a:latin typeface="Arial Black"/>
                <a:cs typeface="Arial Black"/>
                <a:hlinkClick r:id="rId7" action="ppaction://hlinksldjump"/>
              </a:rPr>
              <a:t>8</a:t>
            </a:r>
            <a:r>
              <a:rPr dirty="0" sz="1000" spc="-125">
                <a:latin typeface="Arial Black"/>
                <a:cs typeface="Arial Black"/>
              </a:rPr>
              <a:t>]</a:t>
            </a:r>
            <a:endParaRPr sz="1000">
              <a:latin typeface="Arial Black"/>
              <a:cs typeface="Arial Black"/>
            </a:endParaRPr>
          </a:p>
          <a:p>
            <a:pPr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支持</a:t>
            </a: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2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新能源</a:t>
            </a:r>
            <a:r>
              <a:rPr dirty="0" sz="1000" spc="15">
                <a:latin typeface="微软雅黑"/>
                <a:cs typeface="微软雅黑"/>
              </a:rPr>
              <a:t> </a:t>
            </a:r>
            <a:r>
              <a:rPr dirty="0" sz="1000" spc="110">
                <a:latin typeface="Arial Black"/>
                <a:cs typeface="Arial Black"/>
              </a:rPr>
              <a:t>+</a:t>
            </a:r>
            <a:r>
              <a:rPr dirty="0" sz="1000" spc="-2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储能</a:t>
            </a: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2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示范项目建设</a:t>
            </a:r>
            <a:endParaRPr sz="10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 baseline="5050" sz="1650" spc="-89">
                <a:solidFill>
                  <a:srgbClr val="1B5EA8"/>
                </a:solidFill>
                <a:latin typeface="Cambria"/>
                <a:cs typeface="Cambria"/>
              </a:rPr>
              <a:t>▶</a:t>
            </a:r>
            <a:r>
              <a:rPr dirty="0" sz="1100" spc="-10" b="1">
                <a:latin typeface="微软雅黑"/>
                <a:cs typeface="微软雅黑"/>
              </a:rPr>
              <a:t>《电力发展</a:t>
            </a:r>
            <a:r>
              <a:rPr dirty="0" sz="1100" spc="35" b="1">
                <a:latin typeface="Tahoma"/>
                <a:cs typeface="Tahoma"/>
              </a:rPr>
              <a:t>”</a:t>
            </a:r>
            <a:r>
              <a:rPr dirty="0" sz="1100" spc="70" b="1">
                <a:latin typeface="Tahoma"/>
                <a:cs typeface="Tahoma"/>
              </a:rPr>
              <a:t> </a:t>
            </a:r>
            <a:r>
              <a:rPr dirty="0" sz="1100" spc="-10" b="1">
                <a:latin typeface="微软雅黑"/>
                <a:cs typeface="微软雅黑"/>
              </a:rPr>
              <a:t>十四五</a:t>
            </a:r>
            <a:r>
              <a:rPr dirty="0" sz="1100" spc="35" b="1">
                <a:latin typeface="Tahoma"/>
                <a:cs typeface="Tahoma"/>
              </a:rPr>
              <a:t>”</a:t>
            </a:r>
            <a:r>
              <a:rPr dirty="0" sz="1100" spc="70" b="1">
                <a:latin typeface="Tahoma"/>
                <a:cs typeface="Tahoma"/>
              </a:rPr>
              <a:t> </a:t>
            </a:r>
            <a:r>
              <a:rPr dirty="0" sz="1100" spc="-10" b="1">
                <a:latin typeface="微软雅黑"/>
                <a:cs typeface="微软雅黑"/>
              </a:rPr>
              <a:t>规划》</a:t>
            </a:r>
            <a:endParaRPr sz="1100">
              <a:latin typeface="微软雅黑"/>
              <a:cs typeface="微软雅黑"/>
            </a:endParaRPr>
          </a:p>
          <a:p>
            <a:pPr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构建新型电力系统，储能为关键支撑</a:t>
            </a:r>
            <a:endParaRPr sz="1000">
              <a:latin typeface="微软雅黑"/>
              <a:cs typeface="微软雅黑"/>
            </a:endParaRPr>
          </a:p>
          <a:p>
            <a:pPr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促进源网荷储协调发展</a:t>
            </a:r>
            <a:endParaRPr sz="1000">
              <a:latin typeface="微软雅黑"/>
              <a:cs typeface="微软雅黑"/>
            </a:endParaRPr>
          </a:p>
          <a:p>
            <a:pPr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加快储能技术创新与产业化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8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总结与建议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1904" y="816366"/>
            <a:ext cx="2570480" cy="18021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微软雅黑"/>
                <a:cs typeface="微软雅黑"/>
              </a:rPr>
              <a:t>结论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储能是分布式能源系统必要组成部分</a:t>
            </a:r>
            <a:endParaRPr sz="1100">
              <a:latin typeface="微软雅黑"/>
              <a:cs typeface="微软雅黑"/>
            </a:endParaRPr>
          </a:p>
          <a:p>
            <a:pPr marL="314960" marR="30480" indent="-177165">
              <a:lnSpc>
                <a:spcPct val="102600"/>
              </a:lnSpc>
              <a:spcBef>
                <a:spcPts val="29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锂电池适合短时、分散、灵活应用场 </a:t>
            </a:r>
            <a:r>
              <a:rPr dirty="0" sz="1100" spc="-10">
                <a:latin typeface="微软雅黑"/>
                <a:cs typeface="微软雅黑"/>
              </a:rPr>
              <a:t>景</a:t>
            </a:r>
            <a:endParaRPr sz="1100">
              <a:latin typeface="微软雅黑"/>
              <a:cs typeface="微软雅黑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抽水蓄能适合大规模、长时间调节场 </a:t>
            </a:r>
            <a:r>
              <a:rPr dirty="0" sz="1100" spc="-10">
                <a:latin typeface="微软雅黑"/>
                <a:cs typeface="微软雅黑"/>
              </a:rPr>
              <a:t>景</a:t>
            </a:r>
            <a:endParaRPr sz="1100">
              <a:latin typeface="微软雅黑"/>
              <a:cs typeface="微软雅黑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技术进步降低储能成本，提高系统效 </a:t>
            </a:r>
            <a:r>
              <a:rPr dirty="0" sz="1100" spc="-10">
                <a:latin typeface="微软雅黑"/>
                <a:cs typeface="微软雅黑"/>
              </a:rPr>
              <a:t>能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储能项目经济性日益提升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61894" y="988984"/>
            <a:ext cx="2570480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微软雅黑"/>
                <a:cs typeface="微软雅黑"/>
              </a:rPr>
              <a:t>建议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加强储能关键技术研发投入</a:t>
            </a:r>
            <a:endParaRPr sz="1100">
              <a:latin typeface="微软雅黑"/>
              <a:cs typeface="微软雅黑"/>
            </a:endParaRPr>
          </a:p>
          <a:p>
            <a:pPr marL="314960" marR="30480" indent="-177165">
              <a:lnSpc>
                <a:spcPct val="102600"/>
              </a:lnSpc>
              <a:spcBef>
                <a:spcPts val="29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完善电力市场机制设计，体现储能价 </a:t>
            </a:r>
            <a:r>
              <a:rPr dirty="0" sz="1100" spc="-10">
                <a:latin typeface="微软雅黑"/>
                <a:cs typeface="微软雅黑"/>
              </a:rPr>
              <a:t>值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因地制宜选择合适储能技术路线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鼓励多样化商业模式创新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储能与能源互联网协同发展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参考文献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7954" y="915506"/>
            <a:ext cx="101220" cy="1391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7954" y="915506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0607" y="93448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3259" y="95346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3259" y="96611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0607" y="98509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0607" y="99774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0607" y="101040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0607" y="102305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4890" y="981931"/>
            <a:ext cx="31635" cy="442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3869" y="91550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7954" y="1124281"/>
            <a:ext cx="101220" cy="1391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7954" y="1124281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0607" y="114326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3259" y="116223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3259" y="117489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0607" y="119387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0607" y="120652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0607" y="121917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0607" y="123182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4890" y="1190706"/>
            <a:ext cx="31635" cy="442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3869" y="1124281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7954" y="1333044"/>
            <a:ext cx="101220" cy="1391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7954" y="1333044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10607" y="1352023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3259" y="1371001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3259" y="138365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10607" y="140263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10607" y="141528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10607" y="142793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10607" y="144059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54890" y="1399469"/>
            <a:ext cx="31635" cy="442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73869" y="1333044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97954" y="1541806"/>
            <a:ext cx="101220" cy="1391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97954" y="1541806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10607" y="156078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3259" y="157976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23259" y="159241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10607" y="161139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10607" y="162404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10607" y="163670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10607" y="164935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54890" y="1608231"/>
            <a:ext cx="31635" cy="442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73869" y="154180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97954" y="1847140"/>
            <a:ext cx="101220" cy="1391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97954" y="1847140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10607" y="186611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23259" y="188509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23259" y="189775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10607" y="191672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10607" y="192938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10607" y="194203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10607" y="195468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54890" y="1913564"/>
            <a:ext cx="31635" cy="442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73869" y="184714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97954" y="2055915"/>
            <a:ext cx="101220" cy="1391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97954" y="2055915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10607" y="2074894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23259" y="2093873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23259" y="210652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10607" y="212550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10607" y="2138157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10607" y="215080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10607" y="216346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54890" y="2122340"/>
            <a:ext cx="31635" cy="442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73869" y="205591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97954" y="2342719"/>
            <a:ext cx="101220" cy="1391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97954" y="2342719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10607" y="2361698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23259" y="238067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23259" y="239332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10607" y="241230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10607" y="242496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10607" y="243761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10607" y="245026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54890" y="2409144"/>
            <a:ext cx="31635" cy="442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73869" y="234271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97954" y="2551482"/>
            <a:ext cx="101220" cy="1391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97954" y="2551482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10607" y="257046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23259" y="258943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23259" y="260209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10607" y="262107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10607" y="263372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10607" y="264637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10607" y="265902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54890" y="2617907"/>
            <a:ext cx="31635" cy="442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73869" y="2551482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397907" y="921790"/>
            <a:ext cx="4898390" cy="178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800" spc="-30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1B5EA8"/>
                </a:solidFill>
                <a:latin typeface="Times New Roman"/>
                <a:cs typeface="Times New Roman"/>
              </a:rPr>
              <a:t>   </a:t>
            </a:r>
            <a:r>
              <a:rPr dirty="0" sz="800" spc="-35">
                <a:solidFill>
                  <a:srgbClr val="1B5EA8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1B5EA8"/>
                </a:solidFill>
                <a:latin typeface="微软雅黑"/>
                <a:cs typeface="微软雅黑"/>
              </a:rPr>
              <a:t>国家发改</a:t>
            </a:r>
            <a:r>
              <a:rPr dirty="0" sz="800" spc="-10">
                <a:solidFill>
                  <a:srgbClr val="1B5EA8"/>
                </a:solidFill>
                <a:latin typeface="微软雅黑"/>
                <a:cs typeface="微软雅黑"/>
              </a:rPr>
              <a:t>委</a:t>
            </a:r>
            <a:r>
              <a:rPr dirty="0" sz="800" spc="-35">
                <a:solidFill>
                  <a:srgbClr val="1B5EA8"/>
                </a:solidFill>
                <a:latin typeface="Arial Black"/>
                <a:cs typeface="Arial Black"/>
              </a:rPr>
              <a:t>,</a:t>
            </a:r>
            <a:r>
              <a:rPr dirty="0" sz="800" spc="10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5">
                <a:solidFill>
                  <a:srgbClr val="1B5EA8"/>
                </a:solidFill>
                <a:latin typeface="微软雅黑"/>
                <a:cs typeface="微软雅黑"/>
              </a:rPr>
              <a:t>国家能源</a:t>
            </a:r>
            <a:r>
              <a:rPr dirty="0" sz="800" spc="-10">
                <a:solidFill>
                  <a:srgbClr val="1B5EA8"/>
                </a:solidFill>
                <a:latin typeface="微软雅黑"/>
                <a:cs typeface="微软雅黑"/>
              </a:rPr>
              <a:t>局</a:t>
            </a:r>
            <a:r>
              <a:rPr dirty="0" sz="800" spc="-35">
                <a:solidFill>
                  <a:srgbClr val="1B5EA8"/>
                </a:solidFill>
                <a:latin typeface="Arial Black"/>
                <a:cs typeface="Arial Black"/>
              </a:rPr>
              <a:t>.</a:t>
            </a:r>
            <a:r>
              <a:rPr dirty="0" sz="800" spc="1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5">
                <a:solidFill>
                  <a:srgbClr val="1B5EA8"/>
                </a:solidFill>
                <a:latin typeface="微软雅黑"/>
                <a:cs typeface="微软雅黑"/>
              </a:rPr>
              <a:t>《新型储能发展实施方案</a:t>
            </a:r>
            <a:r>
              <a:rPr dirty="0" sz="800" spc="45">
                <a:solidFill>
                  <a:srgbClr val="1B5EA8"/>
                </a:solidFill>
                <a:latin typeface="微软雅黑"/>
                <a:cs typeface="微软雅黑"/>
              </a:rPr>
              <a:t> </a:t>
            </a:r>
            <a:r>
              <a:rPr dirty="0" sz="800" spc="-85">
                <a:solidFill>
                  <a:srgbClr val="1B5EA8"/>
                </a:solidFill>
                <a:latin typeface="Arial Black"/>
                <a:cs typeface="Arial Black"/>
              </a:rPr>
              <a:t>(2021-2025</a:t>
            </a:r>
            <a:r>
              <a:rPr dirty="0" sz="800" spc="1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5">
                <a:solidFill>
                  <a:srgbClr val="1B5EA8"/>
                </a:solidFill>
                <a:latin typeface="微软雅黑"/>
                <a:cs typeface="微软雅黑"/>
              </a:rPr>
              <a:t>年</a:t>
            </a:r>
            <a:r>
              <a:rPr dirty="0" sz="800" spc="15">
                <a:solidFill>
                  <a:srgbClr val="1B5EA8"/>
                </a:solidFill>
                <a:latin typeface="Arial Black"/>
                <a:cs typeface="Arial Black"/>
              </a:rPr>
              <a:t>)</a:t>
            </a:r>
            <a:r>
              <a:rPr dirty="0" sz="800" spc="-5">
                <a:solidFill>
                  <a:srgbClr val="1B5EA8"/>
                </a:solidFill>
                <a:latin typeface="微软雅黑"/>
                <a:cs typeface="微软雅黑"/>
              </a:rPr>
              <a:t>》</a:t>
            </a:r>
            <a:r>
              <a:rPr dirty="0" sz="800" spc="-60">
                <a:solidFill>
                  <a:srgbClr val="1B5EA8"/>
                </a:solidFill>
                <a:latin typeface="Arial Black"/>
                <a:cs typeface="Arial Black"/>
              </a:rPr>
              <a:t>[Z].</a:t>
            </a:r>
            <a:r>
              <a:rPr dirty="0" sz="800" spc="1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95">
                <a:solidFill>
                  <a:srgbClr val="1B5EA8"/>
                </a:solidFill>
                <a:latin typeface="Arial Black"/>
                <a:cs typeface="Arial Black"/>
              </a:rPr>
              <a:t>2021.</a:t>
            </a:r>
            <a:endParaRPr sz="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u="sng" sz="800" spc="-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800" spc="-30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1B5EA8"/>
                </a:solidFill>
                <a:latin typeface="Times New Roman"/>
                <a:cs typeface="Times New Roman"/>
              </a:rPr>
              <a:t>   </a:t>
            </a:r>
            <a:r>
              <a:rPr dirty="0" sz="800" spc="-35">
                <a:solidFill>
                  <a:srgbClr val="1B5EA8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1B5EA8"/>
                </a:solidFill>
                <a:latin typeface="微软雅黑"/>
                <a:cs typeface="微软雅黑"/>
              </a:rPr>
              <a:t>中国电力企业联合会</a:t>
            </a:r>
            <a:r>
              <a:rPr dirty="0" sz="800" spc="-35">
                <a:solidFill>
                  <a:srgbClr val="1B5EA8"/>
                </a:solidFill>
                <a:latin typeface="Arial Black"/>
                <a:cs typeface="Arial Black"/>
              </a:rPr>
              <a:t>.</a:t>
            </a:r>
            <a:r>
              <a:rPr dirty="0" sz="800" spc="10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5">
                <a:solidFill>
                  <a:srgbClr val="1B5EA8"/>
                </a:solidFill>
                <a:latin typeface="微软雅黑"/>
                <a:cs typeface="微软雅黑"/>
              </a:rPr>
              <a:t>《中国电力行业年度发展报告</a:t>
            </a:r>
            <a:r>
              <a:rPr dirty="0" sz="800" spc="45">
                <a:solidFill>
                  <a:srgbClr val="1B5EA8"/>
                </a:solidFill>
                <a:latin typeface="微软雅黑"/>
                <a:cs typeface="微软雅黑"/>
              </a:rPr>
              <a:t> </a:t>
            </a:r>
            <a:r>
              <a:rPr dirty="0" sz="800" spc="-114">
                <a:solidFill>
                  <a:srgbClr val="1B5EA8"/>
                </a:solidFill>
                <a:latin typeface="Arial Black"/>
                <a:cs typeface="Arial Black"/>
              </a:rPr>
              <a:t>2023</a:t>
            </a:r>
            <a:r>
              <a:rPr dirty="0" sz="800" spc="-5">
                <a:solidFill>
                  <a:srgbClr val="1B5EA8"/>
                </a:solidFill>
                <a:latin typeface="微软雅黑"/>
                <a:cs typeface="微软雅黑"/>
              </a:rPr>
              <a:t>》</a:t>
            </a:r>
            <a:r>
              <a:rPr dirty="0" sz="800" spc="-60">
                <a:solidFill>
                  <a:srgbClr val="1B5EA8"/>
                </a:solidFill>
                <a:latin typeface="Arial Black"/>
                <a:cs typeface="Arial Black"/>
              </a:rPr>
              <a:t>[R].</a:t>
            </a:r>
            <a:r>
              <a:rPr dirty="0" sz="800" spc="10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95">
                <a:solidFill>
                  <a:srgbClr val="1B5EA8"/>
                </a:solidFill>
                <a:latin typeface="Arial Black"/>
                <a:cs typeface="Arial Black"/>
              </a:rPr>
              <a:t>2023.</a:t>
            </a:r>
            <a:endParaRPr sz="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u="sng" sz="800" spc="-4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800" spc="-4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800" spc="3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Arial Black"/>
                <a:cs typeface="Arial Black"/>
              </a:rPr>
              <a:t> </a:t>
            </a:r>
            <a:r>
              <a:rPr dirty="0" sz="800">
                <a:solidFill>
                  <a:srgbClr val="1B5EA8"/>
                </a:solidFill>
                <a:latin typeface="Arial Black"/>
                <a:cs typeface="Arial Black"/>
              </a:rPr>
              <a:t>  </a:t>
            </a:r>
            <a:r>
              <a:rPr dirty="0" sz="800" spc="-5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95">
                <a:solidFill>
                  <a:srgbClr val="1B5EA8"/>
                </a:solidFill>
                <a:latin typeface="Arial Black"/>
                <a:cs typeface="Arial Black"/>
              </a:rPr>
              <a:t>International </a:t>
            </a:r>
            <a:r>
              <a:rPr dirty="0" sz="800" spc="-100">
                <a:solidFill>
                  <a:srgbClr val="1B5EA8"/>
                </a:solidFill>
                <a:latin typeface="Arial Black"/>
                <a:cs typeface="Arial Black"/>
              </a:rPr>
              <a:t>Energy </a:t>
            </a:r>
            <a:r>
              <a:rPr dirty="0" sz="800" spc="-114">
                <a:solidFill>
                  <a:srgbClr val="1B5EA8"/>
                </a:solidFill>
                <a:latin typeface="Arial Black"/>
                <a:cs typeface="Arial Black"/>
              </a:rPr>
              <a:t>Agency </a:t>
            </a:r>
            <a:r>
              <a:rPr dirty="0" sz="800" spc="-35">
                <a:solidFill>
                  <a:srgbClr val="1B5EA8"/>
                </a:solidFill>
                <a:latin typeface="Arial Black"/>
                <a:cs typeface="Arial Black"/>
              </a:rPr>
              <a:t>(IEA). </a:t>
            </a:r>
            <a:r>
              <a:rPr dirty="0" sz="800" spc="-100">
                <a:solidFill>
                  <a:srgbClr val="1B5EA8"/>
                </a:solidFill>
                <a:latin typeface="Arial Black"/>
                <a:cs typeface="Arial Black"/>
              </a:rPr>
              <a:t>Energy </a:t>
            </a:r>
            <a:r>
              <a:rPr dirty="0" sz="800" spc="-110">
                <a:solidFill>
                  <a:srgbClr val="1B5EA8"/>
                </a:solidFill>
                <a:latin typeface="Arial Black"/>
                <a:cs typeface="Arial Black"/>
              </a:rPr>
              <a:t>Storage </a:t>
            </a:r>
            <a:r>
              <a:rPr dirty="0" sz="800" spc="-95">
                <a:solidFill>
                  <a:srgbClr val="1B5EA8"/>
                </a:solidFill>
                <a:latin typeface="Arial Black"/>
                <a:cs typeface="Arial Black"/>
              </a:rPr>
              <a:t>Report </a:t>
            </a:r>
            <a:r>
              <a:rPr dirty="0" sz="800" spc="-114">
                <a:solidFill>
                  <a:srgbClr val="1B5EA8"/>
                </a:solidFill>
                <a:latin typeface="Arial Black"/>
                <a:cs typeface="Arial Black"/>
              </a:rPr>
              <a:t>2024 </a:t>
            </a:r>
            <a:r>
              <a:rPr dirty="0" sz="800" spc="-60">
                <a:solidFill>
                  <a:srgbClr val="1B5EA8"/>
                </a:solidFill>
                <a:latin typeface="Arial Black"/>
                <a:cs typeface="Arial Black"/>
              </a:rPr>
              <a:t>[R].</a:t>
            </a:r>
            <a:r>
              <a:rPr dirty="0" sz="800" spc="9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95">
                <a:solidFill>
                  <a:srgbClr val="1B5EA8"/>
                </a:solidFill>
                <a:latin typeface="Arial Black"/>
                <a:cs typeface="Arial Black"/>
              </a:rPr>
              <a:t>2024.</a:t>
            </a:r>
            <a:endParaRPr sz="800">
              <a:latin typeface="Arial Black"/>
              <a:cs typeface="Arial Black"/>
            </a:endParaRPr>
          </a:p>
          <a:p>
            <a:pPr marL="208279" marR="109855" indent="-196215">
              <a:lnSpc>
                <a:spcPts val="950"/>
              </a:lnSpc>
              <a:spcBef>
                <a:spcPts val="720"/>
              </a:spcBef>
            </a:pPr>
            <a:r>
              <a:rPr dirty="0" u="sng" sz="800" spc="-4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800" spc="-4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800" spc="3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Arial Black"/>
                <a:cs typeface="Arial Black"/>
              </a:rPr>
              <a:t> </a:t>
            </a:r>
            <a:r>
              <a:rPr dirty="0" sz="800">
                <a:solidFill>
                  <a:srgbClr val="1B5EA8"/>
                </a:solidFill>
                <a:latin typeface="Arial Black"/>
                <a:cs typeface="Arial Black"/>
              </a:rPr>
              <a:t>  </a:t>
            </a:r>
            <a:r>
              <a:rPr dirty="0" sz="800" spc="-5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75">
                <a:solidFill>
                  <a:srgbClr val="1B5EA8"/>
                </a:solidFill>
                <a:latin typeface="Arial Black"/>
                <a:cs typeface="Arial Black"/>
              </a:rPr>
              <a:t>P. </a:t>
            </a:r>
            <a:r>
              <a:rPr dirty="0" sz="800" spc="-90">
                <a:solidFill>
                  <a:srgbClr val="1B5EA8"/>
                </a:solidFill>
                <a:latin typeface="Arial Black"/>
                <a:cs typeface="Arial Black"/>
              </a:rPr>
              <a:t>Denholm, </a:t>
            </a:r>
            <a:r>
              <a:rPr dirty="0" sz="800" spc="-105">
                <a:solidFill>
                  <a:srgbClr val="1B5EA8"/>
                </a:solidFill>
                <a:latin typeface="Arial Black"/>
                <a:cs typeface="Arial Black"/>
              </a:rPr>
              <a:t>et </a:t>
            </a:r>
            <a:r>
              <a:rPr dirty="0" sz="800" spc="-75">
                <a:solidFill>
                  <a:srgbClr val="1B5EA8"/>
                </a:solidFill>
                <a:latin typeface="Arial Black"/>
                <a:cs typeface="Arial Black"/>
              </a:rPr>
              <a:t>al. </a:t>
            </a:r>
            <a:r>
              <a:rPr dirty="0" sz="800" spc="-85">
                <a:solidFill>
                  <a:srgbClr val="1B5EA8"/>
                </a:solidFill>
                <a:latin typeface="Arial Black"/>
                <a:cs typeface="Arial Black"/>
              </a:rPr>
              <a:t>The </a:t>
            </a:r>
            <a:r>
              <a:rPr dirty="0" sz="800" spc="-110">
                <a:solidFill>
                  <a:srgbClr val="1B5EA8"/>
                </a:solidFill>
                <a:latin typeface="Arial Black"/>
                <a:cs typeface="Arial Black"/>
              </a:rPr>
              <a:t>Value </a:t>
            </a:r>
            <a:r>
              <a:rPr dirty="0" sz="800" spc="-85">
                <a:solidFill>
                  <a:srgbClr val="1B5EA8"/>
                </a:solidFill>
                <a:latin typeface="Arial Black"/>
                <a:cs typeface="Arial Black"/>
              </a:rPr>
              <a:t>of </a:t>
            </a:r>
            <a:r>
              <a:rPr dirty="0" sz="800" spc="-100">
                <a:solidFill>
                  <a:srgbClr val="1B5EA8"/>
                </a:solidFill>
                <a:latin typeface="Arial Black"/>
                <a:cs typeface="Arial Black"/>
              </a:rPr>
              <a:t>Energy </a:t>
            </a:r>
            <a:r>
              <a:rPr dirty="0" sz="800" spc="-110">
                <a:solidFill>
                  <a:srgbClr val="1B5EA8"/>
                </a:solidFill>
                <a:latin typeface="Arial Black"/>
                <a:cs typeface="Arial Black"/>
              </a:rPr>
              <a:t>Storage </a:t>
            </a:r>
            <a:r>
              <a:rPr dirty="0" sz="800" spc="-85">
                <a:solidFill>
                  <a:srgbClr val="1B5EA8"/>
                </a:solidFill>
                <a:latin typeface="Arial Black"/>
                <a:cs typeface="Arial Black"/>
              </a:rPr>
              <a:t>for Grid </a:t>
            </a:r>
            <a:r>
              <a:rPr dirty="0" sz="800" spc="-100">
                <a:solidFill>
                  <a:srgbClr val="1B5EA8"/>
                </a:solidFill>
                <a:latin typeface="Arial Black"/>
                <a:cs typeface="Arial Black"/>
              </a:rPr>
              <a:t>Applications </a:t>
            </a:r>
            <a:r>
              <a:rPr dirty="0" sz="800" spc="-75">
                <a:solidFill>
                  <a:srgbClr val="1B5EA8"/>
                </a:solidFill>
                <a:latin typeface="Arial Black"/>
                <a:cs typeface="Arial Black"/>
              </a:rPr>
              <a:t>[J]. </a:t>
            </a:r>
            <a:r>
              <a:rPr dirty="0" sz="800" spc="-90">
                <a:solidFill>
                  <a:srgbClr val="1B5EA8"/>
                </a:solidFill>
                <a:latin typeface="Arial Black"/>
                <a:cs typeface="Arial Black"/>
              </a:rPr>
              <a:t>National </a:t>
            </a:r>
            <a:r>
              <a:rPr dirty="0" sz="800" spc="-130">
                <a:solidFill>
                  <a:srgbClr val="1B5EA8"/>
                </a:solidFill>
                <a:latin typeface="Arial Black"/>
                <a:cs typeface="Arial Black"/>
              </a:rPr>
              <a:t>Renewable </a:t>
            </a:r>
            <a:r>
              <a:rPr dirty="0" sz="800" spc="-100">
                <a:solidFill>
                  <a:srgbClr val="1B5EA8"/>
                </a:solidFill>
                <a:latin typeface="Arial Black"/>
                <a:cs typeface="Arial Black"/>
              </a:rPr>
              <a:t>Energy </a:t>
            </a:r>
            <a:r>
              <a:rPr dirty="0" sz="800" spc="-100">
                <a:solidFill>
                  <a:srgbClr val="1B5EA8"/>
                </a:solidFill>
                <a:latin typeface="Arial Black"/>
                <a:cs typeface="Arial Black"/>
              </a:rPr>
              <a:t> Laboratory,</a:t>
            </a:r>
            <a:r>
              <a:rPr dirty="0" sz="800" spc="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95">
                <a:solidFill>
                  <a:srgbClr val="1B5EA8"/>
                </a:solidFill>
                <a:latin typeface="Arial Black"/>
                <a:cs typeface="Arial Black"/>
              </a:rPr>
              <a:t>2023.</a:t>
            </a:r>
            <a:endParaRPr sz="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u="sng" sz="800" spc="-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800" spc="-30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1B5EA8"/>
                </a:solidFill>
                <a:latin typeface="Times New Roman"/>
                <a:cs typeface="Times New Roman"/>
              </a:rPr>
              <a:t>   </a:t>
            </a:r>
            <a:r>
              <a:rPr dirty="0" sz="800" spc="-35">
                <a:solidFill>
                  <a:srgbClr val="1B5EA8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1B5EA8"/>
                </a:solidFill>
                <a:latin typeface="微软雅黑"/>
                <a:cs typeface="微软雅黑"/>
              </a:rPr>
              <a:t>国网能源研究院</a:t>
            </a:r>
            <a:r>
              <a:rPr dirty="0" sz="800" spc="-35">
                <a:solidFill>
                  <a:srgbClr val="1B5EA8"/>
                </a:solidFill>
                <a:latin typeface="Arial Black"/>
                <a:cs typeface="Arial Black"/>
              </a:rPr>
              <a:t>.</a:t>
            </a:r>
            <a:r>
              <a:rPr dirty="0" sz="800" spc="10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5">
                <a:solidFill>
                  <a:srgbClr val="1B5EA8"/>
                </a:solidFill>
                <a:latin typeface="微软雅黑"/>
                <a:cs typeface="微软雅黑"/>
              </a:rPr>
              <a:t>《中国储能产业发展白皮书》</a:t>
            </a:r>
            <a:r>
              <a:rPr dirty="0" sz="800" spc="-60">
                <a:solidFill>
                  <a:srgbClr val="1B5EA8"/>
                </a:solidFill>
                <a:latin typeface="Arial Black"/>
                <a:cs typeface="Arial Black"/>
              </a:rPr>
              <a:t>[R].</a:t>
            </a:r>
            <a:r>
              <a:rPr dirty="0" sz="800" spc="10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95">
                <a:solidFill>
                  <a:srgbClr val="1B5EA8"/>
                </a:solidFill>
                <a:latin typeface="Arial Black"/>
                <a:cs typeface="Arial Black"/>
              </a:rPr>
              <a:t>2024.</a:t>
            </a:r>
            <a:endParaRPr sz="800">
              <a:latin typeface="Arial Black"/>
              <a:cs typeface="Arial Black"/>
            </a:endParaRPr>
          </a:p>
          <a:p>
            <a:pPr marL="208279" marR="5080" indent="-196215">
              <a:lnSpc>
                <a:spcPts val="950"/>
              </a:lnSpc>
              <a:spcBef>
                <a:spcPts val="725"/>
              </a:spcBef>
            </a:pPr>
            <a:r>
              <a:rPr dirty="0" u="sng" sz="800" spc="-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800" spc="-30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1B5EA8"/>
                </a:solidFill>
                <a:latin typeface="Times New Roman"/>
                <a:cs typeface="Times New Roman"/>
              </a:rPr>
              <a:t>   </a:t>
            </a:r>
            <a:r>
              <a:rPr dirty="0" sz="800" spc="-35">
                <a:solidFill>
                  <a:srgbClr val="1B5EA8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1B5EA8"/>
                </a:solidFill>
                <a:latin typeface="微软雅黑"/>
                <a:cs typeface="微软雅黑"/>
              </a:rPr>
              <a:t>阮洪兵</a:t>
            </a:r>
            <a:r>
              <a:rPr dirty="0" sz="800" spc="-35">
                <a:solidFill>
                  <a:srgbClr val="1B5EA8"/>
                </a:solidFill>
                <a:latin typeface="Arial Black"/>
                <a:cs typeface="Arial Black"/>
              </a:rPr>
              <a:t>,</a:t>
            </a:r>
            <a:r>
              <a:rPr dirty="0" sz="800" spc="10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5">
                <a:solidFill>
                  <a:srgbClr val="1B5EA8"/>
                </a:solidFill>
                <a:latin typeface="微软雅黑"/>
                <a:cs typeface="微软雅黑"/>
              </a:rPr>
              <a:t>邵志刚</a:t>
            </a:r>
            <a:r>
              <a:rPr dirty="0" sz="800" spc="-35">
                <a:solidFill>
                  <a:srgbClr val="1B5EA8"/>
                </a:solidFill>
                <a:latin typeface="Arial Black"/>
                <a:cs typeface="Arial Black"/>
              </a:rPr>
              <a:t>,</a:t>
            </a:r>
            <a:r>
              <a:rPr dirty="0" sz="800" spc="1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5">
                <a:solidFill>
                  <a:srgbClr val="1B5EA8"/>
                </a:solidFill>
                <a:latin typeface="微软雅黑"/>
                <a:cs typeface="微软雅黑"/>
              </a:rPr>
              <a:t>等</a:t>
            </a:r>
            <a:r>
              <a:rPr dirty="0" sz="800" spc="-35">
                <a:solidFill>
                  <a:srgbClr val="1B5EA8"/>
                </a:solidFill>
                <a:latin typeface="Arial Black"/>
                <a:cs typeface="Arial Black"/>
              </a:rPr>
              <a:t>.</a:t>
            </a:r>
            <a:r>
              <a:rPr dirty="0" sz="800" spc="1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5">
                <a:solidFill>
                  <a:srgbClr val="1B5EA8"/>
                </a:solidFill>
                <a:latin typeface="微软雅黑"/>
                <a:cs typeface="微软雅黑"/>
              </a:rPr>
              <a:t>大规模可再生能源并网中储能关键技术研究进展</a:t>
            </a:r>
            <a:r>
              <a:rPr dirty="0" sz="800" spc="45">
                <a:solidFill>
                  <a:srgbClr val="1B5EA8"/>
                </a:solidFill>
                <a:latin typeface="微软雅黑"/>
                <a:cs typeface="微软雅黑"/>
              </a:rPr>
              <a:t> </a:t>
            </a:r>
            <a:r>
              <a:rPr dirty="0" sz="800" spc="-75">
                <a:solidFill>
                  <a:srgbClr val="1B5EA8"/>
                </a:solidFill>
                <a:latin typeface="Arial Black"/>
                <a:cs typeface="Arial Black"/>
              </a:rPr>
              <a:t>[J].</a:t>
            </a:r>
            <a:r>
              <a:rPr dirty="0" sz="800" spc="1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5">
                <a:solidFill>
                  <a:srgbClr val="1B5EA8"/>
                </a:solidFill>
                <a:latin typeface="微软雅黑"/>
                <a:cs typeface="微软雅黑"/>
              </a:rPr>
              <a:t>中国电机工程学报</a:t>
            </a:r>
            <a:r>
              <a:rPr dirty="0" sz="800" spc="-35">
                <a:solidFill>
                  <a:srgbClr val="1B5EA8"/>
                </a:solidFill>
                <a:latin typeface="Arial Black"/>
                <a:cs typeface="Arial Black"/>
              </a:rPr>
              <a:t>,</a:t>
            </a:r>
            <a:r>
              <a:rPr dirty="0" sz="800" spc="1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95">
                <a:solidFill>
                  <a:srgbClr val="1B5EA8"/>
                </a:solidFill>
                <a:latin typeface="Arial Black"/>
                <a:cs typeface="Arial Black"/>
              </a:rPr>
              <a:t>2023,</a:t>
            </a:r>
            <a:r>
              <a:rPr dirty="0" sz="800" spc="1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55">
                <a:solidFill>
                  <a:srgbClr val="1B5EA8"/>
                </a:solidFill>
                <a:latin typeface="Arial Black"/>
                <a:cs typeface="Arial Black"/>
              </a:rPr>
              <a:t>43(5): </a:t>
            </a:r>
            <a:r>
              <a:rPr dirty="0" sz="800" spc="-5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90">
                <a:solidFill>
                  <a:srgbClr val="1B5EA8"/>
                </a:solidFill>
                <a:latin typeface="Arial Black"/>
                <a:cs typeface="Arial Black"/>
              </a:rPr>
              <a:t>1498-1509.</a:t>
            </a:r>
            <a:endParaRPr sz="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u="sng" sz="800" spc="-4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800" spc="-4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800" spc="3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Arial Black"/>
                <a:cs typeface="Arial Black"/>
              </a:rPr>
              <a:t> </a:t>
            </a:r>
            <a:r>
              <a:rPr dirty="0" sz="800">
                <a:solidFill>
                  <a:srgbClr val="1B5EA8"/>
                </a:solidFill>
                <a:latin typeface="Arial Black"/>
                <a:cs typeface="Arial Black"/>
              </a:rPr>
              <a:t>  </a:t>
            </a:r>
            <a:r>
              <a:rPr dirty="0" sz="800" spc="-5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85">
                <a:solidFill>
                  <a:srgbClr val="1B5EA8"/>
                </a:solidFill>
                <a:latin typeface="Arial Black"/>
                <a:cs typeface="Arial Black"/>
              </a:rPr>
              <a:t>BloombergNEF. </a:t>
            </a:r>
            <a:r>
              <a:rPr dirty="0" sz="800" spc="-114">
                <a:solidFill>
                  <a:srgbClr val="1B5EA8"/>
                </a:solidFill>
                <a:latin typeface="Arial Black"/>
                <a:cs typeface="Arial Black"/>
              </a:rPr>
              <a:t>2024 </a:t>
            </a:r>
            <a:r>
              <a:rPr dirty="0" sz="800" spc="-90">
                <a:solidFill>
                  <a:srgbClr val="1B5EA8"/>
                </a:solidFill>
                <a:latin typeface="Arial Black"/>
                <a:cs typeface="Arial Black"/>
              </a:rPr>
              <a:t>Battery </a:t>
            </a:r>
            <a:r>
              <a:rPr dirty="0" sz="800" spc="-100">
                <a:solidFill>
                  <a:srgbClr val="1B5EA8"/>
                </a:solidFill>
                <a:latin typeface="Arial Black"/>
                <a:cs typeface="Arial Black"/>
              </a:rPr>
              <a:t>Price </a:t>
            </a:r>
            <a:r>
              <a:rPr dirty="0" sz="800" spc="-105">
                <a:solidFill>
                  <a:srgbClr val="1B5EA8"/>
                </a:solidFill>
                <a:latin typeface="Arial Black"/>
                <a:cs typeface="Arial Black"/>
              </a:rPr>
              <a:t>Survey </a:t>
            </a:r>
            <a:r>
              <a:rPr dirty="0" sz="800" spc="-60">
                <a:solidFill>
                  <a:srgbClr val="1B5EA8"/>
                </a:solidFill>
                <a:latin typeface="Arial Black"/>
                <a:cs typeface="Arial Black"/>
              </a:rPr>
              <a:t>[R].</a:t>
            </a:r>
            <a:r>
              <a:rPr dirty="0" sz="800" spc="-7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95">
                <a:solidFill>
                  <a:srgbClr val="1B5EA8"/>
                </a:solidFill>
                <a:latin typeface="Arial Black"/>
                <a:cs typeface="Arial Black"/>
              </a:rPr>
              <a:t>2024.</a:t>
            </a:r>
            <a:endParaRPr sz="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u="sng" sz="800" spc="-4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800" spc="-4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800" spc="35">
                <a:solidFill>
                  <a:srgbClr val="1B5EA8"/>
                </a:solidFill>
                <a:uFill>
                  <a:solidFill>
                    <a:srgbClr val="B2B2B2"/>
                  </a:solidFill>
                </a:uFill>
                <a:latin typeface="Arial Black"/>
                <a:cs typeface="Arial Black"/>
              </a:rPr>
              <a:t> </a:t>
            </a:r>
            <a:r>
              <a:rPr dirty="0" sz="800">
                <a:solidFill>
                  <a:srgbClr val="1B5EA8"/>
                </a:solidFill>
                <a:latin typeface="Arial Black"/>
                <a:cs typeface="Arial Black"/>
              </a:rPr>
              <a:t>  </a:t>
            </a:r>
            <a:r>
              <a:rPr dirty="0" sz="800" spc="-5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95">
                <a:solidFill>
                  <a:srgbClr val="1B5EA8"/>
                </a:solidFill>
                <a:latin typeface="Arial Black"/>
                <a:cs typeface="Arial Black"/>
              </a:rPr>
              <a:t>International </a:t>
            </a:r>
            <a:r>
              <a:rPr dirty="0" sz="800" spc="-110">
                <a:solidFill>
                  <a:srgbClr val="1B5EA8"/>
                </a:solidFill>
                <a:latin typeface="Arial Black"/>
                <a:cs typeface="Arial Black"/>
              </a:rPr>
              <a:t>Hydropower </a:t>
            </a:r>
            <a:r>
              <a:rPr dirty="0" sz="800" spc="-100">
                <a:solidFill>
                  <a:srgbClr val="1B5EA8"/>
                </a:solidFill>
                <a:latin typeface="Arial Black"/>
                <a:cs typeface="Arial Black"/>
              </a:rPr>
              <a:t>Association. Pumped </a:t>
            </a:r>
            <a:r>
              <a:rPr dirty="0" sz="800" spc="-110">
                <a:solidFill>
                  <a:srgbClr val="1B5EA8"/>
                </a:solidFill>
                <a:latin typeface="Arial Black"/>
                <a:cs typeface="Arial Black"/>
              </a:rPr>
              <a:t>Storage </a:t>
            </a:r>
            <a:r>
              <a:rPr dirty="0" sz="800" spc="-105">
                <a:solidFill>
                  <a:srgbClr val="1B5EA8"/>
                </a:solidFill>
                <a:latin typeface="Arial Black"/>
                <a:cs typeface="Arial Black"/>
              </a:rPr>
              <a:t>Tracking </a:t>
            </a:r>
            <a:r>
              <a:rPr dirty="0" sz="800" spc="-85">
                <a:solidFill>
                  <a:srgbClr val="1B5EA8"/>
                </a:solidFill>
                <a:latin typeface="Arial Black"/>
                <a:cs typeface="Arial Black"/>
              </a:rPr>
              <a:t>Tool </a:t>
            </a:r>
            <a:r>
              <a:rPr dirty="0" sz="800" spc="-20">
                <a:solidFill>
                  <a:srgbClr val="1B5EA8"/>
                </a:solidFill>
                <a:latin typeface="Arial Black"/>
                <a:cs typeface="Arial Black"/>
              </a:rPr>
              <a:t>[DB/OL].</a:t>
            </a:r>
            <a:r>
              <a:rPr dirty="0" sz="800" spc="-160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800" spc="-95">
                <a:solidFill>
                  <a:srgbClr val="1B5EA8"/>
                </a:solidFill>
                <a:latin typeface="Arial Black"/>
                <a:cs typeface="Arial Black"/>
              </a:rPr>
              <a:t>2024.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1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27" name="object 1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309206"/>
            <a:ext cx="5760085" cy="307340"/>
          </a:xfrm>
          <a:custGeom>
            <a:avLst/>
            <a:gdLst/>
            <a:ahLst/>
            <a:cxnLst/>
            <a:rect l="l" t="t" r="r" b="b"/>
            <a:pathLst>
              <a:path w="5760085" h="307340">
                <a:moveTo>
                  <a:pt x="0" y="307200"/>
                </a:moveTo>
                <a:lnTo>
                  <a:pt x="5759996" y="307200"/>
                </a:lnTo>
                <a:lnTo>
                  <a:pt x="5759996" y="0"/>
                </a:lnTo>
                <a:lnTo>
                  <a:pt x="0" y="0"/>
                </a:lnTo>
                <a:lnTo>
                  <a:pt x="0" y="307200"/>
                </a:lnTo>
                <a:close/>
              </a:path>
            </a:pathLst>
          </a:custGeom>
          <a:solidFill>
            <a:srgbClr val="1B5E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08000" y="360271"/>
            <a:ext cx="3168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谢谢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30030" y="1259504"/>
            <a:ext cx="900430" cy="8686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20" b="1">
                <a:latin typeface="微软雅黑"/>
                <a:cs typeface="微软雅黑"/>
              </a:rPr>
              <a:t>谢谢观看</a:t>
            </a:r>
            <a:endParaRPr sz="17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微软雅黑"/>
              <a:cs typeface="微软雅黑"/>
            </a:endParaRPr>
          </a:p>
          <a:p>
            <a:pPr marL="85090">
              <a:lnSpc>
                <a:spcPct val="100000"/>
              </a:lnSpc>
            </a:pPr>
            <a:r>
              <a:rPr dirty="0" sz="1400" spc="30">
                <a:latin typeface="微软雅黑"/>
                <a:cs typeface="微软雅黑"/>
              </a:rPr>
              <a:t>欢迎提问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研究背景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1957" y="1093520"/>
            <a:ext cx="3651250" cy="117602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28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能源转型背</a:t>
            </a:r>
            <a:r>
              <a:rPr dirty="0" sz="1100" spc="-15" b="1">
                <a:latin typeface="微软雅黑"/>
                <a:cs typeface="微软雅黑"/>
              </a:rPr>
              <a:t>景</a:t>
            </a:r>
            <a:r>
              <a:rPr dirty="0" sz="1100" spc="-10">
                <a:latin typeface="微软雅黑"/>
                <a:cs typeface="微软雅黑"/>
              </a:rPr>
              <a:t>：全球正加速向可再生能源转型</a:t>
            </a:r>
            <a:r>
              <a:rPr dirty="0" sz="1100" spc="25">
                <a:latin typeface="微软雅黑"/>
                <a:cs typeface="微软雅黑"/>
              </a:rPr>
              <a:t> </a:t>
            </a:r>
            <a:r>
              <a:rPr dirty="0" sz="1100" spc="-125">
                <a:latin typeface="Arial Black"/>
                <a:cs typeface="Arial Black"/>
              </a:rPr>
              <a:t>[</a:t>
            </a:r>
            <a:r>
              <a:rPr dirty="0" sz="1100" spc="-125">
                <a:latin typeface="Arial Black"/>
                <a:cs typeface="Arial Black"/>
                <a:hlinkClick r:id="rId7" action="ppaction://hlinksldjump"/>
              </a:rPr>
              <a:t>1</a:t>
            </a:r>
            <a:r>
              <a:rPr dirty="0" sz="1100" spc="-125">
                <a:latin typeface="Arial Black"/>
                <a:cs typeface="Arial Black"/>
              </a:rPr>
              <a:t>,</a:t>
            </a:r>
            <a:r>
              <a:rPr dirty="0" sz="1100" spc="-15">
                <a:latin typeface="Arial Black"/>
                <a:cs typeface="Arial Black"/>
              </a:rPr>
              <a:t> </a:t>
            </a:r>
            <a:r>
              <a:rPr dirty="0" sz="1100" spc="-155">
                <a:latin typeface="Arial Black"/>
                <a:cs typeface="Arial Black"/>
                <a:hlinkClick r:id="rId7" action="ppaction://hlinksldjump"/>
              </a:rPr>
              <a:t>3</a:t>
            </a:r>
            <a:r>
              <a:rPr dirty="0" sz="1100" spc="-155">
                <a:latin typeface="Arial Black"/>
                <a:cs typeface="Arial Black"/>
              </a:rPr>
              <a:t>]</a:t>
            </a:r>
            <a:endParaRPr sz="1100">
              <a:latin typeface="Arial Black"/>
              <a:cs typeface="Arial Black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中国承诺</a:t>
            </a:r>
            <a:r>
              <a:rPr dirty="0" sz="1000" spc="-145">
                <a:latin typeface="Arial Black"/>
                <a:cs typeface="Arial Black"/>
              </a:rPr>
              <a:t>”2030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年碳达峰</a:t>
            </a:r>
            <a:r>
              <a:rPr dirty="0" sz="1000" spc="-140">
                <a:latin typeface="微软雅黑"/>
                <a:cs typeface="微软雅黑"/>
              </a:rPr>
              <a:t>，</a:t>
            </a:r>
            <a:r>
              <a:rPr dirty="0" sz="1000" spc="-140">
                <a:latin typeface="Arial Black"/>
                <a:cs typeface="Arial Black"/>
              </a:rPr>
              <a:t>2060</a:t>
            </a:r>
            <a:r>
              <a:rPr dirty="0" sz="1000" spc="-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年碳中和</a:t>
            </a: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125">
                <a:latin typeface="Arial Black"/>
                <a:cs typeface="Arial Black"/>
              </a:rPr>
              <a:t>[</a:t>
            </a:r>
            <a:r>
              <a:rPr dirty="0" sz="1000" spc="-125">
                <a:latin typeface="Arial Black"/>
                <a:cs typeface="Arial Black"/>
                <a:hlinkClick r:id="rId7" action="ppaction://hlinksldjump"/>
              </a:rPr>
              <a:t>1</a:t>
            </a:r>
            <a:r>
              <a:rPr dirty="0" sz="1000" spc="-125">
                <a:latin typeface="Arial Black"/>
                <a:cs typeface="Arial Black"/>
              </a:rPr>
              <a:t>]</a:t>
            </a:r>
            <a:endParaRPr sz="1000">
              <a:latin typeface="Arial Black"/>
              <a:cs typeface="Arial Black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欧盟</a:t>
            </a:r>
            <a:r>
              <a:rPr dirty="0" sz="1000" spc="-145">
                <a:latin typeface="Arial Black"/>
                <a:cs typeface="Arial Black"/>
              </a:rPr>
              <a:t>”2050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年气候中和</a:t>
            </a: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目标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25">
                <a:latin typeface="Arial Black"/>
                <a:cs typeface="Arial Black"/>
              </a:rPr>
              <a:t>[</a:t>
            </a:r>
            <a:r>
              <a:rPr dirty="0" sz="1000" spc="-125">
                <a:latin typeface="Arial Black"/>
                <a:cs typeface="Arial Black"/>
                <a:hlinkClick r:id="rId7" action="ppaction://hlinksldjump"/>
              </a:rPr>
              <a:t>3</a:t>
            </a:r>
            <a:r>
              <a:rPr dirty="0" sz="1000" spc="-125">
                <a:latin typeface="Arial Black"/>
                <a:cs typeface="Arial Black"/>
              </a:rPr>
              <a:t>]</a:t>
            </a:r>
            <a:endParaRPr sz="1000">
              <a:latin typeface="Arial Black"/>
              <a:cs typeface="Arial Black"/>
            </a:endParaRPr>
          </a:p>
          <a:p>
            <a:pPr marL="214629" indent="-177165">
              <a:lnSpc>
                <a:spcPct val="100000"/>
              </a:lnSpc>
              <a:spcBef>
                <a:spcPts val="35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可再生能源挑</a:t>
            </a:r>
            <a:r>
              <a:rPr dirty="0" sz="1100" spc="-15" b="1">
                <a:latin typeface="微软雅黑"/>
                <a:cs typeface="微软雅黑"/>
              </a:rPr>
              <a:t>战</a:t>
            </a:r>
            <a:r>
              <a:rPr dirty="0" sz="1100" spc="-10">
                <a:latin typeface="微软雅黑"/>
                <a:cs typeface="微软雅黑"/>
              </a:rPr>
              <a:t>：间歇性、波动性和不可预测性</a:t>
            </a:r>
            <a:r>
              <a:rPr dirty="0" sz="1100" spc="25">
                <a:latin typeface="微软雅黑"/>
                <a:cs typeface="微软雅黑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[</a:t>
            </a:r>
            <a:r>
              <a:rPr dirty="0" sz="1100" spc="-140">
                <a:latin typeface="Arial Black"/>
                <a:cs typeface="Arial Black"/>
                <a:hlinkClick r:id="rId7" action="ppaction://hlinksldjump"/>
              </a:rPr>
              <a:t>4</a:t>
            </a:r>
            <a:r>
              <a:rPr dirty="0" sz="1100" spc="-140">
                <a:latin typeface="Arial Black"/>
                <a:cs typeface="Arial Black"/>
              </a:rPr>
              <a:t>]</a:t>
            </a:r>
            <a:endParaRPr sz="1100">
              <a:latin typeface="Arial Black"/>
              <a:cs typeface="Arial Black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分布式能源系</a:t>
            </a:r>
            <a:r>
              <a:rPr dirty="0" sz="1100" spc="-15" b="1">
                <a:latin typeface="微软雅黑"/>
                <a:cs typeface="微软雅黑"/>
              </a:rPr>
              <a:t>统</a:t>
            </a:r>
            <a:r>
              <a:rPr dirty="0" sz="1100" spc="-10">
                <a:latin typeface="微软雅黑"/>
                <a:cs typeface="微软雅黑"/>
              </a:rPr>
              <a:t>：贴近用户侧的小型发电和用能系统</a:t>
            </a:r>
            <a:r>
              <a:rPr dirty="0" sz="1100">
                <a:latin typeface="微软雅黑"/>
                <a:cs typeface="微软雅黑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[</a:t>
            </a:r>
            <a:r>
              <a:rPr dirty="0" sz="1100" spc="-140">
                <a:latin typeface="Arial Black"/>
                <a:cs typeface="Arial Black"/>
                <a:hlinkClick r:id="rId7" action="ppaction://hlinksldjump"/>
              </a:rPr>
              <a:t>5</a:t>
            </a:r>
            <a:r>
              <a:rPr dirty="0" sz="1100" spc="-140">
                <a:latin typeface="Arial Black"/>
                <a:cs typeface="Arial Black"/>
              </a:rPr>
              <a:t>]</a:t>
            </a:r>
            <a:endParaRPr sz="1100">
              <a:latin typeface="Arial Black"/>
              <a:cs typeface="Arial Black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储能重要</a:t>
            </a:r>
            <a:r>
              <a:rPr dirty="0" sz="1100" spc="-15" b="1">
                <a:latin typeface="微软雅黑"/>
                <a:cs typeface="微软雅黑"/>
              </a:rPr>
              <a:t>性</a:t>
            </a:r>
            <a:r>
              <a:rPr dirty="0" sz="1100" spc="-10">
                <a:latin typeface="微软雅黑"/>
                <a:cs typeface="微软雅黑"/>
              </a:rPr>
              <a:t>：平衡供需、提高系统稳定性和灵活性</a:t>
            </a:r>
            <a:r>
              <a:rPr dirty="0" sz="1100" spc="10">
                <a:latin typeface="微软雅黑"/>
                <a:cs typeface="微软雅黑"/>
              </a:rPr>
              <a:t> </a:t>
            </a:r>
            <a:r>
              <a:rPr dirty="0" sz="1100" spc="-125">
                <a:latin typeface="Arial Black"/>
                <a:cs typeface="Arial Black"/>
              </a:rPr>
              <a:t>[</a:t>
            </a:r>
            <a:r>
              <a:rPr dirty="0" sz="1100" spc="-125">
                <a:latin typeface="Arial Black"/>
                <a:cs typeface="Arial Black"/>
                <a:hlinkClick r:id="rId7" action="ppaction://hlinksldjump"/>
              </a:rPr>
              <a:t>2</a:t>
            </a:r>
            <a:r>
              <a:rPr dirty="0" sz="1100" spc="-125">
                <a:latin typeface="Arial Black"/>
                <a:cs typeface="Arial Black"/>
              </a:rPr>
              <a:t>,</a:t>
            </a:r>
            <a:r>
              <a:rPr dirty="0" sz="1100" spc="-25">
                <a:latin typeface="Arial Black"/>
                <a:cs typeface="Arial Black"/>
              </a:rPr>
              <a:t> </a:t>
            </a:r>
            <a:r>
              <a:rPr dirty="0" sz="1100" spc="-155">
                <a:latin typeface="Arial Black"/>
                <a:cs typeface="Arial Black"/>
                <a:hlinkClick r:id="rId7" action="ppaction://hlinksldjump"/>
              </a:rPr>
              <a:t>6</a:t>
            </a:r>
            <a:r>
              <a:rPr dirty="0" sz="1100" spc="-155">
                <a:latin typeface="Arial Black"/>
                <a:cs typeface="Arial Black"/>
              </a:rPr>
              <a:t>]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8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分布式储能技术概述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1904" y="1036774"/>
            <a:ext cx="1461770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微软雅黑"/>
                <a:cs typeface="微软雅黑"/>
              </a:rPr>
              <a:t>分布式储能的主要价值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削峰填谷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电力平衡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可再生能源消纳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提高电网稳定性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降低输配电投资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61894" y="969858"/>
            <a:ext cx="2693670" cy="14198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微软雅黑"/>
                <a:cs typeface="微软雅黑"/>
              </a:rPr>
              <a:t>主要储能技术分类</a:t>
            </a:r>
            <a:endParaRPr sz="1100">
              <a:latin typeface="微软雅黑"/>
              <a:cs typeface="微软雅黑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电化学储能</a:t>
            </a:r>
            <a:r>
              <a:rPr dirty="0" sz="1100" spc="-65">
                <a:latin typeface="微软雅黑"/>
                <a:cs typeface="微软雅黑"/>
              </a:rPr>
              <a:t>：</a:t>
            </a:r>
            <a:r>
              <a:rPr dirty="0" sz="1100" spc="-10">
                <a:latin typeface="微软雅黑"/>
                <a:cs typeface="微软雅黑"/>
              </a:rPr>
              <a:t>锂离子电池</a:t>
            </a:r>
            <a:r>
              <a:rPr dirty="0" sz="1100" spc="-80">
                <a:latin typeface="微软雅黑"/>
                <a:cs typeface="微软雅黑"/>
              </a:rPr>
              <a:t>、</a:t>
            </a:r>
            <a:r>
              <a:rPr dirty="0" sz="1100" spc="-10">
                <a:latin typeface="微软雅黑"/>
                <a:cs typeface="微软雅黑"/>
              </a:rPr>
              <a:t>铅酸电池、 </a:t>
            </a:r>
            <a:r>
              <a:rPr dirty="0" sz="1100" spc="-10">
                <a:latin typeface="微软雅黑"/>
                <a:cs typeface="微软雅黑"/>
              </a:rPr>
              <a:t>流电池等</a:t>
            </a:r>
            <a:endParaRPr sz="1100">
              <a:latin typeface="微软雅黑"/>
              <a:cs typeface="微软雅黑"/>
            </a:endParaRPr>
          </a:p>
          <a:p>
            <a:pPr marL="314960" marR="153035" indent="-177165">
              <a:lnSpc>
                <a:spcPct val="102600"/>
              </a:lnSpc>
              <a:spcBef>
                <a:spcPts val="300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机械储能：抽水蓄能、压缩空气、飞 </a:t>
            </a:r>
            <a:r>
              <a:rPr dirty="0" sz="1100" spc="-10">
                <a:latin typeface="微软雅黑"/>
                <a:cs typeface="微软雅黑"/>
              </a:rPr>
              <a:t>轮等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电磁储能：超导、超级电容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热储能：相变材料、熔盐储热等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1125" y="291087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41508" y="29069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1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19310" y="290691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1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75644" y="292099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86136" y="29107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96296" y="290056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12475" y="29069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1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72343" y="2913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83442" y="29069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1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59643" y="2900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72343" y="2925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59643" y="29386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72343" y="29513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30610" y="2900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43310" y="2913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43310" y="2925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4409" y="290691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1DE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30610" y="29386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43310" y="29513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1DE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01577" y="29005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14277" y="29132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14277" y="2925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03025" y="293104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75961" y="290455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96344" y="29005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81104" y="291834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48746" y="29005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684306" y="291834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3BE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锂离子电池技术原理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1904" y="1152179"/>
            <a:ext cx="2292985" cy="13817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微软雅黑"/>
                <a:cs typeface="微软雅黑"/>
              </a:rPr>
              <a:t>工作原理</a:t>
            </a:r>
            <a:endParaRPr sz="1100">
              <a:latin typeface="微软雅黑"/>
              <a:cs typeface="微软雅黑"/>
            </a:endParaRPr>
          </a:p>
          <a:p>
            <a:pPr marL="314960" marR="30480" indent="-177165">
              <a:lnSpc>
                <a:spcPct val="102699"/>
              </a:lnSpc>
              <a:spcBef>
                <a:spcPts val="29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基于锂离子在正负极之间的嵌入 </a:t>
            </a:r>
            <a:r>
              <a:rPr dirty="0" sz="1100" spc="-10">
                <a:latin typeface="微软雅黑"/>
                <a:cs typeface="微软雅黑"/>
              </a:rPr>
              <a:t>与脱嵌</a:t>
            </a:r>
            <a:endParaRPr sz="1100">
              <a:latin typeface="微软雅黑"/>
              <a:cs typeface="微软雅黑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充电过程：锂离子从正极脱嵌， </a:t>
            </a:r>
            <a:r>
              <a:rPr dirty="0" sz="1100" spc="-10">
                <a:latin typeface="微软雅黑"/>
                <a:cs typeface="微软雅黑"/>
              </a:rPr>
              <a:t>迁移至负极并嵌入</a:t>
            </a:r>
            <a:endParaRPr sz="1100">
              <a:latin typeface="微软雅黑"/>
              <a:cs typeface="微软雅黑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放电过程：锂离子从负极脱嵌， </a:t>
            </a:r>
            <a:r>
              <a:rPr dirty="0" sz="1100" spc="-10">
                <a:latin typeface="微软雅黑"/>
                <a:cs typeface="微软雅黑"/>
              </a:rPr>
              <a:t>迁移至正极并嵌入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126003" y="1164680"/>
            <a:ext cx="2016125" cy="1209675"/>
          </a:xfrm>
          <a:custGeom>
            <a:avLst/>
            <a:gdLst/>
            <a:ahLst/>
            <a:cxnLst/>
            <a:rect l="l" t="t" r="r" b="b"/>
            <a:pathLst>
              <a:path w="2016125" h="1209675">
                <a:moveTo>
                  <a:pt x="0" y="1209610"/>
                </a:moveTo>
                <a:lnTo>
                  <a:pt x="0" y="0"/>
                </a:lnTo>
                <a:lnTo>
                  <a:pt x="2016016" y="0"/>
                </a:lnTo>
                <a:lnTo>
                  <a:pt x="2016016" y="1209610"/>
                </a:lnTo>
                <a:lnTo>
                  <a:pt x="0" y="1209610"/>
                </a:lnTo>
                <a:close/>
              </a:path>
            </a:pathLst>
          </a:custGeom>
          <a:ln w="20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252004" y="1240281"/>
            <a:ext cx="630555" cy="1008380"/>
          </a:xfrm>
          <a:custGeom>
            <a:avLst/>
            <a:gdLst/>
            <a:ahLst/>
            <a:cxnLst/>
            <a:rect l="l" t="t" r="r" b="b"/>
            <a:pathLst>
              <a:path w="630554" h="1008380">
                <a:moveTo>
                  <a:pt x="0" y="1008008"/>
                </a:moveTo>
                <a:lnTo>
                  <a:pt x="0" y="0"/>
                </a:lnTo>
                <a:lnTo>
                  <a:pt x="630004" y="0"/>
                </a:lnTo>
                <a:lnTo>
                  <a:pt x="630004" y="1008008"/>
                </a:lnTo>
                <a:lnTo>
                  <a:pt x="0" y="100800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882009" y="1240281"/>
            <a:ext cx="504190" cy="1008380"/>
          </a:xfrm>
          <a:custGeom>
            <a:avLst/>
            <a:gdLst/>
            <a:ahLst/>
            <a:cxnLst/>
            <a:rect l="l" t="t" r="r" b="b"/>
            <a:pathLst>
              <a:path w="504189" h="1008380">
                <a:moveTo>
                  <a:pt x="0" y="1008008"/>
                </a:moveTo>
                <a:lnTo>
                  <a:pt x="0" y="0"/>
                </a:lnTo>
                <a:lnTo>
                  <a:pt x="504004" y="0"/>
                </a:lnTo>
                <a:lnTo>
                  <a:pt x="504004" y="1008008"/>
                </a:lnTo>
                <a:lnTo>
                  <a:pt x="0" y="1008008"/>
                </a:lnTo>
                <a:close/>
              </a:path>
            </a:pathLst>
          </a:custGeom>
          <a:solidFill>
            <a:srgbClr val="D8D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386013" y="1240281"/>
            <a:ext cx="630555" cy="1008380"/>
          </a:xfrm>
          <a:custGeom>
            <a:avLst/>
            <a:gdLst/>
            <a:ahLst/>
            <a:cxnLst/>
            <a:rect l="l" t="t" r="r" b="b"/>
            <a:pathLst>
              <a:path w="630554" h="1008380">
                <a:moveTo>
                  <a:pt x="0" y="1008008"/>
                </a:moveTo>
                <a:lnTo>
                  <a:pt x="0" y="0"/>
                </a:lnTo>
                <a:lnTo>
                  <a:pt x="630004" y="0"/>
                </a:lnTo>
                <a:lnTo>
                  <a:pt x="630004" y="1008008"/>
                </a:lnTo>
                <a:lnTo>
                  <a:pt x="0" y="100800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4574476" y="1565064"/>
            <a:ext cx="266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微软雅黑"/>
                <a:cs typeface="微软雅黑"/>
              </a:rPr>
              <a:t>正极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630007" y="1996287"/>
            <a:ext cx="996315" cy="191135"/>
          </a:xfrm>
          <a:custGeom>
            <a:avLst/>
            <a:gdLst/>
            <a:ahLst/>
            <a:cxnLst/>
            <a:rect l="l" t="t" r="r" b="b"/>
            <a:pathLst>
              <a:path w="996314" h="191135">
                <a:moveTo>
                  <a:pt x="0" y="0"/>
                </a:moveTo>
                <a:lnTo>
                  <a:pt x="39852" y="31525"/>
                </a:lnTo>
                <a:lnTo>
                  <a:pt x="80782" y="60190"/>
                </a:lnTo>
                <a:lnTo>
                  <a:pt x="122681" y="85998"/>
                </a:lnTo>
                <a:lnTo>
                  <a:pt x="165440" y="108956"/>
                </a:lnTo>
                <a:lnTo>
                  <a:pt x="208949" y="129066"/>
                </a:lnTo>
                <a:lnTo>
                  <a:pt x="253101" y="146335"/>
                </a:lnTo>
                <a:lnTo>
                  <a:pt x="297785" y="160768"/>
                </a:lnTo>
                <a:lnTo>
                  <a:pt x="342893" y="172368"/>
                </a:lnTo>
                <a:lnTo>
                  <a:pt x="388317" y="181141"/>
                </a:lnTo>
                <a:lnTo>
                  <a:pt x="433946" y="187092"/>
                </a:lnTo>
                <a:lnTo>
                  <a:pt x="479672" y="190226"/>
                </a:lnTo>
                <a:lnTo>
                  <a:pt x="525386" y="190547"/>
                </a:lnTo>
                <a:lnTo>
                  <a:pt x="570979" y="188060"/>
                </a:lnTo>
                <a:lnTo>
                  <a:pt x="616343" y="182771"/>
                </a:lnTo>
                <a:lnTo>
                  <a:pt x="661367" y="174683"/>
                </a:lnTo>
                <a:lnTo>
                  <a:pt x="705943" y="163803"/>
                </a:lnTo>
                <a:lnTo>
                  <a:pt x="749962" y="150134"/>
                </a:lnTo>
                <a:lnTo>
                  <a:pt x="793316" y="133682"/>
                </a:lnTo>
                <a:lnTo>
                  <a:pt x="835894" y="114451"/>
                </a:lnTo>
                <a:lnTo>
                  <a:pt x="877589" y="92447"/>
                </a:lnTo>
                <a:lnTo>
                  <a:pt x="918291" y="67674"/>
                </a:lnTo>
                <a:lnTo>
                  <a:pt x="957891" y="40136"/>
                </a:lnTo>
                <a:lnTo>
                  <a:pt x="996280" y="9840"/>
                </a:lnTo>
              </a:path>
            </a:pathLst>
          </a:custGeom>
          <a:ln w="202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571368" y="1987109"/>
            <a:ext cx="68541" cy="751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641735" y="1492283"/>
            <a:ext cx="996315" cy="191135"/>
          </a:xfrm>
          <a:custGeom>
            <a:avLst/>
            <a:gdLst/>
            <a:ahLst/>
            <a:cxnLst/>
            <a:rect l="l" t="t" r="r" b="b"/>
            <a:pathLst>
              <a:path w="996314" h="191135">
                <a:moveTo>
                  <a:pt x="0" y="9840"/>
                </a:moveTo>
                <a:lnTo>
                  <a:pt x="38389" y="40137"/>
                </a:lnTo>
                <a:lnTo>
                  <a:pt x="77989" y="67674"/>
                </a:lnTo>
                <a:lnTo>
                  <a:pt x="118690" y="92447"/>
                </a:lnTo>
                <a:lnTo>
                  <a:pt x="160385" y="114452"/>
                </a:lnTo>
                <a:lnTo>
                  <a:pt x="202963" y="133682"/>
                </a:lnTo>
                <a:lnTo>
                  <a:pt x="246317" y="150134"/>
                </a:lnTo>
                <a:lnTo>
                  <a:pt x="290336" y="163803"/>
                </a:lnTo>
                <a:lnTo>
                  <a:pt x="334913" y="174684"/>
                </a:lnTo>
                <a:lnTo>
                  <a:pt x="379937" y="182771"/>
                </a:lnTo>
                <a:lnTo>
                  <a:pt x="425300" y="188060"/>
                </a:lnTo>
                <a:lnTo>
                  <a:pt x="470893" y="190547"/>
                </a:lnTo>
                <a:lnTo>
                  <a:pt x="516607" y="190226"/>
                </a:lnTo>
                <a:lnTo>
                  <a:pt x="562333" y="187092"/>
                </a:lnTo>
                <a:lnTo>
                  <a:pt x="607963" y="181141"/>
                </a:lnTo>
                <a:lnTo>
                  <a:pt x="653386" y="172368"/>
                </a:lnTo>
                <a:lnTo>
                  <a:pt x="698494" y="160768"/>
                </a:lnTo>
                <a:lnTo>
                  <a:pt x="743179" y="146335"/>
                </a:lnTo>
                <a:lnTo>
                  <a:pt x="787330" y="129066"/>
                </a:lnTo>
                <a:lnTo>
                  <a:pt x="830840" y="108956"/>
                </a:lnTo>
                <a:lnTo>
                  <a:pt x="873599" y="85999"/>
                </a:lnTo>
                <a:lnTo>
                  <a:pt x="915498" y="60190"/>
                </a:lnTo>
                <a:lnTo>
                  <a:pt x="956428" y="31525"/>
                </a:lnTo>
                <a:lnTo>
                  <a:pt x="996280" y="0"/>
                </a:lnTo>
              </a:path>
            </a:pathLst>
          </a:custGeom>
          <a:ln w="20244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628113" y="1483105"/>
            <a:ext cx="68541" cy="751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4007484" y="1468417"/>
            <a:ext cx="266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7F00"/>
                </a:solidFill>
                <a:latin typeface="微软雅黑"/>
                <a:cs typeface="微软雅黑"/>
              </a:rPr>
              <a:t>放电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365855" y="1566054"/>
            <a:ext cx="1751964" cy="819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295">
              <a:lnSpc>
                <a:spcPts val="1200"/>
              </a:lnSpc>
              <a:spcBef>
                <a:spcPts val="95"/>
              </a:spcBef>
            </a:pPr>
            <a:r>
              <a:rPr dirty="0" sz="1000" spc="-5">
                <a:latin typeface="微软雅黑"/>
                <a:cs typeface="微软雅黑"/>
              </a:rPr>
              <a:t>负极</a:t>
            </a:r>
            <a:endParaRPr sz="1000">
              <a:latin typeface="微软雅黑"/>
              <a:cs typeface="微软雅黑"/>
            </a:endParaRPr>
          </a:p>
          <a:p>
            <a:pPr marL="25400">
              <a:lnSpc>
                <a:spcPts val="1200"/>
              </a:lnSpc>
              <a:tabLst>
                <a:tab pos="577850" algn="l"/>
              </a:tabLst>
            </a:pP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sz="1000" spc="-5">
                <a:latin typeface="微软雅黑"/>
                <a:cs typeface="微软雅黑"/>
              </a:rPr>
              <a:t>石墨</a:t>
            </a:r>
            <a:r>
              <a:rPr dirty="0" sz="1000" spc="-5">
                <a:latin typeface="Arial Black"/>
                <a:cs typeface="Arial Black"/>
              </a:rPr>
              <a:t>)	</a:t>
            </a:r>
            <a:r>
              <a:rPr dirty="0" baseline="30555" sz="1500" spc="-7">
                <a:latin typeface="微软雅黑"/>
                <a:cs typeface="微软雅黑"/>
              </a:rPr>
              <a:t>电解</a:t>
            </a:r>
            <a:r>
              <a:rPr dirty="0" baseline="30555" sz="1500" spc="127">
                <a:latin typeface="微软雅黑"/>
                <a:cs typeface="微软雅黑"/>
              </a:rPr>
              <a:t>质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sz="1000" spc="-5">
                <a:latin typeface="微软雅黑"/>
                <a:cs typeface="微软雅黑"/>
              </a:rPr>
              <a:t>金属氧化物</a:t>
            </a:r>
            <a:r>
              <a:rPr dirty="0" sz="1000" spc="-5">
                <a:latin typeface="Arial Black"/>
                <a:cs typeface="Arial Black"/>
              </a:rPr>
              <a:t>)</a:t>
            </a:r>
            <a:endParaRPr sz="1000">
              <a:latin typeface="Arial Black"/>
              <a:cs typeface="Arial Black"/>
            </a:endParaRPr>
          </a:p>
          <a:p>
            <a:pPr algn="ctr" marR="213360">
              <a:lnSpc>
                <a:spcPct val="100000"/>
              </a:lnSpc>
              <a:spcBef>
                <a:spcPts val="885"/>
              </a:spcBef>
            </a:pPr>
            <a:r>
              <a:rPr dirty="0" sz="1000">
                <a:solidFill>
                  <a:srgbClr val="FF0000"/>
                </a:solidFill>
                <a:latin typeface="Arial Black"/>
                <a:cs typeface="Arial Black"/>
              </a:rPr>
              <a:t>Li</a:t>
            </a:r>
            <a:r>
              <a:rPr dirty="0" baseline="27777" sz="1050">
                <a:solidFill>
                  <a:srgbClr val="FF0000"/>
                </a:solidFill>
                <a:latin typeface="PMingLiU"/>
                <a:cs typeface="PMingLiU"/>
              </a:rPr>
              <a:t>+</a:t>
            </a:r>
            <a:endParaRPr baseline="27777" sz="1050">
              <a:latin typeface="PMingLiU"/>
              <a:cs typeface="PMingLiU"/>
            </a:endParaRPr>
          </a:p>
          <a:p>
            <a:pPr algn="ctr" marR="207010">
              <a:lnSpc>
                <a:spcPct val="100000"/>
              </a:lnSpc>
              <a:spcBef>
                <a:spcPts val="575"/>
              </a:spcBef>
            </a:pPr>
            <a:r>
              <a:rPr dirty="0" sz="1000" spc="-5">
                <a:solidFill>
                  <a:srgbClr val="FF0000"/>
                </a:solidFill>
                <a:latin typeface="微软雅黑"/>
                <a:cs typeface="微软雅黑"/>
              </a:rPr>
              <a:t>充电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32408" y="1996287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8815"/>
                </a:lnTo>
              </a:path>
            </a:pathLst>
          </a:custGeom>
          <a:ln w="1012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906091" y="2005364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52633" y="0"/>
                </a:moveTo>
                <a:lnTo>
                  <a:pt x="44589" y="3855"/>
                </a:lnTo>
                <a:lnTo>
                  <a:pt x="36391" y="11102"/>
                </a:lnTo>
                <a:lnTo>
                  <a:pt x="29734" y="18966"/>
                </a:lnTo>
                <a:lnTo>
                  <a:pt x="26316" y="24671"/>
                </a:lnTo>
                <a:lnTo>
                  <a:pt x="22898" y="18966"/>
                </a:lnTo>
                <a:lnTo>
                  <a:pt x="16242" y="11102"/>
                </a:lnTo>
                <a:lnTo>
                  <a:pt x="8044" y="3855"/>
                </a:lnTo>
                <a:lnTo>
                  <a:pt x="0" y="0"/>
                </a:lnTo>
              </a:path>
            </a:pathLst>
          </a:custGeom>
          <a:ln w="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33212" y="1996287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8815"/>
                </a:lnTo>
              </a:path>
            </a:pathLst>
          </a:custGeom>
          <a:ln w="1012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06895" y="2005364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52633" y="0"/>
                </a:moveTo>
                <a:lnTo>
                  <a:pt x="44589" y="3855"/>
                </a:lnTo>
                <a:lnTo>
                  <a:pt x="36391" y="11102"/>
                </a:lnTo>
                <a:lnTo>
                  <a:pt x="29734" y="18966"/>
                </a:lnTo>
                <a:lnTo>
                  <a:pt x="26316" y="24671"/>
                </a:lnTo>
                <a:lnTo>
                  <a:pt x="22898" y="18966"/>
                </a:lnTo>
                <a:lnTo>
                  <a:pt x="16242" y="11102"/>
                </a:lnTo>
                <a:lnTo>
                  <a:pt x="8044" y="3855"/>
                </a:lnTo>
                <a:lnTo>
                  <a:pt x="0" y="0"/>
                </a:lnTo>
              </a:path>
            </a:pathLst>
          </a:custGeom>
          <a:ln w="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134011" y="1996287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8815"/>
                </a:lnTo>
              </a:path>
            </a:pathLst>
          </a:custGeom>
          <a:ln w="1012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107694" y="2005364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52633" y="0"/>
                </a:moveTo>
                <a:lnTo>
                  <a:pt x="44589" y="3855"/>
                </a:lnTo>
                <a:lnTo>
                  <a:pt x="36391" y="11102"/>
                </a:lnTo>
                <a:lnTo>
                  <a:pt x="29734" y="18966"/>
                </a:lnTo>
                <a:lnTo>
                  <a:pt x="26316" y="24671"/>
                </a:lnTo>
                <a:lnTo>
                  <a:pt x="22898" y="18966"/>
                </a:lnTo>
                <a:lnTo>
                  <a:pt x="16242" y="11102"/>
                </a:lnTo>
                <a:lnTo>
                  <a:pt x="8044" y="3855"/>
                </a:lnTo>
                <a:lnTo>
                  <a:pt x="0" y="0"/>
                </a:lnTo>
              </a:path>
            </a:pathLst>
          </a:custGeom>
          <a:ln w="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34810" y="1996287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8815"/>
                </a:lnTo>
              </a:path>
            </a:pathLst>
          </a:custGeom>
          <a:ln w="1012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208493" y="2005364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52633" y="0"/>
                </a:moveTo>
                <a:lnTo>
                  <a:pt x="44589" y="3855"/>
                </a:lnTo>
                <a:lnTo>
                  <a:pt x="36391" y="11102"/>
                </a:lnTo>
                <a:lnTo>
                  <a:pt x="29734" y="18966"/>
                </a:lnTo>
                <a:lnTo>
                  <a:pt x="26316" y="24671"/>
                </a:lnTo>
                <a:lnTo>
                  <a:pt x="22898" y="18966"/>
                </a:lnTo>
                <a:lnTo>
                  <a:pt x="16242" y="11102"/>
                </a:lnTo>
                <a:lnTo>
                  <a:pt x="8044" y="3855"/>
                </a:lnTo>
                <a:lnTo>
                  <a:pt x="0" y="0"/>
                </a:lnTo>
              </a:path>
            </a:pathLst>
          </a:custGeom>
          <a:ln w="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335613" y="1996287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8815"/>
                </a:lnTo>
              </a:path>
            </a:pathLst>
          </a:custGeom>
          <a:ln w="1012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309296" y="2005364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52633" y="0"/>
                </a:moveTo>
                <a:lnTo>
                  <a:pt x="44589" y="3855"/>
                </a:lnTo>
                <a:lnTo>
                  <a:pt x="36391" y="11102"/>
                </a:lnTo>
                <a:lnTo>
                  <a:pt x="29734" y="18966"/>
                </a:lnTo>
                <a:lnTo>
                  <a:pt x="26316" y="24671"/>
                </a:lnTo>
                <a:lnTo>
                  <a:pt x="22898" y="18966"/>
                </a:lnTo>
                <a:lnTo>
                  <a:pt x="16242" y="11102"/>
                </a:lnTo>
                <a:lnTo>
                  <a:pt x="8044" y="3855"/>
                </a:lnTo>
                <a:lnTo>
                  <a:pt x="0" y="0"/>
                </a:lnTo>
              </a:path>
            </a:pathLst>
          </a:custGeom>
          <a:ln w="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932408" y="1463468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09">
                <a:moveTo>
                  <a:pt x="0" y="28815"/>
                </a:moveTo>
                <a:lnTo>
                  <a:pt x="0" y="0"/>
                </a:lnTo>
              </a:path>
            </a:pathLst>
          </a:custGeom>
          <a:ln w="1012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906091" y="1458533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5">
                <a:moveTo>
                  <a:pt x="0" y="24671"/>
                </a:moveTo>
                <a:lnTo>
                  <a:pt x="8044" y="20816"/>
                </a:lnTo>
                <a:lnTo>
                  <a:pt x="16242" y="13569"/>
                </a:lnTo>
                <a:lnTo>
                  <a:pt x="22898" y="5705"/>
                </a:lnTo>
                <a:lnTo>
                  <a:pt x="26316" y="0"/>
                </a:lnTo>
                <a:lnTo>
                  <a:pt x="29734" y="5705"/>
                </a:lnTo>
                <a:lnTo>
                  <a:pt x="36391" y="13569"/>
                </a:lnTo>
                <a:lnTo>
                  <a:pt x="44589" y="20816"/>
                </a:lnTo>
                <a:lnTo>
                  <a:pt x="52633" y="24671"/>
                </a:lnTo>
              </a:path>
            </a:pathLst>
          </a:custGeom>
          <a:ln w="8097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033212" y="1463468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09">
                <a:moveTo>
                  <a:pt x="0" y="28815"/>
                </a:moveTo>
                <a:lnTo>
                  <a:pt x="0" y="0"/>
                </a:lnTo>
              </a:path>
            </a:pathLst>
          </a:custGeom>
          <a:ln w="1012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006895" y="1458533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5">
                <a:moveTo>
                  <a:pt x="0" y="24671"/>
                </a:moveTo>
                <a:lnTo>
                  <a:pt x="8044" y="20816"/>
                </a:lnTo>
                <a:lnTo>
                  <a:pt x="16242" y="13569"/>
                </a:lnTo>
                <a:lnTo>
                  <a:pt x="22898" y="5705"/>
                </a:lnTo>
                <a:lnTo>
                  <a:pt x="26316" y="0"/>
                </a:lnTo>
                <a:lnTo>
                  <a:pt x="29734" y="5705"/>
                </a:lnTo>
                <a:lnTo>
                  <a:pt x="36391" y="13569"/>
                </a:lnTo>
                <a:lnTo>
                  <a:pt x="44589" y="20816"/>
                </a:lnTo>
                <a:lnTo>
                  <a:pt x="52633" y="24671"/>
                </a:lnTo>
              </a:path>
            </a:pathLst>
          </a:custGeom>
          <a:ln w="8097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134011" y="1463468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09">
                <a:moveTo>
                  <a:pt x="0" y="28815"/>
                </a:moveTo>
                <a:lnTo>
                  <a:pt x="0" y="0"/>
                </a:lnTo>
              </a:path>
            </a:pathLst>
          </a:custGeom>
          <a:ln w="1012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107694" y="1458533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5">
                <a:moveTo>
                  <a:pt x="0" y="24671"/>
                </a:moveTo>
                <a:lnTo>
                  <a:pt x="8044" y="20816"/>
                </a:lnTo>
                <a:lnTo>
                  <a:pt x="16242" y="13569"/>
                </a:lnTo>
                <a:lnTo>
                  <a:pt x="22898" y="5705"/>
                </a:lnTo>
                <a:lnTo>
                  <a:pt x="26316" y="0"/>
                </a:lnTo>
                <a:lnTo>
                  <a:pt x="29734" y="5705"/>
                </a:lnTo>
                <a:lnTo>
                  <a:pt x="36391" y="13569"/>
                </a:lnTo>
                <a:lnTo>
                  <a:pt x="44589" y="20816"/>
                </a:lnTo>
                <a:lnTo>
                  <a:pt x="52633" y="24671"/>
                </a:lnTo>
              </a:path>
            </a:pathLst>
          </a:custGeom>
          <a:ln w="8097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234810" y="1463468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09">
                <a:moveTo>
                  <a:pt x="0" y="28815"/>
                </a:moveTo>
                <a:lnTo>
                  <a:pt x="0" y="0"/>
                </a:lnTo>
              </a:path>
            </a:pathLst>
          </a:custGeom>
          <a:ln w="1012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208493" y="1458533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5">
                <a:moveTo>
                  <a:pt x="0" y="24671"/>
                </a:moveTo>
                <a:lnTo>
                  <a:pt x="8044" y="20816"/>
                </a:lnTo>
                <a:lnTo>
                  <a:pt x="16242" y="13569"/>
                </a:lnTo>
                <a:lnTo>
                  <a:pt x="22898" y="5705"/>
                </a:lnTo>
                <a:lnTo>
                  <a:pt x="26316" y="0"/>
                </a:lnTo>
                <a:lnTo>
                  <a:pt x="29734" y="5705"/>
                </a:lnTo>
                <a:lnTo>
                  <a:pt x="36391" y="13569"/>
                </a:lnTo>
                <a:lnTo>
                  <a:pt x="44589" y="20816"/>
                </a:lnTo>
                <a:lnTo>
                  <a:pt x="52633" y="24671"/>
                </a:lnTo>
              </a:path>
            </a:pathLst>
          </a:custGeom>
          <a:ln w="8097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335613" y="1463468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09">
                <a:moveTo>
                  <a:pt x="0" y="28815"/>
                </a:moveTo>
                <a:lnTo>
                  <a:pt x="0" y="0"/>
                </a:lnTo>
              </a:path>
            </a:pathLst>
          </a:custGeom>
          <a:ln w="10122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309296" y="1458533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5">
                <a:moveTo>
                  <a:pt x="0" y="24671"/>
                </a:moveTo>
                <a:lnTo>
                  <a:pt x="8044" y="20816"/>
                </a:lnTo>
                <a:lnTo>
                  <a:pt x="16242" y="13569"/>
                </a:lnTo>
                <a:lnTo>
                  <a:pt x="22898" y="5705"/>
                </a:lnTo>
                <a:lnTo>
                  <a:pt x="26316" y="0"/>
                </a:lnTo>
                <a:lnTo>
                  <a:pt x="29734" y="5705"/>
                </a:lnTo>
                <a:lnTo>
                  <a:pt x="36391" y="13569"/>
                </a:lnTo>
                <a:lnTo>
                  <a:pt x="44589" y="20816"/>
                </a:lnTo>
                <a:lnTo>
                  <a:pt x="52633" y="24671"/>
                </a:lnTo>
              </a:path>
            </a:pathLst>
          </a:custGeom>
          <a:ln w="8097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567006" y="897482"/>
            <a:ext cx="1126490" cy="167005"/>
          </a:xfrm>
          <a:custGeom>
            <a:avLst/>
            <a:gdLst/>
            <a:ahLst/>
            <a:cxnLst/>
            <a:rect l="l" t="t" r="r" b="b"/>
            <a:pathLst>
              <a:path w="1126489" h="167005">
                <a:moveTo>
                  <a:pt x="0" y="166397"/>
                </a:moveTo>
                <a:lnTo>
                  <a:pt x="47796" y="139909"/>
                </a:lnTo>
                <a:lnTo>
                  <a:pt x="95447" y="115723"/>
                </a:lnTo>
                <a:lnTo>
                  <a:pt x="142961" y="93835"/>
                </a:lnTo>
                <a:lnTo>
                  <a:pt x="190349" y="74245"/>
                </a:lnTo>
                <a:lnTo>
                  <a:pt x="237619" y="56951"/>
                </a:lnTo>
                <a:lnTo>
                  <a:pt x="284781" y="41950"/>
                </a:lnTo>
                <a:lnTo>
                  <a:pt x="331845" y="29241"/>
                </a:lnTo>
                <a:lnTo>
                  <a:pt x="378821" y="18821"/>
                </a:lnTo>
                <a:lnTo>
                  <a:pt x="425718" y="10689"/>
                </a:lnTo>
                <a:lnTo>
                  <a:pt x="472546" y="4843"/>
                </a:lnTo>
                <a:lnTo>
                  <a:pt x="519314" y="1280"/>
                </a:lnTo>
                <a:lnTo>
                  <a:pt x="566032" y="0"/>
                </a:lnTo>
                <a:lnTo>
                  <a:pt x="612709" y="999"/>
                </a:lnTo>
                <a:lnTo>
                  <a:pt x="659355" y="4276"/>
                </a:lnTo>
                <a:lnTo>
                  <a:pt x="705980" y="9829"/>
                </a:lnTo>
                <a:lnTo>
                  <a:pt x="752593" y="17656"/>
                </a:lnTo>
                <a:lnTo>
                  <a:pt x="799205" y="27756"/>
                </a:lnTo>
                <a:lnTo>
                  <a:pt x="845823" y="40125"/>
                </a:lnTo>
                <a:lnTo>
                  <a:pt x="892459" y="54763"/>
                </a:lnTo>
                <a:lnTo>
                  <a:pt x="939121" y="71667"/>
                </a:lnTo>
                <a:lnTo>
                  <a:pt x="985820" y="90835"/>
                </a:lnTo>
                <a:lnTo>
                  <a:pt x="1032564" y="112266"/>
                </a:lnTo>
                <a:lnTo>
                  <a:pt x="1079364" y="135957"/>
                </a:lnTo>
                <a:lnTo>
                  <a:pt x="1126229" y="161906"/>
                </a:lnTo>
              </a:path>
            </a:pathLst>
          </a:custGeom>
          <a:ln w="1012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662984" y="1026730"/>
            <a:ext cx="34925" cy="45720"/>
          </a:xfrm>
          <a:custGeom>
            <a:avLst/>
            <a:gdLst/>
            <a:ahLst/>
            <a:cxnLst/>
            <a:rect l="l" t="t" r="r" b="b"/>
            <a:pathLst>
              <a:path w="34925" h="45719">
                <a:moveTo>
                  <a:pt x="26315" y="0"/>
                </a:moveTo>
                <a:lnTo>
                  <a:pt x="25632" y="8893"/>
                </a:lnTo>
                <a:lnTo>
                  <a:pt x="27809" y="19617"/>
                </a:lnTo>
                <a:lnTo>
                  <a:pt x="31292" y="29313"/>
                </a:lnTo>
                <a:lnTo>
                  <a:pt x="34524" y="35126"/>
                </a:lnTo>
                <a:lnTo>
                  <a:pt x="27874" y="35233"/>
                </a:lnTo>
                <a:lnTo>
                  <a:pt x="17735" y="37066"/>
                </a:lnTo>
                <a:lnTo>
                  <a:pt x="7360" y="40542"/>
                </a:lnTo>
                <a:lnTo>
                  <a:pt x="0" y="45581"/>
                </a:lnTo>
              </a:path>
            </a:pathLst>
          </a:custGeom>
          <a:ln w="809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3931526" y="690465"/>
            <a:ext cx="405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00FF"/>
                </a:solidFill>
                <a:latin typeface="微软雅黑"/>
                <a:cs typeface="微软雅黑"/>
              </a:rPr>
              <a:t>电子流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574786" y="1164680"/>
            <a:ext cx="1126490" cy="167005"/>
          </a:xfrm>
          <a:custGeom>
            <a:avLst/>
            <a:gdLst/>
            <a:ahLst/>
            <a:cxnLst/>
            <a:rect l="l" t="t" r="r" b="b"/>
            <a:pathLst>
              <a:path w="1126489" h="167005">
                <a:moveTo>
                  <a:pt x="0" y="4491"/>
                </a:moveTo>
                <a:lnTo>
                  <a:pt x="46864" y="30440"/>
                </a:lnTo>
                <a:lnTo>
                  <a:pt x="93664" y="54131"/>
                </a:lnTo>
                <a:lnTo>
                  <a:pt x="140409" y="75562"/>
                </a:lnTo>
                <a:lnTo>
                  <a:pt x="187107" y="94730"/>
                </a:lnTo>
                <a:lnTo>
                  <a:pt x="233769" y="111634"/>
                </a:lnTo>
                <a:lnTo>
                  <a:pt x="280405" y="126272"/>
                </a:lnTo>
                <a:lnTo>
                  <a:pt x="327024" y="138641"/>
                </a:lnTo>
                <a:lnTo>
                  <a:pt x="373635" y="148741"/>
                </a:lnTo>
                <a:lnTo>
                  <a:pt x="420248" y="156568"/>
                </a:lnTo>
                <a:lnTo>
                  <a:pt x="466873" y="162121"/>
                </a:lnTo>
                <a:lnTo>
                  <a:pt x="513519" y="165398"/>
                </a:lnTo>
                <a:lnTo>
                  <a:pt x="560197" y="166397"/>
                </a:lnTo>
                <a:lnTo>
                  <a:pt x="606915" y="165117"/>
                </a:lnTo>
                <a:lnTo>
                  <a:pt x="653682" y="161554"/>
                </a:lnTo>
                <a:lnTo>
                  <a:pt x="700510" y="155708"/>
                </a:lnTo>
                <a:lnTo>
                  <a:pt x="747407" y="147576"/>
                </a:lnTo>
                <a:lnTo>
                  <a:pt x="794383" y="137156"/>
                </a:lnTo>
                <a:lnTo>
                  <a:pt x="841447" y="124447"/>
                </a:lnTo>
                <a:lnTo>
                  <a:pt x="888610" y="109446"/>
                </a:lnTo>
                <a:lnTo>
                  <a:pt x="935880" y="92152"/>
                </a:lnTo>
                <a:lnTo>
                  <a:pt x="983267" y="72562"/>
                </a:lnTo>
                <a:lnTo>
                  <a:pt x="1030781" y="50674"/>
                </a:lnTo>
                <a:lnTo>
                  <a:pt x="1078432" y="26488"/>
                </a:lnTo>
                <a:lnTo>
                  <a:pt x="1126229" y="0"/>
                </a:lnTo>
              </a:path>
            </a:pathLst>
          </a:custGeom>
          <a:ln w="1012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570513" y="1156249"/>
            <a:ext cx="34925" cy="45720"/>
          </a:xfrm>
          <a:custGeom>
            <a:avLst/>
            <a:gdLst/>
            <a:ahLst/>
            <a:cxnLst/>
            <a:rect l="l" t="t" r="r" b="b"/>
            <a:pathLst>
              <a:path w="34925" h="45719">
                <a:moveTo>
                  <a:pt x="8208" y="45581"/>
                </a:moveTo>
                <a:lnTo>
                  <a:pt x="8891" y="36687"/>
                </a:lnTo>
                <a:lnTo>
                  <a:pt x="6714" y="25964"/>
                </a:lnTo>
                <a:lnTo>
                  <a:pt x="3231" y="16267"/>
                </a:lnTo>
                <a:lnTo>
                  <a:pt x="0" y="10455"/>
                </a:lnTo>
                <a:lnTo>
                  <a:pt x="6649" y="10347"/>
                </a:lnTo>
                <a:lnTo>
                  <a:pt x="16788" y="8515"/>
                </a:lnTo>
                <a:lnTo>
                  <a:pt x="27163" y="5038"/>
                </a:lnTo>
                <a:lnTo>
                  <a:pt x="34524" y="0"/>
                </a:lnTo>
              </a:path>
            </a:pathLst>
          </a:custGeom>
          <a:ln w="8097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254534" y="2381149"/>
            <a:ext cx="1828800" cy="368935"/>
          </a:xfrm>
          <a:custGeom>
            <a:avLst/>
            <a:gdLst/>
            <a:ahLst/>
            <a:cxnLst/>
            <a:rect l="l" t="t" r="r" b="b"/>
            <a:pathLst>
              <a:path w="1828800" h="368935">
                <a:moveTo>
                  <a:pt x="0" y="368613"/>
                </a:moveTo>
                <a:lnTo>
                  <a:pt x="1828560" y="368613"/>
                </a:lnTo>
                <a:lnTo>
                  <a:pt x="1828560" y="0"/>
                </a:lnTo>
                <a:lnTo>
                  <a:pt x="0" y="0"/>
                </a:lnTo>
                <a:lnTo>
                  <a:pt x="0" y="36861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3257065" y="2394297"/>
            <a:ext cx="182372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180">
              <a:lnSpc>
                <a:spcPts val="12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充电</a:t>
            </a:r>
            <a:r>
              <a:rPr dirty="0" sz="1000" spc="-60">
                <a:latin typeface="Arial Black"/>
                <a:cs typeface="Arial Black"/>
              </a:rPr>
              <a:t>:</a:t>
            </a:r>
            <a:r>
              <a:rPr dirty="0" sz="1000" spc="2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锂离子从正极迁移到负极</a:t>
            </a:r>
            <a:endParaRPr sz="1000">
              <a:latin typeface="微软雅黑"/>
              <a:cs typeface="微软雅黑"/>
            </a:endParaRPr>
          </a:p>
          <a:p>
            <a:pPr marL="43180">
              <a:lnSpc>
                <a:spcPts val="1200"/>
              </a:lnSpc>
            </a:pPr>
            <a:r>
              <a:rPr dirty="0" sz="1000" spc="-5" b="1">
                <a:latin typeface="微软雅黑"/>
                <a:cs typeface="微软雅黑"/>
              </a:rPr>
              <a:t>放电</a:t>
            </a:r>
            <a:r>
              <a:rPr dirty="0" sz="1000" spc="-60">
                <a:latin typeface="Arial Black"/>
                <a:cs typeface="Arial Black"/>
              </a:rPr>
              <a:t>:</a:t>
            </a:r>
            <a:r>
              <a:rPr dirty="0" sz="1000" spc="2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锂离子从负极迁移到正极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260216" y="2808317"/>
            <a:ext cx="17481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1B5EA8"/>
                </a:solidFill>
                <a:latin typeface="微软雅黑"/>
                <a:cs typeface="微软雅黑"/>
              </a:rPr>
              <a:t>图</a:t>
            </a:r>
            <a:r>
              <a:rPr dirty="0" sz="1000" spc="-60">
                <a:solidFill>
                  <a:srgbClr val="1B5EA8"/>
                </a:solidFill>
                <a:latin typeface="Arial Black"/>
                <a:cs typeface="Arial Black"/>
              </a:rPr>
              <a:t>:</a:t>
            </a:r>
            <a:r>
              <a:rPr dirty="0" sz="1000" spc="-6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  <a:hlinkClick r:id="rId9" action="ppaction://hlinksldjump"/>
              </a:rPr>
              <a:t>锂离子电池工作原理示意图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5288877" y="2808317"/>
            <a:ext cx="1047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000" spc="-5">
                <a:uFill>
                  <a:solidFill>
                    <a:srgbClr val="A3BEDC"/>
                  </a:solidFill>
                </a:uFill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u="heavy" sz="1000" spc="-125">
                <a:uFill>
                  <a:solidFill>
                    <a:srgbClr val="A3BEDC"/>
                  </a:solidFill>
                </a:uFill>
                <a:latin typeface="Times New Roman"/>
                <a:cs typeface="Times New Roman"/>
                <a:hlinkClick r:id="rId10" action="ppaction://hlinksldjump"/>
              </a:rPr>
              <a:t> 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锂离子电池关键参数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1955" y="1102624"/>
            <a:ext cx="2073275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能量密度</a:t>
            </a:r>
            <a:r>
              <a:rPr dirty="0" sz="1100" spc="-145">
                <a:latin typeface="微软雅黑"/>
                <a:cs typeface="微软雅黑"/>
              </a:rPr>
              <a:t>：</a:t>
            </a:r>
            <a:r>
              <a:rPr dirty="0" sz="1100" spc="-145">
                <a:latin typeface="Arial Black"/>
                <a:cs typeface="Arial Black"/>
              </a:rPr>
              <a:t>180-265</a:t>
            </a:r>
            <a:r>
              <a:rPr dirty="0" sz="1100" spc="-40">
                <a:latin typeface="Arial Black"/>
                <a:cs typeface="Arial Black"/>
              </a:rPr>
              <a:t> </a:t>
            </a:r>
            <a:r>
              <a:rPr dirty="0" sz="1100" spc="-80">
                <a:latin typeface="Arial Black"/>
                <a:cs typeface="Arial Black"/>
              </a:rPr>
              <a:t>Wh/kg</a:t>
            </a:r>
            <a:r>
              <a:rPr dirty="0" sz="1100" spc="-35">
                <a:latin typeface="Arial Black"/>
                <a:cs typeface="Arial Black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[</a:t>
            </a:r>
            <a:r>
              <a:rPr dirty="0" sz="1100" spc="-140">
                <a:latin typeface="Arial Black"/>
                <a:cs typeface="Arial Black"/>
                <a:hlinkClick r:id="rId7" action="ppaction://hlinksldjump"/>
              </a:rPr>
              <a:t>7</a:t>
            </a:r>
            <a:r>
              <a:rPr dirty="0" sz="1100" spc="-140">
                <a:latin typeface="Arial Black"/>
                <a:cs typeface="Arial Black"/>
              </a:rPr>
              <a:t>]</a:t>
            </a:r>
            <a:endParaRPr sz="1100">
              <a:latin typeface="Arial Black"/>
              <a:cs typeface="Arial Black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功率密度</a:t>
            </a:r>
            <a:r>
              <a:rPr dirty="0" sz="1100" spc="-145">
                <a:latin typeface="微软雅黑"/>
                <a:cs typeface="微软雅黑"/>
              </a:rPr>
              <a:t>：</a:t>
            </a:r>
            <a:r>
              <a:rPr dirty="0" sz="1100" spc="-145">
                <a:latin typeface="Arial Black"/>
                <a:cs typeface="Arial Black"/>
              </a:rPr>
              <a:t>250-340</a:t>
            </a:r>
            <a:r>
              <a:rPr dirty="0" sz="1100" spc="-45">
                <a:latin typeface="Arial Black"/>
                <a:cs typeface="Arial Black"/>
              </a:rPr>
              <a:t> </a:t>
            </a:r>
            <a:r>
              <a:rPr dirty="0" sz="1100" spc="-55">
                <a:latin typeface="Arial Black"/>
                <a:cs typeface="Arial Black"/>
              </a:rPr>
              <a:t>W/kg</a:t>
            </a:r>
            <a:r>
              <a:rPr dirty="0" sz="1100" spc="-40">
                <a:latin typeface="Arial Black"/>
                <a:cs typeface="Arial Black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[</a:t>
            </a:r>
            <a:r>
              <a:rPr dirty="0" sz="1100" spc="-140">
                <a:latin typeface="Arial Black"/>
                <a:cs typeface="Arial Black"/>
                <a:hlinkClick r:id="rId7" action="ppaction://hlinksldjump"/>
              </a:rPr>
              <a:t>7</a:t>
            </a:r>
            <a:r>
              <a:rPr dirty="0" sz="1100" spc="-140">
                <a:latin typeface="Arial Black"/>
                <a:cs typeface="Arial Black"/>
              </a:rPr>
              <a:t>]</a:t>
            </a:r>
            <a:endParaRPr sz="1100">
              <a:latin typeface="Arial Black"/>
              <a:cs typeface="Arial Black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循环寿命</a:t>
            </a:r>
            <a:r>
              <a:rPr dirty="0" sz="1100" spc="-145">
                <a:latin typeface="微软雅黑"/>
                <a:cs typeface="微软雅黑"/>
              </a:rPr>
              <a:t>：</a:t>
            </a:r>
            <a:r>
              <a:rPr dirty="0" sz="1100" spc="-145">
                <a:latin typeface="Arial Black"/>
                <a:cs typeface="Arial Black"/>
              </a:rPr>
              <a:t>1,000-10,000</a:t>
            </a:r>
            <a:r>
              <a:rPr dirty="0" sz="1100" spc="-30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次</a:t>
            </a:r>
            <a:r>
              <a:rPr dirty="0" sz="1100" spc="15">
                <a:latin typeface="微软雅黑"/>
                <a:cs typeface="微软雅黑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[</a:t>
            </a:r>
            <a:r>
              <a:rPr dirty="0" sz="1100" spc="-140">
                <a:latin typeface="Arial Black"/>
                <a:cs typeface="Arial Black"/>
                <a:hlinkClick r:id="rId7" action="ppaction://hlinksldjump"/>
              </a:rPr>
              <a:t>5</a:t>
            </a:r>
            <a:r>
              <a:rPr dirty="0" sz="1100" spc="-140">
                <a:latin typeface="Arial Black"/>
                <a:cs typeface="Arial Black"/>
              </a:rPr>
              <a:t>]</a:t>
            </a:r>
            <a:endParaRPr sz="1100">
              <a:latin typeface="Arial Black"/>
              <a:cs typeface="Arial Black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响应时间</a:t>
            </a:r>
            <a:r>
              <a:rPr dirty="0" sz="1100" spc="-10">
                <a:latin typeface="微软雅黑"/>
                <a:cs typeface="微软雅黑"/>
              </a:rPr>
              <a:t>：毫秒级</a:t>
            </a:r>
            <a:r>
              <a:rPr dirty="0" sz="1100" spc="25">
                <a:latin typeface="微软雅黑"/>
                <a:cs typeface="微软雅黑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[</a:t>
            </a:r>
            <a:r>
              <a:rPr dirty="0" sz="1100" spc="-140">
                <a:latin typeface="Arial Black"/>
                <a:cs typeface="Arial Black"/>
                <a:hlinkClick r:id="rId7" action="ppaction://hlinksldjump"/>
              </a:rPr>
              <a:t>4</a:t>
            </a:r>
            <a:r>
              <a:rPr dirty="0" sz="1100" spc="-140">
                <a:latin typeface="Arial Black"/>
                <a:cs typeface="Arial Black"/>
              </a:rPr>
              <a:t>]</a:t>
            </a:r>
            <a:endParaRPr sz="1100">
              <a:latin typeface="Arial Black"/>
              <a:cs typeface="Arial Black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充放电效</a:t>
            </a:r>
            <a:r>
              <a:rPr dirty="0" sz="1100" spc="-15" b="1">
                <a:latin typeface="微软雅黑"/>
                <a:cs typeface="微软雅黑"/>
              </a:rPr>
              <a:t>率</a:t>
            </a:r>
            <a:r>
              <a:rPr dirty="0" sz="1100" spc="-140">
                <a:latin typeface="微软雅黑"/>
                <a:cs typeface="微软雅黑"/>
              </a:rPr>
              <a:t>：</a:t>
            </a:r>
            <a:r>
              <a:rPr dirty="0" sz="1100" spc="-140">
                <a:latin typeface="Arial Black"/>
                <a:cs typeface="Arial Black"/>
              </a:rPr>
              <a:t>90-95%</a:t>
            </a:r>
            <a:r>
              <a:rPr dirty="0" sz="1100" spc="-15">
                <a:latin typeface="Arial Black"/>
                <a:cs typeface="Arial Black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[</a:t>
            </a:r>
            <a:r>
              <a:rPr dirty="0" sz="1100" spc="-140">
                <a:latin typeface="Arial Black"/>
                <a:cs typeface="Arial Black"/>
                <a:hlinkClick r:id="rId7" action="ppaction://hlinksldjump"/>
              </a:rPr>
              <a:t>6</a:t>
            </a:r>
            <a:r>
              <a:rPr dirty="0" sz="1100" spc="-140">
                <a:latin typeface="Arial Black"/>
                <a:cs typeface="Arial Black"/>
              </a:rPr>
              <a:t>]</a:t>
            </a:r>
            <a:endParaRPr sz="1100">
              <a:latin typeface="Arial Black"/>
              <a:cs typeface="Arial Black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自放电率</a:t>
            </a:r>
            <a:r>
              <a:rPr dirty="0" sz="1100" spc="-10">
                <a:latin typeface="微软雅黑"/>
                <a:cs typeface="微软雅黑"/>
              </a:rPr>
              <a:t>：每月约</a:t>
            </a:r>
            <a:r>
              <a:rPr dirty="0" sz="1100" spc="20">
                <a:latin typeface="微软雅黑"/>
                <a:cs typeface="微软雅黑"/>
              </a:rPr>
              <a:t> </a:t>
            </a:r>
            <a:r>
              <a:rPr dirty="0" sz="1100" spc="-145">
                <a:latin typeface="Arial Black"/>
                <a:cs typeface="Arial Black"/>
              </a:rPr>
              <a:t>3-5%</a:t>
            </a:r>
            <a:r>
              <a:rPr dirty="0" sz="1100" spc="-15">
                <a:latin typeface="Arial Black"/>
                <a:cs typeface="Arial Black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[</a:t>
            </a:r>
            <a:r>
              <a:rPr dirty="0" sz="1100" spc="-140">
                <a:latin typeface="Arial Black"/>
                <a:cs typeface="Arial Black"/>
                <a:hlinkClick r:id="rId7" action="ppaction://hlinksldjump"/>
              </a:rPr>
              <a:t>7</a:t>
            </a:r>
            <a:r>
              <a:rPr dirty="0" sz="1100" spc="-140">
                <a:latin typeface="Arial Black"/>
                <a:cs typeface="Arial Black"/>
              </a:rPr>
              <a:t>]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70250" y="1073099"/>
            <a:ext cx="1979930" cy="0"/>
          </a:xfrm>
          <a:custGeom>
            <a:avLst/>
            <a:gdLst/>
            <a:ahLst/>
            <a:cxnLst/>
            <a:rect l="l" t="t" r="r" b="b"/>
            <a:pathLst>
              <a:path w="1979929" h="0">
                <a:moveTo>
                  <a:pt x="0" y="0"/>
                </a:moveTo>
                <a:lnTo>
                  <a:pt x="1979498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333470" y="1087829"/>
            <a:ext cx="18535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18185" algn="l"/>
                <a:tab pos="1424305" algn="l"/>
              </a:tabLst>
            </a:pPr>
            <a:r>
              <a:rPr dirty="0" sz="1100" spc="-10" b="1">
                <a:latin typeface="微软雅黑"/>
                <a:cs typeface="微软雅黑"/>
              </a:rPr>
              <a:t>材料体系</a:t>
            </a:r>
            <a:r>
              <a:rPr dirty="0" sz="1100" spc="-10" b="1">
                <a:latin typeface="微软雅黑"/>
                <a:cs typeface="微软雅黑"/>
              </a:rPr>
              <a:t>	</a:t>
            </a:r>
            <a:r>
              <a:rPr dirty="0" sz="1100" spc="-10" b="1">
                <a:latin typeface="微软雅黑"/>
                <a:cs typeface="微软雅黑"/>
              </a:rPr>
              <a:t>能量密度</a:t>
            </a:r>
            <a:r>
              <a:rPr dirty="0" sz="1100" spc="-10" b="1">
                <a:latin typeface="微软雅黑"/>
                <a:cs typeface="微软雅黑"/>
              </a:rPr>
              <a:t>	</a:t>
            </a:r>
            <a:r>
              <a:rPr dirty="0" sz="1100" spc="-10" b="1">
                <a:latin typeface="微软雅黑"/>
                <a:cs typeface="微软雅黑"/>
              </a:rPr>
              <a:t>安全性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70250" y="1318767"/>
            <a:ext cx="1979930" cy="0"/>
          </a:xfrm>
          <a:custGeom>
            <a:avLst/>
            <a:gdLst/>
            <a:ahLst/>
            <a:cxnLst/>
            <a:rect l="l" t="t" r="r" b="b"/>
            <a:pathLst>
              <a:path w="1979929" h="0">
                <a:moveTo>
                  <a:pt x="0" y="0"/>
                </a:moveTo>
                <a:lnTo>
                  <a:pt x="1979498" y="0"/>
                </a:lnTo>
              </a:path>
            </a:pathLst>
          </a:custGeom>
          <a:ln w="69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333470" y="1331415"/>
            <a:ext cx="33337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20">
                <a:latin typeface="Arial Black"/>
                <a:cs typeface="Arial Black"/>
              </a:rPr>
              <a:t>LFP  </a:t>
            </a:r>
            <a:r>
              <a:rPr dirty="0" sz="1100" spc="-100">
                <a:latin typeface="Arial Black"/>
                <a:cs typeface="Arial Black"/>
              </a:rPr>
              <a:t>NCM  </a:t>
            </a:r>
            <a:r>
              <a:rPr dirty="0" sz="1100" spc="-145">
                <a:latin typeface="Arial Black"/>
                <a:cs typeface="Arial Black"/>
              </a:rPr>
              <a:t>NCA  </a:t>
            </a:r>
            <a:r>
              <a:rPr dirty="0" sz="1100" spc="-135">
                <a:latin typeface="Arial Black"/>
                <a:cs typeface="Arial Black"/>
              </a:rPr>
              <a:t>LTO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47299" y="1331415"/>
            <a:ext cx="16446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微软雅黑"/>
                <a:cs typeface="微软雅黑"/>
              </a:rPr>
              <a:t>中 高 高 低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84039" y="1331415"/>
            <a:ext cx="16446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微软雅黑"/>
                <a:cs typeface="微软雅黑"/>
              </a:rPr>
              <a:t>高 中 低 高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70250" y="2080653"/>
            <a:ext cx="1979930" cy="0"/>
          </a:xfrm>
          <a:custGeom>
            <a:avLst/>
            <a:gdLst/>
            <a:ahLst/>
            <a:cxnLst/>
            <a:rect l="l" t="t" r="r" b="b"/>
            <a:pathLst>
              <a:path w="1979929" h="0">
                <a:moveTo>
                  <a:pt x="0" y="0"/>
                </a:moveTo>
                <a:lnTo>
                  <a:pt x="1979498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449497" y="2141821"/>
            <a:ext cx="16211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1B5EA8"/>
                </a:solidFill>
                <a:latin typeface="微软雅黑"/>
                <a:cs typeface="微软雅黑"/>
              </a:rPr>
              <a:t>表</a:t>
            </a:r>
            <a:r>
              <a:rPr dirty="0" sz="1000" spc="-60">
                <a:solidFill>
                  <a:srgbClr val="1B5EA8"/>
                </a:solidFill>
                <a:latin typeface="Arial Black"/>
                <a:cs typeface="Arial Black"/>
              </a:rPr>
              <a:t>:</a:t>
            </a:r>
            <a:r>
              <a:rPr dirty="0" sz="1000" spc="-70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主要锂电池材料体系比较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8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锂离子电池最新技术进展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1957" y="876286"/>
            <a:ext cx="4445635" cy="1732914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28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材料创新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高镍三元材料</a:t>
            </a:r>
            <a:r>
              <a:rPr dirty="0" sz="1000" spc="-114">
                <a:latin typeface="微软雅黑"/>
                <a:cs typeface="微软雅黑"/>
              </a:rPr>
              <a:t>（</a:t>
            </a:r>
            <a:r>
              <a:rPr dirty="0" sz="1000" spc="-114">
                <a:latin typeface="Arial Black"/>
                <a:cs typeface="Arial Black"/>
              </a:rPr>
              <a:t>NCM811,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165">
                <a:latin typeface="Arial Black"/>
                <a:cs typeface="Arial Black"/>
              </a:rPr>
              <a:t>NCA91.5</a:t>
            </a:r>
            <a:r>
              <a:rPr dirty="0" sz="1000" spc="-165">
                <a:latin typeface="微软雅黑"/>
                <a:cs typeface="微软雅黑"/>
              </a:rPr>
              <a:t>）：</a:t>
            </a:r>
            <a:r>
              <a:rPr dirty="0" sz="1000" spc="-5">
                <a:latin typeface="微软雅黑"/>
                <a:cs typeface="微软雅黑"/>
              </a:rPr>
              <a:t>能量密度提升至</a:t>
            </a:r>
            <a:r>
              <a:rPr dirty="0" sz="1000" spc="35">
                <a:latin typeface="微软雅黑"/>
                <a:cs typeface="微软雅黑"/>
              </a:rPr>
              <a:t> </a:t>
            </a:r>
            <a:r>
              <a:rPr dirty="0" sz="1000" spc="-110">
                <a:latin typeface="Arial Black"/>
                <a:cs typeface="Arial Black"/>
              </a:rPr>
              <a:t>300Wh/kg</a:t>
            </a:r>
            <a:r>
              <a:rPr dirty="0" sz="1000" spc="-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以上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195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硅碳负极：提高负极容量，理论容量可达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25">
                <a:latin typeface="Arial Black"/>
                <a:cs typeface="Arial Black"/>
              </a:rPr>
              <a:t>4200mAh/g</a:t>
            </a:r>
            <a:endParaRPr sz="1000">
              <a:latin typeface="Arial Black"/>
              <a:cs typeface="Arial Black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固态电解质：提高安全性，实现能量密度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10">
                <a:latin typeface="Arial Black"/>
                <a:cs typeface="Arial Black"/>
              </a:rPr>
              <a:t>500Wh/kg</a:t>
            </a:r>
            <a:r>
              <a:rPr dirty="0" sz="1000" spc="-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以上</a:t>
            </a:r>
            <a:endParaRPr sz="1000">
              <a:latin typeface="微软雅黑"/>
              <a:cs typeface="微软雅黑"/>
            </a:endParaRPr>
          </a:p>
          <a:p>
            <a:pPr marL="214629" indent="-177165">
              <a:lnSpc>
                <a:spcPct val="100000"/>
              </a:lnSpc>
              <a:spcBef>
                <a:spcPts val="19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电池管理系统</a:t>
            </a:r>
            <a:r>
              <a:rPr dirty="0" sz="1100" spc="65" b="1">
                <a:latin typeface="微软雅黑"/>
                <a:cs typeface="微软雅黑"/>
              </a:rPr>
              <a:t> </a:t>
            </a:r>
            <a:r>
              <a:rPr dirty="0" sz="1100" spc="5" b="1">
                <a:latin typeface="Tahoma"/>
                <a:cs typeface="Tahoma"/>
              </a:rPr>
              <a:t>(BMS)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10" b="1">
                <a:latin typeface="微软雅黑"/>
                <a:cs typeface="微软雅黑"/>
              </a:rPr>
              <a:t>进步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基于大数据和人工智能的健康状态</a:t>
            </a:r>
            <a:r>
              <a:rPr dirty="0" sz="1000" spc="20">
                <a:latin typeface="微软雅黑"/>
                <a:cs typeface="微软雅黑"/>
              </a:rPr>
              <a:t> </a:t>
            </a:r>
            <a:r>
              <a:rPr dirty="0" sz="1000" spc="-80">
                <a:latin typeface="Arial Black"/>
                <a:cs typeface="Arial Black"/>
              </a:rPr>
              <a:t>(SOH)</a:t>
            </a:r>
            <a:r>
              <a:rPr dirty="0" sz="1000" spc="-2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预测：准确率提升</a:t>
            </a:r>
            <a:r>
              <a:rPr dirty="0" sz="1000" spc="25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20%</a:t>
            </a:r>
            <a:r>
              <a:rPr dirty="0" sz="1000" spc="-2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以上</a:t>
            </a:r>
            <a:endParaRPr sz="10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云端基于数字孪生的电池远程运维平台</a:t>
            </a:r>
            <a:endParaRPr sz="1000">
              <a:latin typeface="微软雅黑"/>
              <a:cs typeface="微软雅黑"/>
            </a:endParaRPr>
          </a:p>
          <a:p>
            <a:pPr marL="214629" indent="-177165">
              <a:lnSpc>
                <a:spcPct val="100000"/>
              </a:lnSpc>
              <a:spcBef>
                <a:spcPts val="195"/>
              </a:spcBef>
              <a:buClr>
                <a:srgbClr val="1B5EA8"/>
              </a:buClr>
              <a:buFont typeface="Cambria"/>
              <a:buChar char="►"/>
              <a:tabLst>
                <a:tab pos="215265" algn="l"/>
              </a:tabLst>
            </a:pPr>
            <a:r>
              <a:rPr dirty="0" sz="1100" spc="-10" b="1">
                <a:latin typeface="微软雅黑"/>
                <a:cs typeface="微软雅黑"/>
              </a:rPr>
              <a:t>模组集成技术</a:t>
            </a:r>
            <a:endParaRPr sz="1100">
              <a:latin typeface="微软雅黑"/>
              <a:cs typeface="微软雅黑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无模组设计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40">
                <a:latin typeface="Arial Black"/>
                <a:cs typeface="Arial Black"/>
              </a:rPr>
              <a:t>(CTP/CTC)</a:t>
            </a:r>
            <a:r>
              <a:rPr dirty="0" sz="1000" spc="-40">
                <a:latin typeface="微软雅黑"/>
                <a:cs typeface="微软雅黑"/>
              </a:rPr>
              <a:t>：</a:t>
            </a:r>
            <a:r>
              <a:rPr dirty="0" sz="1000" spc="-5">
                <a:latin typeface="微软雅黑"/>
                <a:cs typeface="微软雅黑"/>
              </a:rPr>
              <a:t>体积能量密度提升</a:t>
            </a:r>
            <a:r>
              <a:rPr dirty="0" sz="1000" spc="35">
                <a:latin typeface="微软雅黑"/>
                <a:cs typeface="微软雅黑"/>
              </a:rPr>
              <a:t> </a:t>
            </a:r>
            <a:r>
              <a:rPr dirty="0" sz="1000" spc="-145">
                <a:latin typeface="Arial Black"/>
                <a:cs typeface="Arial Black"/>
              </a:rPr>
              <a:t>15-20%</a:t>
            </a:r>
            <a:endParaRPr sz="1000">
              <a:latin typeface="Arial Black"/>
              <a:cs typeface="Arial Black"/>
            </a:endParaRPr>
          </a:p>
          <a:p>
            <a:pPr lvl="1" marL="492125" indent="-168275">
              <a:lnSpc>
                <a:spcPts val="1200"/>
              </a:lnSpc>
              <a:buClr>
                <a:srgbClr val="1B5EA8"/>
              </a:buClr>
              <a:buFont typeface="Cambria"/>
              <a:buChar char="►"/>
              <a:tabLst>
                <a:tab pos="492759" algn="l"/>
              </a:tabLst>
            </a:pPr>
            <a:r>
              <a:rPr dirty="0" sz="1000" spc="-5">
                <a:latin typeface="微软雅黑"/>
                <a:cs typeface="微软雅黑"/>
              </a:rPr>
              <a:t>液冷技术：充放电速率提高，散热效率提升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40%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锂离子电池储能系统架构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91806" y="716834"/>
            <a:ext cx="417830" cy="173355"/>
          </a:xfrm>
          <a:prstGeom prst="rect">
            <a:avLst/>
          </a:prstGeom>
          <a:solidFill>
            <a:srgbClr val="E5E5E5"/>
          </a:solidFill>
          <a:ln w="5060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260"/>
              </a:spcBef>
            </a:pPr>
            <a:r>
              <a:rPr dirty="0" sz="650">
                <a:latin typeface="微软雅黑"/>
                <a:cs typeface="微软雅黑"/>
              </a:rPr>
              <a:t>电池单元</a:t>
            </a:r>
            <a:endParaRPr sz="65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84460" y="1108685"/>
            <a:ext cx="432434" cy="259715"/>
          </a:xfrm>
          <a:custGeom>
            <a:avLst/>
            <a:gdLst/>
            <a:ahLst/>
            <a:cxnLst/>
            <a:rect l="l" t="t" r="r" b="b"/>
            <a:pathLst>
              <a:path w="432435" h="259715">
                <a:moveTo>
                  <a:pt x="432009" y="0"/>
                </a:moveTo>
                <a:lnTo>
                  <a:pt x="0" y="0"/>
                </a:lnTo>
                <a:lnTo>
                  <a:pt x="0" y="259204"/>
                </a:lnTo>
                <a:lnTo>
                  <a:pt x="432009" y="259204"/>
                </a:lnTo>
                <a:lnTo>
                  <a:pt x="43200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84460" y="1108685"/>
            <a:ext cx="432434" cy="259715"/>
          </a:xfrm>
          <a:custGeom>
            <a:avLst/>
            <a:gdLst/>
            <a:ahLst/>
            <a:cxnLst/>
            <a:rect l="l" t="t" r="r" b="b"/>
            <a:pathLst>
              <a:path w="432435" h="259715">
                <a:moveTo>
                  <a:pt x="432009" y="0"/>
                </a:moveTo>
                <a:lnTo>
                  <a:pt x="0" y="0"/>
                </a:lnTo>
                <a:lnTo>
                  <a:pt x="0" y="259204"/>
                </a:lnTo>
                <a:lnTo>
                  <a:pt x="432009" y="259204"/>
                </a:lnTo>
                <a:lnTo>
                  <a:pt x="43200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284460" y="1171441"/>
            <a:ext cx="432434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05"/>
              </a:spcBef>
            </a:pPr>
            <a:r>
              <a:rPr dirty="0" sz="650">
                <a:latin typeface="微软雅黑"/>
                <a:cs typeface="微软雅黑"/>
              </a:rPr>
              <a:t>电池模组</a:t>
            </a:r>
            <a:endParaRPr sz="65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00466" y="891162"/>
            <a:ext cx="0" cy="210820"/>
          </a:xfrm>
          <a:custGeom>
            <a:avLst/>
            <a:gdLst/>
            <a:ahLst/>
            <a:cxnLst/>
            <a:rect l="l" t="t" r="r" b="b"/>
            <a:pathLst>
              <a:path w="0" h="210819">
                <a:moveTo>
                  <a:pt x="0" y="0"/>
                </a:moveTo>
                <a:lnTo>
                  <a:pt x="0" y="21020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80222" y="1086181"/>
            <a:ext cx="40640" cy="19050"/>
          </a:xfrm>
          <a:custGeom>
            <a:avLst/>
            <a:gdLst/>
            <a:ahLst/>
            <a:cxnLst/>
            <a:rect l="l" t="t" r="r" b="b"/>
            <a:pathLst>
              <a:path w="40639" h="19050">
                <a:moveTo>
                  <a:pt x="40487" y="0"/>
                </a:moveTo>
                <a:lnTo>
                  <a:pt x="34300" y="2965"/>
                </a:lnTo>
                <a:lnTo>
                  <a:pt x="27993" y="8540"/>
                </a:lnTo>
                <a:lnTo>
                  <a:pt x="22873" y="14589"/>
                </a:lnTo>
                <a:lnTo>
                  <a:pt x="20243" y="18978"/>
                </a:lnTo>
                <a:lnTo>
                  <a:pt x="17614" y="14589"/>
                </a:lnTo>
                <a:lnTo>
                  <a:pt x="12494" y="8540"/>
                </a:lnTo>
                <a:lnTo>
                  <a:pt x="6187" y="2965"/>
                </a:lnTo>
                <a:lnTo>
                  <a:pt x="0" y="0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76457" y="1586964"/>
            <a:ext cx="648335" cy="346075"/>
          </a:xfrm>
          <a:custGeom>
            <a:avLst/>
            <a:gdLst/>
            <a:ahLst/>
            <a:cxnLst/>
            <a:rect l="l" t="t" r="r" b="b"/>
            <a:pathLst>
              <a:path w="648335" h="346075">
                <a:moveTo>
                  <a:pt x="648014" y="0"/>
                </a:moveTo>
                <a:lnTo>
                  <a:pt x="0" y="0"/>
                </a:lnTo>
                <a:lnTo>
                  <a:pt x="0" y="345608"/>
                </a:lnTo>
                <a:lnTo>
                  <a:pt x="648014" y="345608"/>
                </a:lnTo>
                <a:lnTo>
                  <a:pt x="6480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176457" y="1586964"/>
            <a:ext cx="648335" cy="34607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  <a:spcBef>
                <a:spcPts val="5"/>
              </a:spcBef>
            </a:pPr>
            <a:r>
              <a:rPr dirty="0" sz="650">
                <a:latin typeface="微软雅黑"/>
                <a:cs typeface="微软雅黑"/>
              </a:rPr>
              <a:t>电池包</a:t>
            </a:r>
            <a:r>
              <a:rPr dirty="0" sz="650" spc="145">
                <a:latin typeface="Arial Black"/>
                <a:cs typeface="Arial Black"/>
              </a:rPr>
              <a:t>/</a:t>
            </a:r>
            <a:r>
              <a:rPr dirty="0" sz="650">
                <a:latin typeface="微软雅黑"/>
                <a:cs typeface="微软雅黑"/>
              </a:rPr>
              <a:t>机柜</a:t>
            </a:r>
            <a:endParaRPr sz="650">
              <a:latin typeface="微软雅黑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00467" y="1369441"/>
            <a:ext cx="0" cy="210820"/>
          </a:xfrm>
          <a:custGeom>
            <a:avLst/>
            <a:gdLst/>
            <a:ahLst/>
            <a:cxnLst/>
            <a:rect l="l" t="t" r="r" b="b"/>
            <a:pathLst>
              <a:path w="0" h="210819">
                <a:moveTo>
                  <a:pt x="1" y="0"/>
                </a:moveTo>
                <a:lnTo>
                  <a:pt x="0" y="21023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80223" y="1564489"/>
            <a:ext cx="40640" cy="19050"/>
          </a:xfrm>
          <a:custGeom>
            <a:avLst/>
            <a:gdLst/>
            <a:ahLst/>
            <a:cxnLst/>
            <a:rect l="l" t="t" r="r" b="b"/>
            <a:pathLst>
              <a:path w="40639" h="19050">
                <a:moveTo>
                  <a:pt x="40487" y="0"/>
                </a:moveTo>
                <a:lnTo>
                  <a:pt x="34300" y="2965"/>
                </a:lnTo>
                <a:lnTo>
                  <a:pt x="27993" y="8540"/>
                </a:lnTo>
                <a:lnTo>
                  <a:pt x="22873" y="14589"/>
                </a:lnTo>
                <a:lnTo>
                  <a:pt x="20243" y="18978"/>
                </a:lnTo>
                <a:lnTo>
                  <a:pt x="17614" y="14589"/>
                </a:lnTo>
                <a:lnTo>
                  <a:pt x="12494" y="8540"/>
                </a:lnTo>
                <a:lnTo>
                  <a:pt x="6187" y="2965"/>
                </a:lnTo>
                <a:lnTo>
                  <a:pt x="0" y="0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35523" y="1151911"/>
            <a:ext cx="389255" cy="173355"/>
          </a:xfrm>
          <a:custGeom>
            <a:avLst/>
            <a:gdLst/>
            <a:ahLst/>
            <a:cxnLst/>
            <a:rect l="l" t="t" r="r" b="b"/>
            <a:pathLst>
              <a:path w="389254" h="173355">
                <a:moveTo>
                  <a:pt x="388809" y="0"/>
                </a:moveTo>
                <a:lnTo>
                  <a:pt x="0" y="0"/>
                </a:lnTo>
                <a:lnTo>
                  <a:pt x="0" y="172804"/>
                </a:lnTo>
                <a:lnTo>
                  <a:pt x="388809" y="172804"/>
                </a:lnTo>
                <a:lnTo>
                  <a:pt x="388809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35523" y="1151911"/>
            <a:ext cx="389255" cy="173355"/>
          </a:xfrm>
          <a:custGeom>
            <a:avLst/>
            <a:gdLst/>
            <a:ahLst/>
            <a:cxnLst/>
            <a:rect l="l" t="t" r="r" b="b"/>
            <a:pathLst>
              <a:path w="389254" h="173355">
                <a:moveTo>
                  <a:pt x="388809" y="0"/>
                </a:moveTo>
                <a:lnTo>
                  <a:pt x="0" y="0"/>
                </a:lnTo>
                <a:lnTo>
                  <a:pt x="0" y="172804"/>
                </a:lnTo>
                <a:lnTo>
                  <a:pt x="388809" y="172804"/>
                </a:lnTo>
                <a:lnTo>
                  <a:pt x="38880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935523" y="1171327"/>
            <a:ext cx="38925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105"/>
              </a:spcBef>
            </a:pPr>
            <a:r>
              <a:rPr dirty="0" sz="650" spc="-75">
                <a:latin typeface="Arial Black"/>
                <a:cs typeface="Arial Black"/>
              </a:rPr>
              <a:t>BMS</a:t>
            </a:r>
            <a:endParaRPr sz="650">
              <a:latin typeface="Arial Black"/>
              <a:cs typeface="Arial Black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723820" y="1238336"/>
            <a:ext cx="204470" cy="0"/>
          </a:xfrm>
          <a:custGeom>
            <a:avLst/>
            <a:gdLst/>
            <a:ahLst/>
            <a:cxnLst/>
            <a:rect l="l" t="t" r="r" b="b"/>
            <a:pathLst>
              <a:path w="204469" h="0">
                <a:moveTo>
                  <a:pt x="0" y="0"/>
                </a:moveTo>
                <a:lnTo>
                  <a:pt x="204390" y="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720025" y="1218092"/>
            <a:ext cx="19050" cy="40640"/>
          </a:xfrm>
          <a:custGeom>
            <a:avLst/>
            <a:gdLst/>
            <a:ahLst/>
            <a:cxnLst/>
            <a:rect l="l" t="t" r="r" b="b"/>
            <a:pathLst>
              <a:path w="19050" h="40640">
                <a:moveTo>
                  <a:pt x="18978" y="40487"/>
                </a:moveTo>
                <a:lnTo>
                  <a:pt x="16013" y="34300"/>
                </a:lnTo>
                <a:lnTo>
                  <a:pt x="10438" y="27993"/>
                </a:lnTo>
                <a:lnTo>
                  <a:pt x="4388" y="22873"/>
                </a:lnTo>
                <a:lnTo>
                  <a:pt x="0" y="20243"/>
                </a:lnTo>
                <a:lnTo>
                  <a:pt x="4388" y="17614"/>
                </a:lnTo>
                <a:lnTo>
                  <a:pt x="10438" y="12494"/>
                </a:lnTo>
                <a:lnTo>
                  <a:pt x="16013" y="6187"/>
                </a:lnTo>
                <a:lnTo>
                  <a:pt x="18978" y="0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13028" y="1218094"/>
            <a:ext cx="19050" cy="40640"/>
          </a:xfrm>
          <a:custGeom>
            <a:avLst/>
            <a:gdLst/>
            <a:ahLst/>
            <a:cxnLst/>
            <a:rect l="l" t="t" r="r" b="b"/>
            <a:pathLst>
              <a:path w="19050" h="40640">
                <a:moveTo>
                  <a:pt x="0" y="0"/>
                </a:moveTo>
                <a:lnTo>
                  <a:pt x="2965" y="6187"/>
                </a:lnTo>
                <a:lnTo>
                  <a:pt x="8540" y="12494"/>
                </a:lnTo>
                <a:lnTo>
                  <a:pt x="14589" y="17614"/>
                </a:lnTo>
                <a:lnTo>
                  <a:pt x="18978" y="20243"/>
                </a:lnTo>
                <a:lnTo>
                  <a:pt x="14589" y="22873"/>
                </a:lnTo>
                <a:lnTo>
                  <a:pt x="8540" y="27993"/>
                </a:lnTo>
                <a:lnTo>
                  <a:pt x="2965" y="34300"/>
                </a:lnTo>
                <a:lnTo>
                  <a:pt x="0" y="40487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15354" y="1329975"/>
            <a:ext cx="304165" cy="252095"/>
          </a:xfrm>
          <a:custGeom>
            <a:avLst/>
            <a:gdLst/>
            <a:ahLst/>
            <a:cxnLst/>
            <a:rect l="l" t="t" r="r" b="b"/>
            <a:pathLst>
              <a:path w="304164" h="252094">
                <a:moveTo>
                  <a:pt x="0" y="251805"/>
                </a:moveTo>
                <a:lnTo>
                  <a:pt x="30411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12430" y="1556506"/>
            <a:ext cx="27940" cy="31750"/>
          </a:xfrm>
          <a:custGeom>
            <a:avLst/>
            <a:gdLst/>
            <a:ahLst/>
            <a:cxnLst/>
            <a:rect l="l" t="t" r="r" b="b"/>
            <a:pathLst>
              <a:path w="27939" h="31750">
                <a:moveTo>
                  <a:pt x="27527" y="31183"/>
                </a:moveTo>
                <a:lnTo>
                  <a:pt x="21297" y="28308"/>
                </a:lnTo>
                <a:lnTo>
                  <a:pt x="12981" y="27006"/>
                </a:lnTo>
                <a:lnTo>
                  <a:pt x="5056" y="26921"/>
                </a:lnTo>
                <a:lnTo>
                  <a:pt x="0" y="27694"/>
                </a:lnTo>
                <a:lnTo>
                  <a:pt x="1703" y="22871"/>
                </a:lnTo>
                <a:lnTo>
                  <a:pt x="3097" y="15069"/>
                </a:lnTo>
                <a:lnTo>
                  <a:pt x="3369" y="6657"/>
                </a:lnTo>
                <a:lnTo>
                  <a:pt x="1706" y="0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994861" y="1324066"/>
            <a:ext cx="27940" cy="31750"/>
          </a:xfrm>
          <a:custGeom>
            <a:avLst/>
            <a:gdLst/>
            <a:ahLst/>
            <a:cxnLst/>
            <a:rect l="l" t="t" r="r" b="b"/>
            <a:pathLst>
              <a:path w="27939" h="31750">
                <a:moveTo>
                  <a:pt x="0" y="0"/>
                </a:moveTo>
                <a:lnTo>
                  <a:pt x="6230" y="2874"/>
                </a:lnTo>
                <a:lnTo>
                  <a:pt x="14545" y="4176"/>
                </a:lnTo>
                <a:lnTo>
                  <a:pt x="22470" y="4262"/>
                </a:lnTo>
                <a:lnTo>
                  <a:pt x="27527" y="3488"/>
                </a:lnTo>
                <a:lnTo>
                  <a:pt x="25823" y="8312"/>
                </a:lnTo>
                <a:lnTo>
                  <a:pt x="24430" y="16113"/>
                </a:lnTo>
                <a:lnTo>
                  <a:pt x="24158" y="24526"/>
                </a:lnTo>
                <a:lnTo>
                  <a:pt x="25820" y="31183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291806" y="2151682"/>
            <a:ext cx="417830" cy="259715"/>
          </a:xfrm>
          <a:prstGeom prst="rect">
            <a:avLst/>
          </a:prstGeom>
          <a:solidFill>
            <a:srgbClr val="CCFFCC"/>
          </a:solidFill>
          <a:ln w="5060">
            <a:solidFill>
              <a:srgbClr val="000000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595"/>
              </a:spcBef>
            </a:pPr>
            <a:r>
              <a:rPr dirty="0" sz="650" spc="-85">
                <a:latin typeface="Arial Black"/>
                <a:cs typeface="Arial Black"/>
              </a:rPr>
              <a:t>PCS</a:t>
            </a:r>
            <a:endParaRPr sz="650">
              <a:latin typeface="Arial Black"/>
              <a:cs typeface="Arial Black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500464" y="1939978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69">
                <a:moveTo>
                  <a:pt x="5" y="0"/>
                </a:moveTo>
                <a:lnTo>
                  <a:pt x="0" y="20444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80226" y="1936183"/>
            <a:ext cx="40640" cy="19050"/>
          </a:xfrm>
          <a:custGeom>
            <a:avLst/>
            <a:gdLst/>
            <a:ahLst/>
            <a:cxnLst/>
            <a:rect l="l" t="t" r="r" b="b"/>
            <a:pathLst>
              <a:path w="40639" h="19050">
                <a:moveTo>
                  <a:pt x="0" y="18977"/>
                </a:moveTo>
                <a:lnTo>
                  <a:pt x="6187" y="16012"/>
                </a:lnTo>
                <a:lnTo>
                  <a:pt x="12494" y="10437"/>
                </a:lnTo>
                <a:lnTo>
                  <a:pt x="17614" y="4388"/>
                </a:lnTo>
                <a:lnTo>
                  <a:pt x="20243" y="0"/>
                </a:lnTo>
                <a:lnTo>
                  <a:pt x="22873" y="4388"/>
                </a:lnTo>
                <a:lnTo>
                  <a:pt x="27993" y="10437"/>
                </a:lnTo>
                <a:lnTo>
                  <a:pt x="34299" y="16012"/>
                </a:lnTo>
                <a:lnTo>
                  <a:pt x="40487" y="18978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80221" y="2129239"/>
            <a:ext cx="40640" cy="19050"/>
          </a:xfrm>
          <a:custGeom>
            <a:avLst/>
            <a:gdLst/>
            <a:ahLst/>
            <a:cxnLst/>
            <a:rect l="l" t="t" r="r" b="b"/>
            <a:pathLst>
              <a:path w="40639" h="19050">
                <a:moveTo>
                  <a:pt x="40487" y="0"/>
                </a:moveTo>
                <a:lnTo>
                  <a:pt x="34299" y="2966"/>
                </a:lnTo>
                <a:lnTo>
                  <a:pt x="27992" y="8540"/>
                </a:lnTo>
                <a:lnTo>
                  <a:pt x="22872" y="14589"/>
                </a:lnTo>
                <a:lnTo>
                  <a:pt x="20243" y="18978"/>
                </a:lnTo>
                <a:lnTo>
                  <a:pt x="17614" y="14589"/>
                </a:lnTo>
                <a:lnTo>
                  <a:pt x="12493" y="8540"/>
                </a:lnTo>
                <a:lnTo>
                  <a:pt x="6187" y="2965"/>
                </a:lnTo>
                <a:lnTo>
                  <a:pt x="0" y="0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043532" y="1630222"/>
            <a:ext cx="540385" cy="259715"/>
          </a:xfrm>
          <a:prstGeom prst="rect">
            <a:avLst/>
          </a:prstGeom>
          <a:solidFill>
            <a:srgbClr val="FFE5CC"/>
          </a:solidFill>
          <a:ln w="5060">
            <a:solidFill>
              <a:srgbClr val="000000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dirty="0" sz="650" spc="-75">
                <a:latin typeface="Arial Black"/>
                <a:cs typeface="Arial Black"/>
              </a:rPr>
              <a:t>EMS</a:t>
            </a:r>
            <a:endParaRPr sz="650">
              <a:latin typeface="Arial Black"/>
              <a:cs typeface="Arial Black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162858" y="1331753"/>
            <a:ext cx="102870" cy="292100"/>
          </a:xfrm>
          <a:custGeom>
            <a:avLst/>
            <a:gdLst/>
            <a:ahLst/>
            <a:cxnLst/>
            <a:rect l="l" t="t" r="r" b="b"/>
            <a:pathLst>
              <a:path w="102870" h="292100">
                <a:moveTo>
                  <a:pt x="0" y="0"/>
                </a:moveTo>
                <a:lnTo>
                  <a:pt x="102637" y="29150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148806" y="1328173"/>
            <a:ext cx="38735" cy="24765"/>
          </a:xfrm>
          <a:custGeom>
            <a:avLst/>
            <a:gdLst/>
            <a:ahLst/>
            <a:cxnLst/>
            <a:rect l="l" t="t" r="r" b="b"/>
            <a:pathLst>
              <a:path w="38735" h="24765">
                <a:moveTo>
                  <a:pt x="0" y="24623"/>
                </a:moveTo>
                <a:lnTo>
                  <a:pt x="4851" y="19771"/>
                </a:lnTo>
                <a:lnTo>
                  <a:pt x="8948" y="12418"/>
                </a:lnTo>
                <a:lnTo>
                  <a:pt x="11768" y="5012"/>
                </a:lnTo>
                <a:lnTo>
                  <a:pt x="12791" y="0"/>
                </a:lnTo>
                <a:lnTo>
                  <a:pt x="16728" y="3266"/>
                </a:lnTo>
                <a:lnTo>
                  <a:pt x="23566" y="7271"/>
                </a:lnTo>
                <a:lnTo>
                  <a:pt x="31366" y="10435"/>
                </a:lnTo>
                <a:lnTo>
                  <a:pt x="38187" y="11177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41359" y="1602220"/>
            <a:ext cx="38735" cy="24765"/>
          </a:xfrm>
          <a:custGeom>
            <a:avLst/>
            <a:gdLst/>
            <a:ahLst/>
            <a:cxnLst/>
            <a:rect l="l" t="t" r="r" b="b"/>
            <a:pathLst>
              <a:path w="38735" h="24764">
                <a:moveTo>
                  <a:pt x="38188" y="0"/>
                </a:moveTo>
                <a:lnTo>
                  <a:pt x="33336" y="4851"/>
                </a:lnTo>
                <a:lnTo>
                  <a:pt x="29239" y="12204"/>
                </a:lnTo>
                <a:lnTo>
                  <a:pt x="26418" y="19610"/>
                </a:lnTo>
                <a:lnTo>
                  <a:pt x="25396" y="24623"/>
                </a:lnTo>
                <a:lnTo>
                  <a:pt x="21459" y="21356"/>
                </a:lnTo>
                <a:lnTo>
                  <a:pt x="14620" y="17351"/>
                </a:lnTo>
                <a:lnTo>
                  <a:pt x="6821" y="14187"/>
                </a:lnTo>
                <a:lnTo>
                  <a:pt x="0" y="13445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709826" y="1894150"/>
            <a:ext cx="394970" cy="253365"/>
          </a:xfrm>
          <a:custGeom>
            <a:avLst/>
            <a:gdLst/>
            <a:ahLst/>
            <a:cxnLst/>
            <a:rect l="l" t="t" r="r" b="b"/>
            <a:pathLst>
              <a:path w="394969" h="253364">
                <a:moveTo>
                  <a:pt x="0" y="252951"/>
                </a:moveTo>
                <a:lnTo>
                  <a:pt x="39463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706631" y="2121867"/>
            <a:ext cx="27305" cy="34290"/>
          </a:xfrm>
          <a:custGeom>
            <a:avLst/>
            <a:gdLst/>
            <a:ahLst/>
            <a:cxnLst/>
            <a:rect l="l" t="t" r="r" b="b"/>
            <a:pathLst>
              <a:path w="27305" h="34289">
                <a:moveTo>
                  <a:pt x="26900" y="34084"/>
                </a:moveTo>
                <a:lnTo>
                  <a:pt x="21065" y="30475"/>
                </a:lnTo>
                <a:lnTo>
                  <a:pt x="12968" y="28174"/>
                </a:lnTo>
                <a:lnTo>
                  <a:pt x="5113" y="27128"/>
                </a:lnTo>
                <a:lnTo>
                  <a:pt x="0" y="27283"/>
                </a:lnTo>
                <a:lnTo>
                  <a:pt x="2275" y="22701"/>
                </a:lnTo>
                <a:lnTo>
                  <a:pt x="4605" y="15126"/>
                </a:lnTo>
                <a:lnTo>
                  <a:pt x="5895" y="6809"/>
                </a:lnTo>
                <a:lnTo>
                  <a:pt x="5053" y="0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80751" y="1885301"/>
            <a:ext cx="27305" cy="34290"/>
          </a:xfrm>
          <a:custGeom>
            <a:avLst/>
            <a:gdLst/>
            <a:ahLst/>
            <a:cxnLst/>
            <a:rect l="l" t="t" r="r" b="b"/>
            <a:pathLst>
              <a:path w="27305" h="34289">
                <a:moveTo>
                  <a:pt x="0" y="0"/>
                </a:moveTo>
                <a:lnTo>
                  <a:pt x="5835" y="3608"/>
                </a:lnTo>
                <a:lnTo>
                  <a:pt x="13931" y="5909"/>
                </a:lnTo>
                <a:lnTo>
                  <a:pt x="21787" y="6955"/>
                </a:lnTo>
                <a:lnTo>
                  <a:pt x="26900" y="6801"/>
                </a:lnTo>
                <a:lnTo>
                  <a:pt x="24624" y="11382"/>
                </a:lnTo>
                <a:lnTo>
                  <a:pt x="22295" y="18957"/>
                </a:lnTo>
                <a:lnTo>
                  <a:pt x="21005" y="27274"/>
                </a:lnTo>
                <a:lnTo>
                  <a:pt x="21847" y="34084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2230459" y="2630023"/>
            <a:ext cx="540385" cy="173355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220"/>
              </a:spcBef>
            </a:pPr>
            <a:r>
              <a:rPr dirty="0" sz="650">
                <a:latin typeface="微软雅黑"/>
                <a:cs typeface="微软雅黑"/>
              </a:rPr>
              <a:t>电网</a:t>
            </a:r>
            <a:r>
              <a:rPr dirty="0" sz="650" spc="145">
                <a:latin typeface="Arial Black"/>
                <a:cs typeface="Arial Black"/>
              </a:rPr>
              <a:t>/</a:t>
            </a:r>
            <a:r>
              <a:rPr dirty="0" sz="650">
                <a:latin typeface="微软雅黑"/>
                <a:cs typeface="微软雅黑"/>
              </a:rPr>
              <a:t>负载</a:t>
            </a:r>
            <a:endParaRPr sz="65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500465" y="2418320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69">
                <a:moveTo>
                  <a:pt x="0" y="0"/>
                </a:moveTo>
                <a:lnTo>
                  <a:pt x="0" y="20447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80222" y="2414524"/>
            <a:ext cx="40640" cy="19050"/>
          </a:xfrm>
          <a:custGeom>
            <a:avLst/>
            <a:gdLst/>
            <a:ahLst/>
            <a:cxnLst/>
            <a:rect l="l" t="t" r="r" b="b"/>
            <a:pathLst>
              <a:path w="40639" h="19050">
                <a:moveTo>
                  <a:pt x="0" y="18978"/>
                </a:moveTo>
                <a:lnTo>
                  <a:pt x="6187" y="16013"/>
                </a:lnTo>
                <a:lnTo>
                  <a:pt x="12494" y="10438"/>
                </a:lnTo>
                <a:lnTo>
                  <a:pt x="17614" y="4388"/>
                </a:lnTo>
                <a:lnTo>
                  <a:pt x="20243" y="0"/>
                </a:lnTo>
                <a:lnTo>
                  <a:pt x="22873" y="4388"/>
                </a:lnTo>
                <a:lnTo>
                  <a:pt x="27993" y="10438"/>
                </a:lnTo>
                <a:lnTo>
                  <a:pt x="34300" y="16013"/>
                </a:lnTo>
                <a:lnTo>
                  <a:pt x="40487" y="18978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480222" y="2607609"/>
            <a:ext cx="40640" cy="19050"/>
          </a:xfrm>
          <a:custGeom>
            <a:avLst/>
            <a:gdLst/>
            <a:ahLst/>
            <a:cxnLst/>
            <a:rect l="l" t="t" r="r" b="b"/>
            <a:pathLst>
              <a:path w="40639" h="19050">
                <a:moveTo>
                  <a:pt x="40487" y="0"/>
                </a:moveTo>
                <a:lnTo>
                  <a:pt x="34300" y="2965"/>
                </a:lnTo>
                <a:lnTo>
                  <a:pt x="27993" y="8540"/>
                </a:lnTo>
                <a:lnTo>
                  <a:pt x="22873" y="14589"/>
                </a:lnTo>
                <a:lnTo>
                  <a:pt x="20243" y="18978"/>
                </a:lnTo>
                <a:lnTo>
                  <a:pt x="17614" y="14589"/>
                </a:lnTo>
                <a:lnTo>
                  <a:pt x="12494" y="8540"/>
                </a:lnTo>
                <a:lnTo>
                  <a:pt x="6187" y="2965"/>
                </a:lnTo>
                <a:lnTo>
                  <a:pt x="0" y="0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006231" y="2861365"/>
            <a:ext cx="17481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1B5EA8"/>
                </a:solidFill>
                <a:latin typeface="微软雅黑"/>
                <a:cs typeface="微软雅黑"/>
              </a:rPr>
              <a:t>图</a:t>
            </a:r>
            <a:r>
              <a:rPr dirty="0" sz="1000" spc="-60">
                <a:solidFill>
                  <a:srgbClr val="1B5EA8"/>
                </a:solidFill>
                <a:latin typeface="Arial Black"/>
                <a:cs typeface="Arial Black"/>
              </a:rPr>
              <a:t>:</a:t>
            </a:r>
            <a:r>
              <a:rPr dirty="0" sz="1000" spc="-65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锂离子电池储能系统架构图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87325"/>
          </a:xfrm>
          <a:custGeom>
            <a:avLst/>
            <a:gdLst/>
            <a:ahLst/>
            <a:cxnLst/>
            <a:rect l="l" t="t" r="r" b="b"/>
            <a:pathLst>
              <a:path w="5760085" h="187325">
                <a:moveTo>
                  <a:pt x="0" y="186994"/>
                </a:moveTo>
                <a:lnTo>
                  <a:pt x="5759996" y="186994"/>
                </a:lnTo>
                <a:lnTo>
                  <a:pt x="5759996" y="0"/>
                </a:lnTo>
                <a:lnTo>
                  <a:pt x="0" y="0"/>
                </a:lnTo>
                <a:lnTo>
                  <a:pt x="0" y="186994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000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0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4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78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82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2867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90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29473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7988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14425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锂离子电池储能技术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49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153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657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161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665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6910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7304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52255" y="0"/>
            <a:ext cx="4686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4" action="ppaction://hlinksldjump"/>
              </a:rPr>
              <a:t>抽水蓄能技术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49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53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7578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26191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2336" y="0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5" action="ppaction://hlinksldjump"/>
              </a:rPr>
              <a:t>储能技术对比与展望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28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63222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13615" y="11309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697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00166" y="0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8696A9"/>
                </a:solidFill>
                <a:latin typeface="微软雅黑"/>
                <a:cs typeface="微软雅黑"/>
                <a:hlinkClick r:id="rId6" action="ppaction://hlinksldjump"/>
              </a:rPr>
              <a:t>结论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8700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4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0" y="309206"/>
            <a:ext cx="5760085" cy="307340"/>
          </a:xfrm>
          <a:prstGeom prst="rect">
            <a:avLst/>
          </a:prstGeom>
          <a:solidFill>
            <a:srgbClr val="1B5EA8"/>
          </a:solidFill>
        </p:spPr>
        <p:txBody>
          <a:bodyPr wrap="square" lIns="0" tIns="628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国内案例：国网青海海南州共和光储系统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1904" y="686509"/>
            <a:ext cx="2847340" cy="21259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微软雅黑"/>
                <a:cs typeface="微软雅黑"/>
              </a:rPr>
              <a:t>项目概况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 b="1">
                <a:latin typeface="微软雅黑"/>
                <a:cs typeface="微软雅黑"/>
              </a:rPr>
              <a:t>地点</a:t>
            </a:r>
            <a:r>
              <a:rPr dirty="0" sz="1100" spc="-10">
                <a:latin typeface="微软雅黑"/>
                <a:cs typeface="微软雅黑"/>
              </a:rPr>
              <a:t>：青海省海南藏族自治州共和县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 b="1">
                <a:latin typeface="微软雅黑"/>
                <a:cs typeface="微软雅黑"/>
              </a:rPr>
              <a:t>规模</a:t>
            </a:r>
            <a:r>
              <a:rPr dirty="0" sz="1100" spc="-110">
                <a:latin typeface="微软雅黑"/>
                <a:cs typeface="微软雅黑"/>
              </a:rPr>
              <a:t>：</a:t>
            </a:r>
            <a:r>
              <a:rPr dirty="0" sz="1100" spc="-110">
                <a:latin typeface="Arial Black"/>
                <a:cs typeface="Arial Black"/>
              </a:rPr>
              <a:t>100MW/100MWh</a:t>
            </a:r>
            <a:r>
              <a:rPr dirty="0" sz="1100" spc="-30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锂电池储能系统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 b="1">
                <a:latin typeface="微软雅黑"/>
                <a:cs typeface="微软雅黑"/>
              </a:rPr>
              <a:t>配套</a:t>
            </a:r>
            <a:r>
              <a:rPr dirty="0" sz="1100" spc="-10">
                <a:latin typeface="微软雅黑"/>
                <a:cs typeface="微软雅黑"/>
              </a:rPr>
              <a:t>：光伏装机</a:t>
            </a:r>
            <a:r>
              <a:rPr dirty="0" sz="1100" spc="30">
                <a:latin typeface="微软雅黑"/>
                <a:cs typeface="微软雅黑"/>
              </a:rPr>
              <a:t> </a:t>
            </a:r>
            <a:r>
              <a:rPr dirty="0" sz="1100" spc="-145">
                <a:latin typeface="Arial Black"/>
                <a:cs typeface="Arial Black"/>
              </a:rPr>
              <a:t>500MW</a:t>
            </a:r>
            <a:endParaRPr sz="1100">
              <a:latin typeface="Arial Black"/>
              <a:cs typeface="Arial Black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 b="1">
                <a:latin typeface="微软雅黑"/>
                <a:cs typeface="微软雅黑"/>
              </a:rPr>
              <a:t>建成时间</a:t>
            </a:r>
            <a:r>
              <a:rPr dirty="0" sz="1100" spc="-155">
                <a:latin typeface="微软雅黑"/>
                <a:cs typeface="微软雅黑"/>
              </a:rPr>
              <a:t>：</a:t>
            </a:r>
            <a:r>
              <a:rPr dirty="0" sz="1100" spc="-155">
                <a:latin typeface="Arial Black"/>
                <a:cs typeface="Arial Black"/>
              </a:rPr>
              <a:t>2021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年</a:t>
            </a:r>
            <a:r>
              <a:rPr dirty="0" sz="1100" spc="30">
                <a:latin typeface="微软雅黑"/>
                <a:cs typeface="微软雅黑"/>
              </a:rPr>
              <a:t> </a:t>
            </a:r>
            <a:r>
              <a:rPr dirty="0" sz="1100" spc="-190">
                <a:latin typeface="Arial Black"/>
                <a:cs typeface="Arial Black"/>
              </a:rPr>
              <a:t>12</a:t>
            </a:r>
            <a:r>
              <a:rPr dirty="0" sz="1100" spc="-18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月并网</a:t>
            </a:r>
            <a:endParaRPr sz="1100">
              <a:latin typeface="微软雅黑"/>
              <a:cs typeface="微软雅黑"/>
            </a:endParaRPr>
          </a:p>
          <a:p>
            <a:pPr marL="38100" marR="522605" indent="99695">
              <a:lnSpc>
                <a:spcPct val="125299"/>
              </a:lnSpc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 b="1">
                <a:latin typeface="微软雅黑"/>
                <a:cs typeface="微软雅黑"/>
              </a:rPr>
              <a:t>系统供应</a:t>
            </a:r>
            <a:r>
              <a:rPr dirty="0" sz="1100" spc="-15" b="1">
                <a:latin typeface="微软雅黑"/>
                <a:cs typeface="微软雅黑"/>
              </a:rPr>
              <a:t>商</a:t>
            </a:r>
            <a:r>
              <a:rPr dirty="0" sz="1100" spc="-10">
                <a:latin typeface="微软雅黑"/>
                <a:cs typeface="微软雅黑"/>
              </a:rPr>
              <a:t>：宁德时代（</a:t>
            </a:r>
            <a:r>
              <a:rPr dirty="0" sz="1100" spc="-145">
                <a:latin typeface="Arial Black"/>
                <a:cs typeface="Arial Black"/>
              </a:rPr>
              <a:t>C</a:t>
            </a:r>
            <a:r>
              <a:rPr dirty="0" sz="1100" spc="-240">
                <a:latin typeface="Arial Black"/>
                <a:cs typeface="Arial Black"/>
              </a:rPr>
              <a:t>A</a:t>
            </a:r>
            <a:r>
              <a:rPr dirty="0" sz="1100" spc="-105">
                <a:latin typeface="Arial Black"/>
                <a:cs typeface="Arial Black"/>
              </a:rPr>
              <a:t>T</a:t>
            </a:r>
            <a:r>
              <a:rPr dirty="0" sz="1100" spc="-100">
                <a:latin typeface="Arial Black"/>
                <a:cs typeface="Arial Black"/>
              </a:rPr>
              <a:t>L</a:t>
            </a:r>
            <a:r>
              <a:rPr dirty="0" sz="1100" spc="-10">
                <a:latin typeface="微软雅黑"/>
                <a:cs typeface="微软雅黑"/>
              </a:rPr>
              <a:t>） </a:t>
            </a:r>
            <a:r>
              <a:rPr dirty="0" sz="1100" spc="-10" b="1">
                <a:latin typeface="微软雅黑"/>
                <a:cs typeface="微软雅黑"/>
              </a:rPr>
              <a:t>技术特点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采用磷酸铁锂电池技术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应用液冷技术，适应高原地区温差大环境</a:t>
            </a:r>
            <a:endParaRPr sz="1100">
              <a:latin typeface="微软雅黑"/>
              <a:cs typeface="微软雅黑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1B5EA8"/>
              </a:buClr>
              <a:buFont typeface="Cambria"/>
              <a:buChar char="►"/>
              <a:tabLst>
                <a:tab pos="315595" algn="l"/>
              </a:tabLst>
            </a:pPr>
            <a:r>
              <a:rPr dirty="0" sz="1100" spc="-10">
                <a:latin typeface="微软雅黑"/>
                <a:cs typeface="微软雅黑"/>
              </a:rPr>
              <a:t>集装箱一体化设计，快速部署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04031" y="872295"/>
            <a:ext cx="2015974" cy="1483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701503" y="2411785"/>
            <a:ext cx="16211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1B5EA8"/>
                </a:solidFill>
                <a:latin typeface="微软雅黑"/>
                <a:cs typeface="微软雅黑"/>
              </a:rPr>
              <a:t>图</a:t>
            </a:r>
            <a:r>
              <a:rPr dirty="0" sz="1000" spc="-60">
                <a:solidFill>
                  <a:srgbClr val="1B5EA8"/>
                </a:solidFill>
                <a:latin typeface="Arial Black"/>
                <a:cs typeface="Arial Black"/>
              </a:rPr>
              <a:t>:</a:t>
            </a:r>
            <a:r>
              <a:rPr dirty="0" sz="1000" spc="-70">
                <a:solidFill>
                  <a:srgbClr val="1B5EA8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青海共和光储项目示意图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2995650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1446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117837"/>
            <a:ext cx="5760085" cy="122555"/>
          </a:xfrm>
          <a:custGeom>
            <a:avLst/>
            <a:gdLst/>
            <a:ahLst/>
            <a:cxnLst/>
            <a:rect l="l" t="t" r="r" b="b"/>
            <a:pathLst>
              <a:path w="5760085" h="122555">
                <a:moveTo>
                  <a:pt x="0" y="122186"/>
                </a:moveTo>
                <a:lnTo>
                  <a:pt x="5759996" y="122186"/>
                </a:lnTo>
                <a:lnTo>
                  <a:pt x="5759996" y="0"/>
                </a:lnTo>
                <a:lnTo>
                  <a:pt x="0" y="0"/>
                </a:lnTo>
                <a:lnTo>
                  <a:pt x="0" y="122186"/>
                </a:lnTo>
                <a:close/>
              </a:path>
            </a:pathLst>
          </a:custGeom>
          <a:solidFill>
            <a:srgbClr val="0D2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5300" y="2979608"/>
            <a:ext cx="2848610" cy="2552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演讲人：周杰</a:t>
            </a:r>
            <a:r>
              <a:rPr dirty="0" sz="600" spc="7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2023415130128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周杰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2023428020130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唐玮嘉</a:t>
            </a:r>
            <a:r>
              <a:rPr dirty="0" sz="600" spc="3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 spc="-85">
                <a:solidFill>
                  <a:srgbClr val="FFFFFF"/>
                </a:solidFill>
                <a:latin typeface="Arial Black"/>
                <a:cs typeface="Arial Black"/>
              </a:rPr>
              <a:t>2023428050102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</a:rPr>
              <a:t>陈炜豪</a:t>
            </a:r>
            <a:endParaRPr sz="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00" spc="-5">
                <a:solidFill>
                  <a:srgbClr val="FFFFFF"/>
                </a:solidFill>
                <a:latin typeface="微软雅黑"/>
                <a:cs typeface="微软雅黑"/>
                <a:hlinkClick r:id="rId8" action="ppaction://hlinksldjump"/>
              </a:rPr>
              <a:t>分布式能源系统中的储能技术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东莞理工学院化学工程与能源技术学院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演讲人：周杰  2023415130128周杰 2023428020130唐玮嘉 2023428050102陈炜豪</dc:creator>
  <dc:title>分布式能源系统中的储能技术 - 锂离子电池与抽水蓄能技术的原理与应用</dc:title>
  <dcterms:created xsi:type="dcterms:W3CDTF">2025-05-11T08:09:46Z</dcterms:created>
  <dcterms:modified xsi:type="dcterms:W3CDTF">2025-05-11T08:09:46Z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2025-05-11T00:00:00Z</vt:filetime>
  </property>
</Properties>
</file>