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5765800" cy="3244850"/>
  <p:notesSz cx="5765800" cy="3244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25"/>
            <a:ext cx="5760085" cy="135255"/>
          </a:xfrm>
          <a:custGeom>
            <a:avLst/>
            <a:gdLst/>
            <a:ahLst/>
            <a:cxnLst/>
            <a:rect l="l" t="t" r="r" b="b"/>
            <a:pathLst>
              <a:path w="5760085" h="135255">
                <a:moveTo>
                  <a:pt x="0" y="134823"/>
                </a:moveTo>
                <a:lnTo>
                  <a:pt x="5759996" y="134823"/>
                </a:lnTo>
                <a:lnTo>
                  <a:pt x="5759996" y="0"/>
                </a:lnTo>
                <a:lnTo>
                  <a:pt x="0" y="0"/>
                </a:lnTo>
                <a:lnTo>
                  <a:pt x="0" y="134823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20650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7105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290" y="129794"/>
            <a:ext cx="5189220" cy="5191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46315"/>
            <a:ext cx="5189220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19115" y="3095432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#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slide" Target="slide18.xml"/><Relationship Id="rId11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16.png"/><Relationship Id="rId7" Type="http://schemas.openxmlformats.org/officeDocument/2006/relationships/image" Target="../media/image11.png"/><Relationship Id="rId8" Type="http://schemas.openxmlformats.org/officeDocument/2006/relationships/image" Target="../media/image8.png"/><Relationship Id="rId9" Type="http://schemas.openxmlformats.org/officeDocument/2006/relationships/image" Target="../media/image1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9.png"/><Relationship Id="rId9" Type="http://schemas.openxmlformats.org/officeDocument/2006/relationships/slide" Target="slide19.xml"/><Relationship Id="rId10" Type="http://schemas.openxmlformats.org/officeDocument/2006/relationships/image" Target="../media/image1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16.png"/><Relationship Id="rId7" Type="http://schemas.openxmlformats.org/officeDocument/2006/relationships/image" Target="../media/image5.png"/><Relationship Id="rId8" Type="http://schemas.openxmlformats.org/officeDocument/2006/relationships/image" Target="../media/image19.png"/><Relationship Id="rId9" Type="http://schemas.openxmlformats.org/officeDocument/2006/relationships/image" Target="../media/image11.png"/><Relationship Id="rId10" Type="http://schemas.openxmlformats.org/officeDocument/2006/relationships/image" Target="../media/image9.png"/><Relationship Id="rId11" Type="http://schemas.openxmlformats.org/officeDocument/2006/relationships/image" Target="../media/image7.png"/><Relationship Id="rId12" Type="http://schemas.openxmlformats.org/officeDocument/2006/relationships/slide" Target="slide19.xml"/><Relationship Id="rId13" Type="http://schemas.openxmlformats.org/officeDocument/2006/relationships/image" Target="../media/image2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9" Type="http://schemas.openxmlformats.org/officeDocument/2006/relationships/image" Target="../media/image21.png"/><Relationship Id="rId10" Type="http://schemas.openxmlformats.org/officeDocument/2006/relationships/image" Target="../media/image4.png"/><Relationship Id="rId11" Type="http://schemas.openxmlformats.org/officeDocument/2006/relationships/slide" Target="slide19.xml"/><Relationship Id="rId12" Type="http://schemas.openxmlformats.org/officeDocument/2006/relationships/slide" Target="slide20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slide" Target="slide20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25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25.png"/><Relationship Id="rId7" Type="http://schemas.openxmlformats.org/officeDocument/2006/relationships/image" Target="../media/image34.png"/><Relationship Id="rId8" Type="http://schemas.openxmlformats.org/officeDocument/2006/relationships/image" Target="../media/image29.png"/><Relationship Id="rId9" Type="http://schemas.openxmlformats.org/officeDocument/2006/relationships/image" Target="../media/image3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25.png"/><Relationship Id="rId7" Type="http://schemas.openxmlformats.org/officeDocument/2006/relationships/image" Target="../media/image33.png"/><Relationship Id="rId8" Type="http://schemas.openxmlformats.org/officeDocument/2006/relationships/image" Target="../media/image3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9.xml"/><Relationship Id="rId5" Type="http://schemas.openxmlformats.org/officeDocument/2006/relationships/slide" Target="slide14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slide" Target="slide16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6.png"/><Relationship Id="rId10" Type="http://schemas.openxmlformats.org/officeDocument/2006/relationships/slide" Target="slide16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1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slide" Target="slide1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9.png"/><Relationship Id="rId9" Type="http://schemas.openxmlformats.org/officeDocument/2006/relationships/image" Target="../media/image7.png"/><Relationship Id="rId10" Type="http://schemas.openxmlformats.org/officeDocument/2006/relationships/slide" Target="slide16.xml"/><Relationship Id="rId11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" Target="slide17.xml"/><Relationship Id="rId9" Type="http://schemas.openxmlformats.org/officeDocument/2006/relationships/image" Target="../media/image4.png"/><Relationship Id="rId10" Type="http://schemas.openxmlformats.org/officeDocument/2006/relationships/slide" Target="slide1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9.xml"/><Relationship Id="rId3" Type="http://schemas.openxmlformats.org/officeDocument/2006/relationships/slide" Target="slide14.xml"/><Relationship Id="rId4" Type="http://schemas.openxmlformats.org/officeDocument/2006/relationships/slide" Target="slide3.xml"/><Relationship Id="rId5" Type="http://schemas.openxmlformats.org/officeDocument/2006/relationships/slide" Target="slide5.xml"/><Relationship Id="rId6" Type="http://schemas.openxmlformats.org/officeDocument/2006/relationships/image" Target="../media/image11.png"/><Relationship Id="rId7" Type="http://schemas.openxmlformats.org/officeDocument/2006/relationships/image" Target="../media/image5.png"/><Relationship Id="rId8" Type="http://schemas.openxmlformats.org/officeDocument/2006/relationships/image" Target="../media/image7.png"/><Relationship Id="rId9" Type="http://schemas.openxmlformats.org/officeDocument/2006/relationships/image" Target="../media/image13.png"/><Relationship Id="rId10" Type="http://schemas.openxmlformats.org/officeDocument/2006/relationships/slide" Target="slide18.xml"/><Relationship Id="rId11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2527"/>
            <a:ext cx="1778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4757" y="12527"/>
            <a:ext cx="861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57448" y="12527"/>
            <a:ext cx="936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56060" y="12527"/>
            <a:ext cx="7086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7743" y="708418"/>
            <a:ext cx="5584825" cy="82550"/>
          </a:xfrm>
          <a:custGeom>
            <a:avLst/>
            <a:gdLst/>
            <a:ahLst/>
            <a:cxnLst/>
            <a:rect l="l" t="t" r="r" b="b"/>
            <a:pathLst>
              <a:path w="5584825" h="82550">
                <a:moveTo>
                  <a:pt x="5533780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584580" y="82384"/>
                </a:lnTo>
                <a:lnTo>
                  <a:pt x="5584580" y="50800"/>
                </a:lnTo>
                <a:lnTo>
                  <a:pt x="5580572" y="31075"/>
                </a:lnTo>
                <a:lnTo>
                  <a:pt x="5569658" y="14922"/>
                </a:lnTo>
                <a:lnTo>
                  <a:pt x="5553505" y="4008"/>
                </a:lnTo>
                <a:lnTo>
                  <a:pt x="5533780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8544" y="771675"/>
            <a:ext cx="5584825" cy="483870"/>
          </a:xfrm>
          <a:custGeom>
            <a:avLst/>
            <a:gdLst/>
            <a:ahLst/>
            <a:cxnLst/>
            <a:rect l="l" t="t" r="r" b="b"/>
            <a:pathLst>
              <a:path w="5584825" h="483869">
                <a:moveTo>
                  <a:pt x="0" y="483491"/>
                </a:moveTo>
                <a:lnTo>
                  <a:pt x="5584580" y="483491"/>
                </a:lnTo>
                <a:lnTo>
                  <a:pt x="5584580" y="0"/>
                </a:lnTo>
                <a:lnTo>
                  <a:pt x="0" y="0"/>
                </a:lnTo>
                <a:lnTo>
                  <a:pt x="0" y="483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743" y="752839"/>
            <a:ext cx="5584825" cy="452120"/>
          </a:xfrm>
          <a:custGeom>
            <a:avLst/>
            <a:gdLst/>
            <a:ahLst/>
            <a:cxnLst/>
            <a:rect l="l" t="t" r="r" b="b"/>
            <a:pathLst>
              <a:path w="5584825" h="452119">
                <a:moveTo>
                  <a:pt x="5584580" y="0"/>
                </a:moveTo>
                <a:lnTo>
                  <a:pt x="0" y="0"/>
                </a:lnTo>
                <a:lnTo>
                  <a:pt x="0" y="400727"/>
                </a:lnTo>
                <a:lnTo>
                  <a:pt x="4008" y="420451"/>
                </a:lnTo>
                <a:lnTo>
                  <a:pt x="14922" y="436604"/>
                </a:lnTo>
                <a:lnTo>
                  <a:pt x="31075" y="447518"/>
                </a:lnTo>
                <a:lnTo>
                  <a:pt x="50800" y="451527"/>
                </a:lnTo>
                <a:lnTo>
                  <a:pt x="5533780" y="451527"/>
                </a:lnTo>
                <a:lnTo>
                  <a:pt x="5553505" y="447518"/>
                </a:lnTo>
                <a:lnTo>
                  <a:pt x="5569658" y="436604"/>
                </a:lnTo>
                <a:lnTo>
                  <a:pt x="5580572" y="420451"/>
                </a:lnTo>
                <a:lnTo>
                  <a:pt x="5584580" y="400727"/>
                </a:lnTo>
                <a:lnTo>
                  <a:pt x="5584580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591919" y="838108"/>
            <a:ext cx="2576195" cy="1625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新能源在分布式能源的应用情况</a:t>
            </a:r>
            <a:endParaRPr sz="1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550">
              <a:latin typeface="微软雅黑"/>
              <a:cs typeface="微软雅黑"/>
            </a:endParaRPr>
          </a:p>
          <a:p>
            <a:pPr algn="ctr" marL="594995" marR="587375">
              <a:lnSpc>
                <a:spcPct val="102600"/>
              </a:lnSpc>
            </a:pPr>
            <a:r>
              <a:rPr dirty="0" sz="1100" spc="-10">
                <a:latin typeface="微软雅黑"/>
                <a:cs typeface="微软雅黑"/>
              </a:rPr>
              <a:t>周杰，陈炜豪，唐玮嘉 </a:t>
            </a:r>
            <a:r>
              <a:rPr dirty="0" sz="1100" spc="-10">
                <a:latin typeface="微软雅黑"/>
                <a:cs typeface="微软雅黑"/>
              </a:rPr>
              <a:t>报告人</a:t>
            </a:r>
            <a:r>
              <a:rPr dirty="0" sz="1100" spc="-10" b="1">
                <a:latin typeface="微软雅黑"/>
                <a:cs typeface="微软雅黑"/>
              </a:rPr>
              <a:t>：周杰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800" spc="-5">
                <a:latin typeface="微软雅黑"/>
                <a:cs typeface="微软雅黑"/>
              </a:rPr>
              <a:t>东莞理工学院</a:t>
            </a:r>
            <a:endParaRPr sz="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75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</a:pPr>
            <a:r>
              <a:rPr dirty="0" sz="1100" spc="-190">
                <a:latin typeface="Arial Black"/>
                <a:cs typeface="Arial Black"/>
              </a:rPr>
              <a:t>2025 </a:t>
            </a:r>
            <a:r>
              <a:rPr dirty="0" sz="1100" spc="-10">
                <a:latin typeface="微软雅黑"/>
                <a:cs typeface="微软雅黑"/>
              </a:rPr>
              <a:t>年 </a:t>
            </a:r>
            <a:r>
              <a:rPr dirty="0" sz="1100" spc="-190">
                <a:latin typeface="Arial Black"/>
                <a:cs typeface="Arial Black"/>
              </a:rPr>
              <a:t>4 </a:t>
            </a:r>
            <a:r>
              <a:rPr dirty="0" sz="1100" spc="-10">
                <a:latin typeface="微软雅黑"/>
                <a:cs typeface="微软雅黑"/>
              </a:rPr>
              <a:t>月 </a:t>
            </a:r>
            <a:r>
              <a:rPr dirty="0" sz="1100" spc="-190">
                <a:latin typeface="Arial Black"/>
                <a:cs typeface="Arial Black"/>
              </a:rPr>
              <a:t>20</a:t>
            </a:r>
            <a:r>
              <a:rPr dirty="0" sz="1100" spc="-10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日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1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风能分布式应用案例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1041933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738" y="123173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738" y="1383563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38" y="153540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975" y="1712518"/>
            <a:ext cx="65201" cy="65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4738" y="1902320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38" y="2054148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4738" y="2205989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975" y="2383104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738" y="2572905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4738" y="272473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4738" y="2876575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9667" y="745094"/>
            <a:ext cx="3837304" cy="222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1461135" indent="-277495">
              <a:lnSpc>
                <a:spcPct val="113199"/>
              </a:lnSpc>
              <a:spcBef>
                <a:spcPts val="100"/>
              </a:spcBef>
            </a:pPr>
            <a:r>
              <a:rPr dirty="0" sz="1100" spc="-10" b="1">
                <a:latin typeface="微软雅黑"/>
                <a:cs typeface="微软雅黑"/>
              </a:rPr>
              <a:t>案例：浙江舟山群岛智慧能源微网系统 </a:t>
            </a:r>
            <a:r>
              <a:rPr dirty="0" sz="1100" spc="-10" b="1">
                <a:latin typeface="微软雅黑"/>
                <a:cs typeface="微软雅黑"/>
              </a:rPr>
              <a:t>项目背景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地点：舟山群岛嵊山岛</a:t>
            </a:r>
            <a:endParaRPr sz="1000">
              <a:latin typeface="微软雅黑"/>
              <a:cs typeface="微软雅黑"/>
            </a:endParaRPr>
          </a:p>
          <a:p>
            <a:pPr marL="56642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岛屿面积：约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15.6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平方公里，常住人口约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8000  </a:t>
            </a:r>
            <a:r>
              <a:rPr dirty="0" sz="1000" spc="-5">
                <a:latin typeface="微软雅黑"/>
                <a:cs typeface="微软雅黑"/>
              </a:rPr>
              <a:t>人</a:t>
            </a:r>
            <a:endParaRPr sz="10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项目启动</a:t>
            </a:r>
            <a:r>
              <a:rPr dirty="0" sz="1000" spc="-140">
                <a:latin typeface="微软雅黑"/>
                <a:cs typeface="微软雅黑"/>
              </a:rPr>
              <a:t>：</a:t>
            </a:r>
            <a:r>
              <a:rPr dirty="0" sz="1000" spc="-140">
                <a:latin typeface="Arial Black"/>
                <a:cs typeface="Arial Black"/>
              </a:rPr>
              <a:t>2018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年，国家能源局海岛智慧能源示范项目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10" action="ppaction://hlinksldjump"/>
              </a:rPr>
              <a:t>9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28956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系统构成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分布式风电</a:t>
            </a:r>
            <a:r>
              <a:rPr dirty="0" sz="1000" spc="-114">
                <a:latin typeface="微软雅黑"/>
                <a:cs typeface="微软雅黑"/>
              </a:rPr>
              <a:t>：</a:t>
            </a:r>
            <a:r>
              <a:rPr dirty="0" sz="1000" spc="-114">
                <a:latin typeface="Arial Black"/>
                <a:cs typeface="Arial Black"/>
              </a:rPr>
              <a:t>10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台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100kW  </a:t>
            </a:r>
            <a:r>
              <a:rPr dirty="0" sz="1000" spc="-5">
                <a:latin typeface="微软雅黑"/>
                <a:cs typeface="微软雅黑"/>
              </a:rPr>
              <a:t>小型风机，总装机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05">
                <a:latin typeface="Arial Black"/>
                <a:cs typeface="Arial Black"/>
              </a:rPr>
              <a:t>1MW</a:t>
            </a:r>
            <a:endParaRPr sz="1000">
              <a:latin typeface="Arial Black"/>
              <a:cs typeface="Arial Black"/>
            </a:endParaRPr>
          </a:p>
          <a:p>
            <a:pPr marL="566420" marR="1007110">
              <a:lnSpc>
                <a:spcPts val="1200"/>
              </a:lnSpc>
              <a:spcBef>
                <a:spcPts val="35"/>
              </a:spcBef>
            </a:pPr>
            <a:r>
              <a:rPr dirty="0" sz="1000" spc="-5">
                <a:latin typeface="微软雅黑"/>
                <a:cs typeface="微软雅黑"/>
              </a:rPr>
              <a:t>配套系统</a:t>
            </a:r>
            <a:r>
              <a:rPr dirty="0" sz="1000" spc="-80">
                <a:latin typeface="微软雅黑"/>
                <a:cs typeface="微软雅黑"/>
              </a:rPr>
              <a:t>：</a:t>
            </a:r>
            <a:r>
              <a:rPr dirty="0" sz="1000" spc="-80">
                <a:latin typeface="Arial Black"/>
                <a:cs typeface="Arial Black"/>
              </a:rPr>
              <a:t>3MW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光伏</a:t>
            </a:r>
            <a:r>
              <a:rPr dirty="0" sz="1000" spc="-95">
                <a:latin typeface="微软雅黑"/>
                <a:cs typeface="微软雅黑"/>
              </a:rPr>
              <a:t>，</a:t>
            </a:r>
            <a:r>
              <a:rPr dirty="0" sz="1000" spc="-95">
                <a:latin typeface="Arial Black"/>
                <a:cs typeface="Arial Black"/>
              </a:rPr>
              <a:t>2MWh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储能系统 智慧控制：能源管理系统与需求侧响应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微软雅黑"/>
                <a:cs typeface="微软雅黑"/>
              </a:rPr>
              <a:t>项目亮点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实现了岛屿电力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自发自用、余电上网</a:t>
            </a:r>
            <a:r>
              <a:rPr dirty="0" sz="1000" spc="-30">
                <a:latin typeface="Arial Black"/>
                <a:cs typeface="Arial Black"/>
              </a:rPr>
              <a:t>”</a:t>
            </a:r>
            <a:endParaRPr sz="1000">
              <a:latin typeface="Arial Black"/>
              <a:cs typeface="Arial Black"/>
            </a:endParaRPr>
          </a:p>
          <a:p>
            <a:pPr marL="566420" marR="432434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微软雅黑"/>
                <a:cs typeface="微软雅黑"/>
              </a:rPr>
              <a:t>年均风电发电量约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235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万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kWh</a:t>
            </a:r>
            <a:r>
              <a:rPr dirty="0" sz="1000" spc="-125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减少柴油机组使用 降低用电成本约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30">
                <a:latin typeface="Arial Black"/>
                <a:cs typeface="Arial Black"/>
              </a:rPr>
              <a:t>30%</a:t>
            </a:r>
            <a:r>
              <a:rPr dirty="0" sz="1000" spc="-130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提高供电可靠性达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50">
                <a:latin typeface="Arial Black"/>
                <a:cs typeface="Arial Black"/>
              </a:rPr>
              <a:t>99.9%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0050" y="1240934"/>
            <a:ext cx="1621155" cy="481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8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全国首个自愈式海岛智慧 微电网投运——《中国能源 报》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22750" y="1867855"/>
            <a:ext cx="1644893" cy="8594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444515" y="3095432"/>
            <a:ext cx="25272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rebuchet MS"/>
                <a:cs typeface="Trebuchet MS"/>
              </a:rPr>
              <a:t>10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0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生物质能应用案例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995044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975" y="1721294"/>
            <a:ext cx="65201" cy="65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975" y="2447556"/>
            <a:ext cx="65201" cy="65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9667" y="657717"/>
            <a:ext cx="3315335" cy="24142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案例：浙能龙泉生物质发电项目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微软雅黑"/>
                <a:cs typeface="微软雅黑"/>
              </a:rPr>
              <a:t>原料来源</a:t>
            </a:r>
            <a:r>
              <a:rPr dirty="0" sz="1100" spc="-90">
                <a:latin typeface="微软雅黑"/>
                <a:cs typeface="微软雅黑"/>
              </a:rPr>
              <a:t>：</a:t>
            </a:r>
            <a:r>
              <a:rPr dirty="0" sz="1100" spc="-10">
                <a:latin typeface="微软雅黑"/>
                <a:cs typeface="微软雅黑"/>
              </a:rPr>
              <a:t>以木屑</a:t>
            </a:r>
            <a:r>
              <a:rPr dirty="0" sz="1100" spc="-114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竹屑</a:t>
            </a:r>
            <a:r>
              <a:rPr dirty="0" sz="1100" spc="-110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废弃菌菇棒等农林废弃 </a:t>
            </a:r>
            <a:r>
              <a:rPr dirty="0" sz="1100" spc="-10">
                <a:latin typeface="微软雅黑"/>
                <a:cs typeface="微软雅黑"/>
              </a:rPr>
              <a:t>物为主，年处理量约</a:t>
            </a:r>
            <a:r>
              <a:rPr dirty="0" sz="110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25</a:t>
            </a:r>
            <a:r>
              <a:rPr dirty="0" sz="1100" spc="-4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万吨，消纳当地及周边地 区林产品加工废料和食用菌废菌棒超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20  </a:t>
            </a:r>
            <a:r>
              <a:rPr dirty="0" sz="1100" spc="-10">
                <a:latin typeface="微软雅黑"/>
                <a:cs typeface="微软雅黑"/>
              </a:rPr>
              <a:t>万吨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235">
                <a:latin typeface="Arial Black"/>
                <a:cs typeface="Arial Black"/>
              </a:rPr>
              <a:t>/  </a:t>
            </a:r>
            <a:r>
              <a:rPr dirty="0" sz="1100" spc="-10">
                <a:latin typeface="微软雅黑"/>
                <a:cs typeface="微软雅黑"/>
              </a:rPr>
              <a:t>年。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微软雅黑"/>
                <a:cs typeface="微软雅黑"/>
              </a:rPr>
              <a:t>运行模式：采用生物质直接燃烧发电技术，融合 </a:t>
            </a:r>
            <a:r>
              <a:rPr dirty="0" sz="1100" spc="-10">
                <a:latin typeface="微软雅黑"/>
                <a:cs typeface="微软雅黑"/>
              </a:rPr>
              <a:t>光伏发电形</a:t>
            </a:r>
            <a:r>
              <a:rPr dirty="0" sz="1100" spc="-80">
                <a:latin typeface="微软雅黑"/>
                <a:cs typeface="微软雅黑"/>
              </a:rPr>
              <a:t>成</a:t>
            </a:r>
            <a:r>
              <a:rPr dirty="0" sz="1100" spc="-10">
                <a:latin typeface="微软雅黑"/>
                <a:cs typeface="微软雅黑"/>
              </a:rPr>
              <a:t>“自发自用</a:t>
            </a:r>
            <a:r>
              <a:rPr dirty="0" sz="1100" spc="-90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余量上网</a:t>
            </a:r>
            <a:r>
              <a:rPr dirty="0" sz="1100" spc="-80">
                <a:latin typeface="微软雅黑"/>
                <a:cs typeface="微软雅黑"/>
              </a:rPr>
              <a:t>”</a:t>
            </a:r>
            <a:r>
              <a:rPr dirty="0" sz="1100" spc="-10">
                <a:latin typeface="微软雅黑"/>
                <a:cs typeface="微软雅黑"/>
              </a:rPr>
              <a:t>模式</a:t>
            </a:r>
            <a:r>
              <a:rPr dirty="0" sz="1100" spc="-75">
                <a:latin typeface="微软雅黑"/>
                <a:cs typeface="微软雅黑"/>
              </a:rPr>
              <a:t>；</a:t>
            </a:r>
            <a:r>
              <a:rPr dirty="0" sz="1100" spc="-10">
                <a:latin typeface="微软雅黑"/>
                <a:cs typeface="微软雅黑"/>
              </a:rPr>
              <a:t>通过 </a:t>
            </a:r>
            <a:r>
              <a:rPr dirty="0" sz="1100" spc="-10">
                <a:latin typeface="微软雅黑"/>
                <a:cs typeface="微软雅黑"/>
              </a:rPr>
              <a:t>抽汽供热管路改造，为周边小微工业园区提供工 业蒸汽，推动区域集中供热集约化。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微软雅黑"/>
                <a:cs typeface="微软雅黑"/>
              </a:rPr>
              <a:t>经济效益：截至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2023</a:t>
            </a:r>
            <a:r>
              <a:rPr dirty="0" sz="1100" spc="-2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年，累计发电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65">
                <a:latin typeface="Arial Black"/>
                <a:cs typeface="Arial Black"/>
              </a:rPr>
              <a:t>14.79</a:t>
            </a:r>
            <a:r>
              <a:rPr dirty="0" sz="1100" spc="-2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亿千瓦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微软雅黑"/>
                <a:cs typeface="微软雅黑"/>
              </a:rPr>
              <a:t>时，节省标煤</a:t>
            </a:r>
            <a:r>
              <a:rPr dirty="0" sz="1100" spc="25">
                <a:latin typeface="微软雅黑"/>
                <a:cs typeface="微软雅黑"/>
              </a:rPr>
              <a:t> </a:t>
            </a:r>
            <a:r>
              <a:rPr dirty="0" sz="1100" spc="-165">
                <a:latin typeface="Arial Black"/>
                <a:cs typeface="Arial Black"/>
              </a:rPr>
              <a:t>71.01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万吨，减少二氧化碳排放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02699"/>
              </a:lnSpc>
            </a:pPr>
            <a:r>
              <a:rPr dirty="0" sz="1100" spc="-170">
                <a:latin typeface="Arial Black"/>
                <a:cs typeface="Arial Black"/>
              </a:rPr>
              <a:t>194.71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万吨</a:t>
            </a:r>
            <a:r>
              <a:rPr dirty="0" sz="1100" spc="-25">
                <a:latin typeface="微软雅黑"/>
                <a:cs typeface="微软雅黑"/>
              </a:rPr>
              <a:t>；</a:t>
            </a:r>
            <a:r>
              <a:rPr dirty="0" sz="1100" spc="-10">
                <a:latin typeface="微软雅黑"/>
                <a:cs typeface="微软雅黑"/>
              </a:rPr>
              <a:t>年均带动农民增收</a:t>
            </a:r>
            <a:r>
              <a:rPr dirty="0" sz="1100" spc="15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7500</a:t>
            </a:r>
            <a:r>
              <a:rPr dirty="0" sz="1100" spc="-3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万元</a:t>
            </a:r>
            <a:r>
              <a:rPr dirty="0" sz="1100" spc="-25">
                <a:latin typeface="微软雅黑"/>
                <a:cs typeface="微软雅黑"/>
              </a:rPr>
              <a:t>，</a:t>
            </a:r>
            <a:r>
              <a:rPr dirty="0" sz="1100" spc="-10">
                <a:latin typeface="微软雅黑"/>
                <a:cs typeface="微软雅黑"/>
              </a:rPr>
              <a:t>九年 累计惠农超</a:t>
            </a:r>
            <a:r>
              <a:rPr dirty="0" sz="1100" spc="30">
                <a:latin typeface="微软雅黑"/>
                <a:cs typeface="微软雅黑"/>
              </a:rPr>
              <a:t> </a:t>
            </a:r>
            <a:r>
              <a:rPr dirty="0" sz="1100" spc="-160">
                <a:latin typeface="Arial Black"/>
                <a:cs typeface="Arial Black"/>
              </a:rPr>
              <a:t>6.07</a:t>
            </a:r>
            <a:r>
              <a:rPr dirty="0" sz="1100" spc="-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亿元。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1804" y="1090490"/>
            <a:ext cx="214757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8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浙能龙泉生物质发电项目——政府 报告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474504" y="1499747"/>
            <a:ext cx="2193135" cy="140798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地热能应用案例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1461325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975" y="1843430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975" y="2053462"/>
            <a:ext cx="65201" cy="65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975" y="2435567"/>
            <a:ext cx="65201" cy="65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9667" y="1123998"/>
            <a:ext cx="3258185" cy="141986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案例：西安浐灞生态区地热能供暖项目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微软雅黑"/>
                <a:cs typeface="微软雅黑"/>
              </a:rPr>
              <a:t>项目规模：覆盖面积</a:t>
            </a:r>
            <a:r>
              <a:rPr dirty="0" sz="1100" spc="15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120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万平方米，服务约</a:t>
            </a:r>
            <a:r>
              <a:rPr dirty="0" sz="1100" spc="15">
                <a:latin typeface="微软雅黑"/>
                <a:cs typeface="微软雅黑"/>
              </a:rPr>
              <a:t> </a:t>
            </a:r>
            <a:r>
              <a:rPr dirty="0" sz="1100" spc="-190">
                <a:latin typeface="Arial Black"/>
                <a:cs typeface="Arial Black"/>
              </a:rPr>
              <a:t>2</a:t>
            </a:r>
            <a:r>
              <a:rPr dirty="0" sz="1100" spc="-2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 户居民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dirty="0" sz="1100" spc="-10">
                <a:latin typeface="微软雅黑"/>
                <a:cs typeface="微软雅黑"/>
              </a:rPr>
              <a:t>技术路线：浅层地热能与地源热泵系统结合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微软雅黑"/>
                <a:cs typeface="微软雅黑"/>
              </a:rPr>
              <a:t>环保效益：替代传统燃煤锅炉，年减少碳排放约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dirty="0" sz="1100" spc="-150">
                <a:latin typeface="Arial Black"/>
                <a:cs typeface="Arial Black"/>
              </a:rPr>
              <a:t>4.2</a:t>
            </a:r>
            <a:r>
              <a:rPr dirty="0" sz="1100" spc="-1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万吨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dirty="0" sz="1100" spc="-10">
                <a:latin typeface="微软雅黑"/>
                <a:cs typeface="微软雅黑"/>
              </a:rPr>
              <a:t>经济性：较传统供暖节约运行成本约</a:t>
            </a:r>
            <a:r>
              <a:rPr dirty="0" sz="1100" spc="20">
                <a:latin typeface="微软雅黑"/>
                <a:cs typeface="微软雅黑"/>
              </a:rPr>
              <a:t> </a:t>
            </a:r>
            <a:r>
              <a:rPr dirty="0" sz="1100" spc="-165">
                <a:latin typeface="Arial Black"/>
                <a:cs typeface="Arial Black"/>
              </a:rPr>
              <a:t>2%[</a:t>
            </a:r>
            <a:r>
              <a:rPr dirty="0" sz="1100" spc="-165">
                <a:latin typeface="Arial Black"/>
                <a:cs typeface="Arial Black"/>
                <a:hlinkClick r:id="rId9" action="ppaction://hlinksldjump"/>
              </a:rPr>
              <a:t>10</a:t>
            </a:r>
            <a:r>
              <a:rPr dirty="0" sz="1100" spc="-165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61804" y="1043017"/>
            <a:ext cx="21272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8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西安浐灞生态区获联合国环境署点 赞——陕西省地热协会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474504" y="1453098"/>
            <a:ext cx="2193135" cy="14600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氢能与综合能源系统案例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981430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738" y="117124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738" y="1323073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38" y="1474901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975" y="1803844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4738" y="1993658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38" y="2145487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4738" y="2297315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975" y="2474429"/>
            <a:ext cx="65201" cy="65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738" y="2664243"/>
            <a:ext cx="52527" cy="5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4738" y="2816072"/>
            <a:ext cx="52527" cy="5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4738" y="2967901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79667" y="684591"/>
            <a:ext cx="3233420" cy="237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560" marR="718820" indent="-277495">
              <a:lnSpc>
                <a:spcPct val="113199"/>
              </a:lnSpc>
              <a:spcBef>
                <a:spcPts val="100"/>
              </a:spcBef>
            </a:pPr>
            <a:r>
              <a:rPr dirty="0" sz="1100" spc="-10" b="1">
                <a:latin typeface="微软雅黑"/>
                <a:cs typeface="微软雅黑"/>
              </a:rPr>
              <a:t>案例：张家口可再生能源示范区氢能应用 </a:t>
            </a:r>
            <a:r>
              <a:rPr dirty="0" sz="1100" spc="-10" b="1">
                <a:latin typeface="微软雅黑"/>
                <a:cs typeface="微软雅黑"/>
              </a:rPr>
              <a:t>项目概况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地点：河北张家口市崇礼区</a:t>
            </a:r>
            <a:endParaRPr sz="1000">
              <a:latin typeface="微软雅黑"/>
              <a:cs typeface="微软雅黑"/>
            </a:endParaRPr>
          </a:p>
          <a:p>
            <a:pPr marL="56642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背景</a:t>
            </a:r>
            <a:r>
              <a:rPr dirty="0" sz="1000" spc="-140">
                <a:latin typeface="微软雅黑"/>
                <a:cs typeface="微软雅黑"/>
              </a:rPr>
              <a:t>：</a:t>
            </a:r>
            <a:r>
              <a:rPr dirty="0" sz="1000" spc="-140">
                <a:latin typeface="Arial Black"/>
                <a:cs typeface="Arial Black"/>
              </a:rPr>
              <a:t>2022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年冬奥会氢能示范应用</a:t>
            </a:r>
            <a:endParaRPr sz="1000">
              <a:latin typeface="微软雅黑"/>
              <a:cs typeface="微软雅黑"/>
            </a:endParaRPr>
          </a:p>
          <a:p>
            <a:pPr marL="566420" marR="508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微软雅黑"/>
                <a:cs typeface="微软雅黑"/>
              </a:rPr>
              <a:t>规模：风电制氢装置</a:t>
            </a:r>
            <a:r>
              <a:rPr dirty="0" sz="1000" spc="10">
                <a:latin typeface="微软雅黑"/>
                <a:cs typeface="微软雅黑"/>
              </a:rPr>
              <a:t> </a:t>
            </a:r>
            <a:r>
              <a:rPr dirty="0" sz="1000" spc="-80">
                <a:latin typeface="Arial Black"/>
                <a:cs typeface="Arial Black"/>
              </a:rPr>
              <a:t>4MW</a:t>
            </a:r>
            <a:r>
              <a:rPr dirty="0" sz="1000" spc="-80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储氢规模</a:t>
            </a:r>
            <a:r>
              <a:rPr dirty="0" sz="1000" spc="15">
                <a:latin typeface="微软雅黑"/>
                <a:cs typeface="微软雅黑"/>
              </a:rPr>
              <a:t> </a:t>
            </a:r>
            <a:r>
              <a:rPr dirty="0" sz="1000" spc="-110">
                <a:latin typeface="Arial Black"/>
                <a:cs typeface="Arial Black"/>
              </a:rPr>
              <a:t>200kg/</a:t>
            </a:r>
            <a:r>
              <a:rPr dirty="0" sz="1000" spc="-5">
                <a:latin typeface="微软雅黑"/>
                <a:cs typeface="微软雅黑"/>
              </a:rPr>
              <a:t>天 </a:t>
            </a:r>
            <a:r>
              <a:rPr dirty="0" sz="1000" spc="-140">
                <a:latin typeface="Arial Black"/>
                <a:cs typeface="Arial Black"/>
              </a:rPr>
              <a:t>[</a:t>
            </a:r>
            <a:r>
              <a:rPr dirty="0" sz="1000" spc="-140">
                <a:latin typeface="Arial Black"/>
                <a:cs typeface="Arial Black"/>
                <a:hlinkClick r:id="rId12" action="ppaction://hlinksldjump"/>
              </a:rPr>
              <a:t>11</a:t>
            </a:r>
            <a:r>
              <a:rPr dirty="0" sz="1000" spc="-140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28956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微软雅黑"/>
                <a:cs typeface="微软雅黑"/>
              </a:rPr>
              <a:t>系统架构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 marR="634365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风光氢储一体化</a:t>
            </a:r>
            <a:r>
              <a:rPr dirty="0" sz="1000" spc="-30">
                <a:latin typeface="Arial Black"/>
                <a:cs typeface="Arial Black"/>
              </a:rPr>
              <a:t>” </a:t>
            </a:r>
            <a:r>
              <a:rPr dirty="0" sz="1000" spc="-5">
                <a:latin typeface="微软雅黑"/>
                <a:cs typeface="微软雅黑"/>
              </a:rPr>
              <a:t>分布式能源系统 </a:t>
            </a:r>
            <a:r>
              <a:rPr dirty="0" sz="1000" spc="-5">
                <a:latin typeface="微软雅黑"/>
                <a:cs typeface="微软雅黑"/>
              </a:rPr>
              <a:t>氢能公交、物流车队，固定式加氢站</a:t>
            </a:r>
            <a:endParaRPr sz="1000">
              <a:latin typeface="微软雅黑"/>
              <a:cs typeface="微软雅黑"/>
            </a:endParaRPr>
          </a:p>
          <a:p>
            <a:pPr marL="56642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燃料电池分布式发电系统（为冬奥场馆供电）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190"/>
              </a:spcBef>
            </a:pPr>
            <a:r>
              <a:rPr dirty="0" sz="1100" spc="-10" b="1">
                <a:latin typeface="微软雅黑"/>
                <a:cs typeface="微软雅黑"/>
              </a:rPr>
              <a:t>创新点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6642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首个大规模可再生能源制氢示范应用</a:t>
            </a:r>
            <a:endParaRPr sz="1000">
              <a:latin typeface="微软雅黑"/>
              <a:cs typeface="微软雅黑"/>
            </a:endParaRPr>
          </a:p>
          <a:p>
            <a:pPr marL="566420" marR="12827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微软雅黑"/>
                <a:cs typeface="微软雅黑"/>
              </a:rPr>
              <a:t>解决了弃风弃光问题，提高可再生能源利用率 </a:t>
            </a:r>
            <a:r>
              <a:rPr dirty="0" sz="1000" spc="-5">
                <a:latin typeface="微软雅黑"/>
                <a:cs typeface="微软雅黑"/>
              </a:rPr>
              <a:t>建立了完整的氢能产业链闭环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61804" y="1041646"/>
            <a:ext cx="2127250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8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张家口：加快推进可再生能源示范 区跨越式发展——人民日报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74504" y="1451040"/>
            <a:ext cx="2193135" cy="15056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新能源分布式系统发展趋势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81165" y="943952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70915" y="1133767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0915" y="1285595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0915" y="1437423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81165" y="1614538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0915" y="1804352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0915" y="1956180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0915" y="2108009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165" y="2285123"/>
            <a:ext cx="65201" cy="65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0915" y="2474937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915" y="2626766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0915" y="277859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02932" y="835354"/>
            <a:ext cx="2569210" cy="20364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微软雅黑"/>
                <a:cs typeface="微软雅黑"/>
              </a:rPr>
              <a:t>技术融合与集成创新</a:t>
            </a:r>
            <a:endParaRPr sz="1100">
              <a:latin typeface="微软雅黑"/>
              <a:cs typeface="微软雅黑"/>
            </a:endParaRPr>
          </a:p>
          <a:p>
            <a:pPr marL="289560" marR="29591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源</a:t>
            </a:r>
            <a:r>
              <a:rPr dirty="0" sz="1000" spc="-5">
                <a:latin typeface="Arial Black"/>
                <a:cs typeface="Arial Black"/>
              </a:rPr>
              <a:t>-</a:t>
            </a:r>
            <a:r>
              <a:rPr dirty="0" sz="1000" spc="-10">
                <a:latin typeface="微软雅黑"/>
                <a:cs typeface="微软雅黑"/>
              </a:rPr>
              <a:t>网</a:t>
            </a:r>
            <a:r>
              <a:rPr dirty="0" sz="1000" spc="-5">
                <a:latin typeface="Arial Black"/>
                <a:cs typeface="Arial Black"/>
              </a:rPr>
              <a:t>-</a:t>
            </a:r>
            <a:r>
              <a:rPr dirty="0" sz="1000" spc="-10">
                <a:latin typeface="微软雅黑"/>
                <a:cs typeface="微软雅黑"/>
              </a:rPr>
              <a:t>荷</a:t>
            </a:r>
            <a:r>
              <a:rPr dirty="0" sz="1000" spc="-5">
                <a:latin typeface="Arial Black"/>
                <a:cs typeface="Arial Black"/>
              </a:rPr>
              <a:t>-</a:t>
            </a:r>
            <a:r>
              <a:rPr dirty="0" sz="1000" spc="-5">
                <a:latin typeface="微软雅黑"/>
                <a:cs typeface="微软雅黑"/>
              </a:rPr>
              <a:t>储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一体化智慧能源系统 多能互补系统优化配置与协调控制 数字化、智能化技术深度应用</a:t>
            </a:r>
            <a:r>
              <a:rPr dirty="0" sz="1000" spc="10">
                <a:latin typeface="微软雅黑"/>
                <a:cs typeface="微软雅黑"/>
              </a:rPr>
              <a:t> </a:t>
            </a:r>
            <a:r>
              <a:rPr dirty="0" sz="1000" spc="-140">
                <a:latin typeface="Arial Black"/>
                <a:cs typeface="Arial Black"/>
              </a:rPr>
              <a:t>[</a:t>
            </a:r>
            <a:r>
              <a:rPr dirty="0" sz="1000" spc="-140">
                <a:latin typeface="Arial Black"/>
                <a:cs typeface="Arial Black"/>
                <a:hlinkClick r:id="rId11" action="ppaction://hlinksldjump"/>
              </a:rPr>
              <a:t>12</a:t>
            </a:r>
            <a:r>
              <a:rPr dirty="0" sz="1000" spc="-140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0" b="1">
                <a:latin typeface="微软雅黑"/>
                <a:cs typeface="微软雅黑"/>
              </a:rPr>
              <a:t>商业模式创新</a:t>
            </a:r>
            <a:endParaRPr sz="1100">
              <a:latin typeface="微软雅黑"/>
              <a:cs typeface="微软雅黑"/>
            </a:endParaRPr>
          </a:p>
          <a:p>
            <a:pPr marL="289560" marR="120014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虚拟电厂、能源区块链、能源共享经济 </a:t>
            </a:r>
            <a:r>
              <a:rPr dirty="0" sz="1000" spc="-5">
                <a:latin typeface="微软雅黑"/>
                <a:cs typeface="微软雅黑"/>
              </a:rPr>
              <a:t>分布式发电市场化交易机制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能源即服务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新型商业模式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政策机制完善</a:t>
            </a:r>
            <a:endParaRPr sz="1100">
              <a:latin typeface="微软雅黑"/>
              <a:cs typeface="微软雅黑"/>
            </a:endParaRPr>
          </a:p>
          <a:p>
            <a:pPr marL="289560" marR="62611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分布式发电上网电价机制改革 </a:t>
            </a:r>
            <a:r>
              <a:rPr dirty="0" sz="1000" spc="-5">
                <a:latin typeface="微软雅黑"/>
                <a:cs typeface="微软雅黑"/>
              </a:rPr>
              <a:t>能源互联网标准体系建设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碳交易市场对分布式能源的激励机制</a:t>
            </a:r>
            <a:r>
              <a:rPr dirty="0" sz="1000" spc="-15">
                <a:latin typeface="微软雅黑"/>
                <a:cs typeface="微软雅黑"/>
              </a:rPr>
              <a:t> </a:t>
            </a:r>
            <a:r>
              <a:rPr dirty="0" sz="1000" spc="-140">
                <a:latin typeface="Arial Black"/>
                <a:cs typeface="Arial Black"/>
              </a:rPr>
              <a:t>[</a:t>
            </a:r>
            <a:r>
              <a:rPr dirty="0" sz="1000" spc="-140">
                <a:latin typeface="Arial Black"/>
                <a:cs typeface="Arial Black"/>
                <a:hlinkClick r:id="rId12" action="ppaction://hlinksldjump"/>
              </a:rPr>
              <a:t>13</a:t>
            </a:r>
            <a:r>
              <a:rPr dirty="0" sz="1000" spc="-140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11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结论与展望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1165" y="949858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70915" y="1139672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0915" y="1291501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0915" y="1443329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81165" y="1620443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0915" y="1810257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0915" y="1962086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0915" y="2113914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1165" y="2291029"/>
            <a:ext cx="65201" cy="652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70915" y="2480843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0915" y="2632671"/>
            <a:ext cx="52527" cy="525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02932" y="841260"/>
            <a:ext cx="4098290" cy="18846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微软雅黑"/>
                <a:cs typeface="微软雅黑"/>
              </a:rPr>
              <a:t>研究结论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新能源与分布式能源系统融合是能源转型的重要路径</a:t>
            </a:r>
            <a:endParaRPr sz="1000">
              <a:latin typeface="微软雅黑"/>
              <a:cs typeface="微软雅黑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dirty="0" sz="1000" spc="-5">
                <a:latin typeface="微软雅黑"/>
                <a:cs typeface="微软雅黑"/>
              </a:rPr>
              <a:t>光伏、风能、生物质能、氢能等多种新能源在分布式应用中各具优势 </a:t>
            </a:r>
            <a:r>
              <a:rPr dirty="0" sz="1000" spc="-5">
                <a:latin typeface="微软雅黑"/>
                <a:cs typeface="微软雅黑"/>
              </a:rPr>
              <a:t>中国在分布式能源领域技术进步与应用推广并重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微软雅黑"/>
                <a:cs typeface="微软雅黑"/>
              </a:rPr>
              <a:t>未来展望</a:t>
            </a:r>
            <a:endParaRPr sz="1100">
              <a:latin typeface="微软雅黑"/>
              <a:cs typeface="微软雅黑"/>
            </a:endParaRPr>
          </a:p>
          <a:p>
            <a:pPr marL="289560" marR="119253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分布式能源将成为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双碳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目标实现的关键支撑 区域综合能源系统是未来发展方向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数字化、智能化转型将释放分布式能源的巨大潜力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40">
                <a:latin typeface="Arial Black"/>
                <a:cs typeface="Arial Black"/>
              </a:rPr>
              <a:t>[</a:t>
            </a:r>
            <a:r>
              <a:rPr dirty="0" sz="1000" spc="-140">
                <a:latin typeface="Arial Black"/>
                <a:cs typeface="Arial Black"/>
                <a:hlinkClick r:id="rId12" action="ppaction://hlinksldjump"/>
              </a:rPr>
              <a:t>14</a:t>
            </a:r>
            <a:r>
              <a:rPr dirty="0" sz="1000" spc="-140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研究建议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加强多能互补系统集成技术研发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完善可再生能源分布式应用的政策支持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0915" y="2784500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680021" y="2692978"/>
            <a:ext cx="2176780" cy="19240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000" spc="-5">
                <a:latin typeface="微软雅黑"/>
                <a:cs typeface="微软雅黑"/>
              </a:rPr>
              <a:t>探索能源互联网背景下的新型商业模式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15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参考文献</a:t>
            </a:r>
            <a:r>
              <a:rPr dirty="0" sz="1400" spc="45">
                <a:solidFill>
                  <a:srgbClr val="003D1E"/>
                </a:solidFill>
                <a:latin typeface="微软雅黑"/>
                <a:cs typeface="微软雅黑"/>
              </a:rPr>
              <a:t> </a:t>
            </a:r>
            <a:r>
              <a:rPr dirty="0" sz="1400" spc="-60">
                <a:solidFill>
                  <a:srgbClr val="003D1E"/>
                </a:solidFill>
                <a:latin typeface="PMingLiU"/>
                <a:cs typeface="PMingLiU"/>
              </a:rPr>
              <a:t>I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504" y="1035584"/>
            <a:ext cx="101220" cy="1391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04" y="103558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7" y="105456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809" y="107354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09" y="108619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157" y="110517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157" y="111782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9157" y="113047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7" y="11431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440" y="1102009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419" y="103558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04" y="1634847"/>
            <a:ext cx="101220" cy="139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04" y="1634847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7" y="165382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809" y="167280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809" y="168545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157" y="17044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57" y="171708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57" y="17297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157" y="17423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440" y="1701271"/>
            <a:ext cx="31635" cy="44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419" y="1634847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6504" y="2234096"/>
            <a:ext cx="101220" cy="139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6504" y="2234096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9157" y="2253075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1809" y="227205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1809" y="2284706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157" y="2303685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9157" y="231633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9157" y="232899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157" y="234164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3440" y="2300521"/>
            <a:ext cx="31635" cy="44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2419" y="2234096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6457" y="1004543"/>
            <a:ext cx="2892425" cy="1562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243204" indent="-196215">
              <a:lnSpc>
                <a:spcPct val="102600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苏健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梁英波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丁麟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张国生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刘合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</a:t>
            </a:r>
            <a:r>
              <a:rPr dirty="0" sz="1100" spc="-6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碳中和目标下我国能源发展战略探讨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中国科学院院刊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3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40">
                <a:solidFill>
                  <a:srgbClr val="7A7ACD"/>
                </a:solidFill>
                <a:latin typeface="Arial Black"/>
                <a:cs typeface="Arial Black"/>
              </a:rPr>
              <a:t>36(9):1001–1009,</a:t>
            </a:r>
            <a:r>
              <a:rPr dirty="0" sz="1100" spc="-3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2021.</a:t>
            </a:r>
            <a:endParaRPr sz="1100">
              <a:latin typeface="Arial Black"/>
              <a:cs typeface="Arial Black"/>
            </a:endParaRPr>
          </a:p>
          <a:p>
            <a:pPr marL="208279" marR="241300" indent="-196215">
              <a:lnSpc>
                <a:spcPct val="102600"/>
              </a:lnSpc>
              <a:spcBef>
                <a:spcPts val="6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尹昌洁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权楠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苏凯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郑漳华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张天慈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我国分布式能源发展现状及展望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分布式能源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00">
                <a:solidFill>
                  <a:srgbClr val="7A7ACD"/>
                </a:solidFill>
                <a:latin typeface="Arial Black"/>
                <a:cs typeface="Arial Black"/>
              </a:rPr>
              <a:t>7(2):1–7,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2022.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张勋奎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微软雅黑"/>
                <a:cs typeface="微软雅黑"/>
              </a:rPr>
              <a:t>以新能源为主体的新型电力系统发展路线图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249" y="2525876"/>
            <a:ext cx="1696085" cy="2286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分布式能源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4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00">
                <a:solidFill>
                  <a:srgbClr val="7A7ACD"/>
                </a:solidFill>
                <a:latin typeface="Arial Black"/>
                <a:cs typeface="Arial Black"/>
              </a:rPr>
              <a:t>6(6):1–8,</a:t>
            </a:r>
            <a:r>
              <a:rPr dirty="0" sz="1100" spc="-4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2021.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16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参考文献</a:t>
            </a:r>
            <a:r>
              <a:rPr dirty="0" sz="1400" spc="45">
                <a:solidFill>
                  <a:srgbClr val="003D1E"/>
                </a:solidFill>
                <a:latin typeface="微软雅黑"/>
                <a:cs typeface="微软雅黑"/>
              </a:rPr>
              <a:t> </a:t>
            </a:r>
            <a:r>
              <a:rPr dirty="0" sz="1400" spc="-40">
                <a:solidFill>
                  <a:srgbClr val="003D1E"/>
                </a:solidFill>
                <a:latin typeface="PMingLiU"/>
                <a:cs typeface="PMingLiU"/>
              </a:rPr>
              <a:t>II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504" y="1027990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04" y="102799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7" y="104696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809" y="106594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09" y="10786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157" y="10975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157" y="11102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9157" y="11228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7" y="11355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440" y="1094414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419" y="10279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04" y="1627252"/>
            <a:ext cx="101220" cy="139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04" y="162725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7" y="164623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809" y="16652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809" y="167786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157" y="16968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57" y="17094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57" y="172214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157" y="17347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440" y="1693677"/>
            <a:ext cx="31635" cy="44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419" y="162725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6504" y="2226514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6504" y="222651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9157" y="224549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1809" y="226447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1809" y="22771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157" y="22961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9157" y="23087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9157" y="23214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157" y="23340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3440" y="2292939"/>
            <a:ext cx="31635" cy="44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2419" y="222651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6457" y="996961"/>
            <a:ext cx="3017520" cy="15627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227965" indent="-196215">
              <a:lnSpc>
                <a:spcPct val="102600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国旭涛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蔡洁聪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韩高岩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谢娜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吕洪坤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分布式能源技术与发展现状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分布式能源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20">
                <a:solidFill>
                  <a:srgbClr val="7A7ACD"/>
                </a:solidFill>
                <a:latin typeface="Arial Black"/>
                <a:cs typeface="Arial Black"/>
              </a:rPr>
              <a:t>4(1):52–59,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2019.</a:t>
            </a:r>
            <a:endParaRPr sz="1100">
              <a:latin typeface="Arial Black"/>
              <a:cs typeface="Arial Black"/>
            </a:endParaRPr>
          </a:p>
          <a:p>
            <a:pPr marL="208279" marR="5080" indent="-196215">
              <a:lnSpc>
                <a:spcPct val="102600"/>
              </a:lnSpc>
              <a:spcBef>
                <a:spcPts val="6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谢小荣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马宁嘉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刘威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赵伟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徐鹏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李浩志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新型电力系统中储能应用功能的综述与展望</a:t>
            </a:r>
            <a:r>
              <a:rPr dirty="0" sz="1100" spc="-65">
                <a:latin typeface="Arial Black"/>
                <a:cs typeface="Arial Black"/>
              </a:rPr>
              <a:t>. 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中国电机工程学报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43(1):158–168,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2022.</a:t>
            </a:r>
            <a:endParaRPr sz="1100">
              <a:latin typeface="Arial Black"/>
              <a:cs typeface="Arial Black"/>
            </a:endParaRPr>
          </a:p>
          <a:p>
            <a:pPr marL="208279" marR="227965" indent="-196215">
              <a:lnSpc>
                <a:spcPct val="102600"/>
              </a:lnSpc>
              <a:spcBef>
                <a:spcPts val="6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刘志超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王洪彬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沙浩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杨金澍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曹生现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我国风电利用技术现状及其前景分析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249" y="2518281"/>
            <a:ext cx="1626870" cy="2286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发电技术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3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0">
                <a:solidFill>
                  <a:srgbClr val="7A7ACD"/>
                </a:solidFill>
                <a:latin typeface="Arial Black"/>
                <a:cs typeface="Arial Black"/>
              </a:rPr>
              <a:t>40(4):389,</a:t>
            </a:r>
            <a:r>
              <a:rPr dirty="0" sz="1100" spc="-2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2019.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17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参考文献</a:t>
            </a:r>
            <a:r>
              <a:rPr dirty="0" sz="1400" spc="45">
                <a:solidFill>
                  <a:srgbClr val="003D1E"/>
                </a:solidFill>
                <a:latin typeface="微软雅黑"/>
                <a:cs typeface="微软雅黑"/>
              </a:rPr>
              <a:t> </a:t>
            </a:r>
            <a:r>
              <a:rPr dirty="0" sz="1400" spc="-35">
                <a:solidFill>
                  <a:srgbClr val="003D1E"/>
                </a:solidFill>
                <a:latin typeface="PMingLiU"/>
                <a:cs typeface="PMingLiU"/>
              </a:rPr>
              <a:t>III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504" y="1027990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04" y="102799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7" y="104696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809" y="106594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09" y="10786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157" y="10975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157" y="11102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9157" y="11228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7" y="11355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440" y="1094414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419" y="10279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04" y="1627252"/>
            <a:ext cx="101220" cy="139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04" y="162725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7" y="164623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809" y="16652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809" y="167786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157" y="16968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57" y="17094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57" y="172214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157" y="17347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440" y="1693677"/>
            <a:ext cx="31635" cy="44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419" y="162725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6504" y="2226514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6504" y="222651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9157" y="224549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1809" y="226447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1809" y="22771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157" y="22961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9157" y="23087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9157" y="23214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157" y="23340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3440" y="2292939"/>
            <a:ext cx="31635" cy="442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2419" y="222651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6457" y="996961"/>
            <a:ext cx="3215640" cy="1734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704850" indent="-196215">
              <a:lnSpc>
                <a:spcPct val="102600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吴创之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阴秀丽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刘华财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陈勇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75">
                <a:solidFill>
                  <a:srgbClr val="3333B2"/>
                </a:solidFill>
                <a:latin typeface="Arial Black"/>
                <a:cs typeface="Arial Black"/>
              </a:rPr>
              <a:t>et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30">
                <a:solidFill>
                  <a:srgbClr val="3333B2"/>
                </a:solidFill>
                <a:latin typeface="Arial Black"/>
                <a:cs typeface="Arial Black"/>
              </a:rPr>
              <a:t>al. </a:t>
            </a:r>
            <a:r>
              <a:rPr dirty="0" sz="1100" spc="-13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生物质能分布式利用发展趋势分析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中国科学院院刊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31(2):191–198,</a:t>
            </a:r>
            <a:r>
              <a:rPr dirty="0" sz="1100" spc="-1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2016.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郑玉平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王俊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杨志宏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滕贤亮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杜炜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王丹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 marR="5080">
              <a:lnSpc>
                <a:spcPct val="102600"/>
              </a:lnSpc>
            </a:pPr>
            <a:r>
              <a:rPr dirty="0" sz="1100" spc="-10">
                <a:latin typeface="微软雅黑"/>
                <a:cs typeface="微软雅黑"/>
              </a:rPr>
              <a:t>城镇能源互联网示范应用综述</a:t>
            </a:r>
            <a:r>
              <a:rPr dirty="0" sz="1100" spc="-65">
                <a:latin typeface="Arial Black"/>
                <a:cs typeface="Arial Black"/>
              </a:rPr>
              <a:t>:</a:t>
            </a:r>
            <a:r>
              <a:rPr dirty="0" sz="1100" spc="70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现状</a:t>
            </a:r>
            <a:r>
              <a:rPr dirty="0" sz="1100" spc="-65">
                <a:latin typeface="Arial Black"/>
                <a:cs typeface="Arial Black"/>
              </a:rPr>
              <a:t>,</a:t>
            </a:r>
            <a:r>
              <a:rPr dirty="0" sz="1100" spc="-3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经验及展</a:t>
            </a:r>
            <a:r>
              <a:rPr dirty="0" sz="1100" spc="-15">
                <a:latin typeface="微软雅黑"/>
                <a:cs typeface="微软雅黑"/>
              </a:rPr>
              <a:t>望</a:t>
            </a:r>
            <a:r>
              <a:rPr dirty="0" sz="1100" spc="-65">
                <a:latin typeface="Arial Black"/>
                <a:cs typeface="Arial Black"/>
              </a:rPr>
              <a:t>. 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电力系统自动化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46(17):153–166,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2022.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卓振宇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张宁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谢小荣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李浩志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康重庆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 marR="50800">
              <a:lnSpc>
                <a:spcPct val="102600"/>
              </a:lnSpc>
            </a:pPr>
            <a:r>
              <a:rPr dirty="0" sz="1100" spc="-10">
                <a:latin typeface="微软雅黑"/>
                <a:cs typeface="微软雅黑"/>
              </a:rPr>
              <a:t>高比例可再生能源电力系统关键技术及发展挑战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电力系统自动化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45(9):171–191,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2021.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44515" y="3095432"/>
            <a:ext cx="252729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rebuchet MS"/>
                <a:cs typeface="Trebuchet MS"/>
              </a:rPr>
              <a:t>18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0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参考文献</a:t>
            </a:r>
            <a:r>
              <a:rPr dirty="0" sz="1400" spc="45">
                <a:solidFill>
                  <a:srgbClr val="003D1E"/>
                </a:solidFill>
                <a:latin typeface="微软雅黑"/>
                <a:cs typeface="微软雅黑"/>
              </a:rPr>
              <a:t> </a:t>
            </a:r>
            <a:r>
              <a:rPr dirty="0" sz="1400" spc="-40">
                <a:solidFill>
                  <a:srgbClr val="003D1E"/>
                </a:solidFill>
                <a:latin typeface="PMingLiU"/>
                <a:cs typeface="PMingLiU"/>
              </a:rPr>
              <a:t>IV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504" y="1027990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04" y="102799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7" y="1046969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809" y="106594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09" y="10786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157" y="10975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157" y="11102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9157" y="11228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7" y="11355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440" y="1094414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419" y="10279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04" y="1627252"/>
            <a:ext cx="101220" cy="1391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04" y="162725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7" y="164623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809" y="16652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809" y="167786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157" y="16968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57" y="17094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57" y="172214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157" y="17347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440" y="1693677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419" y="162725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76504" y="2226514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76504" y="2226514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9157" y="224549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01809" y="226447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01809" y="2277124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9157" y="229610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189157" y="230875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89157" y="232140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89157" y="233406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3440" y="2292939"/>
            <a:ext cx="31635" cy="442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2419" y="2226514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176457" y="996961"/>
            <a:ext cx="3723640" cy="17348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1296035" indent="-196215">
              <a:lnSpc>
                <a:spcPct val="102600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韩再生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冉伟彦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佟红兵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刘志明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浅层地热能勘查评价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中国地质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40">
                <a:solidFill>
                  <a:srgbClr val="7A7ACD"/>
                </a:solidFill>
                <a:latin typeface="Arial Black"/>
                <a:cs typeface="Arial Black"/>
              </a:rPr>
              <a:t>34(6):1115–1121,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2007.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李谚斐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江涵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邬炜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 marR="5080">
              <a:lnSpc>
                <a:spcPct val="102600"/>
              </a:lnSpc>
            </a:pPr>
            <a:r>
              <a:rPr dirty="0" sz="1100" spc="-10">
                <a:latin typeface="微软雅黑"/>
                <a:cs typeface="微软雅黑"/>
              </a:rPr>
              <a:t>可再生能源制氢技术经济性评述及其在东盟地区应用评估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全球能源互联网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0">
                <a:solidFill>
                  <a:srgbClr val="7A7ACD"/>
                </a:solidFill>
                <a:latin typeface="Arial Black"/>
                <a:cs typeface="Arial Black"/>
              </a:rPr>
              <a:t>4(3):292–300,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2021.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张伟波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谢玉荣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杨帆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周宇昊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王世朋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 marR="420370">
              <a:lnSpc>
                <a:spcPct val="102600"/>
              </a:lnSpc>
            </a:pPr>
            <a:r>
              <a:rPr dirty="0" sz="1100" spc="-10">
                <a:latin typeface="微软雅黑"/>
                <a:cs typeface="微软雅黑"/>
              </a:rPr>
              <a:t>多能互补分布式综合供能系统及典型开发方案研究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发电技术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41(3):245–251,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2020.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19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报告大纲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9331" y="1146695"/>
            <a:ext cx="159931" cy="159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9331" y="1551241"/>
            <a:ext cx="159931" cy="159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29730" y="1118462"/>
            <a:ext cx="1715135" cy="596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Trebuchet MS"/>
              <a:buAutoNum type="arabicPlain"/>
              <a:tabLst>
                <a:tab pos="178435" algn="l"/>
              </a:tabLst>
            </a:pP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11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EAEAF7"/>
              </a:buClr>
              <a:buFont typeface="Trebuchet MS"/>
              <a:buAutoNum type="arabicPlain"/>
            </a:pPr>
            <a:endParaRPr sz="1000">
              <a:latin typeface="微软雅黑"/>
              <a:cs typeface="微软雅黑"/>
            </a:endParaRPr>
          </a:p>
          <a:p>
            <a:pPr marL="177800" indent="-165735">
              <a:lnSpc>
                <a:spcPct val="100000"/>
              </a:lnSpc>
              <a:buClr>
                <a:srgbClr val="EAEAF7"/>
              </a:buClr>
              <a:buSzPct val="72727"/>
              <a:buFont typeface="Trebuchet MS"/>
              <a:buAutoNum type="arabicPlain"/>
              <a:tabLst>
                <a:tab pos="178435" algn="l"/>
              </a:tabLst>
            </a:pP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9331" y="1955787"/>
            <a:ext cx="159931" cy="1599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29730" y="195502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EAEAF7"/>
                </a:solidFill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5008" y="1927553"/>
            <a:ext cx="168846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11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9331" y="2360333"/>
            <a:ext cx="159931" cy="1599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29730" y="2359569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solidFill>
                  <a:srgbClr val="EAEAF7"/>
                </a:solidFill>
                <a:latin typeface="Trebuchet MS"/>
                <a:cs typeface="Trebuchet MS"/>
              </a:rPr>
              <a:t>4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1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5008" y="2332099"/>
            <a:ext cx="12725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1100">
              <a:latin typeface="微软雅黑"/>
              <a:cs typeface="微软雅黑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参考文献</a:t>
            </a:r>
            <a:r>
              <a:rPr dirty="0" sz="1400" spc="45">
                <a:solidFill>
                  <a:srgbClr val="003D1E"/>
                </a:solidFill>
                <a:latin typeface="微软雅黑"/>
                <a:cs typeface="微软雅黑"/>
              </a:rPr>
              <a:t> </a:t>
            </a:r>
            <a:r>
              <a:rPr dirty="0" sz="1400" spc="-25">
                <a:solidFill>
                  <a:srgbClr val="003D1E"/>
                </a:solidFill>
                <a:latin typeface="PMingLiU"/>
                <a:cs typeface="PMingLiU"/>
              </a:rPr>
              <a:t>V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6504" y="1267690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76504" y="1267690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9157" y="1286668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01809" y="1305647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01809" y="13183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9157" y="1337279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9157" y="134993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9157" y="1362584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9157" y="137523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3440" y="1334114"/>
            <a:ext cx="31635" cy="442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52419" y="1267690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76504" y="1866952"/>
            <a:ext cx="101220" cy="139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6504" y="1866952"/>
            <a:ext cx="101600" cy="139700"/>
          </a:xfrm>
          <a:custGeom>
            <a:avLst/>
            <a:gdLst/>
            <a:ahLst/>
            <a:cxnLst/>
            <a:rect l="l" t="t" r="r" b="b"/>
            <a:pathLst>
              <a:path w="101600" h="139700">
                <a:moveTo>
                  <a:pt x="0" y="139177"/>
                </a:moveTo>
                <a:lnTo>
                  <a:pt x="101220" y="139177"/>
                </a:lnTo>
                <a:lnTo>
                  <a:pt x="101220" y="25305"/>
                </a:lnTo>
                <a:lnTo>
                  <a:pt x="75915" y="0"/>
                </a:lnTo>
                <a:lnTo>
                  <a:pt x="0" y="0"/>
                </a:lnTo>
                <a:lnTo>
                  <a:pt x="0" y="139177"/>
                </a:lnTo>
                <a:close/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89157" y="1885931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262" y="0"/>
                </a:lnTo>
              </a:path>
            </a:pathLst>
          </a:custGeom>
          <a:ln w="5080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01809" y="1904909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01809" y="1917562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610" y="0"/>
                </a:lnTo>
              </a:path>
            </a:pathLst>
          </a:custGeom>
          <a:ln w="508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89157" y="1936541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89157" y="1949193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9157" y="1961846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89157" y="1974498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631" y="0"/>
                </a:lnTo>
              </a:path>
            </a:pathLst>
          </a:custGeom>
          <a:ln w="5080">
            <a:solidFill>
              <a:srgbClr val="B2B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3440" y="1933377"/>
            <a:ext cx="31635" cy="442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52419" y="1866952"/>
            <a:ext cx="25400" cy="25400"/>
          </a:xfrm>
          <a:custGeom>
            <a:avLst/>
            <a:gdLst/>
            <a:ahLst/>
            <a:cxnLst/>
            <a:rect l="l" t="t" r="r" b="b"/>
            <a:pathLst>
              <a:path w="25400" h="25400">
                <a:moveTo>
                  <a:pt x="25305" y="25305"/>
                </a:moveTo>
                <a:lnTo>
                  <a:pt x="0" y="25305"/>
                </a:lnTo>
                <a:lnTo>
                  <a:pt x="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176457" y="1236648"/>
            <a:ext cx="2753995" cy="11353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8279" marR="325755" indent="-196215">
              <a:lnSpc>
                <a:spcPct val="102699"/>
              </a:lnSpc>
              <a:spcBef>
                <a:spcPts val="5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孙宏斌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郭庆来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潘昭光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2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2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王剑辉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  </a:t>
            </a:r>
            <a:r>
              <a:rPr dirty="0" sz="1100" spc="-10">
                <a:latin typeface="微软雅黑"/>
                <a:cs typeface="微软雅黑"/>
              </a:rPr>
              <a:t>能源互联网</a:t>
            </a:r>
            <a:r>
              <a:rPr dirty="0" sz="1100" spc="-65">
                <a:latin typeface="Arial Black"/>
                <a:cs typeface="Arial Black"/>
              </a:rPr>
              <a:t>:</a:t>
            </a:r>
            <a:r>
              <a:rPr dirty="0" sz="1100" spc="9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驱动力</a:t>
            </a:r>
            <a:r>
              <a:rPr dirty="0" sz="1100" spc="-65">
                <a:latin typeface="Arial Black"/>
                <a:cs typeface="Arial Black"/>
              </a:rPr>
              <a:t>,</a:t>
            </a:r>
            <a:r>
              <a:rPr dirty="0" sz="1100" spc="-15">
                <a:latin typeface="Arial Black"/>
                <a:cs typeface="Arial Black"/>
              </a:rPr>
              <a:t> </a:t>
            </a:r>
            <a:r>
              <a:rPr dirty="0" sz="1100" spc="-10">
                <a:latin typeface="微软雅黑"/>
                <a:cs typeface="微软雅黑"/>
              </a:rPr>
              <a:t>评述与展</a:t>
            </a:r>
            <a:r>
              <a:rPr dirty="0" sz="1100" spc="-15">
                <a:latin typeface="微软雅黑"/>
                <a:cs typeface="微软雅黑"/>
              </a:rPr>
              <a:t>望</a:t>
            </a:r>
            <a:r>
              <a:rPr dirty="0" sz="1100" spc="-65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电网技术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45">
                <a:solidFill>
                  <a:srgbClr val="7A7ACD"/>
                </a:solidFill>
                <a:latin typeface="Arial Black"/>
                <a:cs typeface="Arial Black"/>
              </a:rPr>
              <a:t>39(11):3005–3013,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2015.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5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20">
                <a:solidFill>
                  <a:srgbClr val="3333B2"/>
                </a:solidFill>
                <a:uFill>
                  <a:solidFill>
                    <a:srgbClr val="B2B2B2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333B2"/>
                </a:solidFill>
                <a:latin typeface="Times New Roman"/>
                <a:cs typeface="Times New Roman"/>
              </a:rPr>
              <a:t>  </a:t>
            </a:r>
            <a:r>
              <a:rPr dirty="0" sz="1100" spc="-13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李立新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周宇昊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85">
                <a:solidFill>
                  <a:srgbClr val="3333B2"/>
                </a:solidFill>
                <a:latin typeface="Arial Black"/>
                <a:cs typeface="Arial Black"/>
              </a:rPr>
              <a:t>and</a:t>
            </a:r>
            <a:r>
              <a:rPr dirty="0" sz="1100" spc="-1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微软雅黑"/>
                <a:cs typeface="微软雅黑"/>
              </a:rPr>
              <a:t>郑文广</a:t>
            </a:r>
            <a:r>
              <a:rPr dirty="0" sz="1100" spc="-65">
                <a:solidFill>
                  <a:srgbClr val="3333B2"/>
                </a:solidFill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  <a:p>
            <a:pPr marL="208279" marR="5080">
              <a:lnSpc>
                <a:spcPct val="102600"/>
              </a:lnSpc>
              <a:spcBef>
                <a:spcPts val="5"/>
              </a:spcBef>
            </a:pPr>
            <a:r>
              <a:rPr dirty="0" sz="1100" spc="-10">
                <a:latin typeface="微软雅黑"/>
                <a:cs typeface="微软雅黑"/>
              </a:rPr>
              <a:t>能源转型背景下分布式能源技术发展前景</a:t>
            </a:r>
            <a:r>
              <a:rPr dirty="0" sz="1100" spc="-65">
                <a:latin typeface="Arial Black"/>
                <a:cs typeface="Arial Black"/>
              </a:rPr>
              <a:t>. </a:t>
            </a:r>
            <a:r>
              <a:rPr dirty="0" sz="1100" spc="-10">
                <a:solidFill>
                  <a:srgbClr val="7A7ACD"/>
                </a:solidFill>
                <a:latin typeface="微软雅黑"/>
                <a:cs typeface="微软雅黑"/>
              </a:rPr>
              <a:t>发电技术</a:t>
            </a:r>
            <a:r>
              <a:rPr dirty="0" sz="1100" spc="-65">
                <a:solidFill>
                  <a:srgbClr val="7A7ACD"/>
                </a:solidFill>
                <a:latin typeface="Arial Black"/>
                <a:cs typeface="Arial Black"/>
              </a:rPr>
              <a:t>,</a:t>
            </a:r>
            <a:r>
              <a:rPr dirty="0" sz="1100" spc="-10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35">
                <a:solidFill>
                  <a:srgbClr val="7A7ACD"/>
                </a:solidFill>
                <a:latin typeface="Arial Black"/>
                <a:cs typeface="Arial Black"/>
              </a:rPr>
              <a:t>41(6):571–577,</a:t>
            </a:r>
            <a:r>
              <a:rPr dirty="0" sz="1100" spc="-5">
                <a:solidFill>
                  <a:srgbClr val="7A7ACD"/>
                </a:solidFill>
                <a:latin typeface="Arial Black"/>
                <a:cs typeface="Arial Black"/>
              </a:rPr>
              <a:t> </a:t>
            </a:r>
            <a:r>
              <a:rPr dirty="0" sz="1100" spc="-165">
                <a:solidFill>
                  <a:srgbClr val="7A7ACD"/>
                </a:solidFill>
                <a:latin typeface="Arial Black"/>
                <a:cs typeface="Arial Black"/>
              </a:rPr>
              <a:t>2020.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19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2527"/>
            <a:ext cx="1778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34757" y="12527"/>
            <a:ext cx="8610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057448" y="12527"/>
            <a:ext cx="9366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956060" y="12527"/>
            <a:ext cx="7086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19</a:t>
            </a:fld>
            <a:r>
              <a:rPr dirty="0" spc="-114"/>
              <a:t> </a:t>
            </a:r>
            <a:r>
              <a:rPr dirty="0"/>
              <a:t>/</a:t>
            </a:r>
            <a:r>
              <a:rPr dirty="0" spc="-110"/>
              <a:t> </a:t>
            </a:r>
            <a:r>
              <a:rPr dirty="0"/>
              <a:t>21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20709" y="1002380"/>
            <a:ext cx="1118870" cy="807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20" b="1">
                <a:latin typeface="微软雅黑"/>
                <a:cs typeface="微软雅黑"/>
              </a:rPr>
              <a:t>谢谢聆听！</a:t>
            </a:r>
            <a:endParaRPr sz="17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微软雅黑"/>
              <a:cs typeface="微软雅黑"/>
            </a:endParaRPr>
          </a:p>
          <a:p>
            <a:pPr marL="27305">
              <a:lnSpc>
                <a:spcPct val="100000"/>
              </a:lnSpc>
            </a:pPr>
            <a:r>
              <a:rPr dirty="0" sz="1200" spc="-5">
                <a:latin typeface="微软雅黑"/>
                <a:cs typeface="微软雅黑"/>
              </a:rPr>
              <a:t>欢迎提问与讨论</a:t>
            </a:r>
            <a:endParaRPr sz="1200">
              <a:latin typeface="微软雅黑"/>
              <a:cs typeface="微软雅黑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35255"/>
          </a:xfrm>
          <a:custGeom>
            <a:avLst/>
            <a:gdLst/>
            <a:ahLst/>
            <a:cxnLst/>
            <a:rect l="l" t="t" r="r" b="b"/>
            <a:pathLst>
              <a:path w="5760085" h="135255">
                <a:moveTo>
                  <a:pt x="0" y="134823"/>
                </a:moveTo>
                <a:lnTo>
                  <a:pt x="5759996" y="134823"/>
                </a:lnTo>
                <a:lnTo>
                  <a:pt x="5759996" y="0"/>
                </a:lnTo>
                <a:lnTo>
                  <a:pt x="0" y="0"/>
                </a:lnTo>
                <a:lnTo>
                  <a:pt x="0" y="134823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650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000" y="12527"/>
            <a:ext cx="165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引言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47457" y="12527"/>
            <a:ext cx="8483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0" y="194802"/>
            <a:ext cx="576008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135"/>
              </a:spcBef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背景与意义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81165" y="1126147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0915" y="1315961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70915" y="1467789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81165" y="1644904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0915" y="1834718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915" y="1986546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1165" y="2163660"/>
            <a:ext cx="65201" cy="65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0915" y="2353462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70915" y="2505303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402932" y="1017549"/>
            <a:ext cx="3339465" cy="158115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微软雅黑"/>
                <a:cs typeface="微软雅黑"/>
              </a:rPr>
              <a:t>能源转型的关键时期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中国碳达峰、碳中和政策的推进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10" action="ppaction://hlinksldjump"/>
              </a:rPr>
              <a:t>1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能源系统面临的挑战：安全性、经济性、环保性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分布式能源系统概念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定义：靠近负荷侧、小型模块化的能源生产和供应系统 </a:t>
            </a:r>
            <a:r>
              <a:rPr dirty="0" sz="1000" spc="-5">
                <a:latin typeface="微软雅黑"/>
                <a:cs typeface="微软雅黑"/>
              </a:rPr>
              <a:t>特点：灵活部署、就近消纳、减少输配环节损耗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 b="1">
                <a:latin typeface="微软雅黑"/>
                <a:cs typeface="微软雅黑"/>
              </a:rPr>
              <a:t>新能源与分布式能源的融合意义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提升能源利用效率，降低碳排放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促进能源消费方式变革，构建清洁低碳能源体系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10" action="ppaction://hlinksldjump"/>
              </a:rPr>
              <a:t>2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1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135255"/>
          </a:xfrm>
          <a:custGeom>
            <a:avLst/>
            <a:gdLst/>
            <a:ahLst/>
            <a:cxnLst/>
            <a:rect l="l" t="t" r="r" b="b"/>
            <a:pathLst>
              <a:path w="5760085" h="135255">
                <a:moveTo>
                  <a:pt x="0" y="134823"/>
                </a:moveTo>
                <a:lnTo>
                  <a:pt x="5759996" y="134823"/>
                </a:lnTo>
                <a:lnTo>
                  <a:pt x="5759996" y="0"/>
                </a:lnTo>
                <a:lnTo>
                  <a:pt x="0" y="0"/>
                </a:lnTo>
                <a:lnTo>
                  <a:pt x="0" y="134823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0650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05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7105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研究问题与目标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1165" y="1212189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0915" y="1401991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0915" y="1553832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70915" y="1705660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81165" y="1882775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0915" y="2072576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70915" y="2224417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70915" y="2376246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02932" y="1103591"/>
            <a:ext cx="3213100" cy="136588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微软雅黑"/>
                <a:cs typeface="微软雅黑"/>
              </a:rPr>
              <a:t>研究问题</a:t>
            </a:r>
            <a:endParaRPr sz="1100">
              <a:latin typeface="微软雅黑"/>
              <a:cs typeface="微软雅黑"/>
            </a:endParaRPr>
          </a:p>
          <a:p>
            <a:pPr marL="289560" marR="13144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如何有效整合各类新能源技术到分布式能源系统？ </a:t>
            </a:r>
            <a:r>
              <a:rPr dirty="0" sz="1000" spc="-5">
                <a:latin typeface="微软雅黑"/>
                <a:cs typeface="微软雅黑"/>
              </a:rPr>
              <a:t>不同新能源技术在分布式应用中的适应性如何？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我国分布式新能源系统发展面临的关键问题与对策？</a:t>
            </a:r>
            <a:endParaRPr sz="10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报告目标</a:t>
            </a:r>
            <a:endParaRPr sz="1100">
              <a:latin typeface="微软雅黑"/>
              <a:cs typeface="微软雅黑"/>
            </a:endParaRPr>
          </a:p>
          <a:p>
            <a:pPr marL="289560" marR="25781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分析新能源技术在分布式能源系统中的应用特点 </a:t>
            </a:r>
            <a:r>
              <a:rPr dirty="0" sz="1000" spc="-5">
                <a:latin typeface="微软雅黑"/>
                <a:cs typeface="微软雅黑"/>
              </a:rPr>
              <a:t>介绍国内外代表性案例和最新进展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探讨未来发展趋势和技术路线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10" action="ppaction://hlinksldjump"/>
              </a:rPr>
              <a:t>3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4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新能源技术分类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4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93229" y="1008506"/>
          <a:ext cx="4573905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/>
                <a:gridCol w="1502410"/>
                <a:gridCol w="996315"/>
                <a:gridCol w="1417319"/>
              </a:tblGrid>
              <a:tr h="225463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能源类型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主要技术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资源特性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适用场景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5951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太阳能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光伏发电、光热利用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间歇性、可预测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城市建筑、农村地区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2304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风能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风力发电（小型、微型）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间歇性、季节性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沿海、高地、开阔区域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241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生物质能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生物质气化、沼气利用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稳定性、可调度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农村、畜牧业区域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488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地热能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地热供暖、地源热泵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稳定性、持续性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建筑供暖制冷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495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小水电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微型水力发电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季节性、可调度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山区、河流地区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241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海洋能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潮汐能、波浪能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周期性、可预测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沿海地区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202203">
                <a:tc>
                  <a:txBody>
                    <a:bodyPr/>
                    <a:lstStyle/>
                    <a:p>
                      <a:pPr marL="75565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氢能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燃料电池、储能系统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655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灵活性、可调度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交通、工业、建筑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663915" y="2448120"/>
            <a:ext cx="24326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微软雅黑"/>
                <a:cs typeface="微软雅黑"/>
              </a:rPr>
              <a:t>表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4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分布式能源系统中的主要新能源类型</a:t>
            </a:r>
            <a:r>
              <a:rPr dirty="0" sz="1000" spc="5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6" action="ppaction://hlinksldjump"/>
              </a:rPr>
              <a:t>4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各类新能源优越性分析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4825" y="3095432"/>
            <a:ext cx="2120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600">
                <a:latin typeface="Trebuchet MS"/>
                <a:cs typeface="Trebuchet MS"/>
              </a:rPr>
              <a:t>6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69467" y="1008430"/>
          <a:ext cx="3821429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/>
                <a:gridCol w="784225"/>
                <a:gridCol w="784225"/>
                <a:gridCol w="530860"/>
                <a:gridCol w="530860"/>
                <a:gridCol w="530860"/>
              </a:tblGrid>
              <a:tr h="2254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能源类型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资源丰富度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技术成熟度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经济性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环保性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000" spc="-5" b="1">
                          <a:latin typeface="微软雅黑"/>
                          <a:cs typeface="微软雅黑"/>
                        </a:rPr>
                        <a:t>灵活性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4765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6065">
                <a:tc>
                  <a:txBody>
                    <a:bodyPr/>
                    <a:lstStyle/>
                    <a:p>
                      <a:pPr marL="75565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太阳能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 spc="-5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极高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5"/>
                        </a:lnSpc>
                        <a:spcBef>
                          <a:spcPts val="180"/>
                        </a:spcBef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2286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52361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风能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 spc="-5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极高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368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生物质能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368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地热能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368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小水电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152368">
                <a:tc>
                  <a:txBody>
                    <a:bodyPr/>
                    <a:lstStyle/>
                    <a:p>
                      <a:pPr marL="75565">
                        <a:lnSpc>
                          <a:spcPts val="1100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海洋能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00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/>
                </a:tc>
              </a:tr>
              <a:tr h="202254">
                <a:tc>
                  <a:txBody>
                    <a:bodyPr/>
                    <a:lstStyle/>
                    <a:p>
                      <a:pPr marL="75565">
                        <a:lnSpc>
                          <a:spcPts val="1195"/>
                        </a:lnSpc>
                      </a:pPr>
                      <a:r>
                        <a:rPr dirty="0" sz="1000" spc="-5">
                          <a:latin typeface="微软雅黑"/>
                          <a:cs typeface="微软雅黑"/>
                        </a:rPr>
                        <a:t>氢能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solidFill>
                            <a:srgbClr val="C1B653"/>
                          </a:solidFill>
                          <a:latin typeface="微软雅黑"/>
                          <a:cs typeface="微软雅黑"/>
                        </a:rPr>
                        <a:t>中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>
                          <a:solidFill>
                            <a:srgbClr val="B20000"/>
                          </a:solidFill>
                          <a:latin typeface="微软雅黑"/>
                          <a:cs typeface="微软雅黑"/>
                        </a:rPr>
                        <a:t>低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 spc="-5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极高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dirty="0" sz="1000" spc="-5">
                          <a:solidFill>
                            <a:srgbClr val="00B200"/>
                          </a:solidFill>
                          <a:latin typeface="微软雅黑"/>
                          <a:cs typeface="微软雅黑"/>
                        </a:rPr>
                        <a:t>极高</a:t>
                      </a:r>
                      <a:endParaRPr sz="1000">
                        <a:latin typeface="微软雅黑"/>
                        <a:cs typeface="微软雅黑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537385" y="2448247"/>
            <a:ext cx="2685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3333B2"/>
                </a:solidFill>
                <a:latin typeface="微软雅黑"/>
                <a:cs typeface="微软雅黑"/>
              </a:rPr>
              <a:t>表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3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各类新能源在分布式应用中的优越性对比</a:t>
            </a:r>
            <a:r>
              <a:rPr dirty="0" sz="1000" spc="5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6" action="ppaction://hlinksldjump"/>
              </a:rPr>
              <a:t>5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光伏发电系统技术特点与优越性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1119149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738" y="1308963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738" y="1460792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38" y="1612620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4738" y="1764461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4975" y="2093404"/>
            <a:ext cx="65201" cy="65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38" y="2283205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4738" y="2435047"/>
            <a:ext cx="52527" cy="52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4738" y="2586875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56755" y="1010577"/>
            <a:ext cx="2659380" cy="1669414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微软雅黑"/>
                <a:cs typeface="微软雅黑"/>
              </a:rPr>
              <a:t>技术优势</a:t>
            </a:r>
            <a:endParaRPr sz="1100">
              <a:latin typeface="微软雅黑"/>
              <a:cs typeface="微软雅黑"/>
            </a:endParaRPr>
          </a:p>
          <a:p>
            <a:pPr marL="289560" marR="7162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零污染、零排放，环保性极高 </a:t>
            </a:r>
            <a:r>
              <a:rPr dirty="0" sz="1000" spc="-5">
                <a:latin typeface="微软雅黑"/>
                <a:cs typeface="微软雅黑"/>
              </a:rPr>
              <a:t>模块化设计，规模灵活可调 维护简单，无运动部件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85"/>
              </a:lnSpc>
            </a:pPr>
            <a:r>
              <a:rPr dirty="0" sz="1000" spc="-5">
                <a:latin typeface="微软雅黑"/>
                <a:cs typeface="微软雅黑"/>
              </a:rPr>
              <a:t>经济性持续提升</a:t>
            </a:r>
            <a:r>
              <a:rPr dirty="0" sz="1000" spc="-100">
                <a:latin typeface="微软雅黑"/>
                <a:cs typeface="微软雅黑"/>
              </a:rPr>
              <a:t>（</a:t>
            </a:r>
            <a:r>
              <a:rPr dirty="0" sz="1000" spc="-100">
                <a:latin typeface="Arial Black"/>
                <a:cs typeface="Arial Black"/>
              </a:rPr>
              <a:t>LCOE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从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2010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年的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45">
                <a:latin typeface="Arial Black"/>
                <a:cs typeface="Arial Black"/>
              </a:rPr>
              <a:t>1.83</a:t>
            </a:r>
            <a:endParaRPr sz="1000">
              <a:latin typeface="Arial Black"/>
              <a:cs typeface="Arial Black"/>
            </a:endParaRPr>
          </a:p>
          <a:p>
            <a:pPr marL="28956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元</a:t>
            </a:r>
            <a:r>
              <a:rPr dirty="0" sz="1000" spc="-65">
                <a:latin typeface="Arial Black"/>
                <a:cs typeface="Arial Black"/>
              </a:rPr>
              <a:t>/kWh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降至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2023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年的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35">
                <a:latin typeface="Arial Black"/>
                <a:cs typeface="Arial Black"/>
              </a:rPr>
              <a:t>0.3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元</a:t>
            </a:r>
            <a:r>
              <a:rPr dirty="0" sz="1000" spc="-80">
                <a:latin typeface="Arial Black"/>
                <a:cs typeface="Arial Black"/>
              </a:rPr>
              <a:t>/kWh</a:t>
            </a:r>
            <a:r>
              <a:rPr dirty="0" sz="1000" spc="-80">
                <a:latin typeface="微软雅黑"/>
                <a:cs typeface="微软雅黑"/>
              </a:rPr>
              <a:t>）</a:t>
            </a:r>
            <a:r>
              <a:rPr dirty="0" sz="1000" spc="-80">
                <a:latin typeface="Arial Black"/>
                <a:cs typeface="Arial Black"/>
              </a:rPr>
              <a:t>[</a:t>
            </a:r>
            <a:r>
              <a:rPr dirty="0" sz="1000" spc="-80">
                <a:latin typeface="Arial Black"/>
                <a:cs typeface="Arial Black"/>
                <a:hlinkClick r:id="rId10" action="ppaction://hlinksldjump"/>
              </a:rPr>
              <a:t>3</a:t>
            </a:r>
            <a:r>
              <a:rPr dirty="0" sz="1000" spc="-80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应用情境</a:t>
            </a:r>
            <a:endParaRPr sz="1100">
              <a:latin typeface="微软雅黑"/>
              <a:cs typeface="微软雅黑"/>
            </a:endParaRPr>
          </a:p>
          <a:p>
            <a:pPr marL="289560" marR="55816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建筑屋顶、幕墙一体化（</a:t>
            </a:r>
            <a:r>
              <a:rPr dirty="0" sz="1000" spc="-110">
                <a:latin typeface="Arial Black"/>
                <a:cs typeface="Arial Black"/>
              </a:rPr>
              <a:t>BIPV</a:t>
            </a:r>
            <a:r>
              <a:rPr dirty="0" sz="1000" spc="-5">
                <a:latin typeface="微软雅黑"/>
                <a:cs typeface="微软雅黑"/>
              </a:rPr>
              <a:t>） </a:t>
            </a:r>
            <a:r>
              <a:rPr dirty="0" sz="1000" spc="-5">
                <a:latin typeface="微软雅黑"/>
                <a:cs typeface="微软雅黑"/>
              </a:rPr>
              <a:t>农光互补、渔光互补模式</a:t>
            </a:r>
            <a:endParaRPr sz="1000">
              <a:latin typeface="微软雅黑"/>
              <a:cs typeface="微软雅黑"/>
            </a:endParaRPr>
          </a:p>
          <a:p>
            <a:pPr marL="289560">
              <a:lnSpc>
                <a:spcPts val="1190"/>
              </a:lnSpc>
            </a:pPr>
            <a:r>
              <a:rPr dirty="0" sz="1000" spc="-5">
                <a:latin typeface="微软雅黑"/>
                <a:cs typeface="微软雅黑"/>
              </a:rPr>
              <a:t>微电网核心能源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23830" y="1346916"/>
            <a:ext cx="1494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70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光伏技术成本下降趋势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74504" y="1604974"/>
            <a:ext cx="2167559" cy="93991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7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风能与生物质能的应用特点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1440014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975" y="1650047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975" y="1860080"/>
            <a:ext cx="65201" cy="65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4975" y="2070112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975" y="2280145"/>
            <a:ext cx="65201" cy="65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9667" y="1102687"/>
            <a:ext cx="276733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分布式风能系统</a:t>
            </a:r>
            <a:endParaRPr sz="1100">
              <a:latin typeface="微软雅黑"/>
              <a:cs typeface="微软雅黑"/>
            </a:endParaRPr>
          </a:p>
          <a:p>
            <a:pPr marL="289560" marR="165735">
              <a:lnSpc>
                <a:spcPct val="125299"/>
              </a:lnSpc>
            </a:pPr>
            <a:r>
              <a:rPr dirty="0" sz="1100" spc="-10">
                <a:latin typeface="微软雅黑"/>
                <a:cs typeface="微软雅黑"/>
              </a:rPr>
              <a:t>小型风机</a:t>
            </a:r>
            <a:r>
              <a:rPr dirty="0" sz="1100" spc="-15">
                <a:latin typeface="微软雅黑"/>
                <a:cs typeface="微软雅黑"/>
              </a:rPr>
              <a:t>（</a:t>
            </a:r>
            <a:r>
              <a:rPr dirty="0" sz="1100" spc="-130">
                <a:latin typeface="Arial Black"/>
                <a:cs typeface="Arial Black"/>
              </a:rPr>
              <a:t>&lt;100</a:t>
            </a:r>
            <a:r>
              <a:rPr dirty="0" sz="1100" spc="-220">
                <a:latin typeface="Arial Black"/>
                <a:cs typeface="Arial Black"/>
              </a:rPr>
              <a:t>k</a:t>
            </a:r>
            <a:r>
              <a:rPr dirty="0" sz="1100" spc="-80">
                <a:latin typeface="Arial Black"/>
                <a:cs typeface="Arial Black"/>
              </a:rPr>
              <a:t>W</a:t>
            </a:r>
            <a:r>
              <a:rPr dirty="0" sz="1100" spc="-10">
                <a:latin typeface="微软雅黑"/>
                <a:cs typeface="微软雅黑"/>
              </a:rPr>
              <a:t>）适用于分散区域 </a:t>
            </a:r>
            <a:r>
              <a:rPr dirty="0" sz="1100" spc="-10">
                <a:latin typeface="微软雅黑"/>
                <a:cs typeface="微软雅黑"/>
              </a:rPr>
              <a:t>优势：设备成本下降、简化并网流程 挑战：风资源不确定性、噪声干扰</a:t>
            </a:r>
            <a:endParaRPr sz="1100">
              <a:latin typeface="微软雅黑"/>
              <a:cs typeface="微软雅黑"/>
            </a:endParaRPr>
          </a:p>
          <a:p>
            <a:pPr marL="289560" marR="5080">
              <a:lnSpc>
                <a:spcPct val="125299"/>
              </a:lnSpc>
            </a:pPr>
            <a:r>
              <a:rPr dirty="0" sz="1100" spc="-10">
                <a:latin typeface="微软雅黑"/>
                <a:cs typeface="微软雅黑"/>
              </a:rPr>
              <a:t>适用场景</a:t>
            </a:r>
            <a:r>
              <a:rPr dirty="0" sz="1100" spc="-75">
                <a:latin typeface="微软雅黑"/>
                <a:cs typeface="微软雅黑"/>
              </a:rPr>
              <a:t>：</a:t>
            </a:r>
            <a:r>
              <a:rPr dirty="0" sz="1100" spc="-10">
                <a:latin typeface="微软雅黑"/>
                <a:cs typeface="微软雅黑"/>
              </a:rPr>
              <a:t>农村</a:t>
            </a:r>
            <a:r>
              <a:rPr dirty="0" sz="1100" spc="-95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海岛</a:t>
            </a:r>
            <a:r>
              <a:rPr dirty="0" sz="1100" spc="-95">
                <a:latin typeface="微软雅黑"/>
                <a:cs typeface="微软雅黑"/>
              </a:rPr>
              <a:t>、</a:t>
            </a:r>
            <a:r>
              <a:rPr dirty="0" sz="1100" spc="-10">
                <a:latin typeface="微软雅黑"/>
                <a:cs typeface="微软雅黑"/>
              </a:rPr>
              <a:t>风资源丰富区域 </a:t>
            </a:r>
            <a:r>
              <a:rPr dirty="0" sz="1100" spc="-10">
                <a:latin typeface="微软雅黑"/>
                <a:cs typeface="微软雅黑"/>
              </a:rPr>
              <a:t>技术进步：垂直轴、低风速风机技术</a:t>
            </a:r>
            <a:r>
              <a:rPr dirty="0" sz="1100" spc="-5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8" action="ppaction://hlinksldjump"/>
              </a:rPr>
              <a:t>6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068790" y="1440014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68790" y="1650047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68790" y="1860080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68790" y="2070112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68790" y="2280145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913481" y="1102687"/>
            <a:ext cx="2715260" cy="128587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00" spc="-10" b="1">
                <a:latin typeface="微软雅黑"/>
                <a:cs typeface="微软雅黑"/>
              </a:rPr>
              <a:t>生物质能系统</a:t>
            </a:r>
            <a:endParaRPr sz="1100">
              <a:latin typeface="微软雅黑"/>
              <a:cs typeface="微软雅黑"/>
            </a:endParaRPr>
          </a:p>
          <a:p>
            <a:pPr marL="289560" marR="200025">
              <a:lnSpc>
                <a:spcPct val="125299"/>
              </a:lnSpc>
            </a:pPr>
            <a:r>
              <a:rPr dirty="0" sz="1100" spc="-10">
                <a:latin typeface="微软雅黑"/>
                <a:cs typeface="微软雅黑"/>
              </a:rPr>
              <a:t>形式：沼气池、气化炉、直燃锅炉等 </a:t>
            </a:r>
            <a:r>
              <a:rPr dirty="0" sz="1100" spc="-10">
                <a:latin typeface="微软雅黑"/>
                <a:cs typeface="微软雅黑"/>
              </a:rPr>
              <a:t>优势：资源可再生、可调度性强</a:t>
            </a:r>
            <a:endParaRPr sz="1100">
              <a:latin typeface="微软雅黑"/>
              <a:cs typeface="微软雅黑"/>
            </a:endParaRPr>
          </a:p>
          <a:p>
            <a:pPr marL="289560" marR="339090">
              <a:lnSpc>
                <a:spcPct val="125299"/>
              </a:lnSpc>
            </a:pPr>
            <a:r>
              <a:rPr dirty="0" sz="1100" spc="-10">
                <a:latin typeface="微软雅黑"/>
                <a:cs typeface="微软雅黑"/>
              </a:rPr>
              <a:t>技术路线：热电联产、多联产系统 </a:t>
            </a:r>
            <a:r>
              <a:rPr dirty="0" sz="1100" spc="-10">
                <a:latin typeface="微软雅黑"/>
                <a:cs typeface="微软雅黑"/>
              </a:rPr>
              <a:t>应用领域：农村能源、工业园区</a:t>
            </a:r>
            <a:endParaRPr sz="1100">
              <a:latin typeface="微软雅黑"/>
              <a:cs typeface="微软雅黑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dirty="0" sz="1100" spc="-10">
                <a:latin typeface="微软雅黑"/>
                <a:cs typeface="微软雅黑"/>
              </a:rPr>
              <a:t>发展趋势：提高气化效率、降低排放</a:t>
            </a:r>
            <a:r>
              <a:rPr dirty="0" sz="1100" spc="-30">
                <a:latin typeface="微软雅黑"/>
                <a:cs typeface="微软雅黑"/>
              </a:rPr>
              <a:t> </a:t>
            </a:r>
            <a:r>
              <a:rPr dirty="0" sz="1100" spc="-140">
                <a:latin typeface="Arial Black"/>
                <a:cs typeface="Arial Black"/>
              </a:rPr>
              <a:t>[</a:t>
            </a:r>
            <a:r>
              <a:rPr dirty="0" sz="1100" spc="-140">
                <a:latin typeface="Arial Black"/>
                <a:cs typeface="Arial Black"/>
                <a:hlinkClick r:id="rId10" action="ppaction://hlinksldjump"/>
              </a:rPr>
              <a:t>7</a:t>
            </a:r>
            <a:r>
              <a:rPr dirty="0" sz="1100" spc="-140">
                <a:latin typeface="Arial Black"/>
                <a:cs typeface="Arial Black"/>
              </a:rPr>
              <a:t>]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7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1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10513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090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11312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7FB2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82798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332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835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34004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84397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B29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070148" y="12527"/>
            <a:ext cx="923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7FB299"/>
                </a:solidFill>
                <a:latin typeface="微软雅黑"/>
                <a:cs typeface="微软雅黑"/>
                <a:hlinkClick r:id="rId2" action="ppaction://hlinksldjump"/>
              </a:rPr>
              <a:t>新能源分布式应用案例研究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9814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0318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2209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32616" y="129948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3F82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68760" y="12527"/>
            <a:ext cx="6959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3" action="ppaction://hlinksldjump"/>
              </a:rPr>
              <a:t>发展趋势与前景展望</a:t>
            </a:r>
            <a:endParaRPr sz="600">
              <a:latin typeface="微软雅黑"/>
              <a:cs typeface="微软雅黑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134861"/>
            <a:ext cx="5760085" cy="532765"/>
          </a:xfrm>
          <a:custGeom>
            <a:avLst/>
            <a:gdLst/>
            <a:ahLst/>
            <a:cxnLst/>
            <a:rect l="l" t="t" r="r" b="b"/>
            <a:pathLst>
              <a:path w="5760085" h="532765">
                <a:moveTo>
                  <a:pt x="0" y="532472"/>
                </a:moveTo>
                <a:lnTo>
                  <a:pt x="5759996" y="532472"/>
                </a:lnTo>
                <a:lnTo>
                  <a:pt x="5759996" y="0"/>
                </a:lnTo>
                <a:lnTo>
                  <a:pt x="0" y="0"/>
                </a:lnTo>
                <a:lnTo>
                  <a:pt x="0" y="532472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0" y="0"/>
            <a:ext cx="5760085" cy="46482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395"/>
              </a:spcBef>
              <a:tabLst>
                <a:tab pos="1247140" algn="l"/>
              </a:tabLst>
            </a:pP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4" action="ppaction://hlinksldjump"/>
              </a:rPr>
              <a:t>引言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</a:rPr>
              <a:t>	</a:t>
            </a:r>
            <a:r>
              <a:rPr dirty="0" sz="600" spc="-5">
                <a:solidFill>
                  <a:srgbClr val="3F8260"/>
                </a:solidFill>
                <a:latin typeface="微软雅黑"/>
                <a:cs typeface="微软雅黑"/>
                <a:hlinkClick r:id="rId5" action="ppaction://hlinksldjump"/>
              </a:rPr>
              <a:t>新能源类型与优越性分析</a:t>
            </a:r>
            <a:endParaRPr sz="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">
              <a:latin typeface="微软雅黑"/>
              <a:cs typeface="微软雅黑"/>
            </a:endParaRPr>
          </a:p>
          <a:p>
            <a:pPr marL="107950">
              <a:lnSpc>
                <a:spcPct val="100000"/>
              </a:lnSpc>
            </a:pPr>
            <a:r>
              <a:rPr dirty="0" sz="1400" spc="30">
                <a:solidFill>
                  <a:srgbClr val="003D1E"/>
                </a:solidFill>
                <a:latin typeface="微软雅黑"/>
                <a:cs typeface="微软雅黑"/>
              </a:rPr>
              <a:t>光伏分布式发电系统案例</a:t>
            </a:r>
            <a:endParaRPr sz="1400">
              <a:latin typeface="微软雅黑"/>
              <a:cs typeface="微软雅黑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4975" y="1212494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4738" y="1402308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4738" y="1554136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38" y="1705965"/>
            <a:ext cx="52527" cy="52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34975" y="1883079"/>
            <a:ext cx="65201" cy="65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24738" y="2072894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24738" y="2224722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4738" y="2376550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34975" y="2553665"/>
            <a:ext cx="65201" cy="65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4738" y="2743479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4738" y="2895307"/>
            <a:ext cx="52527" cy="52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4267" y="915654"/>
            <a:ext cx="3474085" cy="207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960" marR="685800" indent="-277495">
              <a:lnSpc>
                <a:spcPct val="113199"/>
              </a:lnSpc>
              <a:spcBef>
                <a:spcPts val="100"/>
              </a:spcBef>
            </a:pPr>
            <a:r>
              <a:rPr dirty="0" sz="1100" spc="-10" b="1">
                <a:latin typeface="微软雅黑"/>
                <a:cs typeface="微软雅黑"/>
              </a:rPr>
              <a:t>案例：江苏省常州市金坛区</a:t>
            </a:r>
            <a:r>
              <a:rPr dirty="0" sz="1100" spc="25" b="1">
                <a:latin typeface="Palatino Linotype"/>
                <a:cs typeface="Palatino Linotype"/>
              </a:rPr>
              <a:t>”</a:t>
            </a:r>
            <a:r>
              <a:rPr dirty="0" sz="1100" spc="8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光伏小镇</a:t>
            </a:r>
            <a:r>
              <a:rPr dirty="0" sz="1100" spc="25" b="1">
                <a:latin typeface="Palatino Linotype"/>
                <a:cs typeface="Palatino Linotype"/>
              </a:rPr>
              <a:t>”</a:t>
            </a:r>
            <a:r>
              <a:rPr dirty="0" sz="1100" spc="85" b="1">
                <a:latin typeface="Palatino Linotype"/>
                <a:cs typeface="Palatino Linotype"/>
              </a:rPr>
              <a:t> </a:t>
            </a:r>
            <a:r>
              <a:rPr dirty="0" sz="1100" spc="-10" b="1">
                <a:latin typeface="微软雅黑"/>
                <a:cs typeface="微软雅黑"/>
              </a:rPr>
              <a:t>项目 项目概况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91820" marR="382905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覆盖面积：约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12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平方公里</a:t>
            </a:r>
            <a:r>
              <a:rPr dirty="0" sz="1000" spc="-140">
                <a:latin typeface="微软雅黑"/>
                <a:cs typeface="微软雅黑"/>
              </a:rPr>
              <a:t>，</a:t>
            </a:r>
            <a:r>
              <a:rPr dirty="0" sz="1000" spc="-140">
                <a:latin typeface="Arial Black"/>
                <a:cs typeface="Arial Black"/>
              </a:rPr>
              <a:t>2000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多户居民 装机规模：户用光伏</a:t>
            </a:r>
            <a:r>
              <a:rPr dirty="0" sz="1000" spc="10">
                <a:latin typeface="微软雅黑"/>
                <a:cs typeface="微软雅黑"/>
              </a:rPr>
              <a:t> </a:t>
            </a:r>
            <a:r>
              <a:rPr dirty="0" sz="1000" spc="-95">
                <a:latin typeface="Arial Black"/>
                <a:cs typeface="Arial Black"/>
              </a:rPr>
              <a:t>15MW</a:t>
            </a:r>
            <a:r>
              <a:rPr dirty="0" sz="1000" spc="-95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集中式</a:t>
            </a:r>
            <a:r>
              <a:rPr dirty="0" sz="1000" spc="10">
                <a:latin typeface="微软雅黑"/>
                <a:cs typeface="微软雅黑"/>
              </a:rPr>
              <a:t> </a:t>
            </a:r>
            <a:r>
              <a:rPr dirty="0" sz="1000" spc="-120">
                <a:latin typeface="Arial Black"/>
                <a:cs typeface="Arial Black"/>
              </a:rPr>
              <a:t>10MW  </a:t>
            </a:r>
            <a:r>
              <a:rPr dirty="0" sz="1000" spc="-5">
                <a:latin typeface="微软雅黑"/>
                <a:cs typeface="微软雅黑"/>
              </a:rPr>
              <a:t>投资规模：约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35">
                <a:latin typeface="Arial Black"/>
                <a:cs typeface="Arial Black"/>
              </a:rPr>
              <a:t>2.5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亿元</a:t>
            </a:r>
            <a:r>
              <a:rPr dirty="0" sz="1000" spc="-140">
                <a:latin typeface="微软雅黑"/>
                <a:cs typeface="微软雅黑"/>
              </a:rPr>
              <a:t>，</a:t>
            </a:r>
            <a:r>
              <a:rPr dirty="0" sz="1000" spc="-140">
                <a:latin typeface="Arial Black"/>
                <a:cs typeface="Arial Black"/>
              </a:rPr>
              <a:t>2019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年开始建设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25">
                <a:latin typeface="Arial Black"/>
                <a:cs typeface="Arial Black"/>
              </a:rPr>
              <a:t>[</a:t>
            </a:r>
            <a:r>
              <a:rPr dirty="0" sz="1000" spc="-125">
                <a:latin typeface="Arial Black"/>
                <a:cs typeface="Arial Black"/>
                <a:hlinkClick r:id="rId10" action="ppaction://hlinksldjump"/>
              </a:rPr>
              <a:t>8</a:t>
            </a:r>
            <a:r>
              <a:rPr dirty="0" sz="1000" spc="-125">
                <a:latin typeface="Arial Black"/>
                <a:cs typeface="Arial Black"/>
              </a:rPr>
              <a:t>]</a:t>
            </a:r>
            <a:endParaRPr sz="1000">
              <a:latin typeface="Arial Black"/>
              <a:cs typeface="Arial Black"/>
            </a:endParaRPr>
          </a:p>
          <a:p>
            <a:pPr marL="314960">
              <a:lnSpc>
                <a:spcPct val="100000"/>
              </a:lnSpc>
              <a:spcBef>
                <a:spcPts val="185"/>
              </a:spcBef>
            </a:pPr>
            <a:r>
              <a:rPr dirty="0" sz="1100" spc="-10" b="1">
                <a:latin typeface="微软雅黑"/>
                <a:cs typeface="微软雅黑"/>
              </a:rPr>
              <a:t>技术特点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91820">
              <a:lnSpc>
                <a:spcPts val="1200"/>
              </a:lnSpc>
              <a:spcBef>
                <a:spcPts val="175"/>
              </a:spcBef>
            </a:pP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自发自用、余电上网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模式</a:t>
            </a:r>
            <a:endParaRPr sz="1000">
              <a:latin typeface="微软雅黑"/>
              <a:cs typeface="微软雅黑"/>
            </a:endParaRPr>
          </a:p>
          <a:p>
            <a:pPr marL="591820">
              <a:lnSpc>
                <a:spcPts val="1195"/>
              </a:lnSpc>
            </a:pPr>
            <a:r>
              <a:rPr dirty="0" sz="1000" spc="-5">
                <a:latin typeface="微软雅黑"/>
                <a:cs typeface="微软雅黑"/>
              </a:rPr>
              <a:t>智能微电网技术，配备储能装置</a:t>
            </a:r>
            <a:endParaRPr sz="1000">
              <a:latin typeface="微软雅黑"/>
              <a:cs typeface="微软雅黑"/>
            </a:endParaRPr>
          </a:p>
          <a:p>
            <a:pPr marL="591820">
              <a:lnSpc>
                <a:spcPts val="1200"/>
              </a:lnSpc>
            </a:pPr>
            <a:r>
              <a:rPr dirty="0" sz="1000" spc="-5">
                <a:latin typeface="微软雅黑"/>
                <a:cs typeface="微软雅黑"/>
              </a:rPr>
              <a:t>采用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光伏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30">
                <a:latin typeface="Arial Black"/>
                <a:cs typeface="Arial Black"/>
              </a:rPr>
              <a:t>+5G+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物联网</a:t>
            </a:r>
            <a:r>
              <a:rPr dirty="0" sz="1000" spc="-30">
                <a:latin typeface="Arial Black"/>
                <a:cs typeface="Arial Black"/>
              </a:rPr>
              <a:t>”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智慧能源管理系统</a:t>
            </a:r>
            <a:endParaRPr sz="1000">
              <a:latin typeface="微软雅黑"/>
              <a:cs typeface="微软雅黑"/>
            </a:endParaRPr>
          </a:p>
          <a:p>
            <a:pPr marL="31496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微软雅黑"/>
                <a:cs typeface="微软雅黑"/>
              </a:rPr>
              <a:t>项目成效</a:t>
            </a:r>
            <a:r>
              <a:rPr dirty="0" sz="1100" spc="-10">
                <a:latin typeface="微软雅黑"/>
                <a:cs typeface="微软雅黑"/>
              </a:rPr>
              <a:t>：</a:t>
            </a:r>
            <a:endParaRPr sz="1100">
              <a:latin typeface="微软雅黑"/>
              <a:cs typeface="微软雅黑"/>
            </a:endParaRPr>
          </a:p>
          <a:p>
            <a:pPr marL="591820" marR="30480">
              <a:lnSpc>
                <a:spcPct val="100000"/>
              </a:lnSpc>
              <a:spcBef>
                <a:spcPts val="175"/>
              </a:spcBef>
            </a:pPr>
            <a:r>
              <a:rPr dirty="0" sz="1000" spc="-5">
                <a:latin typeface="微软雅黑"/>
                <a:cs typeface="微软雅黑"/>
              </a:rPr>
              <a:t>年均发电量约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70">
                <a:latin typeface="Arial Black"/>
                <a:cs typeface="Arial Black"/>
              </a:rPr>
              <a:t>3000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万</a:t>
            </a:r>
            <a:r>
              <a:rPr dirty="0" sz="1000" spc="30">
                <a:latin typeface="微软雅黑"/>
                <a:cs typeface="微软雅黑"/>
              </a:rPr>
              <a:t> </a:t>
            </a:r>
            <a:r>
              <a:rPr dirty="0" sz="1000" spc="-120">
                <a:latin typeface="Arial Black"/>
                <a:cs typeface="Arial Black"/>
              </a:rPr>
              <a:t>kWh</a:t>
            </a:r>
            <a:r>
              <a:rPr dirty="0" sz="1000" spc="-120">
                <a:latin typeface="微软雅黑"/>
                <a:cs typeface="微软雅黑"/>
              </a:rPr>
              <a:t>，</a:t>
            </a:r>
            <a:r>
              <a:rPr dirty="0" sz="1000" spc="-5">
                <a:latin typeface="微软雅黑"/>
                <a:cs typeface="微软雅黑"/>
              </a:rPr>
              <a:t>减排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15" b="0" i="1">
                <a:latin typeface="Bookman Old Style"/>
                <a:cs typeface="Bookman Old Style"/>
              </a:rPr>
              <a:t>CO</a:t>
            </a:r>
            <a:r>
              <a:rPr dirty="0" baseline="-11904" sz="1050" spc="22">
                <a:latin typeface="Bauhaus 93"/>
                <a:cs typeface="Bauhaus 93"/>
              </a:rPr>
              <a:t>2</a:t>
            </a:r>
            <a:r>
              <a:rPr dirty="0" baseline="-11904" sz="1050" spc="300">
                <a:latin typeface="Bauhaus 93"/>
                <a:cs typeface="Bauhaus 93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约</a:t>
            </a:r>
            <a:r>
              <a:rPr dirty="0" sz="1000" spc="25">
                <a:latin typeface="微软雅黑"/>
                <a:cs typeface="微软雅黑"/>
              </a:rPr>
              <a:t> </a:t>
            </a:r>
            <a:r>
              <a:rPr dirty="0" sz="1000" spc="-135">
                <a:latin typeface="Arial Black"/>
                <a:cs typeface="Arial Black"/>
              </a:rPr>
              <a:t>2.8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万吨 居民年均增收</a:t>
            </a:r>
            <a:r>
              <a:rPr dirty="0" sz="1000" spc="20">
                <a:latin typeface="微软雅黑"/>
                <a:cs typeface="微软雅黑"/>
              </a:rPr>
              <a:t> </a:t>
            </a:r>
            <a:r>
              <a:rPr dirty="0" sz="1000" spc="-155">
                <a:latin typeface="Arial Black"/>
                <a:cs typeface="Arial Black"/>
              </a:rPr>
              <a:t>3000-5000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元，创建清洁能源示范区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0050" y="929670"/>
            <a:ext cx="1621155" cy="329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3333B2"/>
                </a:solidFill>
                <a:latin typeface="微软雅黑"/>
                <a:cs typeface="微软雅黑"/>
              </a:rPr>
              <a:t>图</a:t>
            </a:r>
            <a:r>
              <a:rPr dirty="0" sz="1000" spc="-60">
                <a:solidFill>
                  <a:srgbClr val="3333B2"/>
                </a:solidFill>
                <a:latin typeface="Arial Black"/>
                <a:cs typeface="Arial Black"/>
              </a:rPr>
              <a:t>:</a:t>
            </a:r>
            <a:r>
              <a:rPr dirty="0" sz="1000" spc="-85">
                <a:solidFill>
                  <a:srgbClr val="3333B2"/>
                </a:solidFill>
                <a:latin typeface="Arial Black"/>
                <a:cs typeface="Arial Black"/>
              </a:rPr>
              <a:t> </a:t>
            </a:r>
            <a:r>
              <a:rPr dirty="0" sz="1000" spc="-5">
                <a:latin typeface="微软雅黑"/>
                <a:cs typeface="微软雅黑"/>
              </a:rPr>
              <a:t>常州市金坛区发展和改革 局报告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152124" y="1361091"/>
            <a:ext cx="1515519" cy="18666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59425" y="3095432"/>
            <a:ext cx="237490" cy="13716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 sz="600">
                <a:latin typeface="Trebuchet MS"/>
                <a:cs typeface="Trebuchet MS"/>
              </a:rPr>
              <a:t>7</a:t>
            </a:fld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/</a:t>
            </a:r>
            <a:r>
              <a:rPr dirty="0" sz="600" spc="-114">
                <a:latin typeface="Trebuchet MS"/>
                <a:cs typeface="Trebuchet MS"/>
              </a:rPr>
              <a:t> </a:t>
            </a:r>
            <a:r>
              <a:rPr dirty="0" sz="600">
                <a:latin typeface="Trebuchet MS"/>
                <a:cs typeface="Trebuchet MS"/>
              </a:rPr>
              <a:t>21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周杰，陈炜豪，唐玮嘉 报告人：周杰</dc:creator>
  <dc:title>新能源在分布式能源的应用情况</dc:title>
  <dcterms:created xsi:type="dcterms:W3CDTF">2025-04-20T00:30:08Z</dcterms:created>
  <dcterms:modified xsi:type="dcterms:W3CDTF">2025-04-20T00:30:08Z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2025-04-20T00:00:00Z</vt:filetime>
  </property>
</Properties>
</file>