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鄭仲恒"/>
  <p:cmAuthor clrIdx="1" id="1" initials="" lastIdx="3" name="Jen Hao Li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60555B-9A5C-435C-9C62-323630D38BDD}">
  <a:tblStyle styleId="{4760555B-9A5C-435C-9C62-323630D38B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aleway-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La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5T07:00:18.865">
    <p:pos x="6000" y="0"/>
    <p:text>Boss 這邊 bootstrap series 應該是最右邊那 連結到你上面那 再ets fit then aggregate</p:text>
  </p:cm>
  <p:cm authorId="0" idx="2" dt="2022-11-14T10:15:24.289">
    <p:pos x="6000" y="0"/>
    <p:text>_Marked as resolved_</p:text>
  </p:cm>
  <p:cm authorId="1" idx="1" dt="2022-11-15T06:58:29.233">
    <p:pos x="6000" y="0"/>
    <p:text>_Re-opened_
https://forecasters.org/</p:text>
  </p:cm>
  <p:cm authorId="1" idx="2" dt="2022-11-15T06:59:37.256">
    <p:pos x="6000" y="0"/>
    <p:text>https://forecasters.org/resources/websites-blogs-books-and-software/</p:text>
  </p:cm>
  <p:cm authorId="1" idx="3" dt="2022-11-15T07:00:18.865">
    <p:pos x="6000" y="0"/>
    <p:text>Hyndman, R.J., Koehler A.B., Ord, J.K., Snyder, R.D., Forecasting with Exponential Smoothing: The State Space Approach, Springer-Verlag, 2008. Exponential smoothing methods have been around since the 1950s, and are still the most popular forecasting methods used in business and industry. Recently, exponential smoothing has been revolutionized with the introduction of a complete modeling framework incorporating innovations state space models, likelihood calculation, prediction intervals and procedures for model selection. In this book, all of the important results are brought together in a coherent manner with consistent notation. In addition, many new results and extensions are introduced and several application areas are examined in detail.</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1-15T07:00:07.430">
    <p:pos x="459" y="830"/>
    <p:text>stl loess 檢定判別 是哪樣判別出有季節問題</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11-15T07:01:04.648">
    <p:pos x="459" y="785"/>
    <p:text>mase 裡面提到的naive 等老師研究</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11-15T07:02:35.032">
    <p:pos x="518" y="368"/>
    <p:text>研究rank 排名why rank 是10多開始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s://en.wikipedia.org/wiki/Bootstrap_aggregating#cite_note-:3-15" TargetMode="External"/><Relationship Id="rId10" Type="http://schemas.openxmlformats.org/officeDocument/2006/relationships/hyperlink" Target="https://en.wikipedia.org/wiki/Bias_(statistics)" TargetMode="External"/><Relationship Id="rId13" Type="http://schemas.openxmlformats.org/officeDocument/2006/relationships/hyperlink" Target="https://en.wikipedia.org/wiki/Bootstrap_aggregating#cite_note-16" TargetMode="External"/><Relationship Id="rId12" Type="http://schemas.openxmlformats.org/officeDocument/2006/relationships/hyperlink" Target="https://en.wikipedia.org/wiki/Parallel_Computing" TargetMode="External"/><Relationship Id="rId1" Type="http://schemas.openxmlformats.org/officeDocument/2006/relationships/notesMaster" Target="../notesMasters/notesMaster1.xml"/><Relationship Id="rId2" Type="http://schemas.openxmlformats.org/officeDocument/2006/relationships/hyperlink" Target="https://zh.m.wikipedia.org/wiki/%E6%9C%BA%E5%99%A8%E5%AD%A6%E4%B9%A0" TargetMode="External"/><Relationship Id="rId3" Type="http://schemas.openxmlformats.org/officeDocument/2006/relationships/hyperlink" Target="https://zh.m.wikipedia.org/wiki/%E9%9B%86%E6%88%90%E5%AD%A6%E4%B9%A0" TargetMode="External"/><Relationship Id="rId4" Type="http://schemas.openxmlformats.org/officeDocument/2006/relationships/hyperlink" Target="https://zh.m.wikipedia.org/wiki/%E7%AE%97%E6%B3%95" TargetMode="External"/><Relationship Id="rId9" Type="http://schemas.openxmlformats.org/officeDocument/2006/relationships/hyperlink" Target="https://zh.m.wikipedia.org/wiki/%E8%BF%87%E6%8B%9F%E5%90%88" TargetMode="External"/><Relationship Id="rId14" Type="http://schemas.openxmlformats.org/officeDocument/2006/relationships/hyperlink" Target="https://en.wikipedia.org/wiki/Bootstrap_aggregating#cite_note-:3-15" TargetMode="External"/><Relationship Id="rId5" Type="http://schemas.openxmlformats.org/officeDocument/2006/relationships/hyperlink" Target="https://zh.m.wikipedia.org/w/index.php?title=Leo_Breiman&amp;action=edit&amp;redlink=1" TargetMode="External"/><Relationship Id="rId6" Type="http://schemas.openxmlformats.org/officeDocument/2006/relationships/hyperlink" Target="https://zh.m.wikipedia.org/wiki/%E7%BB%9F%E8%AE%A1%E5%88%86%E7%B1%BB" TargetMode="External"/><Relationship Id="rId7" Type="http://schemas.openxmlformats.org/officeDocument/2006/relationships/hyperlink" Target="https://zh.m.wikipedia.org/wiki/%E5%9B%9E%E5%BD%92%E5%88%86%E6%9E%90" TargetMode="External"/><Relationship Id="rId8" Type="http://schemas.openxmlformats.org/officeDocument/2006/relationships/hyperlink" Target="https://zh.m.wikipedia.org/wiki/%E8%AE%8A%E7%95%B0%E6%95%B8"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b8e5bf88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b8e5bf88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b8e5bf8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b8e5bf8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900">
                <a:solidFill>
                  <a:srgbClr val="202122"/>
                </a:solidFill>
                <a:highlight>
                  <a:srgbClr val="FFFFFF"/>
                </a:highlight>
                <a:latin typeface="Lato"/>
                <a:ea typeface="Lato"/>
                <a:cs typeface="Lato"/>
                <a:sym typeface="Lato"/>
              </a:rPr>
              <a:t>是</a:t>
            </a:r>
            <a:r>
              <a:rPr lang="zh-TW" sz="900">
                <a:solidFill>
                  <a:srgbClr val="3366CC"/>
                </a:solidFill>
                <a:highlight>
                  <a:srgbClr val="FFFFFF"/>
                </a:highlight>
                <a:uFill>
                  <a:noFill/>
                </a:uFill>
                <a:latin typeface="Lato"/>
                <a:ea typeface="Lato"/>
                <a:cs typeface="Lato"/>
                <a:sym typeface="Lato"/>
                <a:hlinkClick r:id="rId2">
                  <a:extLst>
                    <a:ext uri="{A12FA001-AC4F-418D-AE19-62706E023703}">
                      <ahyp:hlinkClr val="tx"/>
                    </a:ext>
                  </a:extLst>
                </a:hlinkClick>
              </a:rPr>
              <a:t>機器學習</a:t>
            </a:r>
            <a:r>
              <a:rPr lang="zh-TW" sz="900">
                <a:solidFill>
                  <a:srgbClr val="202122"/>
                </a:solidFill>
                <a:highlight>
                  <a:srgbClr val="FFFFFF"/>
                </a:highlight>
                <a:latin typeface="Lato"/>
                <a:ea typeface="Lato"/>
                <a:cs typeface="Lato"/>
                <a:sym typeface="Lato"/>
              </a:rPr>
              <a:t>領域的一種</a:t>
            </a:r>
            <a:r>
              <a:rPr lang="zh-TW" sz="900">
                <a:solidFill>
                  <a:srgbClr val="3366CC"/>
                </a:solidFill>
                <a:highlight>
                  <a:srgbClr val="FFFFFF"/>
                </a:highlight>
                <a:uFill>
                  <a:noFill/>
                </a:uFill>
                <a:latin typeface="Lato"/>
                <a:ea typeface="Lato"/>
                <a:cs typeface="Lato"/>
                <a:sym typeface="Lato"/>
                <a:hlinkClick r:id="rId3">
                  <a:extLst>
                    <a:ext uri="{A12FA001-AC4F-418D-AE19-62706E023703}">
                      <ahyp:hlinkClr val="tx"/>
                    </a:ext>
                  </a:extLst>
                </a:hlinkClick>
              </a:rPr>
              <a:t>集成學習</a:t>
            </a:r>
            <a:r>
              <a:rPr lang="zh-TW" sz="900">
                <a:solidFill>
                  <a:srgbClr val="3366CC"/>
                </a:solidFill>
                <a:highlight>
                  <a:srgbClr val="FFFFFF"/>
                </a:highlight>
                <a:uFill>
                  <a:noFill/>
                </a:uFill>
                <a:latin typeface="Lato"/>
                <a:ea typeface="Lato"/>
                <a:cs typeface="Lato"/>
                <a:sym typeface="Lato"/>
                <a:hlinkClick r:id="rId4">
                  <a:extLst>
                    <a:ext uri="{A12FA001-AC4F-418D-AE19-62706E023703}">
                      <ahyp:hlinkClr val="tx"/>
                    </a:ext>
                  </a:extLst>
                </a:hlinkClick>
              </a:rPr>
              <a:t>算法</a:t>
            </a:r>
            <a:r>
              <a:rPr lang="zh-TW" sz="900">
                <a:solidFill>
                  <a:srgbClr val="202122"/>
                </a:solidFill>
                <a:highlight>
                  <a:srgbClr val="FFFFFF"/>
                </a:highlight>
                <a:latin typeface="Lato"/>
                <a:ea typeface="Lato"/>
                <a:cs typeface="Lato"/>
                <a:sym typeface="Lato"/>
              </a:rPr>
              <a:t>。最初由</a:t>
            </a:r>
            <a:r>
              <a:rPr lang="zh-TW" sz="900">
                <a:solidFill>
                  <a:srgbClr val="DD3333"/>
                </a:solidFill>
                <a:highlight>
                  <a:srgbClr val="FFFFFF"/>
                </a:highlight>
                <a:uFill>
                  <a:noFill/>
                </a:uFill>
                <a:latin typeface="Lato"/>
                <a:ea typeface="Lato"/>
                <a:cs typeface="Lato"/>
                <a:sym typeface="Lato"/>
                <a:hlinkClick r:id="rId5">
                  <a:extLst>
                    <a:ext uri="{A12FA001-AC4F-418D-AE19-62706E023703}">
                      <ahyp:hlinkClr val="tx"/>
                    </a:ext>
                  </a:extLst>
                </a:hlinkClick>
              </a:rPr>
              <a:t>Leo Breiman</a:t>
            </a:r>
            <a:r>
              <a:rPr lang="zh-TW" sz="900">
                <a:solidFill>
                  <a:srgbClr val="202122"/>
                </a:solidFill>
                <a:highlight>
                  <a:srgbClr val="FFFFFF"/>
                </a:highlight>
                <a:latin typeface="Lato"/>
                <a:ea typeface="Lato"/>
                <a:cs typeface="Lato"/>
                <a:sym typeface="Lato"/>
              </a:rPr>
              <a:t>於1994年提出。Bagging算法可與其他</a:t>
            </a:r>
            <a:r>
              <a:rPr lang="zh-TW" sz="900">
                <a:solidFill>
                  <a:srgbClr val="3366CC"/>
                </a:solidFill>
                <a:highlight>
                  <a:srgbClr val="FFFFFF"/>
                </a:highlight>
                <a:uFill>
                  <a:noFill/>
                </a:uFill>
                <a:latin typeface="Lato"/>
                <a:ea typeface="Lato"/>
                <a:cs typeface="Lato"/>
                <a:sym typeface="Lato"/>
                <a:hlinkClick r:id="rId6">
                  <a:extLst>
                    <a:ext uri="{A12FA001-AC4F-418D-AE19-62706E023703}">
                      <ahyp:hlinkClr val="tx"/>
                    </a:ext>
                  </a:extLst>
                </a:hlinkClick>
              </a:rPr>
              <a:t>分類</a:t>
            </a:r>
            <a:r>
              <a:rPr lang="zh-TW" sz="900">
                <a:solidFill>
                  <a:srgbClr val="202122"/>
                </a:solidFill>
                <a:highlight>
                  <a:srgbClr val="FFFFFF"/>
                </a:highlight>
                <a:latin typeface="Lato"/>
                <a:ea typeface="Lato"/>
                <a:cs typeface="Lato"/>
                <a:sym typeface="Lato"/>
              </a:rPr>
              <a:t>、</a:t>
            </a:r>
            <a:r>
              <a:rPr lang="zh-TW" sz="900">
                <a:solidFill>
                  <a:srgbClr val="3366CC"/>
                </a:solidFill>
                <a:highlight>
                  <a:srgbClr val="FFFFFF"/>
                </a:highlight>
                <a:uFill>
                  <a:noFill/>
                </a:uFill>
                <a:latin typeface="Lato"/>
                <a:ea typeface="Lato"/>
                <a:cs typeface="Lato"/>
                <a:sym typeface="Lato"/>
                <a:hlinkClick r:id="rId7">
                  <a:extLst>
                    <a:ext uri="{A12FA001-AC4F-418D-AE19-62706E023703}">
                      <ahyp:hlinkClr val="tx"/>
                    </a:ext>
                  </a:extLst>
                </a:hlinkClick>
              </a:rPr>
              <a:t>回歸</a:t>
            </a:r>
            <a:r>
              <a:rPr lang="zh-TW" sz="900">
                <a:solidFill>
                  <a:srgbClr val="202122"/>
                </a:solidFill>
                <a:highlight>
                  <a:srgbClr val="FFFFFF"/>
                </a:highlight>
                <a:latin typeface="Lato"/>
                <a:ea typeface="Lato"/>
                <a:cs typeface="Lato"/>
                <a:sym typeface="Lato"/>
              </a:rPr>
              <a:t>算法結合，提高其準確率、穩定性的同時，透過降低結果的</a:t>
            </a:r>
            <a:r>
              <a:rPr lang="zh-TW" sz="900">
                <a:solidFill>
                  <a:srgbClr val="3366CC"/>
                </a:solidFill>
                <a:highlight>
                  <a:srgbClr val="FFFFFF"/>
                </a:highlight>
                <a:uFill>
                  <a:noFill/>
                </a:uFill>
                <a:latin typeface="Lato"/>
                <a:ea typeface="Lato"/>
                <a:cs typeface="Lato"/>
                <a:sym typeface="Lato"/>
                <a:hlinkClick r:id="rId8">
                  <a:extLst>
                    <a:ext uri="{A12FA001-AC4F-418D-AE19-62706E023703}">
                      <ahyp:hlinkClr val="tx"/>
                    </a:ext>
                  </a:extLst>
                </a:hlinkClick>
              </a:rPr>
              <a:t>變異數</a:t>
            </a:r>
            <a:r>
              <a:rPr lang="zh-TW" sz="900">
                <a:solidFill>
                  <a:srgbClr val="202122"/>
                </a:solidFill>
                <a:highlight>
                  <a:srgbClr val="FFFFFF"/>
                </a:highlight>
                <a:latin typeface="Lato"/>
                <a:ea typeface="Lato"/>
                <a:cs typeface="Lato"/>
                <a:sym typeface="Lato"/>
              </a:rPr>
              <a:t>，避免</a:t>
            </a:r>
            <a:r>
              <a:rPr lang="zh-TW" sz="900">
                <a:solidFill>
                  <a:srgbClr val="3366CC"/>
                </a:solidFill>
                <a:highlight>
                  <a:srgbClr val="FFFFFF"/>
                </a:highlight>
                <a:uFill>
                  <a:noFill/>
                </a:uFill>
                <a:latin typeface="Lato"/>
                <a:ea typeface="Lato"/>
                <a:cs typeface="Lato"/>
                <a:sym typeface="Lato"/>
                <a:hlinkClick r:id="rId9">
                  <a:extLst>
                    <a:ext uri="{A12FA001-AC4F-418D-AE19-62706E023703}">
                      <ahyp:hlinkClr val="tx"/>
                    </a:ext>
                  </a:extLst>
                </a:hlinkClick>
              </a:rPr>
              <a:t>過擬合</a:t>
            </a:r>
            <a:r>
              <a:rPr lang="zh-TW" sz="900">
                <a:solidFill>
                  <a:srgbClr val="202122"/>
                </a:solidFill>
                <a:highlight>
                  <a:srgbClr val="FFFFFF"/>
                </a:highlight>
                <a:latin typeface="Lato"/>
                <a:ea typeface="Lato"/>
                <a:cs typeface="Lato"/>
                <a:sym typeface="Lato"/>
              </a:rPr>
              <a:t>的發生。</a:t>
            </a:r>
            <a:endParaRPr sz="900">
              <a:solidFill>
                <a:srgbClr val="202122"/>
              </a:solidFill>
              <a:highlight>
                <a:srgbClr val="FFFFFF"/>
              </a:highlight>
              <a:latin typeface="Lato"/>
              <a:ea typeface="Lato"/>
              <a:cs typeface="Lato"/>
              <a:sym typeface="Lato"/>
            </a:endParaRPr>
          </a:p>
          <a:p>
            <a:pPr indent="0" lvl="0" marL="0" rtl="0" algn="l">
              <a:lnSpc>
                <a:spcPct val="115000"/>
              </a:lnSpc>
              <a:spcBef>
                <a:spcPts val="500"/>
              </a:spcBef>
              <a:spcAft>
                <a:spcPts val="0"/>
              </a:spcAft>
              <a:buClr>
                <a:schemeClr val="dk1"/>
              </a:buClr>
              <a:buSzPts val="1100"/>
              <a:buFont typeface="Arial"/>
              <a:buNone/>
            </a:pPr>
            <a:r>
              <a:rPr lang="zh-TW" sz="1200">
                <a:solidFill>
                  <a:srgbClr val="292929"/>
                </a:solidFill>
                <a:highlight>
                  <a:srgbClr val="FFFFFF"/>
                </a:highlight>
                <a:latin typeface="Georgia"/>
                <a:ea typeface="Georgia"/>
                <a:cs typeface="Georgia"/>
                <a:sym typeface="Georgia"/>
              </a:rPr>
              <a:t>Ensemble Learning基本條件是:每個分類器之間應該要有差異，每個分類器準確率需大於0.5。</a:t>
            </a:r>
            <a:endParaRPr sz="1200">
              <a:solidFill>
                <a:srgbClr val="292929"/>
              </a:solidFill>
              <a:highlight>
                <a:srgbClr val="FFFFFF"/>
              </a:highlight>
              <a:latin typeface="Georgia"/>
              <a:ea typeface="Georgia"/>
              <a:cs typeface="Georgia"/>
              <a:sym typeface="Georgia"/>
            </a:endParaRPr>
          </a:p>
          <a:p>
            <a:pPr indent="0" lvl="0" marL="0" rtl="0" algn="l">
              <a:lnSpc>
                <a:spcPct val="115000"/>
              </a:lnSpc>
              <a:spcBef>
                <a:spcPts val="500"/>
              </a:spcBef>
              <a:spcAft>
                <a:spcPts val="0"/>
              </a:spcAft>
              <a:buClr>
                <a:schemeClr val="dk1"/>
              </a:buClr>
              <a:buSzPts val="1100"/>
              <a:buFont typeface="Arial"/>
              <a:buNone/>
            </a:pPr>
            <a:r>
              <a:rPr lang="zh-TW" sz="1200">
                <a:solidFill>
                  <a:srgbClr val="292929"/>
                </a:solidFill>
                <a:highlight>
                  <a:srgbClr val="FFFFFF"/>
                </a:highlight>
                <a:latin typeface="Georgia"/>
                <a:ea typeface="Georgia"/>
                <a:cs typeface="Georgia"/>
                <a:sym typeface="Georgia"/>
              </a:rPr>
              <a:t>如果用的分類器沒有差異，那只是用很多個一樣的分類器來分類，結果合成起來是沒有差異的。如果分類器的精度p&lt;0.5，隨著ensemble規模的增加，分類準確率不斷下降；如果精度大於p&gt;0.5，那麼最終分類準確率可以趨向於1</a:t>
            </a:r>
            <a:endParaRPr sz="1200">
              <a:solidFill>
                <a:srgbClr val="292929"/>
              </a:solidFill>
              <a:highlight>
                <a:srgbClr val="FFFFFF"/>
              </a:highlight>
              <a:latin typeface="Georgia"/>
              <a:ea typeface="Georgia"/>
              <a:cs typeface="Georgia"/>
              <a:sym typeface="Georgia"/>
            </a:endParaRPr>
          </a:p>
          <a:p>
            <a:pPr indent="0" lvl="0" marL="0" rtl="0" algn="l">
              <a:lnSpc>
                <a:spcPct val="115000"/>
              </a:lnSpc>
              <a:spcBef>
                <a:spcPts val="500"/>
              </a:spcBef>
              <a:spcAft>
                <a:spcPts val="0"/>
              </a:spcAft>
              <a:buClr>
                <a:schemeClr val="dk1"/>
              </a:buClr>
              <a:buSzPts val="1100"/>
              <a:buFont typeface="Arial"/>
              <a:buNone/>
            </a:pPr>
            <a:r>
              <a:rPr lang="zh-TW" sz="1200">
                <a:solidFill>
                  <a:srgbClr val="292929"/>
                </a:solidFill>
                <a:highlight>
                  <a:srgbClr val="FFFFFF"/>
                </a:highlight>
                <a:latin typeface="Georgia"/>
                <a:ea typeface="Georgia"/>
                <a:cs typeface="Georgia"/>
                <a:sym typeface="Georgia"/>
              </a:rPr>
              <a:t>Bagging概念很簡單，從訓練資料中隨機抽取(取出後放回，n&lt;N)樣本訓練多個分類器(要多少個分類器自己設定)，每個分類器的權重一致最後用投票方式</a:t>
            </a:r>
            <a:endParaRPr sz="12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Clr>
                <a:schemeClr val="dk1"/>
              </a:buClr>
              <a:buSzPts val="1100"/>
              <a:buFont typeface="Arial"/>
              <a:buNone/>
            </a:pPr>
            <a:r>
              <a:rPr lang="zh-TW" sz="1200">
                <a:solidFill>
                  <a:srgbClr val="292929"/>
                </a:solidFill>
                <a:latin typeface="Georgia"/>
                <a:ea typeface="Georgia"/>
                <a:cs typeface="Georgia"/>
                <a:sym typeface="Georgia"/>
              </a:rPr>
              <a:t>Bagging的優點在於原始訓練樣本中有噪聲資料(不好的資料)，透過Bagging抽樣就有機會不讓有噪聲資料被訓練到，所以可以降低模型的不穩定性。</a:t>
            </a:r>
            <a:endParaRPr sz="7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zh-TW" sz="1050">
                <a:solidFill>
                  <a:srgbClr val="202122"/>
                </a:solidFill>
                <a:highlight>
                  <a:srgbClr val="FFFFFF"/>
                </a:highlight>
              </a:rPr>
              <a:t>Advantages:</a:t>
            </a:r>
            <a:endParaRPr sz="1050">
              <a:solidFill>
                <a:srgbClr val="202122"/>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zh-TW" sz="1050">
                <a:solidFill>
                  <a:srgbClr val="202122"/>
                </a:solidFill>
                <a:highlight>
                  <a:srgbClr val="FFFFFF"/>
                </a:highlight>
              </a:rPr>
              <a:t>Many weak learners aggregated typically outperform a single learner over the entire set, and has less overfit</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zh-TW" sz="1050">
                <a:solidFill>
                  <a:srgbClr val="202122"/>
                </a:solidFill>
                <a:highlight>
                  <a:srgbClr val="FFFFFF"/>
                </a:highlight>
              </a:rPr>
              <a:t>Removes variance in high-variance </a:t>
            </a:r>
            <a:r>
              <a:rPr lang="zh-TW" sz="1050">
                <a:solidFill>
                  <a:srgbClr val="0645AD"/>
                </a:solidFill>
                <a:highlight>
                  <a:srgbClr val="FFFFFF"/>
                </a:highlight>
                <a:uFill>
                  <a:noFill/>
                </a:uFill>
                <a:hlinkClick r:id="rId10">
                  <a:extLst>
                    <a:ext uri="{A12FA001-AC4F-418D-AE19-62706E023703}">
                      <ahyp:hlinkClr val="tx"/>
                    </a:ext>
                  </a:extLst>
                </a:hlinkClick>
              </a:rPr>
              <a:t>low-bias</a:t>
            </a:r>
            <a:r>
              <a:rPr lang="zh-TW" sz="1050">
                <a:solidFill>
                  <a:srgbClr val="202122"/>
                </a:solidFill>
                <a:highlight>
                  <a:srgbClr val="FFFFFF"/>
                </a:highlight>
              </a:rPr>
              <a:t> weak learner </a:t>
            </a:r>
            <a:r>
              <a:rPr baseline="30000" lang="zh-TW" sz="1500">
                <a:solidFill>
                  <a:srgbClr val="0645AD"/>
                </a:solidFill>
                <a:highlight>
                  <a:srgbClr val="FFFFFF"/>
                </a:highlight>
                <a:uFill>
                  <a:noFill/>
                </a:uFill>
                <a:hlinkClick r:id="rId11">
                  <a:extLst>
                    <a:ext uri="{A12FA001-AC4F-418D-AE19-62706E023703}">
                      <ahyp:hlinkClr val="tx"/>
                    </a:ext>
                  </a:extLst>
                </a:hlinkClick>
              </a:rPr>
              <a:t>[15]</a:t>
            </a:r>
            <a:endParaRPr baseline="30000" sz="150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zh-TW" sz="1050">
                <a:solidFill>
                  <a:srgbClr val="202122"/>
                </a:solidFill>
                <a:highlight>
                  <a:srgbClr val="FFFFFF"/>
                </a:highlight>
              </a:rPr>
              <a:t>Can be performed in </a:t>
            </a:r>
            <a:r>
              <a:rPr lang="zh-TW" sz="1050">
                <a:solidFill>
                  <a:srgbClr val="0645AD"/>
                </a:solidFill>
                <a:highlight>
                  <a:srgbClr val="FFFFFF"/>
                </a:highlight>
                <a:uFill>
                  <a:noFill/>
                </a:uFill>
                <a:hlinkClick r:id="rId12">
                  <a:extLst>
                    <a:ext uri="{A12FA001-AC4F-418D-AE19-62706E023703}">
                      <ahyp:hlinkClr val="tx"/>
                    </a:ext>
                  </a:extLst>
                </a:hlinkClick>
              </a:rPr>
              <a:t>parallel</a:t>
            </a:r>
            <a:r>
              <a:rPr lang="zh-TW" sz="1050">
                <a:solidFill>
                  <a:srgbClr val="202122"/>
                </a:solidFill>
                <a:highlight>
                  <a:srgbClr val="FFFFFF"/>
                </a:highlight>
              </a:rPr>
              <a:t>, as each separate bootstrap can be processed on its own before combination</a:t>
            </a:r>
            <a:r>
              <a:rPr baseline="30000" lang="zh-TW" sz="1500">
                <a:solidFill>
                  <a:srgbClr val="0645AD"/>
                </a:solidFill>
                <a:highlight>
                  <a:srgbClr val="FFFFFF"/>
                </a:highlight>
                <a:uFill>
                  <a:noFill/>
                </a:uFill>
                <a:hlinkClick r:id="rId13">
                  <a:extLst>
                    <a:ext uri="{A12FA001-AC4F-418D-AE19-62706E023703}">
                      <ahyp:hlinkClr val="tx"/>
                    </a:ext>
                  </a:extLst>
                </a:hlinkClick>
              </a:rPr>
              <a:t>[16]</a:t>
            </a:r>
            <a:endParaRPr baseline="30000" sz="15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zh-TW" sz="1050">
                <a:solidFill>
                  <a:srgbClr val="202122"/>
                </a:solidFill>
                <a:highlight>
                  <a:srgbClr val="FFFFFF"/>
                </a:highlight>
              </a:rPr>
              <a:t>Disadvantages:</a:t>
            </a:r>
            <a:endParaRPr sz="1050">
              <a:solidFill>
                <a:srgbClr val="202122"/>
              </a:solidFill>
              <a:highlight>
                <a:srgbClr val="FFFFFF"/>
              </a:highlight>
            </a:endParaRPr>
          </a:p>
          <a:p>
            <a:pPr indent="-295275" lvl="0" marL="685800" rtl="0" algn="l">
              <a:lnSpc>
                <a:spcPct val="115000"/>
              </a:lnSpc>
              <a:spcBef>
                <a:spcPts val="600"/>
              </a:spcBef>
              <a:spcAft>
                <a:spcPts val="0"/>
              </a:spcAft>
              <a:buClr>
                <a:srgbClr val="202122"/>
              </a:buClr>
              <a:buSzPts val="1050"/>
              <a:buChar char="●"/>
            </a:pPr>
            <a:r>
              <a:rPr lang="zh-TW" sz="1050">
                <a:solidFill>
                  <a:srgbClr val="202122"/>
                </a:solidFill>
                <a:highlight>
                  <a:srgbClr val="FFFFFF"/>
                </a:highlight>
              </a:rPr>
              <a:t>For weak learner with high bias, bagging will also carry high bias into its aggregate</a:t>
            </a:r>
            <a:r>
              <a:rPr baseline="30000" lang="zh-TW" sz="1500">
                <a:solidFill>
                  <a:srgbClr val="0645AD"/>
                </a:solidFill>
                <a:highlight>
                  <a:srgbClr val="FFFFFF"/>
                </a:highlight>
                <a:uFill>
                  <a:noFill/>
                </a:uFill>
                <a:hlinkClick r:id="rId14">
                  <a:extLst>
                    <a:ext uri="{A12FA001-AC4F-418D-AE19-62706E023703}">
                      <ahyp:hlinkClr val="tx"/>
                    </a:ext>
                  </a:extLst>
                </a:hlinkClick>
              </a:rPr>
              <a:t>[15]</a:t>
            </a:r>
            <a:endParaRPr baseline="30000" sz="1500">
              <a:solidFill>
                <a:srgbClr val="0645AD"/>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zh-TW" sz="1050">
                <a:solidFill>
                  <a:srgbClr val="202122"/>
                </a:solidFill>
                <a:highlight>
                  <a:srgbClr val="FFFFFF"/>
                </a:highlight>
              </a:rPr>
              <a:t>Loss of interpretability of a model.</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rPr lang="zh-TW" sz="1050">
                <a:solidFill>
                  <a:srgbClr val="202122"/>
                </a:solidFill>
                <a:highlight>
                  <a:srgbClr val="FFFFFF"/>
                </a:highlight>
              </a:rPr>
              <a:t>Can be computationally expensive depending on the data set</a:t>
            </a:r>
            <a:endParaRPr sz="1050">
              <a:solidFill>
                <a:srgbClr val="202122"/>
              </a:solidFill>
              <a:highlight>
                <a:srgbClr val="FFFFFF"/>
              </a:highlight>
            </a:endParaRPr>
          </a:p>
          <a:p>
            <a:pPr indent="-295275" lvl="0" marL="685800" rtl="0" algn="l">
              <a:lnSpc>
                <a:spcPct val="115000"/>
              </a:lnSpc>
              <a:spcBef>
                <a:spcPts val="0"/>
              </a:spcBef>
              <a:spcAft>
                <a:spcPts val="0"/>
              </a:spcAft>
              <a:buClr>
                <a:srgbClr val="202122"/>
              </a:buClr>
              <a:buSzPts val="1050"/>
              <a:buChar char="●"/>
            </a:pPr>
            <a:r>
              <a:t/>
            </a:r>
            <a:endParaRPr sz="1050">
              <a:solidFill>
                <a:srgbClr val="202122"/>
              </a:solidFill>
              <a:highlight>
                <a:srgbClr val="FFFFFF"/>
              </a:highlight>
            </a:endParaRPr>
          </a:p>
          <a:p>
            <a:pPr indent="0" lvl="0" marL="457200" rtl="0" algn="l">
              <a:spcBef>
                <a:spcPts val="0"/>
              </a:spcBef>
              <a:spcAft>
                <a:spcPts val="0"/>
              </a:spcAft>
              <a:buNone/>
            </a:pPr>
            <a:r>
              <a:t/>
            </a:r>
            <a:endParaRPr sz="1200">
              <a:solidFill>
                <a:srgbClr val="202122"/>
              </a:solidFill>
              <a:highlight>
                <a:srgbClr val="FFFFFF"/>
              </a:highlight>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b8e5bf88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b8e5bf88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350">
                <a:solidFill>
                  <a:srgbClr val="393939"/>
                </a:solidFill>
                <a:highlight>
                  <a:srgbClr val="FFFFFF"/>
                </a:highlight>
              </a:rPr>
              <a:t>基本上可以視為 Mean Absolute Percentage Error（MAPE）的某種改良（因為 MAPE 對於預測值高於實際值的情況沒有預測『上限』，低於的情況卻有），所以會被稱為『</a:t>
            </a:r>
            <a:r>
              <a:rPr b="1" lang="zh-TW" sz="1350">
                <a:solidFill>
                  <a:srgbClr val="393939"/>
                </a:solidFill>
                <a:highlight>
                  <a:srgbClr val="FFFFFF"/>
                </a:highlight>
              </a:rPr>
              <a:t>對稱性</a:t>
            </a:r>
            <a:r>
              <a:rPr lang="zh-TW" sz="1350">
                <a:solidFill>
                  <a:srgbClr val="393939"/>
                </a:solidFill>
                <a:highlight>
                  <a:srgbClr val="FFFFFF"/>
                </a:highlight>
              </a:rPr>
              <a:t>』（</a:t>
            </a:r>
            <a:r>
              <a:rPr b="1" lang="zh-TW" sz="1350">
                <a:solidFill>
                  <a:srgbClr val="393939"/>
                </a:solidFill>
                <a:highlight>
                  <a:srgbClr val="FFFFFF"/>
                </a:highlight>
              </a:rPr>
              <a:t>Symmetric</a:t>
            </a:r>
            <a:r>
              <a:rPr lang="zh-TW" sz="1350">
                <a:solidFill>
                  <a:srgbClr val="393939"/>
                </a:solidFill>
                <a:highlight>
                  <a:srgbClr val="FFFFFF"/>
                </a:highlight>
              </a:rPr>
              <a:t>）此評估指標多用於</a:t>
            </a:r>
            <a:r>
              <a:rPr b="1" lang="zh-TW" sz="1350">
                <a:solidFill>
                  <a:srgbClr val="393939"/>
                </a:solidFill>
                <a:highlight>
                  <a:srgbClr val="FFFFFF"/>
                </a:highlight>
              </a:rPr>
              <a:t>迴歸問題</a:t>
            </a:r>
            <a:r>
              <a:rPr lang="zh-TW" sz="1350">
                <a:solidFill>
                  <a:srgbClr val="393939"/>
                </a:solidFill>
                <a:highlight>
                  <a:srgbClr val="FFFFFF"/>
                </a:highlight>
              </a:rPr>
              <a:t>而非</a:t>
            </a:r>
            <a:r>
              <a:rPr b="1" lang="zh-TW" sz="1350">
                <a:solidFill>
                  <a:srgbClr val="393939"/>
                </a:solidFill>
                <a:highlight>
                  <a:srgbClr val="FFFFFF"/>
                </a:highlight>
              </a:rPr>
              <a:t>分類問題</a:t>
            </a:r>
            <a:r>
              <a:rPr lang="zh-TW" sz="1350">
                <a:solidFill>
                  <a:srgbClr val="393939"/>
                </a:solidFill>
                <a:highlight>
                  <a:srgbClr val="FFFFFF"/>
                </a:highlight>
              </a:rPr>
              <a:t>。</a:t>
            </a:r>
            <a:endParaRPr sz="1350">
              <a:solidFill>
                <a:srgbClr val="393939"/>
              </a:solidFill>
              <a:highlight>
                <a:srgbClr val="FFFFFF"/>
              </a:highlight>
            </a:endParaRPr>
          </a:p>
          <a:p>
            <a:pPr indent="0" lvl="0" marL="0" rtl="0" algn="l">
              <a:lnSpc>
                <a:spcPct val="115000"/>
              </a:lnSpc>
              <a:spcBef>
                <a:spcPts val="1500"/>
              </a:spcBef>
              <a:spcAft>
                <a:spcPts val="0"/>
              </a:spcAft>
              <a:buNone/>
            </a:pPr>
            <a:r>
              <a:rPr b="1" lang="zh-TW" sz="1200">
                <a:solidFill>
                  <a:srgbClr val="161616"/>
                </a:solidFill>
                <a:highlight>
                  <a:srgbClr val="FFFFFF"/>
                </a:highlight>
              </a:rPr>
              <a:t>平均絕對比例誤差 (MASE)</a:t>
            </a:r>
            <a:endParaRPr b="1" sz="1200">
              <a:solidFill>
                <a:srgbClr val="161616"/>
              </a:solidFill>
              <a:highlight>
                <a:srgbClr val="FFFFFF"/>
              </a:highlight>
            </a:endParaRPr>
          </a:p>
          <a:p>
            <a:pPr indent="0" lvl="0" marL="0" rtl="0" algn="l">
              <a:lnSpc>
                <a:spcPct val="115000"/>
              </a:lnSpc>
              <a:spcBef>
                <a:spcPts val="0"/>
              </a:spcBef>
              <a:spcAft>
                <a:spcPts val="0"/>
              </a:spcAft>
              <a:buNone/>
            </a:pPr>
            <a:r>
              <a:rPr lang="zh-TW" sz="1200">
                <a:solidFill>
                  <a:srgbClr val="161616"/>
                </a:solidFill>
                <a:highlight>
                  <a:srgbClr val="FFFFFF"/>
                </a:highlight>
              </a:rPr>
              <a:t>用於模型精確度的誤差測量。 它是由樸素模型的 MAE 劃分的 MAE。 單純模型是將時間點 t 的值預測為前一個歷程值的模型。 透過此誤差進行縮放調整意味著您可以評估該模型與樸素模型相比的品質程度。 如果 MASE 大於 1，則該模型會比樸素模型更差。 MASE 越低，與樸素模型相比，該模型越好。</a:t>
            </a:r>
            <a:endParaRPr sz="1200">
              <a:solidFill>
                <a:srgbClr val="1616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200">
                <a:solidFill>
                  <a:srgbClr val="161616"/>
                </a:solidFill>
                <a:highlight>
                  <a:srgbClr val="FFFFFF"/>
                </a:highlight>
              </a:rPr>
              <a:t>定義為測試集上的平均絕對誤差，縮放</a:t>
            </a:r>
            <a:endParaRPr sz="1200">
              <a:solidFill>
                <a:srgbClr val="1616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200">
                <a:solidFill>
                  <a:srgbClr val="161616"/>
                </a:solidFill>
                <a:highlight>
                  <a:srgbClr val="FFFFFF"/>
                </a:highlight>
              </a:rPr>
              <a:t>通過基準方法的平均絕對誤差</a:t>
            </a:r>
            <a:endParaRPr sz="1200">
              <a:solidFill>
                <a:srgbClr val="1616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200">
                <a:solidFill>
                  <a:srgbClr val="161616"/>
                </a:solidFill>
                <a:highlight>
                  <a:srgbClr val="FFFFFF"/>
                </a:highlight>
              </a:rPr>
              <a:t>訓練集。 天真的預測被用作基準，</a:t>
            </a:r>
            <a:endParaRPr sz="1200">
              <a:solidFill>
                <a:srgbClr val="1616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200">
                <a:solidFill>
                  <a:srgbClr val="161616"/>
                </a:solidFill>
                <a:highlight>
                  <a:srgbClr val="FFFFFF"/>
                </a:highlight>
              </a:rPr>
              <a:t>考慮到數據的季節性。 就這樣</a:t>
            </a:r>
            <a:endParaRPr sz="1200">
              <a:solidFill>
                <a:srgbClr val="16161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zh-TW" sz="1200">
                <a:solidFill>
                  <a:srgbClr val="161616"/>
                </a:solidFill>
                <a:highlight>
                  <a:srgbClr val="FFFFFF"/>
                </a:highlight>
              </a:rPr>
              <a:t>MASE 定義為</a:t>
            </a:r>
            <a:endParaRPr sz="1200">
              <a:solidFill>
                <a:srgbClr val="161616"/>
              </a:solidFill>
              <a:highlight>
                <a:srgbClr val="FFFFFF"/>
              </a:highlight>
            </a:endParaRPr>
          </a:p>
          <a:p>
            <a:pPr indent="0" lvl="0" marL="0" rtl="0" algn="l">
              <a:lnSpc>
                <a:spcPct val="115000"/>
              </a:lnSpc>
              <a:spcBef>
                <a:spcPts val="0"/>
              </a:spcBef>
              <a:spcAft>
                <a:spcPts val="0"/>
              </a:spcAft>
              <a:buNone/>
            </a:pPr>
            <a:r>
              <a:t/>
            </a:r>
            <a:endParaRPr sz="1200">
              <a:solidFill>
                <a:srgbClr val="161616"/>
              </a:solidFill>
              <a:highlight>
                <a:srgbClr val="FFFFFF"/>
              </a:highlight>
            </a:endParaRPr>
          </a:p>
          <a:p>
            <a:pPr indent="0" lvl="0" marL="0" rtl="0" algn="l">
              <a:lnSpc>
                <a:spcPct val="115000"/>
              </a:lnSpc>
              <a:spcBef>
                <a:spcPts val="0"/>
              </a:spcBef>
              <a:spcAft>
                <a:spcPts val="1500"/>
              </a:spcAft>
              <a:buNone/>
            </a:pPr>
            <a:r>
              <a:t/>
            </a:r>
            <a:endParaRPr sz="1350">
              <a:solidFill>
                <a:srgbClr val="393939"/>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b8e5bf88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b8e5bf88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8c0692df1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8c0692df1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c0692df1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c0692df1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b8e5bf88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b8e5bf88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統整 重點和其他方式比較是ＭＢＢ法的更好</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8b8e5bf88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8b8e5bf88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b8e5bf8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b8e5bf8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c4ca59a2a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c4ca59a2a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21da010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21da010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Then, the best model is chosen using the bias- corrected AIC. We note that, of the 30 possible models, 11 can lead to numerical instabilities, and are therefore not used by the ets function (see Hyndman &amp; Athanasopoulos, 2013, Section 7.7, for details). Thus, ets, as it is used within our bagging procedure, </a:t>
            </a:r>
            <a:r>
              <a:rPr lang="zh-TW">
                <a:solidFill>
                  <a:srgbClr val="EA4335"/>
                </a:solidFill>
              </a:rPr>
              <a:t>chooses from among 19 different models.</a:t>
            </a:r>
            <a:endParaRPr>
              <a:solidFill>
                <a:srgbClr val="EA4335"/>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b8e5bf8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b8e5bf8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b8e5bf8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b8e5bf8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Depending on the parameter λ, the transformation is essentially the identity (λ = 1), the logarithm (λ = 0), or a transformation somewhere between. </a:t>
            </a:r>
            <a:endParaRPr/>
          </a:p>
          <a:p>
            <a:pPr indent="0" lvl="0" marL="0" rtl="0" algn="l">
              <a:spcBef>
                <a:spcPts val="0"/>
              </a:spcBef>
              <a:spcAft>
                <a:spcPts val="0"/>
              </a:spcAft>
              <a:buNone/>
            </a:pPr>
            <a:r>
              <a:rPr lang="zh-TW"/>
              <a:t>One difficulty is the method of choosing the parameter λ. In this work, </a:t>
            </a:r>
            <a:r>
              <a:rPr lang="zh-TW">
                <a:solidFill>
                  <a:srgbClr val="DD3333"/>
                </a:solidFill>
              </a:rPr>
              <a:t>we restrict it to lie in the interval [0, 1],</a:t>
            </a:r>
            <a:r>
              <a:rPr lang="zh-TW"/>
              <a:t> </a:t>
            </a:r>
            <a:endParaRPr/>
          </a:p>
          <a:p>
            <a:pPr indent="0" lvl="0" marL="0" rtl="0" algn="l">
              <a:spcBef>
                <a:spcPts val="0"/>
              </a:spcBef>
              <a:spcAft>
                <a:spcPts val="0"/>
              </a:spcAft>
              <a:buNone/>
            </a:pPr>
            <a:r>
              <a:rPr lang="zh-TW"/>
              <a:t>then use the method of Guerrero (1993) to choose its value in the following 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c4ca59a2a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c4ca59a2a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Loess</a:t>
            </a:r>
            <a:r>
              <a:rPr lang="zh-TW" sz="1400">
                <a:solidFill>
                  <a:srgbClr val="595959"/>
                </a:solidFill>
                <a:latin typeface="Lato"/>
                <a:ea typeface="Lato"/>
                <a:cs typeface="Lato"/>
                <a:sym typeface="Lato"/>
              </a:rPr>
              <a:t>, parameter : d, q，used to  smoothing </a:t>
            </a:r>
            <a:endParaRPr sz="1400">
              <a:solidFill>
                <a:srgbClr val="595959"/>
              </a:solidFill>
              <a:latin typeface="Lato"/>
              <a:ea typeface="Lato"/>
              <a:cs typeface="Lato"/>
              <a:sym typeface="Lato"/>
            </a:endParaRPr>
          </a:p>
          <a:p>
            <a:pPr indent="-317500" lvl="0" marL="4572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STL used to devide trend and seasonal</a:t>
            </a:r>
            <a:endParaRPr sz="1400">
              <a:solidFill>
                <a:srgbClr val="595959"/>
              </a:solidFill>
              <a:latin typeface="Lato"/>
              <a:ea typeface="Lato"/>
              <a:cs typeface="Lato"/>
              <a:sym typeface="Lato"/>
            </a:endParaRPr>
          </a:p>
          <a:p>
            <a:pPr indent="-317500" lvl="0" marL="4572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To get a constant neighborhood of</a:t>
            </a:r>
            <a:r>
              <a:rPr b="1" lang="zh-TW" sz="1400">
                <a:solidFill>
                  <a:schemeClr val="accent3"/>
                </a:solidFill>
                <a:latin typeface="Lato"/>
                <a:ea typeface="Lato"/>
                <a:cs typeface="Lato"/>
                <a:sym typeface="Lato"/>
              </a:rPr>
              <a:t> six data points with tricubic weighting.</a:t>
            </a:r>
            <a:endParaRPr b="1" sz="1400">
              <a:solidFill>
                <a:schemeClr val="accent3"/>
              </a:solidFill>
              <a:latin typeface="Lato"/>
              <a:ea typeface="Lato"/>
              <a:cs typeface="Lato"/>
              <a:sym typeface="Lato"/>
            </a:endParaRPr>
          </a:p>
          <a:p>
            <a:pPr indent="-317500" lvl="0" marL="4572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STL consists of two recursive procedures: </a:t>
            </a:r>
            <a:endParaRPr sz="1400">
              <a:solidFill>
                <a:srgbClr val="595959"/>
              </a:solidFill>
              <a:latin typeface="Lato"/>
              <a:ea typeface="Lato"/>
              <a:cs typeface="Lato"/>
              <a:sym typeface="Lato"/>
            </a:endParaRPr>
          </a:p>
          <a:p>
            <a:pPr indent="-317500" lvl="1" marL="9144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Inner loop nested inside</a:t>
            </a:r>
            <a:endParaRPr sz="1400">
              <a:solidFill>
                <a:srgbClr val="595959"/>
              </a:solidFill>
              <a:latin typeface="Lato"/>
              <a:ea typeface="Lato"/>
              <a:cs typeface="Lato"/>
              <a:sym typeface="Lato"/>
            </a:endParaRPr>
          </a:p>
          <a:p>
            <a:pPr indent="-317500" lvl="2" marL="13716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Cycle-subseries</a:t>
            </a:r>
            <a:endParaRPr sz="1400">
              <a:solidFill>
                <a:srgbClr val="595959"/>
              </a:solidFill>
              <a:latin typeface="Lato"/>
              <a:ea typeface="Lato"/>
              <a:cs typeface="Lato"/>
              <a:sym typeface="Lato"/>
            </a:endParaRPr>
          </a:p>
          <a:p>
            <a:pPr indent="-317500" lvl="2" marL="13716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Low-Pass filter</a:t>
            </a:r>
            <a:endParaRPr sz="1400">
              <a:solidFill>
                <a:srgbClr val="595959"/>
              </a:solidFill>
              <a:latin typeface="Lato"/>
              <a:ea typeface="Lato"/>
              <a:cs typeface="Lato"/>
              <a:sym typeface="Lato"/>
            </a:endParaRPr>
          </a:p>
          <a:p>
            <a:pPr indent="-317500" lvl="1" marL="914400" rtl="0" algn="l">
              <a:lnSpc>
                <a:spcPct val="105000"/>
              </a:lnSpc>
              <a:spcBef>
                <a:spcPts val="0"/>
              </a:spcBef>
              <a:spcAft>
                <a:spcPts val="0"/>
              </a:spcAft>
              <a:buClr>
                <a:srgbClr val="595959"/>
              </a:buClr>
              <a:buSzPts val="1400"/>
              <a:buFont typeface="Lato"/>
              <a:buChar char="○"/>
            </a:pPr>
            <a:r>
              <a:rPr lang="zh-TW" sz="1400">
                <a:solidFill>
                  <a:srgbClr val="595959"/>
                </a:solidFill>
                <a:latin typeface="Lato"/>
                <a:ea typeface="Lato"/>
                <a:cs typeface="Lato"/>
                <a:sym typeface="Lato"/>
              </a:rPr>
              <a:t>Outer loop : Each pass of the outer loop consists of the inner loop followed by a computation of </a:t>
            </a:r>
            <a:r>
              <a:rPr lang="zh-TW" sz="1400">
                <a:solidFill>
                  <a:srgbClr val="EA4335"/>
                </a:solidFill>
                <a:latin typeface="Lato"/>
                <a:ea typeface="Lato"/>
                <a:cs typeface="Lato"/>
                <a:sym typeface="Lato"/>
              </a:rPr>
              <a:t>robustness weights</a:t>
            </a:r>
            <a:r>
              <a:rPr lang="zh-TW" sz="1400">
                <a:solidFill>
                  <a:srgbClr val="595959"/>
                </a:solidFill>
                <a:latin typeface="Lato"/>
                <a:ea typeface="Lato"/>
                <a:cs typeface="Lato"/>
                <a:sym typeface="Lato"/>
              </a:rPr>
              <a:t> these weights are used in the next run of the inner loop to </a:t>
            </a:r>
            <a:r>
              <a:rPr lang="zh-TW" sz="1400">
                <a:solidFill>
                  <a:srgbClr val="EA4335"/>
                </a:solidFill>
                <a:latin typeface="Lato"/>
                <a:ea typeface="Lato"/>
                <a:cs typeface="Lato"/>
                <a:sym typeface="Lato"/>
              </a:rPr>
              <a:t>reduce the influence of transient,aberrant behavior on the trend and seasonal components</a:t>
            </a:r>
            <a:endParaRPr sz="1400">
              <a:solidFill>
                <a:srgbClr val="EA4335"/>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zh-TW" sz="1300">
                <a:solidFill>
                  <a:srgbClr val="595959"/>
                </a:solidFill>
                <a:latin typeface="Lato"/>
                <a:ea typeface="Lato"/>
                <a:cs typeface="Lato"/>
                <a:sym typeface="Lato"/>
              </a:rPr>
              <a:t>Thus, ‘‘Simulating’’ an </a:t>
            </a:r>
            <a:r>
              <a:rPr lang="zh-TW" sz="1300">
                <a:solidFill>
                  <a:srgbClr val="EA4335"/>
                </a:solidFill>
                <a:latin typeface="Lato"/>
                <a:ea typeface="Lato"/>
                <a:cs typeface="Lato"/>
                <a:sym typeface="Lato"/>
              </a:rPr>
              <a:t>ETS process by decoupling the level, trend and seasonal components from the noise and treating them as independent series </a:t>
            </a:r>
            <a:r>
              <a:rPr lang="zh-TW" sz="1300">
                <a:solidFill>
                  <a:srgbClr val="595959"/>
                </a:solidFill>
                <a:latin typeface="Lato"/>
                <a:ea typeface="Lato"/>
                <a:cs typeface="Lato"/>
                <a:sym typeface="Lato"/>
              </a:rPr>
              <a:t>may not work well.</a:t>
            </a:r>
            <a:endParaRPr sz="13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zh-TW" sz="1300">
                <a:solidFill>
                  <a:srgbClr val="595959"/>
                </a:solidFill>
                <a:latin typeface="Lato"/>
                <a:ea typeface="Lato"/>
                <a:cs typeface="Lato"/>
                <a:sym typeface="Lato"/>
              </a:rPr>
              <a:t>STL decomposition, in which the trend and seasonal components are smooth and the way in which they change over time </a:t>
            </a:r>
            <a:r>
              <a:rPr lang="zh-TW" sz="1300">
                <a:solidFill>
                  <a:srgbClr val="EA4335"/>
                </a:solidFill>
                <a:latin typeface="Lato"/>
                <a:ea typeface="Lato"/>
                <a:cs typeface="Lato"/>
                <a:sym typeface="Lato"/>
              </a:rPr>
              <a:t>does not depend on the noise component directly</a:t>
            </a:r>
            <a:r>
              <a:rPr lang="zh-TW" sz="1300">
                <a:solidFill>
                  <a:srgbClr val="595959"/>
                </a:solidFill>
                <a:latin typeface="Lato"/>
                <a:ea typeface="Lato"/>
                <a:cs typeface="Lato"/>
                <a:sym typeface="Lato"/>
              </a:rPr>
              <a:t>.</a:t>
            </a:r>
            <a:endParaRPr sz="1300">
              <a:solidFill>
                <a:srgbClr val="595959"/>
              </a:solidFill>
              <a:latin typeface="Lato"/>
              <a:ea typeface="Lato"/>
              <a:cs typeface="Lato"/>
              <a:sym typeface="Lato"/>
            </a:endParaRPr>
          </a:p>
          <a:p>
            <a:pPr indent="-317500" lvl="0" marL="457200" rtl="0" algn="l">
              <a:lnSpc>
                <a:spcPct val="115000"/>
              </a:lnSpc>
              <a:spcBef>
                <a:spcPts val="0"/>
              </a:spcBef>
              <a:spcAft>
                <a:spcPts val="0"/>
              </a:spcAft>
              <a:buClr>
                <a:srgbClr val="595959"/>
              </a:buClr>
              <a:buSzPts val="1400"/>
              <a:buFont typeface="Lato"/>
              <a:buChar char="●"/>
            </a:pPr>
            <a:r>
              <a:rPr lang="zh-TW" sz="1300">
                <a:solidFill>
                  <a:srgbClr val="595959"/>
                </a:solidFill>
                <a:latin typeface="Lato"/>
                <a:ea typeface="Lato"/>
                <a:cs typeface="Lato"/>
                <a:sym typeface="Lato"/>
              </a:rPr>
              <a:t>Therefore,</a:t>
            </a:r>
            <a:r>
              <a:rPr lang="zh-TW" sz="1300">
                <a:solidFill>
                  <a:srgbClr val="FF0000"/>
                </a:solidFill>
                <a:latin typeface="Lato"/>
                <a:ea typeface="Lato"/>
                <a:cs typeface="Lato"/>
                <a:sym typeface="Lato"/>
              </a:rPr>
              <a:t> we can simulate the noise term independently in an STL decomposition using bootstrapping procedures</a:t>
            </a:r>
            <a:r>
              <a:rPr lang="zh-TW" sz="1300">
                <a:solidFill>
                  <a:srgbClr val="595959"/>
                </a:solidFill>
                <a:latin typeface="Lato"/>
                <a:ea typeface="Lato"/>
                <a:cs typeface="Lato"/>
                <a:sym typeface="Lato"/>
              </a:rPr>
              <a:t>.</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t/>
            </a:r>
            <a:endParaRPr sz="1300">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21da0103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21da0103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rgbClr val="595959"/>
                </a:solidFill>
                <a:latin typeface="Lato"/>
                <a:ea typeface="Lato"/>
                <a:cs typeface="Lato"/>
                <a:sym typeface="Lato"/>
              </a:rPr>
              <a:t>block sizes of</a:t>
            </a:r>
            <a:r>
              <a:rPr lang="zh-TW" sz="1300">
                <a:solidFill>
                  <a:srgbClr val="FF0000"/>
                </a:solidFill>
                <a:latin typeface="Lato"/>
                <a:ea typeface="Lato"/>
                <a:cs typeface="Lato"/>
                <a:sym typeface="Lato"/>
              </a:rPr>
              <a:t> l = 8 for yearly and quarterly data, and l = 24</a:t>
            </a:r>
            <a:r>
              <a:rPr lang="zh-TW" sz="1300">
                <a:solidFill>
                  <a:srgbClr val="595959"/>
                </a:solidFill>
                <a:latin typeface="Lato"/>
                <a:ea typeface="Lato"/>
                <a:cs typeface="Lato"/>
                <a:sym typeface="Lato"/>
              </a:rPr>
              <a:t> for monthly data, i.e., at least two full years, </a:t>
            </a:r>
            <a:r>
              <a:rPr lang="zh-TW" sz="1300">
                <a:solidFill>
                  <a:srgbClr val="FF0000"/>
                </a:solidFill>
                <a:latin typeface="Lato"/>
                <a:ea typeface="Lato"/>
                <a:cs typeface="Lato"/>
                <a:sym typeface="Lato"/>
              </a:rPr>
              <a:t>to ensure that any remaining seasonality is captured.</a:t>
            </a:r>
            <a:endParaRPr sz="1300">
              <a:solidFill>
                <a:srgbClr val="FF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zh-TW" sz="1300">
                <a:solidFill>
                  <a:srgbClr val="595959"/>
                </a:solidFill>
                <a:latin typeface="Lato"/>
                <a:ea typeface="Lato"/>
                <a:cs typeface="Lato"/>
                <a:sym typeface="Lato"/>
              </a:rPr>
              <a:t>For unstable procedure</a:t>
            </a:r>
            <a:endParaRPr sz="1300">
              <a:solidFill>
                <a:srgbClr val="595959"/>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zh-TW" sz="1300">
                <a:solidFill>
                  <a:srgbClr val="595959"/>
                </a:solidFill>
                <a:latin typeface="Lato"/>
                <a:ea typeface="Lato"/>
                <a:cs typeface="Lato"/>
                <a:sym typeface="Lato"/>
              </a:rPr>
              <a:t>The dependence in the data is tackled by fitting a model and then bootstrapping the residuals, assuming that they are uncorrelated. </a:t>
            </a:r>
            <a:endParaRPr sz="1300">
              <a:solidFill>
                <a:srgbClr val="595959"/>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zh-TW" sz="1300">
                <a:solidFill>
                  <a:srgbClr val="595959"/>
                </a:solidFill>
                <a:latin typeface="Lato"/>
                <a:ea typeface="Lato"/>
                <a:cs typeface="Lato"/>
                <a:sym typeface="Lato"/>
              </a:rPr>
              <a:t>This bootstrapping procedure has the disadvantage that one must assume that the model captures all of the relevant information in the time series.</a:t>
            </a:r>
            <a:endParaRPr sz="1300">
              <a:solidFill>
                <a:srgbClr val="595959"/>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zh-TW" sz="1300">
                <a:solidFill>
                  <a:srgbClr val="FF0000"/>
                </a:solidFill>
                <a:latin typeface="Lato"/>
                <a:ea typeface="Lato"/>
                <a:cs typeface="Lato"/>
                <a:sym typeface="Lato"/>
              </a:rPr>
              <a:t>The MBB has the advantage that it makes no modelling assumptions other than stationarity, </a:t>
            </a:r>
            <a:r>
              <a:rPr lang="zh-TW" sz="1300">
                <a:solidFill>
                  <a:srgbClr val="595959"/>
                </a:solidFill>
                <a:latin typeface="Lato"/>
                <a:ea typeface="Lato"/>
                <a:cs typeface="Lato"/>
                <a:sym typeface="Lato"/>
              </a:rPr>
              <a:t>whereas the sieve bootstrap assumes that the fitted model captures all of the serial correlation in the data.</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31.jpg"/><Relationship Id="rId5" Type="http://schemas.openxmlformats.org/officeDocument/2006/relationships/image" Target="../media/image34.png"/><Relationship Id="rId6" Type="http://schemas.openxmlformats.org/officeDocument/2006/relationships/image" Target="../media/image3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4.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iorzjhmll.larksuite.com/docx/doxusBaszu8CUygH1kbdCylTij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2.png"/><Relationship Id="rId21" Type="http://schemas.openxmlformats.org/officeDocument/2006/relationships/image" Target="../media/image15.png"/><Relationship Id="rId24" Type="http://schemas.openxmlformats.org/officeDocument/2006/relationships/image" Target="../media/image21.png"/><Relationship Id="rId23"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png"/><Relationship Id="rId9" Type="http://schemas.openxmlformats.org/officeDocument/2006/relationships/image" Target="../media/image5.png"/><Relationship Id="rId26" Type="http://schemas.openxmlformats.org/officeDocument/2006/relationships/image" Target="../media/image26.png"/><Relationship Id="rId25" Type="http://schemas.openxmlformats.org/officeDocument/2006/relationships/image" Target="../media/image23.png"/><Relationship Id="rId28" Type="http://schemas.openxmlformats.org/officeDocument/2006/relationships/image" Target="../media/image25.png"/><Relationship Id="rId27"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7.png"/><Relationship Id="rId11" Type="http://schemas.openxmlformats.org/officeDocument/2006/relationships/image" Target="../media/image16.png"/><Relationship Id="rId10" Type="http://schemas.openxmlformats.org/officeDocument/2006/relationships/image" Target="../media/image4.png"/><Relationship Id="rId13" Type="http://schemas.openxmlformats.org/officeDocument/2006/relationships/image" Target="../media/image9.png"/><Relationship Id="rId12" Type="http://schemas.openxmlformats.org/officeDocument/2006/relationships/image" Target="../media/image6.png"/><Relationship Id="rId15" Type="http://schemas.openxmlformats.org/officeDocument/2006/relationships/image" Target="../media/image10.png"/><Relationship Id="rId14" Type="http://schemas.openxmlformats.org/officeDocument/2006/relationships/image" Target="../media/image17.png"/><Relationship Id="rId17" Type="http://schemas.openxmlformats.org/officeDocument/2006/relationships/image" Target="../media/image14.png"/><Relationship Id="rId16" Type="http://schemas.openxmlformats.org/officeDocument/2006/relationships/image" Target="../media/image12.png"/><Relationship Id="rId19" Type="http://schemas.openxmlformats.org/officeDocument/2006/relationships/image" Target="../media/image11.png"/><Relationship Id="rId1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3900"/>
              <a:t>B</a:t>
            </a:r>
            <a:r>
              <a:rPr lang="zh-TW" sz="3900"/>
              <a:t>agging ETS </a:t>
            </a:r>
            <a:endParaRPr sz="3900"/>
          </a:p>
          <a:p>
            <a:pPr indent="0" lvl="0" marL="0" rtl="0" algn="l">
              <a:spcBef>
                <a:spcPts val="0"/>
              </a:spcBef>
              <a:spcAft>
                <a:spcPts val="0"/>
              </a:spcAft>
              <a:buNone/>
            </a:pPr>
            <a:r>
              <a:t/>
            </a:r>
            <a:endParaRPr sz="3900"/>
          </a:p>
        </p:txBody>
      </p:sp>
      <p:sp>
        <p:nvSpPr>
          <p:cNvPr id="87" name="Google Shape;87;p13"/>
          <p:cNvSpPr txBox="1"/>
          <p:nvPr>
            <p:ph idx="1" type="subTitle"/>
          </p:nvPr>
        </p:nvSpPr>
        <p:spPr>
          <a:xfrm>
            <a:off x="727952" y="4144450"/>
            <a:ext cx="7688100" cy="5412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935"/>
              <a:buNone/>
            </a:pPr>
            <a:r>
              <a:rPr b="1" lang="zh-TW" sz="1500">
                <a:latin typeface="BiauKai"/>
                <a:ea typeface="BiauKai"/>
                <a:cs typeface="BiauKai"/>
                <a:sym typeface="BiauKai"/>
              </a:rPr>
              <a:t>經碩一劉仁豪</a:t>
            </a:r>
            <a:endParaRPr b="1" sz="1500">
              <a:latin typeface="BiauKai"/>
              <a:ea typeface="BiauKai"/>
              <a:cs typeface="BiauKai"/>
              <a:sym typeface="BiauKai"/>
            </a:endParaRPr>
          </a:p>
          <a:p>
            <a:pPr indent="0" lvl="0" marL="0" rtl="0" algn="r">
              <a:lnSpc>
                <a:spcPct val="80000"/>
              </a:lnSpc>
              <a:spcBef>
                <a:spcPts val="0"/>
              </a:spcBef>
              <a:spcAft>
                <a:spcPts val="0"/>
              </a:spcAft>
              <a:buSzPts val="935"/>
              <a:buNone/>
            </a:pPr>
            <a:r>
              <a:rPr b="1" lang="zh-TW" sz="1500">
                <a:latin typeface="BiauKai"/>
                <a:ea typeface="BiauKai"/>
                <a:cs typeface="BiauKai"/>
                <a:sym typeface="BiauKai"/>
              </a:rPr>
              <a:t>經碩一鄭仲恒</a:t>
            </a:r>
            <a:endParaRPr b="1" sz="1500">
              <a:latin typeface="BiauKai"/>
              <a:ea typeface="BiauKai"/>
              <a:cs typeface="BiauKai"/>
              <a:sym typeface="BiauKai"/>
            </a:endParaRPr>
          </a:p>
        </p:txBody>
      </p:sp>
      <p:sp>
        <p:nvSpPr>
          <p:cNvPr id="88" name="Google Shape;88;p13"/>
          <p:cNvSpPr txBox="1"/>
          <p:nvPr/>
        </p:nvSpPr>
        <p:spPr>
          <a:xfrm>
            <a:off x="729450" y="1942950"/>
            <a:ext cx="576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500">
                <a:solidFill>
                  <a:schemeClr val="dk2"/>
                </a:solidFill>
                <a:latin typeface="Raleway"/>
                <a:ea typeface="Raleway"/>
                <a:cs typeface="Raleway"/>
                <a:sym typeface="Raleway"/>
              </a:rPr>
              <a:t>U</a:t>
            </a:r>
            <a:r>
              <a:rPr b="1" lang="zh-TW" sz="1500">
                <a:solidFill>
                  <a:schemeClr val="dk2"/>
                </a:solidFill>
                <a:latin typeface="Raleway"/>
                <a:ea typeface="Raleway"/>
                <a:cs typeface="Raleway"/>
                <a:sym typeface="Raleway"/>
              </a:rPr>
              <a:t>sing STL and Box-Cox</a:t>
            </a:r>
            <a:endParaRPr sz="1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791550" y="5424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zh-TW"/>
              <a:t>E</a:t>
            </a:r>
            <a:r>
              <a:rPr lang="zh-TW"/>
              <a:t>mprical data</a:t>
            </a:r>
            <a:endParaRPr/>
          </a:p>
        </p:txBody>
      </p:sp>
      <p:sp>
        <p:nvSpPr>
          <p:cNvPr id="331" name="Google Shape;331;p22"/>
          <p:cNvSpPr txBox="1"/>
          <p:nvPr>
            <p:ph idx="1" type="body"/>
          </p:nvPr>
        </p:nvSpPr>
        <p:spPr>
          <a:xfrm>
            <a:off x="522475" y="1417824"/>
            <a:ext cx="5291400" cy="3300900"/>
          </a:xfrm>
          <a:prstGeom prst="rect">
            <a:avLst/>
          </a:prstGeom>
        </p:spPr>
        <p:txBody>
          <a:bodyPr anchorCtr="0" anchor="t" bIns="91425" lIns="91425" spcFirstLastPara="1" rIns="91425" wrap="square" tIns="91425">
            <a:normAutofit fontScale="47500" lnSpcReduction="20000"/>
          </a:bodyPr>
          <a:lstStyle/>
          <a:p>
            <a:pPr indent="-317939" lvl="0" marL="457200" rtl="0" algn="l">
              <a:lnSpc>
                <a:spcPct val="100000"/>
              </a:lnSpc>
              <a:spcBef>
                <a:spcPts val="0"/>
              </a:spcBef>
              <a:spcAft>
                <a:spcPts val="0"/>
              </a:spcAft>
              <a:buClr>
                <a:srgbClr val="000000"/>
              </a:buClr>
              <a:buSzPct val="100000"/>
              <a:buFont typeface="Arial"/>
              <a:buAutoNum type="arabicPeriod"/>
            </a:pPr>
            <a:r>
              <a:rPr lang="zh-TW" sz="2961">
                <a:solidFill>
                  <a:srgbClr val="000000"/>
                </a:solidFill>
                <a:latin typeface="Arial"/>
                <a:ea typeface="Arial"/>
                <a:cs typeface="Arial"/>
                <a:sym typeface="Arial"/>
              </a:rPr>
              <a:t>Bagged(bootsrapping aggerating)：one of method in Ensemble Learning</a:t>
            </a:r>
            <a:endParaRPr sz="2961">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961">
              <a:solidFill>
                <a:srgbClr val="000000"/>
              </a:solidFill>
              <a:latin typeface="Arial"/>
              <a:ea typeface="Arial"/>
              <a:cs typeface="Arial"/>
              <a:sym typeface="Arial"/>
            </a:endParaRPr>
          </a:p>
          <a:p>
            <a:pPr indent="-317939" lvl="0" marL="457200" rtl="0" algn="l">
              <a:lnSpc>
                <a:spcPct val="100000"/>
              </a:lnSpc>
              <a:spcBef>
                <a:spcPts val="0"/>
              </a:spcBef>
              <a:spcAft>
                <a:spcPts val="0"/>
              </a:spcAft>
              <a:buClr>
                <a:srgbClr val="000000"/>
              </a:buClr>
              <a:buSzPct val="100000"/>
              <a:buFont typeface="Arial"/>
              <a:buAutoNum type="arabicPeriod"/>
            </a:pPr>
            <a:r>
              <a:rPr lang="zh-TW" sz="2961">
                <a:solidFill>
                  <a:srgbClr val="000000"/>
                </a:solidFill>
                <a:latin typeface="Arial"/>
                <a:ea typeface="Arial"/>
                <a:cs typeface="Arial"/>
                <a:sym typeface="Arial"/>
              </a:rPr>
              <a:t>BLD(BoxCox transfomation + STL or Loess)</a:t>
            </a:r>
            <a:endParaRPr sz="2961">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2961">
              <a:solidFill>
                <a:srgbClr val="000000"/>
              </a:solidFill>
              <a:latin typeface="Arial"/>
              <a:ea typeface="Arial"/>
              <a:cs typeface="Arial"/>
              <a:sym typeface="Arial"/>
            </a:endParaRPr>
          </a:p>
          <a:p>
            <a:pPr indent="-317939" lvl="0" marL="457200" rtl="0" algn="l">
              <a:lnSpc>
                <a:spcPct val="100000"/>
              </a:lnSpc>
              <a:spcBef>
                <a:spcPts val="0"/>
              </a:spcBef>
              <a:spcAft>
                <a:spcPts val="0"/>
              </a:spcAft>
              <a:buClr>
                <a:srgbClr val="000000"/>
              </a:buClr>
              <a:buSzPct val="100000"/>
              <a:buFont typeface="Arial"/>
              <a:buAutoNum type="arabicPeriod"/>
            </a:pPr>
            <a:r>
              <a:rPr lang="zh-TW" sz="2961">
                <a:solidFill>
                  <a:srgbClr val="000000"/>
                </a:solidFill>
                <a:latin typeface="Arial"/>
                <a:ea typeface="Arial"/>
                <a:cs typeface="Arial"/>
                <a:sym typeface="Arial"/>
              </a:rPr>
              <a:t>MBB&amp;Sieve bootsrap  for </a:t>
            </a:r>
            <a:r>
              <a:rPr b="1" lang="zh-TW" sz="2961"/>
              <a:t>remainder</a:t>
            </a:r>
            <a:endParaRPr b="1" sz="2961"/>
          </a:p>
          <a:p>
            <a:pPr indent="0" lvl="0" marL="457200" rtl="0" algn="l">
              <a:lnSpc>
                <a:spcPct val="100000"/>
              </a:lnSpc>
              <a:spcBef>
                <a:spcPts val="0"/>
              </a:spcBef>
              <a:spcAft>
                <a:spcPts val="0"/>
              </a:spcAft>
              <a:buNone/>
            </a:pPr>
            <a:r>
              <a:t/>
            </a:r>
            <a:endParaRPr b="1" sz="2961"/>
          </a:p>
          <a:p>
            <a:pPr indent="-317939" lvl="0" marL="457200" rtl="0" algn="l">
              <a:lnSpc>
                <a:spcPct val="100000"/>
              </a:lnSpc>
              <a:spcBef>
                <a:spcPts val="0"/>
              </a:spcBef>
              <a:spcAft>
                <a:spcPts val="0"/>
              </a:spcAft>
              <a:buSzPct val="100000"/>
              <a:buAutoNum type="arabicPeriod"/>
            </a:pPr>
            <a:r>
              <a:rPr b="1" lang="zh-TW" sz="2961"/>
              <a:t>what is Sieve bootstrap</a:t>
            </a:r>
            <a:endParaRPr b="1" sz="2961"/>
          </a:p>
          <a:p>
            <a:pPr indent="0" lvl="0" marL="0" rtl="0" algn="l">
              <a:lnSpc>
                <a:spcPct val="100000"/>
              </a:lnSpc>
              <a:spcBef>
                <a:spcPts val="0"/>
              </a:spcBef>
              <a:spcAft>
                <a:spcPts val="0"/>
              </a:spcAft>
              <a:buNone/>
            </a:pPr>
            <a:r>
              <a:t/>
            </a:r>
            <a:endParaRPr b="1" sz="2961"/>
          </a:p>
          <a:p>
            <a:pPr indent="-317939" lvl="0" marL="457200" rtl="0" algn="l">
              <a:lnSpc>
                <a:spcPct val="100000"/>
              </a:lnSpc>
              <a:spcBef>
                <a:spcPts val="0"/>
              </a:spcBef>
              <a:spcAft>
                <a:spcPts val="0"/>
              </a:spcAft>
              <a:buSzPct val="100000"/>
              <a:buAutoNum type="alphaUcPeriod"/>
            </a:pPr>
            <a:r>
              <a:rPr b="1" lang="zh-TW" sz="2961"/>
              <a:t>selecting the order p=p(n) of an AR approximation using AIC</a:t>
            </a:r>
            <a:endParaRPr b="1" sz="2961"/>
          </a:p>
          <a:p>
            <a:pPr indent="-317939" lvl="0" marL="457200" rtl="0" algn="l">
              <a:lnSpc>
                <a:spcPct val="100000"/>
              </a:lnSpc>
              <a:spcBef>
                <a:spcPts val="0"/>
              </a:spcBef>
              <a:spcAft>
                <a:spcPts val="0"/>
              </a:spcAft>
              <a:buSzPct val="100000"/>
              <a:buAutoNum type="alphaUcPeriod"/>
            </a:pPr>
            <a:r>
              <a:rPr b="1" lang="zh-TW" sz="2961"/>
              <a:t>AR model filter the residsual series obtain empirical CDF</a:t>
            </a:r>
            <a:endParaRPr b="1" sz="2961"/>
          </a:p>
          <a:p>
            <a:pPr indent="-317939" lvl="0" marL="457200" rtl="0" algn="l">
              <a:lnSpc>
                <a:spcPct val="100000"/>
              </a:lnSpc>
              <a:spcBef>
                <a:spcPts val="0"/>
              </a:spcBef>
              <a:spcAft>
                <a:spcPts val="0"/>
              </a:spcAft>
              <a:buSzPct val="100000"/>
              <a:buAutoNum type="alphaUcPeriod"/>
            </a:pPr>
            <a:r>
              <a:rPr b="1" lang="zh-TW" sz="2961"/>
              <a:t>resampling</a:t>
            </a:r>
            <a:endParaRPr b="1" sz="2961"/>
          </a:p>
          <a:p>
            <a:pPr indent="-317939" lvl="0" marL="457200" rtl="0" algn="l">
              <a:lnSpc>
                <a:spcPct val="100000"/>
              </a:lnSpc>
              <a:spcBef>
                <a:spcPts val="0"/>
              </a:spcBef>
              <a:spcAft>
                <a:spcPts val="0"/>
              </a:spcAft>
              <a:buSzPct val="100000"/>
              <a:buAutoNum type="alphaUcPeriod"/>
            </a:pPr>
            <a:r>
              <a:rPr b="1" lang="zh-TW" sz="2961"/>
              <a:t>obtain a new series</a:t>
            </a:r>
            <a:endParaRPr b="1" sz="2961"/>
          </a:p>
          <a:p>
            <a:pPr indent="-317939" lvl="0" marL="457200" rtl="0" algn="l">
              <a:lnSpc>
                <a:spcPct val="100000"/>
              </a:lnSpc>
              <a:spcBef>
                <a:spcPts val="0"/>
              </a:spcBef>
              <a:spcAft>
                <a:spcPts val="0"/>
              </a:spcAft>
              <a:buSzPct val="100000"/>
              <a:buAutoNum type="alphaUcPeriod"/>
            </a:pPr>
            <a:r>
              <a:rPr b="1" lang="zh-TW" sz="2961"/>
              <a:t>compute the AR coeffiicients obtain new series</a:t>
            </a:r>
            <a:endParaRPr b="1" sz="2961"/>
          </a:p>
          <a:p>
            <a:pPr indent="0" lvl="0" marL="0" rtl="0" algn="l">
              <a:lnSpc>
                <a:spcPct val="100000"/>
              </a:lnSpc>
              <a:spcBef>
                <a:spcPts val="0"/>
              </a:spcBef>
              <a:spcAft>
                <a:spcPts val="0"/>
              </a:spcAft>
              <a:buNone/>
            </a:pPr>
            <a:r>
              <a:t/>
            </a:r>
            <a:endParaRPr b="1" sz="1200"/>
          </a:p>
          <a:p>
            <a:pPr indent="0" lvl="0" marL="0" rtl="0" algn="l">
              <a:lnSpc>
                <a:spcPct val="100000"/>
              </a:lnSpc>
              <a:spcBef>
                <a:spcPts val="0"/>
              </a:spcBef>
              <a:spcAft>
                <a:spcPts val="0"/>
              </a:spcAft>
              <a:buNone/>
            </a:pPr>
            <a:r>
              <a:t/>
            </a:r>
            <a:endParaRPr b="1" sz="1200"/>
          </a:p>
          <a:p>
            <a:pPr indent="0" lvl="0" marL="0" rtl="0" algn="l">
              <a:spcBef>
                <a:spcPts val="0"/>
              </a:spcBef>
              <a:spcAft>
                <a:spcPts val="0"/>
              </a:spcAft>
              <a:buNone/>
            </a:pPr>
            <a:r>
              <a:t/>
            </a:r>
            <a:endParaRPr/>
          </a:p>
        </p:txBody>
      </p:sp>
      <p:graphicFrame>
        <p:nvGraphicFramePr>
          <p:cNvPr id="332" name="Google Shape;332;p22"/>
          <p:cNvGraphicFramePr/>
          <p:nvPr/>
        </p:nvGraphicFramePr>
        <p:xfrm>
          <a:off x="5908324" y="1537815"/>
          <a:ext cx="3000000" cy="3000000"/>
        </p:xfrm>
        <a:graphic>
          <a:graphicData uri="http://schemas.openxmlformats.org/drawingml/2006/table">
            <a:tbl>
              <a:tblPr>
                <a:noFill/>
                <a:tableStyleId>{4760555B-9A5C-435C-9C62-323630D38BDD}</a:tableStyleId>
              </a:tblPr>
              <a:tblGrid>
                <a:gridCol w="3068500"/>
              </a:tblGrid>
              <a:tr h="691750">
                <a:tc>
                  <a:txBody>
                    <a:bodyPr/>
                    <a:lstStyle/>
                    <a:p>
                      <a:pPr indent="0" lvl="0" marL="0" rtl="0" algn="l">
                        <a:spcBef>
                          <a:spcPts val="0"/>
                        </a:spcBef>
                        <a:spcAft>
                          <a:spcPts val="0"/>
                        </a:spcAft>
                        <a:buNone/>
                      </a:pPr>
                      <a:r>
                        <a:rPr lang="zh-TW"/>
                        <a:t>Bagged.BLD.MBB.ETS</a:t>
                      </a:r>
                      <a:endParaRPr/>
                    </a:p>
                  </a:txBody>
                  <a:tcPr marT="91425" marB="91425" marR="91425" marL="91425"/>
                </a:tc>
              </a:tr>
              <a:tr h="611350">
                <a:tc>
                  <a:txBody>
                    <a:bodyPr/>
                    <a:lstStyle/>
                    <a:p>
                      <a:pPr indent="0" lvl="0" marL="0" rtl="0" algn="l">
                        <a:spcBef>
                          <a:spcPts val="0"/>
                        </a:spcBef>
                        <a:spcAft>
                          <a:spcPts val="0"/>
                        </a:spcAft>
                        <a:buNone/>
                      </a:pPr>
                      <a:r>
                        <a:rPr lang="zh-TW"/>
                        <a:t>Bagged.ETS.Sieve.ETS</a:t>
                      </a:r>
                      <a:endParaRPr/>
                    </a:p>
                  </a:txBody>
                  <a:tcPr marT="91425" marB="91425" marR="91425" marL="91425"/>
                </a:tc>
              </a:tr>
              <a:tr h="611350">
                <a:tc>
                  <a:txBody>
                    <a:bodyPr/>
                    <a:lstStyle/>
                    <a:p>
                      <a:pPr indent="0" lvl="0" marL="0" rtl="0" algn="l">
                        <a:spcBef>
                          <a:spcPts val="0"/>
                        </a:spcBef>
                        <a:spcAft>
                          <a:spcPts val="0"/>
                        </a:spcAft>
                        <a:buNone/>
                      </a:pPr>
                      <a:r>
                        <a:rPr lang="zh-TW"/>
                        <a:t>Bagged.BLD.Sieve.ETS</a:t>
                      </a:r>
                      <a:endParaRPr/>
                    </a:p>
                  </a:txBody>
                  <a:tcPr marT="91425" marB="91425" marR="91425" marL="91425"/>
                </a:tc>
              </a:tr>
              <a:tr h="611350">
                <a:tc>
                  <a:txBody>
                    <a:bodyPr/>
                    <a:lstStyle/>
                    <a:p>
                      <a:pPr indent="0" lvl="0" marL="0" rtl="0" algn="l">
                        <a:spcBef>
                          <a:spcPts val="0"/>
                        </a:spcBef>
                        <a:spcAft>
                          <a:spcPts val="0"/>
                        </a:spcAft>
                        <a:buNone/>
                      </a:pPr>
                      <a:r>
                        <a:rPr lang="zh-TW"/>
                        <a:t>Bagged.ETS.MBB.ETS</a:t>
                      </a:r>
                      <a:endParaRPr/>
                    </a:p>
                  </a:txBody>
                  <a:tcPr marT="91425" marB="91425" marR="91425" marL="91425"/>
                </a:tc>
              </a:tr>
            </a:tbl>
          </a:graphicData>
        </a:graphic>
      </p:graphicFrame>
      <p:sp>
        <p:nvSpPr>
          <p:cNvPr id="333" name="Google Shape;333;p22"/>
          <p:cNvSpPr txBox="1"/>
          <p:nvPr>
            <p:ph idx="1" type="body"/>
          </p:nvPr>
        </p:nvSpPr>
        <p:spPr>
          <a:xfrm>
            <a:off x="5670768" y="1057585"/>
            <a:ext cx="3406800" cy="1130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2"/>
              </a:buClr>
              <a:buSzPts val="1400"/>
              <a:buFont typeface="Raleway"/>
              <a:buChar char="●"/>
            </a:pPr>
            <a:r>
              <a:rPr lang="zh-TW" sz="1400">
                <a:solidFill>
                  <a:srgbClr val="000000"/>
                </a:solidFill>
                <a:latin typeface="Arial"/>
                <a:ea typeface="Arial"/>
                <a:cs typeface="Arial"/>
                <a:sym typeface="Arial"/>
              </a:rPr>
              <a:t>compared method</a:t>
            </a:r>
            <a:endParaRPr sz="14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334" name="Google Shape;334;p22"/>
          <p:cNvPicPr preferRelativeResize="0"/>
          <p:nvPr/>
        </p:nvPicPr>
        <p:blipFill>
          <a:blip r:embed="rId3">
            <a:alphaModFix/>
          </a:blip>
          <a:stretch>
            <a:fillRect/>
          </a:stretch>
        </p:blipFill>
        <p:spPr>
          <a:xfrm>
            <a:off x="4951200" y="1159031"/>
            <a:ext cx="4982748" cy="3631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1"/>
                                        </p:tgtEl>
                                      </p:cBhvr>
                                    </p:animEffect>
                                    <p:set>
                                      <p:cBhvr>
                                        <p:cTn dur="1" fill="hold">
                                          <p:stCondLst>
                                            <p:cond delay="1000"/>
                                          </p:stCondLst>
                                        </p:cTn>
                                        <p:tgtEl>
                                          <p:spTgt spid="3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727650" y="51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Evalutaion methodology</a:t>
            </a:r>
            <a:endParaRPr/>
          </a:p>
        </p:txBody>
      </p:sp>
      <p:sp>
        <p:nvSpPr>
          <p:cNvPr id="340" name="Google Shape;340;p23"/>
          <p:cNvSpPr txBox="1"/>
          <p:nvPr>
            <p:ph idx="1" type="body"/>
          </p:nvPr>
        </p:nvSpPr>
        <p:spPr>
          <a:xfrm>
            <a:off x="729450" y="1246375"/>
            <a:ext cx="4764900" cy="301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TW" sz="1400"/>
              <a:t>smape</a:t>
            </a:r>
            <a:r>
              <a:rPr lang="zh-TW" sz="1400"/>
              <a:t>(</a:t>
            </a:r>
            <a:r>
              <a:rPr lang="zh-TW" sz="1400">
                <a:solidFill>
                  <a:srgbClr val="393939"/>
                </a:solidFill>
                <a:highlight>
                  <a:srgbClr val="FFFFFF"/>
                </a:highlight>
              </a:rPr>
              <a:t> Mean Absolute Percentage Error)</a:t>
            </a:r>
            <a:endParaRPr sz="1400">
              <a:solidFill>
                <a:srgbClr val="393939"/>
              </a:solidFill>
              <a:highlight>
                <a:srgbClr val="FFFFFF"/>
              </a:highlight>
            </a:endParaRPr>
          </a:p>
          <a:p>
            <a:pPr indent="0" lvl="0" marL="0" rtl="0" algn="l">
              <a:spcBef>
                <a:spcPts val="1200"/>
              </a:spcBef>
              <a:spcAft>
                <a:spcPts val="0"/>
              </a:spcAft>
              <a:buNone/>
            </a:pPr>
            <a:r>
              <a:rPr lang="zh-TW" sz="1400">
                <a:solidFill>
                  <a:srgbClr val="393939"/>
                </a:solidFill>
                <a:highlight>
                  <a:srgbClr val="FFFFFF"/>
                </a:highlight>
              </a:rPr>
              <a:t>Expressed as a percentage</a:t>
            </a:r>
            <a:endParaRPr sz="1400">
              <a:solidFill>
                <a:srgbClr val="393939"/>
              </a:solidFill>
              <a:highlight>
                <a:srgbClr val="FFFFFF"/>
              </a:highlight>
            </a:endParaRPr>
          </a:p>
          <a:p>
            <a:pPr indent="0" lvl="0" marL="0" rtl="0" algn="l">
              <a:spcBef>
                <a:spcPts val="1200"/>
              </a:spcBef>
              <a:spcAft>
                <a:spcPts val="0"/>
              </a:spcAft>
              <a:buNone/>
            </a:pPr>
            <a:r>
              <a:rPr lang="zh-TW" sz="1400">
                <a:solidFill>
                  <a:srgbClr val="393939"/>
                </a:solidFill>
                <a:highlight>
                  <a:srgbClr val="FFFFFF"/>
                </a:highlight>
              </a:rPr>
              <a:t>Fixes the shortcoming of the original MAPE (smape range from  (0%) to   (200%) bounds)</a:t>
            </a:r>
            <a:endParaRPr sz="1400">
              <a:solidFill>
                <a:srgbClr val="393939"/>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zh-TW" sz="1400"/>
              <a:t>mase(</a:t>
            </a:r>
            <a:r>
              <a:rPr lang="zh-TW" sz="1400"/>
              <a:t>mean absolute scaled error)</a:t>
            </a:r>
            <a:endParaRPr sz="1400"/>
          </a:p>
          <a:p>
            <a:pPr indent="0" lvl="0" marL="0" rtl="0" algn="l">
              <a:spcBef>
                <a:spcPts val="1200"/>
              </a:spcBef>
              <a:spcAft>
                <a:spcPts val="1200"/>
              </a:spcAft>
              <a:buNone/>
            </a:pPr>
            <a:r>
              <a:rPr lang="zh-TW" sz="1400"/>
              <a:t>mean absolute error on the test set ,scaled by the mean absolute error of benchmark metod on the training set</a:t>
            </a:r>
            <a:endParaRPr sz="1400"/>
          </a:p>
        </p:txBody>
      </p:sp>
      <p:pic>
        <p:nvPicPr>
          <p:cNvPr id="341" name="Google Shape;341;p23"/>
          <p:cNvPicPr preferRelativeResize="0"/>
          <p:nvPr/>
        </p:nvPicPr>
        <p:blipFill>
          <a:blip r:embed="rId4">
            <a:alphaModFix/>
          </a:blip>
          <a:stretch>
            <a:fillRect/>
          </a:stretch>
        </p:blipFill>
        <p:spPr>
          <a:xfrm>
            <a:off x="805500" y="2483475"/>
            <a:ext cx="2286674" cy="833775"/>
          </a:xfrm>
          <a:prstGeom prst="rect">
            <a:avLst/>
          </a:prstGeom>
          <a:noFill/>
          <a:ln>
            <a:noFill/>
          </a:ln>
        </p:spPr>
      </p:pic>
      <p:pic>
        <p:nvPicPr>
          <p:cNvPr id="342" name="Google Shape;342;p23"/>
          <p:cNvPicPr preferRelativeResize="0"/>
          <p:nvPr/>
        </p:nvPicPr>
        <p:blipFill>
          <a:blip r:embed="rId5">
            <a:alphaModFix/>
          </a:blip>
          <a:stretch>
            <a:fillRect/>
          </a:stretch>
        </p:blipFill>
        <p:spPr>
          <a:xfrm>
            <a:off x="805500" y="4111700"/>
            <a:ext cx="1880132" cy="833775"/>
          </a:xfrm>
          <a:prstGeom prst="rect">
            <a:avLst/>
          </a:prstGeom>
          <a:noFill/>
          <a:ln>
            <a:noFill/>
          </a:ln>
        </p:spPr>
      </p:pic>
      <p:pic>
        <p:nvPicPr>
          <p:cNvPr id="343" name="Google Shape;343;p23"/>
          <p:cNvPicPr preferRelativeResize="0"/>
          <p:nvPr/>
        </p:nvPicPr>
        <p:blipFill>
          <a:blip r:embed="rId6">
            <a:alphaModFix/>
          </a:blip>
          <a:stretch>
            <a:fillRect/>
          </a:stretch>
        </p:blipFill>
        <p:spPr>
          <a:xfrm>
            <a:off x="5494275" y="1087500"/>
            <a:ext cx="3151674" cy="375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822500" y="585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Year data</a:t>
            </a:r>
            <a:endParaRPr/>
          </a:p>
        </p:txBody>
      </p:sp>
      <p:graphicFrame>
        <p:nvGraphicFramePr>
          <p:cNvPr id="349" name="Google Shape;349;p24"/>
          <p:cNvGraphicFramePr/>
          <p:nvPr/>
        </p:nvGraphicFramePr>
        <p:xfrm>
          <a:off x="822500" y="1519275"/>
          <a:ext cx="3000000" cy="3000000"/>
        </p:xfrm>
        <a:graphic>
          <a:graphicData uri="http://schemas.openxmlformats.org/drawingml/2006/table">
            <a:tbl>
              <a:tblPr>
                <a:noFill/>
                <a:tableStyleId>{4760555B-9A5C-435C-9C62-323630D38BDD}</a:tableStyleId>
              </a:tblPr>
              <a:tblGrid>
                <a:gridCol w="3619500"/>
                <a:gridCol w="3619500"/>
              </a:tblGrid>
              <a:tr h="100000">
                <a:tc>
                  <a:txBody>
                    <a:bodyPr/>
                    <a:lstStyle/>
                    <a:p>
                      <a:pPr indent="0" lvl="0" marL="0" rtl="0" algn="l">
                        <a:spcBef>
                          <a:spcPts val="0"/>
                        </a:spcBef>
                        <a:spcAft>
                          <a:spcPts val="0"/>
                        </a:spcAft>
                        <a:buNone/>
                      </a:pPr>
                      <a:r>
                        <a:rPr lang="zh-TW"/>
                        <a:t>method</a:t>
                      </a:r>
                      <a:endParaRPr/>
                    </a:p>
                  </a:txBody>
                  <a:tcPr marT="91425" marB="91425" marR="91425" marL="91425"/>
                </a:tc>
                <a:tc>
                  <a:txBody>
                    <a:bodyPr/>
                    <a:lstStyle/>
                    <a:p>
                      <a:pPr indent="0" lvl="0" marL="0" rtl="0" algn="l">
                        <a:spcBef>
                          <a:spcPts val="0"/>
                        </a:spcBef>
                        <a:spcAft>
                          <a:spcPts val="0"/>
                        </a:spcAft>
                        <a:buNone/>
                      </a:pPr>
                      <a:r>
                        <a:rPr lang="zh-TW"/>
                        <a:t>p-value</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Bagged.BLD.sieve.ETS(control variable)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X</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0.438</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Bagged.BLD.MBB.ETS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0.438</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Bagged.ETS.Sieve.ETS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solidFill>
                            <a:srgbClr val="FF0000"/>
                          </a:solidFill>
                        </a:rPr>
                        <a:t>0.034</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Bagged.ETS.MBB.ETS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solidFill>
                            <a:srgbClr val="FF0000"/>
                          </a:solidFill>
                          <a:highlight>
                            <a:srgbClr val="FFFFFF"/>
                          </a:highlight>
                        </a:rPr>
                        <a:t>0.0000395</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a:t>
                      </a:r>
                      <a:r>
                        <a:rPr lang="zh-TW">
                          <a:latin typeface="Lato"/>
                          <a:ea typeface="Lato"/>
                          <a:cs typeface="Lato"/>
                          <a:sym typeface="Lato"/>
                        </a:rPr>
                        <a:t>level of significance 0.05)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350" name="Google Shape;350;p24"/>
          <p:cNvPicPr preferRelativeResize="0"/>
          <p:nvPr/>
        </p:nvPicPr>
        <p:blipFill>
          <a:blip r:embed="rId4">
            <a:alphaModFix/>
          </a:blip>
          <a:stretch>
            <a:fillRect/>
          </a:stretch>
        </p:blipFill>
        <p:spPr>
          <a:xfrm>
            <a:off x="837219" y="1260625"/>
            <a:ext cx="7361957" cy="388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0"/>
                                        </p:tgtEl>
                                      </p:cBhvr>
                                    </p:animEffect>
                                    <p:set>
                                      <p:cBhvr>
                                        <p:cTn dur="1" fill="hold">
                                          <p:stCondLst>
                                            <p:cond delay="1000"/>
                                          </p:stCondLst>
                                        </p:cTn>
                                        <p:tgtEl>
                                          <p:spTgt spid="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727650" y="647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a:t>
            </a:r>
            <a:r>
              <a:rPr lang="zh-TW"/>
              <a:t>uarterly</a:t>
            </a:r>
            <a:endParaRPr/>
          </a:p>
        </p:txBody>
      </p:sp>
      <p:graphicFrame>
        <p:nvGraphicFramePr>
          <p:cNvPr id="356" name="Google Shape;356;p25"/>
          <p:cNvGraphicFramePr/>
          <p:nvPr/>
        </p:nvGraphicFramePr>
        <p:xfrm>
          <a:off x="727650" y="1502934"/>
          <a:ext cx="3000000" cy="3000000"/>
        </p:xfrm>
        <a:graphic>
          <a:graphicData uri="http://schemas.openxmlformats.org/drawingml/2006/table">
            <a:tbl>
              <a:tblPr>
                <a:noFill/>
                <a:tableStyleId>{4760555B-9A5C-435C-9C62-323630D38BDD}</a:tableStyleId>
              </a:tblPr>
              <a:tblGrid>
                <a:gridCol w="3619500"/>
                <a:gridCol w="3619500"/>
              </a:tblGrid>
              <a:tr h="100000">
                <a:tc>
                  <a:txBody>
                    <a:bodyPr/>
                    <a:lstStyle/>
                    <a:p>
                      <a:pPr indent="0" lvl="0" marL="0" rtl="0" algn="l">
                        <a:spcBef>
                          <a:spcPts val="0"/>
                        </a:spcBef>
                        <a:spcAft>
                          <a:spcPts val="0"/>
                        </a:spcAft>
                        <a:buNone/>
                      </a:pPr>
                      <a:r>
                        <a:rPr lang="zh-TW"/>
                        <a:t>method</a:t>
                      </a:r>
                      <a:endParaRPr/>
                    </a:p>
                  </a:txBody>
                  <a:tcPr marT="91425" marB="91425" marR="91425" marL="91425"/>
                </a:tc>
                <a:tc>
                  <a:txBody>
                    <a:bodyPr/>
                    <a:lstStyle/>
                    <a:p>
                      <a:pPr indent="0" lvl="0" marL="0" rtl="0" algn="l">
                        <a:spcBef>
                          <a:spcPts val="0"/>
                        </a:spcBef>
                        <a:spcAft>
                          <a:spcPts val="0"/>
                        </a:spcAft>
                        <a:buNone/>
                      </a:pPr>
                      <a:r>
                        <a:rPr lang="zh-TW"/>
                        <a:t>p-value</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Bagged.BLD.MBB.ETS(control variable)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X</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0.354</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Bagged.BLD.Sieve.ETS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0.147</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Bagged.ETS.Sieve.ETS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solidFill>
                            <a:srgbClr val="FF0000"/>
                          </a:solidFill>
                        </a:rPr>
                        <a:t>6.94X10^-7</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Bagged.ETS.MBB.ETS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solidFill>
                            <a:srgbClr val="FF0000"/>
                          </a:solidFill>
                          <a:highlight>
                            <a:srgbClr val="FFFFFF"/>
                          </a:highlight>
                        </a:rPr>
                        <a:t>5.00X10^-8</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a:t>
                      </a:r>
                      <a:r>
                        <a:rPr lang="zh-TW">
                          <a:latin typeface="Lato"/>
                          <a:ea typeface="Lato"/>
                          <a:cs typeface="Lato"/>
                          <a:sym typeface="Lato"/>
                        </a:rPr>
                        <a:t>level of significance</a:t>
                      </a:r>
                      <a:r>
                        <a:rPr lang="zh-TW">
                          <a:latin typeface="Lato"/>
                          <a:ea typeface="Lato"/>
                          <a:cs typeface="Lato"/>
                          <a:sym typeface="Lato"/>
                        </a:rPr>
                        <a:t>0.05)</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357" name="Google Shape;357;p25"/>
          <p:cNvPicPr preferRelativeResize="0"/>
          <p:nvPr/>
        </p:nvPicPr>
        <p:blipFill>
          <a:blip r:embed="rId3">
            <a:alphaModFix/>
          </a:blip>
          <a:stretch>
            <a:fillRect/>
          </a:stretch>
        </p:blipFill>
        <p:spPr>
          <a:xfrm>
            <a:off x="727650" y="1313300"/>
            <a:ext cx="7515624" cy="3830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7"/>
                                        </p:tgtEl>
                                      </p:cBhvr>
                                    </p:animEffect>
                                    <p:set>
                                      <p:cBhvr>
                                        <p:cTn dur="1" fill="hold">
                                          <p:stCondLst>
                                            <p:cond delay="1000"/>
                                          </p:stCondLst>
                                        </p:cTn>
                                        <p:tgtEl>
                                          <p:spTgt spid="3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727650" y="647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Monthly</a:t>
            </a:r>
            <a:endParaRPr/>
          </a:p>
        </p:txBody>
      </p:sp>
      <p:graphicFrame>
        <p:nvGraphicFramePr>
          <p:cNvPr id="363" name="Google Shape;363;p26"/>
          <p:cNvGraphicFramePr/>
          <p:nvPr/>
        </p:nvGraphicFramePr>
        <p:xfrm>
          <a:off x="729438" y="1580709"/>
          <a:ext cx="3000000" cy="3000000"/>
        </p:xfrm>
        <a:graphic>
          <a:graphicData uri="http://schemas.openxmlformats.org/drawingml/2006/table">
            <a:tbl>
              <a:tblPr>
                <a:noFill/>
                <a:tableStyleId>{4760555B-9A5C-435C-9C62-323630D38BDD}</a:tableStyleId>
              </a:tblPr>
              <a:tblGrid>
                <a:gridCol w="3619500"/>
                <a:gridCol w="3619500"/>
              </a:tblGrid>
              <a:tr h="100000">
                <a:tc>
                  <a:txBody>
                    <a:bodyPr/>
                    <a:lstStyle/>
                    <a:p>
                      <a:pPr indent="0" lvl="0" marL="0" rtl="0" algn="l">
                        <a:spcBef>
                          <a:spcPts val="0"/>
                        </a:spcBef>
                        <a:spcAft>
                          <a:spcPts val="0"/>
                        </a:spcAft>
                        <a:buNone/>
                      </a:pPr>
                      <a:r>
                        <a:rPr lang="zh-TW"/>
                        <a:t>method</a:t>
                      </a:r>
                      <a:endParaRPr/>
                    </a:p>
                  </a:txBody>
                  <a:tcPr marT="91425" marB="91425" marR="91425" marL="91425"/>
                </a:tc>
                <a:tc>
                  <a:txBody>
                    <a:bodyPr/>
                    <a:lstStyle/>
                    <a:p>
                      <a:pPr indent="0" lvl="0" marL="0" rtl="0" algn="l">
                        <a:spcBef>
                          <a:spcPts val="0"/>
                        </a:spcBef>
                        <a:spcAft>
                          <a:spcPts val="0"/>
                        </a:spcAft>
                        <a:buNone/>
                      </a:pPr>
                      <a:r>
                        <a:rPr lang="zh-TW"/>
                        <a:t>p-value</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Bagged.BLD.MBB.ETS(control variable)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X</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Bagged.BLD.SIeve.ETS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0.338</a:t>
                      </a:r>
                      <a:endParaRPr/>
                    </a:p>
                  </a:txBody>
                  <a:tcPr marT="91425" marB="91425" marR="91425" marL="91425"/>
                </a:tc>
              </a:tr>
              <a:tr h="381000">
                <a:tc>
                  <a:txBody>
                    <a:bodyPr/>
                    <a:lstStyle/>
                    <a:p>
                      <a:pPr indent="0" lvl="0" marL="0" rtl="0" algn="l">
                        <a:spcBef>
                          <a:spcPts val="0"/>
                        </a:spcBef>
                        <a:spcAft>
                          <a:spcPts val="0"/>
                        </a:spcAft>
                        <a:buNone/>
                      </a:pPr>
                      <a:r>
                        <a:rPr lang="zh-TW">
                          <a:latin typeface="Lato"/>
                          <a:ea typeface="Lato"/>
                          <a:cs typeface="Lato"/>
                          <a:sym typeface="Lato"/>
                        </a:rPr>
                        <a:t>Bagged.BLD.Sieve.ETS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zh-TW"/>
                        <a:t>3.70X10^-6</a:t>
                      </a:r>
                      <a:endParaRPr/>
                    </a:p>
                  </a:txBody>
                  <a:tcPr marT="91425" marB="91425" marR="91425" marL="91425"/>
                </a:tc>
              </a:tr>
              <a:tr h="381000">
                <a:tc>
                  <a:txBody>
                    <a:bodyPr/>
                    <a:lstStyle/>
                    <a:p>
                      <a:pPr indent="0" lvl="0" marL="0" rtl="0" algn="l">
                        <a:spcBef>
                          <a:spcPts val="0"/>
                        </a:spcBef>
                        <a:spcAft>
                          <a:spcPts val="0"/>
                        </a:spcAft>
                        <a:buNone/>
                      </a:pPr>
                      <a:r>
                        <a:rPr lang="zh-TW"/>
                        <a:t>ETS</a:t>
                      </a:r>
                      <a:endParaRPr/>
                    </a:p>
                  </a:txBody>
                  <a:tcPr marT="91425" marB="91425" marR="91425" marL="91425"/>
                </a:tc>
                <a:tc>
                  <a:txBody>
                    <a:bodyPr/>
                    <a:lstStyle/>
                    <a:p>
                      <a:pPr indent="0" lvl="0" marL="0" rtl="0" algn="l">
                        <a:spcBef>
                          <a:spcPts val="0"/>
                        </a:spcBef>
                        <a:spcAft>
                          <a:spcPts val="0"/>
                        </a:spcAft>
                        <a:buNone/>
                      </a:pPr>
                      <a:r>
                        <a:rPr lang="zh-TW">
                          <a:solidFill>
                            <a:srgbClr val="FF0000"/>
                          </a:solidFill>
                        </a:rPr>
                        <a:t>4.32X10^-8</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t>Bagged.ETS.MBB.ETS</a:t>
                      </a:r>
                      <a:endParaRPr/>
                    </a:p>
                  </a:txBody>
                  <a:tcPr marT="91425" marB="91425" marR="91425" marL="91425"/>
                </a:tc>
                <a:tc>
                  <a:txBody>
                    <a:bodyPr/>
                    <a:lstStyle/>
                    <a:p>
                      <a:pPr indent="0" lvl="0" marL="0" rtl="0" algn="l">
                        <a:spcBef>
                          <a:spcPts val="0"/>
                        </a:spcBef>
                        <a:spcAft>
                          <a:spcPts val="0"/>
                        </a:spcAft>
                        <a:buNone/>
                      </a:pPr>
                      <a:r>
                        <a:rPr lang="zh-TW">
                          <a:solidFill>
                            <a:srgbClr val="FF0000"/>
                          </a:solidFill>
                          <a:highlight>
                            <a:srgbClr val="FFFFFF"/>
                          </a:highlight>
                        </a:rPr>
                        <a:t>5.17X10^-11</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zh-TW"/>
                        <a:t>(</a:t>
                      </a:r>
                      <a:r>
                        <a:rPr b="1" lang="zh-TW" sz="1100">
                          <a:highlight>
                            <a:schemeClr val="lt1"/>
                          </a:highlight>
                          <a:latin typeface="Georgia"/>
                          <a:ea typeface="Georgia"/>
                          <a:cs typeface="Georgia"/>
                          <a:sym typeface="Georgia"/>
                        </a:rPr>
                        <a:t>level of significance</a:t>
                      </a:r>
                      <a:r>
                        <a:rPr b="1" lang="zh-TW" sz="1100">
                          <a:highlight>
                            <a:srgbClr val="DDEEFF"/>
                          </a:highlight>
                          <a:latin typeface="Georgia"/>
                          <a:ea typeface="Georgia"/>
                          <a:cs typeface="Georgia"/>
                          <a:sym typeface="Georgia"/>
                        </a:rPr>
                        <a:t> </a:t>
                      </a:r>
                      <a:r>
                        <a:rPr lang="zh-TW"/>
                        <a:t>0.05)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364" name="Google Shape;364;p26"/>
          <p:cNvPicPr preferRelativeResize="0"/>
          <p:nvPr/>
        </p:nvPicPr>
        <p:blipFill>
          <a:blip r:embed="rId3">
            <a:alphaModFix/>
          </a:blip>
          <a:stretch>
            <a:fillRect/>
          </a:stretch>
        </p:blipFill>
        <p:spPr>
          <a:xfrm>
            <a:off x="729450" y="1321100"/>
            <a:ext cx="7239000" cy="368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64"/>
                                        </p:tgtEl>
                                      </p:cBhvr>
                                    </p:animEffect>
                                    <p:set>
                                      <p:cBhvr>
                                        <p:cTn dur="1" fill="hold">
                                          <p:stCondLst>
                                            <p:cond delay="1000"/>
                                          </p:stCondLst>
                                        </p:cTn>
                                        <p:tgtEl>
                                          <p:spTgt spid="3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type="title"/>
          </p:nvPr>
        </p:nvSpPr>
        <p:spPr>
          <a:xfrm>
            <a:off x="729450" y="620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a:t>
            </a:r>
            <a:endParaRPr/>
          </a:p>
        </p:txBody>
      </p:sp>
      <p:sp>
        <p:nvSpPr>
          <p:cNvPr id="370" name="Google Shape;370;p27"/>
          <p:cNvSpPr txBox="1"/>
          <p:nvPr/>
        </p:nvSpPr>
        <p:spPr>
          <a:xfrm>
            <a:off x="729450" y="1480025"/>
            <a:ext cx="7413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latin typeface="Lato"/>
                <a:ea typeface="Lato"/>
                <a:cs typeface="Lato"/>
                <a:sym typeface="Lato"/>
              </a:rPr>
              <a:t>Bagged.BLD.MBB.ETS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1.statistically significant in the monthly series</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2</a:t>
            </a:r>
            <a:r>
              <a:rPr b="1" lang="zh-TW">
                <a:latin typeface="Lato"/>
                <a:ea typeface="Lato"/>
                <a:cs typeface="Lato"/>
                <a:sym typeface="Lato"/>
              </a:rPr>
              <a:t>.NOT  </a:t>
            </a:r>
            <a:r>
              <a:rPr b="1" lang="zh-TW">
                <a:latin typeface="Lato"/>
                <a:ea typeface="Lato"/>
                <a:cs typeface="Lato"/>
                <a:sym typeface="Lato"/>
              </a:rPr>
              <a:t>statistically significant  in the year/quarterly</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why?</a:t>
            </a:r>
            <a:endParaRPr>
              <a:latin typeface="Lato"/>
              <a:ea typeface="Lato"/>
              <a:cs typeface="Lato"/>
              <a:sym typeface="Lato"/>
            </a:endParaRPr>
          </a:p>
          <a:p>
            <a:pPr indent="0" lvl="0" marL="0" rtl="0" algn="l">
              <a:spcBef>
                <a:spcPts val="0"/>
              </a:spcBef>
              <a:spcAft>
                <a:spcPts val="0"/>
              </a:spcAft>
              <a:buNone/>
            </a:pPr>
            <a:r>
              <a:rPr lang="zh-TW">
                <a:latin typeface="Lato"/>
                <a:ea typeface="Lato"/>
                <a:cs typeface="Lato"/>
                <a:sym typeface="Lato"/>
              </a:rPr>
              <a:t>the monthly series is much longer (18 preiods), tests with greater power</a:t>
            </a:r>
            <a:endParaRPr>
              <a:latin typeface="Lato"/>
              <a:ea typeface="Lato"/>
              <a:cs typeface="Lato"/>
              <a:sym typeface="Lato"/>
            </a:endParaRPr>
          </a:p>
          <a:p>
            <a:pPr indent="0" lvl="0" marL="0" rtl="0" algn="l">
              <a:spcBef>
                <a:spcPts val="0"/>
              </a:spcBef>
              <a:spcAft>
                <a:spcPts val="0"/>
              </a:spcAft>
              <a:buNone/>
            </a:pPr>
            <a:r>
              <a:rPr b="1" lang="zh-TW">
                <a:latin typeface="Lato"/>
                <a:ea typeface="Lato"/>
                <a:cs typeface="Lato"/>
                <a:sym typeface="Lato"/>
              </a:rPr>
              <a:t>the year/quarterly series are too short for the differences</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805425" y="59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sz="2400">
                <a:solidFill>
                  <a:srgbClr val="292929"/>
                </a:solidFill>
                <a:highlight>
                  <a:srgbClr val="FFFFFF"/>
                </a:highlight>
                <a:latin typeface="Arial"/>
                <a:ea typeface="Arial"/>
                <a:cs typeface="Arial"/>
                <a:sym typeface="Arial"/>
              </a:rPr>
              <a:t>References</a:t>
            </a:r>
            <a:r>
              <a:rPr lang="zh-TW"/>
              <a:t>＆</a:t>
            </a:r>
            <a:r>
              <a:rPr lang="zh-TW" sz="2400">
                <a:solidFill>
                  <a:srgbClr val="292929"/>
                </a:solidFill>
                <a:highlight>
                  <a:srgbClr val="FFFFFF"/>
                </a:highlight>
                <a:latin typeface="Arial"/>
                <a:ea typeface="Arial"/>
                <a:cs typeface="Arial"/>
                <a:sym typeface="Arial"/>
              </a:rPr>
              <a:t>Recommending Papers</a:t>
            </a:r>
            <a:endParaRPr sz="24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76" name="Google Shape;376;p28"/>
          <p:cNvSpPr txBox="1"/>
          <p:nvPr>
            <p:ph idx="1" type="body"/>
          </p:nvPr>
        </p:nvSpPr>
        <p:spPr>
          <a:xfrm>
            <a:off x="805425" y="1317475"/>
            <a:ext cx="7688700" cy="3329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zh-TW" sz="4650">
                <a:solidFill>
                  <a:srgbClr val="2E2E2E"/>
                </a:solidFill>
                <a:latin typeface="Raleway"/>
                <a:ea typeface="Raleway"/>
                <a:cs typeface="Raleway"/>
                <a:sym typeface="Raleway"/>
              </a:rPr>
              <a:t>Bagging Predictors</a:t>
            </a:r>
            <a:endParaRPr b="1" sz="4650">
              <a:solidFill>
                <a:srgbClr val="2E2E2E"/>
              </a:solidFill>
              <a:latin typeface="Raleway"/>
              <a:ea typeface="Raleway"/>
              <a:cs typeface="Raleway"/>
              <a:sym typeface="Raleway"/>
            </a:endParaRPr>
          </a:p>
          <a:p>
            <a:pPr indent="0" lvl="0" marL="0" rtl="0" algn="l">
              <a:spcBef>
                <a:spcPts val="0"/>
              </a:spcBef>
              <a:spcAft>
                <a:spcPts val="0"/>
              </a:spcAft>
              <a:buNone/>
            </a:pPr>
            <a:r>
              <a:rPr lang="zh-TW" sz="4500">
                <a:solidFill>
                  <a:srgbClr val="505050"/>
                </a:solidFill>
                <a:latin typeface="Raleway"/>
                <a:ea typeface="Raleway"/>
                <a:cs typeface="Raleway"/>
                <a:sym typeface="Raleway"/>
              </a:rPr>
              <a:t>Bbeiman L</a:t>
            </a:r>
            <a:r>
              <a:rPr i="1" lang="zh-TW" sz="4500">
                <a:solidFill>
                  <a:srgbClr val="505050"/>
                </a:solidFill>
                <a:latin typeface="Raleway"/>
                <a:ea typeface="Raleway"/>
                <a:cs typeface="Raleway"/>
                <a:sym typeface="Raleway"/>
              </a:rPr>
              <a:t>(1996) 123-140</a:t>
            </a:r>
            <a:endParaRPr i="1" sz="4500">
              <a:solidFill>
                <a:srgbClr val="505050"/>
              </a:solidFill>
              <a:latin typeface="Raleway"/>
              <a:ea typeface="Raleway"/>
              <a:cs typeface="Raleway"/>
              <a:sym typeface="Raleway"/>
            </a:endParaRPr>
          </a:p>
          <a:p>
            <a:pPr indent="0" lvl="0" marL="0" rtl="0" algn="l">
              <a:spcBef>
                <a:spcPts val="0"/>
              </a:spcBef>
              <a:spcAft>
                <a:spcPts val="0"/>
              </a:spcAft>
              <a:buNone/>
            </a:pPr>
            <a:r>
              <a:rPr b="1" lang="zh-TW" sz="4650">
                <a:solidFill>
                  <a:srgbClr val="2E2E2E"/>
                </a:solidFill>
                <a:latin typeface="Raleway"/>
                <a:ea typeface="Raleway"/>
                <a:cs typeface="Raleway"/>
                <a:sym typeface="Raleway"/>
              </a:rPr>
              <a:t>FORECASTING TIME SERIES WITH BOOT.EXPOS PROCEDURE </a:t>
            </a:r>
            <a:endParaRPr b="1" sz="4650">
              <a:solidFill>
                <a:srgbClr val="2E2E2E"/>
              </a:solidFill>
              <a:latin typeface="Raleway"/>
              <a:ea typeface="Raleway"/>
              <a:cs typeface="Raleway"/>
              <a:sym typeface="Raleway"/>
            </a:endParaRPr>
          </a:p>
          <a:p>
            <a:pPr indent="0" lvl="0" marL="0" rtl="0" algn="l">
              <a:spcBef>
                <a:spcPts val="0"/>
              </a:spcBef>
              <a:spcAft>
                <a:spcPts val="0"/>
              </a:spcAft>
              <a:buNone/>
            </a:pPr>
            <a:r>
              <a:rPr b="1" lang="zh-TW" sz="4650">
                <a:solidFill>
                  <a:srgbClr val="2E2E2E"/>
                </a:solidFill>
                <a:latin typeface="Raleway"/>
                <a:ea typeface="Raleway"/>
                <a:cs typeface="Raleway"/>
                <a:sym typeface="Raleway"/>
              </a:rPr>
              <a:t>*</a:t>
            </a:r>
            <a:r>
              <a:rPr lang="zh-TW" sz="4500">
                <a:solidFill>
                  <a:srgbClr val="505050"/>
                </a:solidFill>
                <a:latin typeface="Raleway"/>
                <a:ea typeface="Raleway"/>
                <a:cs typeface="Raleway"/>
                <a:sym typeface="Raleway"/>
              </a:rPr>
              <a:t>Cordeiro C, Neves M</a:t>
            </a:r>
            <a:r>
              <a:rPr i="1" lang="zh-TW" sz="4500">
                <a:solidFill>
                  <a:srgbClr val="505050"/>
                </a:solidFill>
                <a:latin typeface="Raleway"/>
                <a:ea typeface="Raleway"/>
                <a:cs typeface="Raleway"/>
                <a:sym typeface="Raleway"/>
              </a:rPr>
              <a:t>(2009) 135-149</a:t>
            </a:r>
            <a:endParaRPr i="1" sz="4500">
              <a:solidFill>
                <a:srgbClr val="505050"/>
              </a:solidFill>
              <a:latin typeface="Raleway"/>
              <a:ea typeface="Raleway"/>
              <a:cs typeface="Raleway"/>
              <a:sym typeface="Raleway"/>
            </a:endParaRPr>
          </a:p>
          <a:p>
            <a:pPr indent="0" lvl="0" marL="0" rtl="0" algn="l">
              <a:spcBef>
                <a:spcPts val="0"/>
              </a:spcBef>
              <a:spcAft>
                <a:spcPts val="0"/>
              </a:spcAft>
              <a:buNone/>
            </a:pPr>
            <a:r>
              <a:rPr b="1" lang="zh-TW" sz="4650">
                <a:solidFill>
                  <a:srgbClr val="2E2E2E"/>
                </a:solidFill>
                <a:latin typeface="Raleway"/>
                <a:ea typeface="Raleway"/>
                <a:cs typeface="Raleway"/>
                <a:sym typeface="Raleway"/>
              </a:rPr>
              <a:t>STL:A Seasonal-Trend Decomposition Procedure Based on Loess</a:t>
            </a:r>
            <a:endParaRPr b="1" sz="4650">
              <a:solidFill>
                <a:srgbClr val="2E2E2E"/>
              </a:solidFill>
              <a:latin typeface="Raleway"/>
              <a:ea typeface="Raleway"/>
              <a:cs typeface="Raleway"/>
              <a:sym typeface="Raleway"/>
            </a:endParaRPr>
          </a:p>
          <a:p>
            <a:pPr indent="0" lvl="0" marL="0" rtl="0" algn="l">
              <a:spcBef>
                <a:spcPts val="0"/>
              </a:spcBef>
              <a:spcAft>
                <a:spcPts val="0"/>
              </a:spcAft>
              <a:buNone/>
            </a:pPr>
            <a:r>
              <a:rPr lang="zh-TW" sz="4500">
                <a:solidFill>
                  <a:srgbClr val="505050"/>
                </a:solidFill>
                <a:latin typeface="Raleway"/>
                <a:ea typeface="Raleway"/>
                <a:cs typeface="Raleway"/>
                <a:sym typeface="Raleway"/>
              </a:rPr>
              <a:t>Robert B. Cleveland</a:t>
            </a:r>
            <a:r>
              <a:rPr lang="zh-TW" sz="4800">
                <a:solidFill>
                  <a:srgbClr val="000000"/>
                </a:solidFill>
                <a:latin typeface="Raleway"/>
                <a:ea typeface="Raleway"/>
                <a:cs typeface="Raleway"/>
                <a:sym typeface="Raleway"/>
              </a:rPr>
              <a:t> </a:t>
            </a:r>
            <a:r>
              <a:rPr i="1" lang="zh-TW" sz="4500">
                <a:solidFill>
                  <a:srgbClr val="505050"/>
                </a:solidFill>
                <a:latin typeface="Raleway"/>
                <a:ea typeface="Raleway"/>
                <a:cs typeface="Raleway"/>
                <a:sym typeface="Raleway"/>
              </a:rPr>
              <a:t>Journal of official Statistics (1990) vol.6</a:t>
            </a:r>
            <a:endParaRPr i="1" sz="4500">
              <a:solidFill>
                <a:srgbClr val="505050"/>
              </a:solidFill>
              <a:latin typeface="Raleway"/>
              <a:ea typeface="Raleway"/>
              <a:cs typeface="Raleway"/>
              <a:sym typeface="Raleway"/>
            </a:endParaRPr>
          </a:p>
          <a:p>
            <a:pPr indent="0" lvl="0" marL="0" rtl="0" algn="l">
              <a:lnSpc>
                <a:spcPct val="125000"/>
              </a:lnSpc>
              <a:spcBef>
                <a:spcPts val="0"/>
              </a:spcBef>
              <a:spcAft>
                <a:spcPts val="0"/>
              </a:spcAft>
              <a:buNone/>
            </a:pPr>
            <a:r>
              <a:rPr b="1" lang="zh-TW" sz="4197">
                <a:solidFill>
                  <a:srgbClr val="2E2E2E"/>
                </a:solidFill>
                <a:latin typeface="Raleway"/>
                <a:ea typeface="Raleway"/>
                <a:cs typeface="Raleway"/>
                <a:sym typeface="Raleway"/>
              </a:rPr>
              <a:t>Air transportation demand forecast through Bagging Holt Winters methods</a:t>
            </a:r>
            <a:endParaRPr b="1" sz="4197">
              <a:solidFill>
                <a:srgbClr val="2E2E2E"/>
              </a:solidFill>
              <a:latin typeface="Raleway"/>
              <a:ea typeface="Raleway"/>
              <a:cs typeface="Raleway"/>
              <a:sym typeface="Raleway"/>
            </a:endParaRPr>
          </a:p>
          <a:p>
            <a:pPr indent="0" lvl="0" marL="0" rtl="0" algn="l">
              <a:lnSpc>
                <a:spcPct val="125000"/>
              </a:lnSpc>
              <a:spcBef>
                <a:spcPts val="300"/>
              </a:spcBef>
              <a:spcAft>
                <a:spcPts val="0"/>
              </a:spcAft>
              <a:buNone/>
            </a:pPr>
            <a:r>
              <a:rPr lang="zh-TW" sz="4047">
                <a:solidFill>
                  <a:srgbClr val="505050"/>
                </a:solidFill>
                <a:latin typeface="Raleway"/>
                <a:ea typeface="Raleway"/>
                <a:cs typeface="Raleway"/>
                <a:sym typeface="Raleway"/>
              </a:rPr>
              <a:t>Dantas T, Cyrino Oliveira F, Varela Repolho H</a:t>
            </a:r>
            <a:endParaRPr sz="4047">
              <a:solidFill>
                <a:srgbClr val="505050"/>
              </a:solidFill>
              <a:latin typeface="Raleway"/>
              <a:ea typeface="Raleway"/>
              <a:cs typeface="Raleway"/>
              <a:sym typeface="Raleway"/>
            </a:endParaRPr>
          </a:p>
          <a:p>
            <a:pPr indent="0" lvl="0" marL="0" rtl="0" algn="l">
              <a:lnSpc>
                <a:spcPct val="125000"/>
              </a:lnSpc>
              <a:spcBef>
                <a:spcPts val="300"/>
              </a:spcBef>
              <a:spcAft>
                <a:spcPts val="0"/>
              </a:spcAft>
              <a:buNone/>
            </a:pPr>
            <a:r>
              <a:rPr i="1" lang="zh-TW" sz="4047">
                <a:solidFill>
                  <a:srgbClr val="505050"/>
                </a:solidFill>
                <a:latin typeface="Raleway"/>
                <a:ea typeface="Raleway"/>
                <a:cs typeface="Raleway"/>
                <a:sym typeface="Raleway"/>
              </a:rPr>
              <a:t>Journal of Air Transport Management (2017) 59 116-123</a:t>
            </a:r>
            <a:endParaRPr i="1" sz="4047">
              <a:solidFill>
                <a:srgbClr val="505050"/>
              </a:solidFill>
              <a:latin typeface="Raleway"/>
              <a:ea typeface="Raleway"/>
              <a:cs typeface="Raleway"/>
              <a:sym typeface="Raleway"/>
            </a:endParaRPr>
          </a:p>
          <a:p>
            <a:pPr indent="0" lvl="0" marL="0" rtl="0" algn="l">
              <a:lnSpc>
                <a:spcPct val="125000"/>
              </a:lnSpc>
              <a:spcBef>
                <a:spcPts val="0"/>
              </a:spcBef>
              <a:spcAft>
                <a:spcPts val="0"/>
              </a:spcAft>
              <a:buNone/>
            </a:pPr>
            <a:r>
              <a:rPr b="1" lang="zh-TW" sz="4197">
                <a:solidFill>
                  <a:srgbClr val="2E2E2E"/>
                </a:solidFill>
                <a:latin typeface="Raleway"/>
                <a:ea typeface="Raleway"/>
                <a:cs typeface="Raleway"/>
                <a:sym typeface="Raleway"/>
              </a:rPr>
              <a:t>Forecasting mid-long term electric energy consumption through bagging ARIMA and exponential smoothing methods</a:t>
            </a:r>
            <a:endParaRPr b="1" sz="4197">
              <a:solidFill>
                <a:srgbClr val="2E2E2E"/>
              </a:solidFill>
              <a:latin typeface="Raleway"/>
              <a:ea typeface="Raleway"/>
              <a:cs typeface="Raleway"/>
              <a:sym typeface="Raleway"/>
            </a:endParaRPr>
          </a:p>
          <a:p>
            <a:pPr indent="0" lvl="0" marL="0" rtl="0" algn="l">
              <a:lnSpc>
                <a:spcPct val="125000"/>
              </a:lnSpc>
              <a:spcBef>
                <a:spcPts val="300"/>
              </a:spcBef>
              <a:spcAft>
                <a:spcPts val="0"/>
              </a:spcAft>
              <a:buNone/>
            </a:pPr>
            <a:r>
              <a:rPr lang="zh-TW" sz="4047">
                <a:solidFill>
                  <a:srgbClr val="505050"/>
                </a:solidFill>
                <a:latin typeface="Raleway"/>
                <a:ea typeface="Raleway"/>
                <a:cs typeface="Raleway"/>
                <a:sym typeface="Raleway"/>
              </a:rPr>
              <a:t>de Oliveira E, Cyrino Oliveira F</a:t>
            </a:r>
            <a:endParaRPr sz="4047">
              <a:solidFill>
                <a:srgbClr val="505050"/>
              </a:solidFill>
              <a:latin typeface="Raleway"/>
              <a:ea typeface="Raleway"/>
              <a:cs typeface="Raleway"/>
              <a:sym typeface="Raleway"/>
            </a:endParaRPr>
          </a:p>
          <a:p>
            <a:pPr indent="0" lvl="0" marL="0" rtl="0" algn="l">
              <a:lnSpc>
                <a:spcPct val="125000"/>
              </a:lnSpc>
              <a:spcBef>
                <a:spcPts val="300"/>
              </a:spcBef>
              <a:spcAft>
                <a:spcPts val="0"/>
              </a:spcAft>
              <a:buNone/>
            </a:pPr>
            <a:r>
              <a:rPr i="1" lang="zh-TW" sz="4047">
                <a:solidFill>
                  <a:srgbClr val="505050"/>
                </a:solidFill>
                <a:latin typeface="Raleway"/>
                <a:ea typeface="Raleway"/>
                <a:cs typeface="Raleway"/>
                <a:sym typeface="Raleway"/>
              </a:rPr>
              <a:t>Energy (2018) 144 776-788</a:t>
            </a:r>
            <a:endParaRPr i="1" sz="4047">
              <a:solidFill>
                <a:srgbClr val="505050"/>
              </a:solidFill>
              <a:latin typeface="Raleway"/>
              <a:ea typeface="Raleway"/>
              <a:cs typeface="Raleway"/>
              <a:sym typeface="Raleway"/>
            </a:endParaRPr>
          </a:p>
          <a:p>
            <a:pPr indent="0" lvl="0" marL="0" rtl="0" algn="l">
              <a:lnSpc>
                <a:spcPct val="125000"/>
              </a:lnSpc>
              <a:spcBef>
                <a:spcPts val="0"/>
              </a:spcBef>
              <a:spcAft>
                <a:spcPts val="0"/>
              </a:spcAft>
              <a:buNone/>
            </a:pPr>
            <a:r>
              <a:rPr b="1" lang="zh-TW" sz="4197">
                <a:solidFill>
                  <a:srgbClr val="2E2E2E"/>
                </a:solidFill>
                <a:latin typeface="Raleway"/>
                <a:ea typeface="Raleway"/>
                <a:cs typeface="Raleway"/>
                <a:sym typeface="Raleway"/>
              </a:rPr>
              <a:t>Improving time series forecasting: An approach combining bootstrap aggregation, clusters and exponential smoothing</a:t>
            </a:r>
            <a:endParaRPr b="1" sz="4197">
              <a:solidFill>
                <a:srgbClr val="2E2E2E"/>
              </a:solidFill>
              <a:latin typeface="Raleway"/>
              <a:ea typeface="Raleway"/>
              <a:cs typeface="Raleway"/>
              <a:sym typeface="Raleway"/>
            </a:endParaRPr>
          </a:p>
          <a:p>
            <a:pPr indent="0" lvl="0" marL="0" rtl="0" algn="l">
              <a:lnSpc>
                <a:spcPct val="125000"/>
              </a:lnSpc>
              <a:spcBef>
                <a:spcPts val="300"/>
              </a:spcBef>
              <a:spcAft>
                <a:spcPts val="0"/>
              </a:spcAft>
              <a:buNone/>
            </a:pPr>
            <a:r>
              <a:rPr lang="zh-TW" sz="4047">
                <a:solidFill>
                  <a:srgbClr val="505050"/>
                </a:solidFill>
                <a:latin typeface="Raleway"/>
                <a:ea typeface="Raleway"/>
                <a:cs typeface="Raleway"/>
                <a:sym typeface="Raleway"/>
              </a:rPr>
              <a:t>Dantas T, Cyrino Oliveira F</a:t>
            </a:r>
            <a:endParaRPr sz="4047">
              <a:solidFill>
                <a:srgbClr val="505050"/>
              </a:solidFill>
              <a:latin typeface="Raleway"/>
              <a:ea typeface="Raleway"/>
              <a:cs typeface="Raleway"/>
              <a:sym typeface="Raleway"/>
            </a:endParaRPr>
          </a:p>
          <a:p>
            <a:pPr indent="0" lvl="0" marL="0" rtl="0" algn="l">
              <a:lnSpc>
                <a:spcPct val="125000"/>
              </a:lnSpc>
              <a:spcBef>
                <a:spcPts val="300"/>
              </a:spcBef>
              <a:spcAft>
                <a:spcPts val="0"/>
              </a:spcAft>
              <a:buNone/>
            </a:pPr>
            <a:r>
              <a:rPr i="1" lang="zh-TW" sz="4047">
                <a:solidFill>
                  <a:srgbClr val="505050"/>
                </a:solidFill>
                <a:latin typeface="Raleway"/>
                <a:ea typeface="Raleway"/>
                <a:cs typeface="Raleway"/>
                <a:sym typeface="Raleway"/>
              </a:rPr>
              <a:t>International Journal of Forecasting (2018) 34(4) 748-761  </a:t>
            </a:r>
            <a:endParaRPr i="1" sz="4047">
              <a:solidFill>
                <a:srgbClr val="505050"/>
              </a:solidFill>
              <a:latin typeface="Raleway"/>
              <a:ea typeface="Raleway"/>
              <a:cs typeface="Raleway"/>
              <a:sym typeface="Raleway"/>
            </a:endParaRPr>
          </a:p>
          <a:p>
            <a:pPr indent="0" lvl="0" marL="0" rtl="0" algn="l">
              <a:lnSpc>
                <a:spcPct val="125000"/>
              </a:lnSpc>
              <a:spcBef>
                <a:spcPts val="300"/>
              </a:spcBef>
              <a:spcAft>
                <a:spcPts val="0"/>
              </a:spcAft>
              <a:buNone/>
            </a:pPr>
            <a:r>
              <a:rPr i="1" lang="zh-TW" sz="4047" u="sng">
                <a:solidFill>
                  <a:schemeClr val="hlink"/>
                </a:solidFill>
                <a:latin typeface="Raleway"/>
                <a:ea typeface="Raleway"/>
                <a:cs typeface="Raleway"/>
                <a:sym typeface="Raleway"/>
                <a:hlinkClick r:id="rId3"/>
              </a:rPr>
              <a:t>連結</a:t>
            </a:r>
            <a:endParaRPr i="1" sz="4047">
              <a:solidFill>
                <a:srgbClr val="505050"/>
              </a:solidFill>
              <a:latin typeface="Raleway"/>
              <a:ea typeface="Raleway"/>
              <a:cs typeface="Raleway"/>
              <a:sym typeface="Raleway"/>
            </a:endParaRPr>
          </a:p>
          <a:p>
            <a:pPr indent="0" lvl="0" marL="0" rtl="0" algn="l">
              <a:lnSpc>
                <a:spcPct val="125000"/>
              </a:lnSpc>
              <a:spcBef>
                <a:spcPts val="300"/>
              </a:spcBef>
              <a:spcAft>
                <a:spcPts val="0"/>
              </a:spcAft>
              <a:buNone/>
            </a:pPr>
            <a:r>
              <a:t/>
            </a:r>
            <a:endParaRPr i="1" sz="900">
              <a:solidFill>
                <a:srgbClr val="5050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Content</a:t>
            </a:r>
            <a:endParaRPr/>
          </a:p>
        </p:txBody>
      </p:sp>
      <p:sp>
        <p:nvSpPr>
          <p:cNvPr id="94" name="Google Shape;94;p14"/>
          <p:cNvSpPr txBox="1"/>
          <p:nvPr>
            <p:ph idx="1" type="body"/>
          </p:nvPr>
        </p:nvSpPr>
        <p:spPr>
          <a:xfrm>
            <a:off x="729450" y="2078875"/>
            <a:ext cx="7688700" cy="2865000"/>
          </a:xfrm>
          <a:prstGeom prst="rect">
            <a:avLst/>
          </a:prstGeom>
        </p:spPr>
        <p:txBody>
          <a:bodyPr anchorCtr="0" anchor="t" bIns="0" lIns="126000" spcFirstLastPara="1" rIns="0" wrap="square" tIns="72000">
            <a:noAutofit/>
          </a:bodyPr>
          <a:lstStyle/>
          <a:p>
            <a:pPr indent="-318135" lvl="0" marL="457200" rtl="0" algn="l">
              <a:lnSpc>
                <a:spcPct val="95000"/>
              </a:lnSpc>
              <a:spcBef>
                <a:spcPts val="0"/>
              </a:spcBef>
              <a:spcAft>
                <a:spcPts val="0"/>
              </a:spcAft>
              <a:buSzPts val="1410"/>
              <a:buAutoNum type="arabicPeriod"/>
            </a:pPr>
            <a:r>
              <a:rPr b="1" lang="zh-TW" sz="1410"/>
              <a:t>Introduction</a:t>
            </a:r>
            <a:endParaRPr b="1" sz="1410"/>
          </a:p>
          <a:p>
            <a:pPr indent="0" lvl="0" marL="457200" rtl="0" algn="l">
              <a:lnSpc>
                <a:spcPct val="95000"/>
              </a:lnSpc>
              <a:spcBef>
                <a:spcPts val="1200"/>
              </a:spcBef>
              <a:spcAft>
                <a:spcPts val="0"/>
              </a:spcAft>
              <a:buSzPts val="770"/>
              <a:buNone/>
            </a:pPr>
            <a:r>
              <a:t/>
            </a:r>
            <a:endParaRPr b="1" sz="1410"/>
          </a:p>
          <a:p>
            <a:pPr indent="-318135" lvl="0" marL="457200" rtl="0" algn="l">
              <a:lnSpc>
                <a:spcPct val="95000"/>
              </a:lnSpc>
              <a:spcBef>
                <a:spcPts val="1200"/>
              </a:spcBef>
              <a:spcAft>
                <a:spcPts val="0"/>
              </a:spcAft>
              <a:buSzPts val="1410"/>
              <a:buAutoNum type="arabicPeriod"/>
            </a:pPr>
            <a:r>
              <a:rPr b="1" lang="zh-TW" sz="1410"/>
              <a:t>Method</a:t>
            </a:r>
            <a:endParaRPr b="1" sz="1410"/>
          </a:p>
          <a:p>
            <a:pPr indent="0" lvl="0" marL="457200" rtl="0" algn="l">
              <a:lnSpc>
                <a:spcPct val="95000"/>
              </a:lnSpc>
              <a:spcBef>
                <a:spcPts val="1200"/>
              </a:spcBef>
              <a:spcAft>
                <a:spcPts val="0"/>
              </a:spcAft>
              <a:buSzPts val="770"/>
              <a:buNone/>
            </a:pPr>
            <a:r>
              <a:t/>
            </a:r>
            <a:endParaRPr b="1" sz="1410"/>
          </a:p>
          <a:p>
            <a:pPr indent="-318135" lvl="0" marL="457200" rtl="0" algn="l">
              <a:lnSpc>
                <a:spcPct val="95000"/>
              </a:lnSpc>
              <a:spcBef>
                <a:spcPts val="1200"/>
              </a:spcBef>
              <a:spcAft>
                <a:spcPts val="0"/>
              </a:spcAft>
              <a:buSzPts val="1410"/>
              <a:buAutoNum type="arabicPeriod"/>
            </a:pPr>
            <a:r>
              <a:rPr b="1" lang="zh-TW" sz="1410"/>
              <a:t>Empirical data</a:t>
            </a:r>
            <a:endParaRPr b="1" sz="1410"/>
          </a:p>
          <a:p>
            <a:pPr indent="0" lvl="0" marL="457200" rtl="0" algn="l">
              <a:lnSpc>
                <a:spcPct val="95000"/>
              </a:lnSpc>
              <a:spcBef>
                <a:spcPts val="1200"/>
              </a:spcBef>
              <a:spcAft>
                <a:spcPts val="0"/>
              </a:spcAft>
              <a:buSzPts val="770"/>
              <a:buNone/>
            </a:pPr>
            <a:r>
              <a:t/>
            </a:r>
            <a:endParaRPr b="1" sz="1410"/>
          </a:p>
          <a:p>
            <a:pPr indent="-318135" lvl="0" marL="457200" rtl="0" algn="l">
              <a:lnSpc>
                <a:spcPct val="95000"/>
              </a:lnSpc>
              <a:spcBef>
                <a:spcPts val="1200"/>
              </a:spcBef>
              <a:spcAft>
                <a:spcPts val="0"/>
              </a:spcAft>
              <a:buSzPts val="1410"/>
              <a:buAutoNum type="arabicPeriod"/>
            </a:pPr>
            <a:r>
              <a:rPr b="1" lang="zh-TW" sz="1410"/>
              <a:t>Conclusions</a:t>
            </a:r>
            <a:endParaRPr b="1" sz="1410"/>
          </a:p>
          <a:p>
            <a:pPr indent="0" lvl="0" marL="0" rtl="0" algn="l">
              <a:lnSpc>
                <a:spcPct val="95000"/>
              </a:lnSpc>
              <a:spcBef>
                <a:spcPts val="1200"/>
              </a:spcBef>
              <a:spcAft>
                <a:spcPts val="1200"/>
              </a:spcAft>
              <a:buSzPts val="770"/>
              <a:buNone/>
            </a:pPr>
            <a:r>
              <a:t/>
            </a:r>
            <a:endParaRPr b="1" sz="11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a:t>
            </a:r>
            <a:endParaRPr/>
          </a:p>
        </p:txBody>
      </p:sp>
      <p:sp>
        <p:nvSpPr>
          <p:cNvPr id="100" name="Google Shape;100;p15"/>
          <p:cNvSpPr/>
          <p:nvPr/>
        </p:nvSpPr>
        <p:spPr>
          <a:xfrm>
            <a:off x="1081125" y="2576550"/>
            <a:ext cx="1200300" cy="6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a:t>DATA</a:t>
            </a:r>
            <a:endParaRPr b="1"/>
          </a:p>
        </p:txBody>
      </p:sp>
      <p:cxnSp>
        <p:nvCxnSpPr>
          <p:cNvPr id="101" name="Google Shape;101;p15"/>
          <p:cNvCxnSpPr>
            <a:stCxn id="100" idx="3"/>
          </p:cNvCxnSpPr>
          <p:nvPr/>
        </p:nvCxnSpPr>
        <p:spPr>
          <a:xfrm flipH="1" rot="10800000">
            <a:off x="2281425" y="2881350"/>
            <a:ext cx="390300" cy="96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5"/>
          <p:cNvSpPr/>
          <p:nvPr/>
        </p:nvSpPr>
        <p:spPr>
          <a:xfrm>
            <a:off x="2671725" y="2571750"/>
            <a:ext cx="1200300" cy="6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a:t>FIT ETS</a:t>
            </a:r>
            <a:endParaRPr b="1"/>
          </a:p>
        </p:txBody>
      </p:sp>
      <p:cxnSp>
        <p:nvCxnSpPr>
          <p:cNvPr id="103" name="Google Shape;103;p15"/>
          <p:cNvCxnSpPr/>
          <p:nvPr/>
        </p:nvCxnSpPr>
        <p:spPr>
          <a:xfrm flipH="1" rot="10800000">
            <a:off x="3872025" y="2886150"/>
            <a:ext cx="390300" cy="96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5"/>
          <p:cNvSpPr/>
          <p:nvPr/>
        </p:nvSpPr>
        <p:spPr>
          <a:xfrm>
            <a:off x="4262325" y="2576550"/>
            <a:ext cx="1200300" cy="6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a:t>Choose the best model</a:t>
            </a:r>
            <a:endParaRPr b="1"/>
          </a:p>
        </p:txBody>
      </p:sp>
      <p:cxnSp>
        <p:nvCxnSpPr>
          <p:cNvPr id="105" name="Google Shape;105;p15"/>
          <p:cNvCxnSpPr/>
          <p:nvPr/>
        </p:nvCxnSpPr>
        <p:spPr>
          <a:xfrm flipH="1" rot="10800000">
            <a:off x="5462625" y="2886150"/>
            <a:ext cx="390300" cy="96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5"/>
          <p:cNvSpPr/>
          <p:nvPr/>
        </p:nvSpPr>
        <p:spPr>
          <a:xfrm>
            <a:off x="5852925" y="2576550"/>
            <a:ext cx="1200300" cy="62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a:t>Simulate</a:t>
            </a:r>
            <a:endParaRPr b="1"/>
          </a:p>
        </p:txBody>
      </p:sp>
      <p:pic>
        <p:nvPicPr>
          <p:cNvPr id="107" name="Google Shape;107;p15"/>
          <p:cNvPicPr preferRelativeResize="0"/>
          <p:nvPr/>
        </p:nvPicPr>
        <p:blipFill>
          <a:blip r:embed="rId3">
            <a:alphaModFix/>
          </a:blip>
          <a:stretch>
            <a:fillRect/>
          </a:stretch>
        </p:blipFill>
        <p:spPr>
          <a:xfrm>
            <a:off x="1874052" y="1853850"/>
            <a:ext cx="4386236" cy="322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
                                        </p:tgtEl>
                                      </p:cBhvr>
                                    </p:animEffect>
                                    <p:set>
                                      <p:cBhvr>
                                        <p:cTn dur="1" fill="hold">
                                          <p:stCondLst>
                                            <p:cond delay="1000"/>
                                          </p:stCondLst>
                                        </p:cTn>
                                        <p:tgtEl>
                                          <p:spTgt spid="1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
                                        </p:tgtEl>
                                      </p:cBhvr>
                                    </p:animEffect>
                                    <p:set>
                                      <p:cBhvr>
                                        <p:cTn dur="1" fill="hold">
                                          <p:stCondLst>
                                            <p:cond delay="1000"/>
                                          </p:stCondLst>
                                        </p:cTn>
                                        <p:tgtEl>
                                          <p:spTgt spid="1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3"/>
                                        </p:tgtEl>
                                      </p:cBhvr>
                                    </p:animEffect>
                                    <p:set>
                                      <p:cBhvr>
                                        <p:cTn dur="1" fill="hold">
                                          <p:stCondLst>
                                            <p:cond delay="1000"/>
                                          </p:stCondLst>
                                        </p:cTn>
                                        <p:tgtEl>
                                          <p:spTgt spid="1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4"/>
                                        </p:tgtEl>
                                      </p:cBhvr>
                                    </p:animEffect>
                                    <p:set>
                                      <p:cBhvr>
                                        <p:cTn dur="1" fill="hold">
                                          <p:stCondLst>
                                            <p:cond delay="100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6"/>
                                        </p:tgtEl>
                                      </p:cBhvr>
                                    </p:animEffect>
                                    <p:set>
                                      <p:cBhvr>
                                        <p:cTn dur="1" fill="hold">
                                          <p:stCondLst>
                                            <p:cond delay="1000"/>
                                          </p:stCondLst>
                                        </p:cTn>
                                        <p:tgtEl>
                                          <p:spTgt spid="10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a:t>
            </a:r>
            <a:endParaRPr/>
          </a:p>
        </p:txBody>
      </p:sp>
      <p:sp>
        <p:nvSpPr>
          <p:cNvPr id="113" name="Google Shape;113;p16"/>
          <p:cNvSpPr txBox="1"/>
          <p:nvPr>
            <p:ph idx="1" type="body"/>
          </p:nvPr>
        </p:nvSpPr>
        <p:spPr>
          <a:xfrm>
            <a:off x="729450" y="1853850"/>
            <a:ext cx="7688700" cy="29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400"/>
              <a:t>To address the issues of:</a:t>
            </a:r>
            <a:endParaRPr sz="1400"/>
          </a:p>
          <a:p>
            <a:pPr indent="-317500" lvl="0" marL="457200" rtl="0" algn="l">
              <a:spcBef>
                <a:spcPts val="1200"/>
              </a:spcBef>
              <a:spcAft>
                <a:spcPts val="0"/>
              </a:spcAft>
              <a:buSzPts val="1400"/>
              <a:buAutoNum type="arabicPeriod"/>
            </a:pPr>
            <a:r>
              <a:rPr lang="zh-TW" sz="1400"/>
              <a:t>Data uncertainty</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zh-TW" sz="1400"/>
              <a:t>Parameter uncertainty</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zh-TW" sz="1400"/>
              <a:t>Model uncertainty</a:t>
            </a:r>
            <a:endParaRPr sz="1400"/>
          </a:p>
          <a:p>
            <a:pPr indent="0" lvl="0" marL="0" rtl="0" algn="l">
              <a:spcBef>
                <a:spcPts val="1200"/>
              </a:spcBef>
              <a:spcAft>
                <a:spcPts val="1200"/>
              </a:spcAft>
              <a:buNone/>
            </a:pPr>
            <a:r>
              <a:t/>
            </a:r>
            <a:endParaRPr sz="1400"/>
          </a:p>
        </p:txBody>
      </p:sp>
      <p:sp>
        <p:nvSpPr>
          <p:cNvPr id="114" name="Google Shape;114;p16"/>
          <p:cNvSpPr txBox="1"/>
          <p:nvPr/>
        </p:nvSpPr>
        <p:spPr>
          <a:xfrm>
            <a:off x="1569450" y="4661500"/>
            <a:ext cx="6008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TW">
                <a:solidFill>
                  <a:schemeClr val="accent1"/>
                </a:solidFill>
                <a:latin typeface="Lato"/>
                <a:ea typeface="Lato"/>
                <a:cs typeface="Lato"/>
                <a:sym typeface="Lato"/>
              </a:rPr>
              <a:t>Use </a:t>
            </a:r>
            <a:r>
              <a:rPr lang="zh-TW">
                <a:solidFill>
                  <a:srgbClr val="FF0000"/>
                </a:solidFill>
                <a:latin typeface="Lato"/>
                <a:ea typeface="Lato"/>
                <a:cs typeface="Lato"/>
                <a:sym typeface="Lato"/>
              </a:rPr>
              <a:t>Bootstrap aggregating</a:t>
            </a:r>
            <a:r>
              <a:rPr lang="zh-TW">
                <a:solidFill>
                  <a:schemeClr val="accent1"/>
                </a:solidFill>
                <a:latin typeface="Lato"/>
                <a:ea typeface="Lato"/>
                <a:cs typeface="Lato"/>
                <a:sym typeface="Lato"/>
              </a:rPr>
              <a:t> (bagging)to improve the accuracy of predictor.</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a:t>
            </a:r>
            <a:r>
              <a:rPr lang="zh-TW"/>
              <a:t>ntroduction-Overall procedure</a:t>
            </a:r>
            <a:endParaRPr/>
          </a:p>
        </p:txBody>
      </p:sp>
      <p:pic>
        <p:nvPicPr>
          <p:cNvPr id="120" name="Google Shape;120;p17"/>
          <p:cNvPicPr preferRelativeResize="0"/>
          <p:nvPr/>
        </p:nvPicPr>
        <p:blipFill>
          <a:blip r:embed="rId4">
            <a:alphaModFix/>
          </a:blip>
          <a:stretch>
            <a:fillRect/>
          </a:stretch>
        </p:blipFill>
        <p:spPr>
          <a:xfrm>
            <a:off x="729450" y="2101500"/>
            <a:ext cx="1499399" cy="331025"/>
          </a:xfrm>
          <a:prstGeom prst="rect">
            <a:avLst/>
          </a:prstGeom>
          <a:noFill/>
          <a:ln>
            <a:noFill/>
          </a:ln>
        </p:spPr>
      </p:pic>
      <p:pic>
        <p:nvPicPr>
          <p:cNvPr id="121" name="Google Shape;121;p17"/>
          <p:cNvPicPr preferRelativeResize="0"/>
          <p:nvPr/>
        </p:nvPicPr>
        <p:blipFill>
          <a:blip r:embed="rId5">
            <a:alphaModFix/>
          </a:blip>
          <a:stretch>
            <a:fillRect/>
          </a:stretch>
        </p:blipFill>
        <p:spPr>
          <a:xfrm>
            <a:off x="2200275" y="2207744"/>
            <a:ext cx="457200" cy="118525"/>
          </a:xfrm>
          <a:prstGeom prst="rect">
            <a:avLst/>
          </a:prstGeom>
          <a:noFill/>
          <a:ln>
            <a:noFill/>
          </a:ln>
        </p:spPr>
      </p:pic>
      <p:pic>
        <p:nvPicPr>
          <p:cNvPr id="122" name="Google Shape;122;p17"/>
          <p:cNvPicPr preferRelativeResize="0"/>
          <p:nvPr/>
        </p:nvPicPr>
        <p:blipFill>
          <a:blip r:embed="rId6">
            <a:alphaModFix/>
          </a:blip>
          <a:stretch>
            <a:fillRect/>
          </a:stretch>
        </p:blipFill>
        <p:spPr>
          <a:xfrm>
            <a:off x="2614600" y="2101499"/>
            <a:ext cx="1499341" cy="331025"/>
          </a:xfrm>
          <a:prstGeom prst="rect">
            <a:avLst/>
          </a:prstGeom>
          <a:noFill/>
          <a:ln>
            <a:noFill/>
          </a:ln>
        </p:spPr>
      </p:pic>
      <p:pic>
        <p:nvPicPr>
          <p:cNvPr id="123" name="Google Shape;123;p17"/>
          <p:cNvPicPr preferRelativeResize="0"/>
          <p:nvPr/>
        </p:nvPicPr>
        <p:blipFill>
          <a:blip r:embed="rId7">
            <a:alphaModFix/>
          </a:blip>
          <a:stretch>
            <a:fillRect/>
          </a:stretch>
        </p:blipFill>
        <p:spPr>
          <a:xfrm>
            <a:off x="4499700" y="2101500"/>
            <a:ext cx="1499370" cy="331025"/>
          </a:xfrm>
          <a:prstGeom prst="rect">
            <a:avLst/>
          </a:prstGeom>
          <a:noFill/>
          <a:ln>
            <a:noFill/>
          </a:ln>
        </p:spPr>
      </p:pic>
      <p:pic>
        <p:nvPicPr>
          <p:cNvPr id="124" name="Google Shape;124;p17"/>
          <p:cNvPicPr preferRelativeResize="0"/>
          <p:nvPr/>
        </p:nvPicPr>
        <p:blipFill>
          <a:blip r:embed="rId5">
            <a:alphaModFix/>
          </a:blip>
          <a:stretch>
            <a:fillRect/>
          </a:stretch>
        </p:blipFill>
        <p:spPr>
          <a:xfrm>
            <a:off x="4071100" y="2207744"/>
            <a:ext cx="457200" cy="118525"/>
          </a:xfrm>
          <a:prstGeom prst="rect">
            <a:avLst/>
          </a:prstGeom>
          <a:noFill/>
          <a:ln>
            <a:noFill/>
          </a:ln>
        </p:spPr>
      </p:pic>
      <p:pic>
        <p:nvPicPr>
          <p:cNvPr id="125" name="Google Shape;125;p17"/>
          <p:cNvPicPr preferRelativeResize="0"/>
          <p:nvPr/>
        </p:nvPicPr>
        <p:blipFill>
          <a:blip r:embed="rId8">
            <a:alphaModFix/>
          </a:blip>
          <a:stretch>
            <a:fillRect/>
          </a:stretch>
        </p:blipFill>
        <p:spPr>
          <a:xfrm>
            <a:off x="1404328" y="2384900"/>
            <a:ext cx="149625" cy="812375"/>
          </a:xfrm>
          <a:prstGeom prst="rect">
            <a:avLst/>
          </a:prstGeom>
          <a:noFill/>
          <a:ln>
            <a:noFill/>
          </a:ln>
        </p:spPr>
      </p:pic>
      <p:pic>
        <p:nvPicPr>
          <p:cNvPr id="126" name="Google Shape;126;p17"/>
          <p:cNvPicPr preferRelativeResize="0"/>
          <p:nvPr/>
        </p:nvPicPr>
        <p:blipFill>
          <a:blip r:embed="rId9">
            <a:alphaModFix/>
          </a:blip>
          <a:stretch>
            <a:fillRect/>
          </a:stretch>
        </p:blipFill>
        <p:spPr>
          <a:xfrm>
            <a:off x="1167575" y="3152823"/>
            <a:ext cx="623153" cy="331025"/>
          </a:xfrm>
          <a:prstGeom prst="rect">
            <a:avLst/>
          </a:prstGeom>
          <a:noFill/>
          <a:ln>
            <a:noFill/>
          </a:ln>
        </p:spPr>
      </p:pic>
      <p:pic>
        <p:nvPicPr>
          <p:cNvPr id="127" name="Google Shape;127;p17"/>
          <p:cNvPicPr preferRelativeResize="0"/>
          <p:nvPr/>
        </p:nvPicPr>
        <p:blipFill>
          <a:blip r:embed="rId10">
            <a:alphaModFix/>
          </a:blip>
          <a:stretch>
            <a:fillRect/>
          </a:stretch>
        </p:blipFill>
        <p:spPr>
          <a:xfrm>
            <a:off x="1711875" y="3188871"/>
            <a:ext cx="1434011" cy="258950"/>
          </a:xfrm>
          <a:prstGeom prst="rect">
            <a:avLst/>
          </a:prstGeom>
          <a:noFill/>
          <a:ln>
            <a:noFill/>
          </a:ln>
        </p:spPr>
      </p:pic>
      <p:pic>
        <p:nvPicPr>
          <p:cNvPr id="128" name="Google Shape;128;p17"/>
          <p:cNvPicPr preferRelativeResize="0"/>
          <p:nvPr/>
        </p:nvPicPr>
        <p:blipFill>
          <a:blip r:embed="rId11">
            <a:alphaModFix/>
          </a:blip>
          <a:stretch>
            <a:fillRect/>
          </a:stretch>
        </p:blipFill>
        <p:spPr>
          <a:xfrm>
            <a:off x="1711875" y="3344873"/>
            <a:ext cx="1434001" cy="466425"/>
          </a:xfrm>
          <a:prstGeom prst="rect">
            <a:avLst/>
          </a:prstGeom>
          <a:noFill/>
          <a:ln>
            <a:noFill/>
          </a:ln>
        </p:spPr>
      </p:pic>
      <p:pic>
        <p:nvPicPr>
          <p:cNvPr id="129" name="Google Shape;129;p17"/>
          <p:cNvPicPr preferRelativeResize="0"/>
          <p:nvPr/>
        </p:nvPicPr>
        <p:blipFill>
          <a:blip r:embed="rId12">
            <a:alphaModFix/>
          </a:blip>
          <a:stretch>
            <a:fillRect/>
          </a:stretch>
        </p:blipFill>
        <p:spPr>
          <a:xfrm>
            <a:off x="3069677" y="3152835"/>
            <a:ext cx="623150" cy="331038"/>
          </a:xfrm>
          <a:prstGeom prst="rect">
            <a:avLst/>
          </a:prstGeom>
          <a:noFill/>
          <a:ln>
            <a:noFill/>
          </a:ln>
        </p:spPr>
      </p:pic>
      <p:pic>
        <p:nvPicPr>
          <p:cNvPr id="130" name="Google Shape;130;p17"/>
          <p:cNvPicPr preferRelativeResize="0"/>
          <p:nvPr/>
        </p:nvPicPr>
        <p:blipFill>
          <a:blip r:embed="rId13">
            <a:alphaModFix/>
          </a:blip>
          <a:stretch>
            <a:fillRect/>
          </a:stretch>
        </p:blipFill>
        <p:spPr>
          <a:xfrm>
            <a:off x="3069702" y="3561875"/>
            <a:ext cx="623092" cy="331025"/>
          </a:xfrm>
          <a:prstGeom prst="rect">
            <a:avLst/>
          </a:prstGeom>
          <a:noFill/>
          <a:ln>
            <a:noFill/>
          </a:ln>
        </p:spPr>
      </p:pic>
      <p:pic>
        <p:nvPicPr>
          <p:cNvPr id="131" name="Google Shape;131;p17"/>
          <p:cNvPicPr preferRelativeResize="0"/>
          <p:nvPr/>
        </p:nvPicPr>
        <p:blipFill>
          <a:blip r:embed="rId14">
            <a:alphaModFix/>
          </a:blip>
          <a:stretch>
            <a:fillRect/>
          </a:stretch>
        </p:blipFill>
        <p:spPr>
          <a:xfrm>
            <a:off x="4037750" y="3515275"/>
            <a:ext cx="675150" cy="258950"/>
          </a:xfrm>
          <a:prstGeom prst="rect">
            <a:avLst/>
          </a:prstGeom>
          <a:noFill/>
          <a:ln>
            <a:noFill/>
          </a:ln>
        </p:spPr>
      </p:pic>
      <p:pic>
        <p:nvPicPr>
          <p:cNvPr id="132" name="Google Shape;132;p17"/>
          <p:cNvPicPr preferRelativeResize="0"/>
          <p:nvPr/>
        </p:nvPicPr>
        <p:blipFill>
          <a:blip r:embed="rId15">
            <a:alphaModFix/>
          </a:blip>
          <a:stretch>
            <a:fillRect/>
          </a:stretch>
        </p:blipFill>
        <p:spPr>
          <a:xfrm>
            <a:off x="3636025" y="2937775"/>
            <a:ext cx="477925" cy="761150"/>
          </a:xfrm>
          <a:prstGeom prst="rect">
            <a:avLst/>
          </a:prstGeom>
          <a:noFill/>
          <a:ln>
            <a:noFill/>
          </a:ln>
        </p:spPr>
      </p:pic>
      <p:pic>
        <p:nvPicPr>
          <p:cNvPr id="133" name="Google Shape;133;p17"/>
          <p:cNvPicPr preferRelativeResize="0"/>
          <p:nvPr/>
        </p:nvPicPr>
        <p:blipFill>
          <a:blip r:embed="rId16">
            <a:alphaModFix/>
          </a:blip>
          <a:stretch>
            <a:fillRect/>
          </a:stretch>
        </p:blipFill>
        <p:spPr>
          <a:xfrm>
            <a:off x="4037750" y="2844425"/>
            <a:ext cx="675140" cy="258950"/>
          </a:xfrm>
          <a:prstGeom prst="rect">
            <a:avLst/>
          </a:prstGeom>
          <a:noFill/>
          <a:ln>
            <a:noFill/>
          </a:ln>
        </p:spPr>
      </p:pic>
      <p:pic>
        <p:nvPicPr>
          <p:cNvPr id="134" name="Google Shape;134;p17"/>
          <p:cNvPicPr preferRelativeResize="0"/>
          <p:nvPr/>
        </p:nvPicPr>
        <p:blipFill>
          <a:blip r:embed="rId17">
            <a:alphaModFix/>
          </a:blip>
          <a:stretch>
            <a:fillRect/>
          </a:stretch>
        </p:blipFill>
        <p:spPr>
          <a:xfrm>
            <a:off x="4037750" y="3179846"/>
            <a:ext cx="675150" cy="258953"/>
          </a:xfrm>
          <a:prstGeom prst="rect">
            <a:avLst/>
          </a:prstGeom>
          <a:noFill/>
          <a:ln>
            <a:noFill/>
          </a:ln>
        </p:spPr>
      </p:pic>
      <p:pic>
        <p:nvPicPr>
          <p:cNvPr id="135" name="Google Shape;135;p17"/>
          <p:cNvPicPr preferRelativeResize="0"/>
          <p:nvPr/>
        </p:nvPicPr>
        <p:blipFill>
          <a:blip r:embed="rId18">
            <a:alphaModFix/>
          </a:blip>
          <a:stretch>
            <a:fillRect/>
          </a:stretch>
        </p:blipFill>
        <p:spPr>
          <a:xfrm>
            <a:off x="4651725" y="2868250"/>
            <a:ext cx="428172" cy="535200"/>
          </a:xfrm>
          <a:prstGeom prst="rect">
            <a:avLst/>
          </a:prstGeom>
          <a:noFill/>
          <a:ln>
            <a:noFill/>
          </a:ln>
        </p:spPr>
      </p:pic>
      <p:pic>
        <p:nvPicPr>
          <p:cNvPr id="136" name="Google Shape;136;p17"/>
          <p:cNvPicPr preferRelativeResize="0"/>
          <p:nvPr/>
        </p:nvPicPr>
        <p:blipFill>
          <a:blip r:embed="rId19">
            <a:alphaModFix/>
          </a:blip>
          <a:stretch>
            <a:fillRect/>
          </a:stretch>
        </p:blipFill>
        <p:spPr>
          <a:xfrm>
            <a:off x="4674463" y="3572648"/>
            <a:ext cx="382711" cy="144200"/>
          </a:xfrm>
          <a:prstGeom prst="rect">
            <a:avLst/>
          </a:prstGeom>
          <a:noFill/>
          <a:ln>
            <a:noFill/>
          </a:ln>
        </p:spPr>
      </p:pic>
      <p:pic>
        <p:nvPicPr>
          <p:cNvPr id="137" name="Google Shape;137;p17"/>
          <p:cNvPicPr preferRelativeResize="0"/>
          <p:nvPr/>
        </p:nvPicPr>
        <p:blipFill>
          <a:blip r:embed="rId20">
            <a:alphaModFix/>
          </a:blip>
          <a:stretch>
            <a:fillRect/>
          </a:stretch>
        </p:blipFill>
        <p:spPr>
          <a:xfrm>
            <a:off x="5032788" y="3562638"/>
            <a:ext cx="428175" cy="164224"/>
          </a:xfrm>
          <a:prstGeom prst="rect">
            <a:avLst/>
          </a:prstGeom>
          <a:noFill/>
          <a:ln>
            <a:noFill/>
          </a:ln>
        </p:spPr>
      </p:pic>
      <p:pic>
        <p:nvPicPr>
          <p:cNvPr id="138" name="Google Shape;138;p17"/>
          <p:cNvPicPr preferRelativeResize="0"/>
          <p:nvPr/>
        </p:nvPicPr>
        <p:blipFill>
          <a:blip r:embed="rId21">
            <a:alphaModFix/>
          </a:blip>
          <a:stretch>
            <a:fillRect/>
          </a:stretch>
        </p:blipFill>
        <p:spPr>
          <a:xfrm>
            <a:off x="5032825" y="3726850"/>
            <a:ext cx="428088" cy="164200"/>
          </a:xfrm>
          <a:prstGeom prst="rect">
            <a:avLst/>
          </a:prstGeom>
          <a:noFill/>
          <a:ln>
            <a:noFill/>
          </a:ln>
        </p:spPr>
      </p:pic>
      <p:pic>
        <p:nvPicPr>
          <p:cNvPr id="139" name="Google Shape;139;p17"/>
          <p:cNvPicPr preferRelativeResize="0"/>
          <p:nvPr/>
        </p:nvPicPr>
        <p:blipFill>
          <a:blip r:embed="rId22">
            <a:alphaModFix/>
          </a:blip>
          <a:stretch>
            <a:fillRect/>
          </a:stretch>
        </p:blipFill>
        <p:spPr>
          <a:xfrm>
            <a:off x="5032825" y="3986775"/>
            <a:ext cx="428100" cy="164215"/>
          </a:xfrm>
          <a:prstGeom prst="rect">
            <a:avLst/>
          </a:prstGeom>
          <a:noFill/>
          <a:ln>
            <a:noFill/>
          </a:ln>
        </p:spPr>
      </p:pic>
      <p:sp>
        <p:nvSpPr>
          <p:cNvPr id="140" name="Google Shape;140;p17"/>
          <p:cNvSpPr txBox="1"/>
          <p:nvPr/>
        </p:nvSpPr>
        <p:spPr>
          <a:xfrm flipH="1" rot="5400000">
            <a:off x="5055288" y="3859150"/>
            <a:ext cx="388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700">
                <a:latin typeface="Lato"/>
                <a:ea typeface="Lato"/>
                <a:cs typeface="Lato"/>
                <a:sym typeface="Lato"/>
              </a:rPr>
              <a:t>…</a:t>
            </a:r>
            <a:endParaRPr sz="700">
              <a:latin typeface="Lato"/>
              <a:ea typeface="Lato"/>
              <a:cs typeface="Lato"/>
              <a:sym typeface="Lato"/>
            </a:endParaRPr>
          </a:p>
        </p:txBody>
      </p:sp>
      <p:pic>
        <p:nvPicPr>
          <p:cNvPr id="141" name="Google Shape;141;p17"/>
          <p:cNvPicPr preferRelativeResize="0"/>
          <p:nvPr/>
        </p:nvPicPr>
        <p:blipFill>
          <a:blip r:embed="rId23">
            <a:alphaModFix/>
          </a:blip>
          <a:stretch>
            <a:fillRect/>
          </a:stretch>
        </p:blipFill>
        <p:spPr>
          <a:xfrm>
            <a:off x="5422850" y="3811306"/>
            <a:ext cx="93025" cy="292125"/>
          </a:xfrm>
          <a:prstGeom prst="rect">
            <a:avLst/>
          </a:prstGeom>
          <a:noFill/>
          <a:ln>
            <a:noFill/>
          </a:ln>
        </p:spPr>
      </p:pic>
      <p:pic>
        <p:nvPicPr>
          <p:cNvPr id="142" name="Google Shape;142;p17"/>
          <p:cNvPicPr preferRelativeResize="0"/>
          <p:nvPr/>
        </p:nvPicPr>
        <p:blipFill>
          <a:blip r:embed="rId24">
            <a:alphaModFix/>
          </a:blip>
          <a:stretch>
            <a:fillRect/>
          </a:stretch>
        </p:blipFill>
        <p:spPr>
          <a:xfrm>
            <a:off x="5422850" y="3647724"/>
            <a:ext cx="93025" cy="206925"/>
          </a:xfrm>
          <a:prstGeom prst="rect">
            <a:avLst/>
          </a:prstGeom>
          <a:noFill/>
          <a:ln>
            <a:noFill/>
          </a:ln>
        </p:spPr>
      </p:pic>
      <p:pic>
        <p:nvPicPr>
          <p:cNvPr id="143" name="Google Shape;143;p17"/>
          <p:cNvPicPr preferRelativeResize="0"/>
          <p:nvPr/>
        </p:nvPicPr>
        <p:blipFill>
          <a:blip r:embed="rId25">
            <a:alphaModFix/>
          </a:blip>
          <a:stretch>
            <a:fillRect/>
          </a:stretch>
        </p:blipFill>
        <p:spPr>
          <a:xfrm>
            <a:off x="4928925" y="3039813"/>
            <a:ext cx="1383200" cy="164200"/>
          </a:xfrm>
          <a:prstGeom prst="rect">
            <a:avLst/>
          </a:prstGeom>
          <a:noFill/>
          <a:ln>
            <a:noFill/>
          </a:ln>
        </p:spPr>
      </p:pic>
      <p:pic>
        <p:nvPicPr>
          <p:cNvPr id="144" name="Google Shape;144;p17"/>
          <p:cNvPicPr preferRelativeResize="0"/>
          <p:nvPr/>
        </p:nvPicPr>
        <p:blipFill>
          <a:blip r:embed="rId24">
            <a:alphaModFix/>
          </a:blip>
          <a:stretch>
            <a:fillRect/>
          </a:stretch>
        </p:blipFill>
        <p:spPr>
          <a:xfrm>
            <a:off x="5422850" y="3025075"/>
            <a:ext cx="93025" cy="701775"/>
          </a:xfrm>
          <a:prstGeom prst="rect">
            <a:avLst/>
          </a:prstGeom>
          <a:noFill/>
          <a:ln>
            <a:noFill/>
          </a:ln>
        </p:spPr>
      </p:pic>
      <p:pic>
        <p:nvPicPr>
          <p:cNvPr id="145" name="Google Shape;145;p17"/>
          <p:cNvPicPr preferRelativeResize="0"/>
          <p:nvPr/>
        </p:nvPicPr>
        <p:blipFill>
          <a:blip r:embed="rId26">
            <a:alphaModFix/>
          </a:blip>
          <a:stretch>
            <a:fillRect/>
          </a:stretch>
        </p:blipFill>
        <p:spPr>
          <a:xfrm>
            <a:off x="6225825" y="2992425"/>
            <a:ext cx="675150" cy="258962"/>
          </a:xfrm>
          <a:prstGeom prst="rect">
            <a:avLst/>
          </a:prstGeom>
          <a:noFill/>
          <a:ln>
            <a:noFill/>
          </a:ln>
        </p:spPr>
      </p:pic>
      <p:pic>
        <p:nvPicPr>
          <p:cNvPr id="146" name="Google Shape;146;p17"/>
          <p:cNvPicPr preferRelativeResize="0"/>
          <p:nvPr/>
        </p:nvPicPr>
        <p:blipFill>
          <a:blip r:embed="rId27">
            <a:alphaModFix/>
          </a:blip>
          <a:stretch>
            <a:fillRect/>
          </a:stretch>
        </p:blipFill>
        <p:spPr>
          <a:xfrm>
            <a:off x="6225825" y="3246488"/>
            <a:ext cx="675150" cy="258950"/>
          </a:xfrm>
          <a:prstGeom prst="rect">
            <a:avLst/>
          </a:prstGeom>
          <a:noFill/>
          <a:ln>
            <a:noFill/>
          </a:ln>
        </p:spPr>
      </p:pic>
      <p:sp>
        <p:nvSpPr>
          <p:cNvPr id="147" name="Google Shape;147;p17"/>
          <p:cNvSpPr txBox="1"/>
          <p:nvPr/>
        </p:nvSpPr>
        <p:spPr>
          <a:xfrm flipH="1" rot="5400000">
            <a:off x="6369288" y="3486638"/>
            <a:ext cx="388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700">
                <a:latin typeface="Lato"/>
                <a:ea typeface="Lato"/>
                <a:cs typeface="Lato"/>
                <a:sym typeface="Lato"/>
              </a:rPr>
              <a:t>…</a:t>
            </a:r>
            <a:endParaRPr sz="700">
              <a:latin typeface="Lato"/>
              <a:ea typeface="Lato"/>
              <a:cs typeface="Lato"/>
              <a:sym typeface="Lato"/>
            </a:endParaRPr>
          </a:p>
        </p:txBody>
      </p:sp>
      <p:pic>
        <p:nvPicPr>
          <p:cNvPr id="148" name="Google Shape;148;p17"/>
          <p:cNvPicPr preferRelativeResize="0"/>
          <p:nvPr/>
        </p:nvPicPr>
        <p:blipFill>
          <a:blip r:embed="rId28">
            <a:alphaModFix/>
          </a:blip>
          <a:stretch>
            <a:fillRect/>
          </a:stretch>
        </p:blipFill>
        <p:spPr>
          <a:xfrm>
            <a:off x="6225825" y="3597913"/>
            <a:ext cx="675150" cy="258961"/>
          </a:xfrm>
          <a:prstGeom prst="rect">
            <a:avLst/>
          </a:prstGeom>
          <a:noFill/>
          <a:ln>
            <a:noFill/>
          </a:ln>
        </p:spPr>
      </p:pic>
      <p:sp>
        <p:nvSpPr>
          <p:cNvPr id="149" name="Google Shape;149;p17"/>
          <p:cNvSpPr/>
          <p:nvPr/>
        </p:nvSpPr>
        <p:spPr>
          <a:xfrm>
            <a:off x="1215850" y="3197275"/>
            <a:ext cx="532200" cy="234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4125"/>
              </a:solidFill>
            </a:endParaRPr>
          </a:p>
        </p:txBody>
      </p:sp>
      <p:sp>
        <p:nvSpPr>
          <p:cNvPr id="150" name="Google Shape;150;p17"/>
          <p:cNvSpPr/>
          <p:nvPr/>
        </p:nvSpPr>
        <p:spPr>
          <a:xfrm>
            <a:off x="3115150" y="3192325"/>
            <a:ext cx="532200" cy="234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4125"/>
              </a:solidFill>
            </a:endParaRPr>
          </a:p>
        </p:txBody>
      </p:sp>
      <p:sp>
        <p:nvSpPr>
          <p:cNvPr id="151" name="Google Shape;151;p17"/>
          <p:cNvSpPr/>
          <p:nvPr/>
        </p:nvSpPr>
        <p:spPr>
          <a:xfrm>
            <a:off x="4071100" y="3568000"/>
            <a:ext cx="603600" cy="1641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412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4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729450" y="1320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Method</a:t>
            </a:r>
            <a:endParaRPr/>
          </a:p>
        </p:txBody>
      </p:sp>
      <p:sp>
        <p:nvSpPr>
          <p:cNvPr id="157" name="Google Shape;157;p18"/>
          <p:cNvSpPr txBox="1"/>
          <p:nvPr>
            <p:ph idx="1" type="body"/>
          </p:nvPr>
        </p:nvSpPr>
        <p:spPr>
          <a:xfrm>
            <a:off x="729450" y="1990725"/>
            <a:ext cx="7688700" cy="3238500"/>
          </a:xfrm>
          <a:prstGeom prst="rect">
            <a:avLst/>
          </a:prstGeom>
        </p:spPr>
        <p:txBody>
          <a:bodyPr anchorCtr="0" anchor="t" bIns="0" lIns="91425" spcFirstLastPara="1" rIns="91425" wrap="square" tIns="0">
            <a:normAutofit/>
          </a:bodyPr>
          <a:lstStyle/>
          <a:p>
            <a:pPr indent="-317500" lvl="0" marL="457200" rtl="0" algn="l">
              <a:lnSpc>
                <a:spcPct val="100000"/>
              </a:lnSpc>
              <a:spcBef>
                <a:spcPts val="0"/>
              </a:spcBef>
              <a:spcAft>
                <a:spcPts val="0"/>
              </a:spcAft>
              <a:buSzPts val="1400"/>
              <a:buChar char="●"/>
            </a:pPr>
            <a:r>
              <a:rPr b="1" lang="zh-TW" sz="1400"/>
              <a:t>Exponential smoothing</a:t>
            </a:r>
            <a:endParaRPr b="1" sz="1400"/>
          </a:p>
          <a:p>
            <a:pPr indent="0" lvl="0" marL="0" rtl="0" algn="l">
              <a:lnSpc>
                <a:spcPct val="100000"/>
              </a:lnSpc>
              <a:spcBef>
                <a:spcPts val="1200"/>
              </a:spcBef>
              <a:spcAft>
                <a:spcPts val="0"/>
              </a:spcAft>
              <a:buNone/>
            </a:pPr>
            <a:r>
              <a:t/>
            </a:r>
            <a:endParaRPr b="1" sz="1400"/>
          </a:p>
          <a:p>
            <a:pPr indent="-317500" lvl="0" marL="457200" rtl="0" algn="l">
              <a:lnSpc>
                <a:spcPct val="100000"/>
              </a:lnSpc>
              <a:spcBef>
                <a:spcPts val="1200"/>
              </a:spcBef>
              <a:spcAft>
                <a:spcPts val="0"/>
              </a:spcAft>
              <a:buSzPts val="1400"/>
              <a:buChar char="●"/>
            </a:pPr>
            <a:r>
              <a:rPr b="1" lang="zh-TW" sz="1400"/>
              <a:t>The Box-Cox transformation</a:t>
            </a:r>
            <a:endParaRPr b="1" sz="1400"/>
          </a:p>
          <a:p>
            <a:pPr indent="0" lvl="0" marL="457200" rtl="0" algn="l">
              <a:lnSpc>
                <a:spcPct val="100000"/>
              </a:lnSpc>
              <a:spcBef>
                <a:spcPts val="1200"/>
              </a:spcBef>
              <a:spcAft>
                <a:spcPts val="0"/>
              </a:spcAft>
              <a:buNone/>
            </a:pPr>
            <a:r>
              <a:t/>
            </a:r>
            <a:endParaRPr b="1" sz="1400"/>
          </a:p>
          <a:p>
            <a:pPr indent="-317500" lvl="0" marL="457200" rtl="0" algn="l">
              <a:lnSpc>
                <a:spcPct val="100000"/>
              </a:lnSpc>
              <a:spcBef>
                <a:spcPts val="1200"/>
              </a:spcBef>
              <a:spcAft>
                <a:spcPts val="0"/>
              </a:spcAft>
              <a:buSzPts val="1400"/>
              <a:buChar char="●"/>
            </a:pPr>
            <a:r>
              <a:rPr b="1" lang="zh-TW" sz="1400"/>
              <a:t>Time series decomposition</a:t>
            </a:r>
            <a:endParaRPr b="1" sz="1400"/>
          </a:p>
          <a:p>
            <a:pPr indent="0" lvl="0" marL="457200" rtl="0" algn="l">
              <a:lnSpc>
                <a:spcPct val="100000"/>
              </a:lnSpc>
              <a:spcBef>
                <a:spcPts val="1200"/>
              </a:spcBef>
              <a:spcAft>
                <a:spcPts val="0"/>
              </a:spcAft>
              <a:buNone/>
            </a:pPr>
            <a:r>
              <a:t/>
            </a:r>
            <a:endParaRPr b="1" sz="1400"/>
          </a:p>
          <a:p>
            <a:pPr indent="-317500" lvl="0" marL="457200" rtl="0" algn="l">
              <a:lnSpc>
                <a:spcPct val="100000"/>
              </a:lnSpc>
              <a:spcBef>
                <a:spcPts val="1200"/>
              </a:spcBef>
              <a:spcAft>
                <a:spcPts val="0"/>
              </a:spcAft>
              <a:buSzPts val="1400"/>
              <a:buChar char="●"/>
            </a:pPr>
            <a:r>
              <a:rPr b="1" lang="zh-TW" sz="1400"/>
              <a:t>Bootstrapping the remainder</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Box-Cox tranformation</a:t>
            </a:r>
            <a:endParaRPr/>
          </a:p>
        </p:txBody>
      </p:sp>
      <p:sp>
        <p:nvSpPr>
          <p:cNvPr id="163" name="Google Shape;163;p19"/>
          <p:cNvSpPr txBox="1"/>
          <p:nvPr>
            <p:ph idx="1" type="body"/>
          </p:nvPr>
        </p:nvSpPr>
        <p:spPr>
          <a:xfrm>
            <a:off x="729450" y="1853850"/>
            <a:ext cx="7688700" cy="22896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0"/>
              </a:spcBef>
              <a:spcAft>
                <a:spcPts val="0"/>
              </a:spcAft>
              <a:buClr>
                <a:schemeClr val="dk2"/>
              </a:buClr>
              <a:buSzPts val="1400"/>
              <a:buFont typeface="Raleway"/>
              <a:buChar char="●"/>
            </a:pPr>
            <a:r>
              <a:rPr b="1" lang="zh-TW" sz="1400">
                <a:solidFill>
                  <a:schemeClr val="dk2"/>
                </a:solidFill>
                <a:latin typeface="Raleway"/>
                <a:ea typeface="Raleway"/>
                <a:cs typeface="Raleway"/>
                <a:sym typeface="Raleway"/>
              </a:rPr>
              <a:t>A Box Cox transformation is a transformation of non-normal dependent variables into a normal shape.</a:t>
            </a:r>
            <a:endParaRPr b="1" sz="1400">
              <a:solidFill>
                <a:schemeClr val="dk2"/>
              </a:solidFill>
              <a:latin typeface="Raleway"/>
              <a:ea typeface="Raleway"/>
              <a:cs typeface="Raleway"/>
              <a:sym typeface="Raleway"/>
            </a:endParaRPr>
          </a:p>
          <a:p>
            <a:pPr indent="0" lvl="0" marL="457200" marR="0" rtl="0" algn="l">
              <a:lnSpc>
                <a:spcPct val="100000"/>
              </a:lnSpc>
              <a:spcBef>
                <a:spcPts val="0"/>
              </a:spcBef>
              <a:spcAft>
                <a:spcPts val="0"/>
              </a:spcAft>
              <a:buNone/>
            </a:pPr>
            <a:r>
              <a:t/>
            </a:r>
            <a:endParaRPr b="1" sz="1400">
              <a:solidFill>
                <a:schemeClr val="dk2"/>
              </a:solidFill>
              <a:latin typeface="Raleway"/>
              <a:ea typeface="Raleway"/>
              <a:cs typeface="Raleway"/>
              <a:sym typeface="Raleway"/>
            </a:endParaRPr>
          </a:p>
          <a:p>
            <a:pPr indent="-317500" lvl="0" marL="457200" rtl="0" algn="l">
              <a:lnSpc>
                <a:spcPct val="100000"/>
              </a:lnSpc>
              <a:spcBef>
                <a:spcPts val="1400"/>
              </a:spcBef>
              <a:spcAft>
                <a:spcPts val="0"/>
              </a:spcAft>
              <a:buClr>
                <a:schemeClr val="dk2"/>
              </a:buClr>
              <a:buSzPts val="1400"/>
              <a:buFont typeface="Raleway"/>
              <a:buChar char="●"/>
            </a:pPr>
            <a:r>
              <a:rPr b="1" lang="zh-TW" sz="1400">
                <a:solidFill>
                  <a:schemeClr val="dk2"/>
                </a:solidFill>
                <a:latin typeface="Raleway"/>
                <a:ea typeface="Raleway"/>
                <a:cs typeface="Raleway"/>
                <a:sym typeface="Raleway"/>
              </a:rPr>
              <a:t>In many cases, the underlying algorithm for the machine learning method  apply in  project assumes the data is approximately normal distributed</a:t>
            </a:r>
            <a:endParaRPr b="1" sz="1400">
              <a:solidFill>
                <a:schemeClr val="dk2"/>
              </a:solidFill>
              <a:latin typeface="Raleway"/>
              <a:ea typeface="Raleway"/>
              <a:cs typeface="Raleway"/>
              <a:sym typeface="Raleway"/>
            </a:endParaRPr>
          </a:p>
          <a:p>
            <a:pPr indent="0" lvl="0" marL="457200" rtl="0" algn="l">
              <a:lnSpc>
                <a:spcPct val="100000"/>
              </a:lnSpc>
              <a:spcBef>
                <a:spcPts val="1400"/>
              </a:spcBef>
              <a:spcAft>
                <a:spcPts val="0"/>
              </a:spcAft>
              <a:buNone/>
            </a:pPr>
            <a:r>
              <a:t/>
            </a:r>
            <a:endParaRPr b="1" sz="1400">
              <a:solidFill>
                <a:schemeClr val="dk2"/>
              </a:solidFill>
              <a:latin typeface="Raleway"/>
              <a:ea typeface="Raleway"/>
              <a:cs typeface="Raleway"/>
              <a:sym typeface="Raleway"/>
            </a:endParaRPr>
          </a:p>
          <a:p>
            <a:pPr indent="-317500" lvl="0" marL="457200" rtl="0" algn="l">
              <a:lnSpc>
                <a:spcPct val="100000"/>
              </a:lnSpc>
              <a:spcBef>
                <a:spcPts val="1400"/>
              </a:spcBef>
              <a:spcAft>
                <a:spcPts val="0"/>
              </a:spcAft>
              <a:buClr>
                <a:schemeClr val="dk2"/>
              </a:buClr>
              <a:buSzPts val="1400"/>
              <a:buFont typeface="Raleway"/>
              <a:buChar char="●"/>
            </a:pPr>
            <a:r>
              <a:rPr b="1" lang="zh-TW" sz="1400">
                <a:solidFill>
                  <a:schemeClr val="dk2"/>
                </a:solidFill>
                <a:latin typeface="Raleway"/>
                <a:ea typeface="Raleway"/>
                <a:cs typeface="Raleway"/>
                <a:sym typeface="Raleway"/>
              </a:rPr>
              <a:t>Effective method to improve robustness of  model.</a:t>
            </a:r>
            <a:endParaRPr b="1" sz="1400">
              <a:solidFill>
                <a:schemeClr val="dk2"/>
              </a:solidFill>
              <a:latin typeface="Raleway"/>
              <a:ea typeface="Raleway"/>
              <a:cs typeface="Raleway"/>
              <a:sym typeface="Raleway"/>
            </a:endParaRPr>
          </a:p>
        </p:txBody>
      </p:sp>
      <p:pic>
        <p:nvPicPr>
          <p:cNvPr id="164" name="Google Shape;164;p19"/>
          <p:cNvPicPr preferRelativeResize="0"/>
          <p:nvPr/>
        </p:nvPicPr>
        <p:blipFill>
          <a:blip r:embed="rId3">
            <a:alphaModFix/>
          </a:blip>
          <a:stretch>
            <a:fillRect/>
          </a:stretch>
        </p:blipFill>
        <p:spPr>
          <a:xfrm>
            <a:off x="864312" y="1777637"/>
            <a:ext cx="4077576" cy="3305225"/>
          </a:xfrm>
          <a:prstGeom prst="rect">
            <a:avLst/>
          </a:prstGeom>
          <a:noFill/>
          <a:ln>
            <a:noFill/>
          </a:ln>
        </p:spPr>
      </p:pic>
      <p:pic>
        <p:nvPicPr>
          <p:cNvPr id="165" name="Google Shape;165;p19"/>
          <p:cNvPicPr preferRelativeResize="0"/>
          <p:nvPr/>
        </p:nvPicPr>
        <p:blipFill>
          <a:blip r:embed="rId4">
            <a:alphaModFix/>
          </a:blip>
          <a:stretch>
            <a:fillRect/>
          </a:stretch>
        </p:blipFill>
        <p:spPr>
          <a:xfrm>
            <a:off x="4941900" y="2998738"/>
            <a:ext cx="3267075" cy="863000"/>
          </a:xfrm>
          <a:prstGeom prst="rect">
            <a:avLst/>
          </a:prstGeom>
          <a:noFill/>
          <a:ln>
            <a:noFill/>
          </a:ln>
        </p:spPr>
      </p:pic>
      <p:sp>
        <p:nvSpPr>
          <p:cNvPr id="166" name="Google Shape;166;p19"/>
          <p:cNvSpPr txBox="1"/>
          <p:nvPr/>
        </p:nvSpPr>
        <p:spPr>
          <a:xfrm>
            <a:off x="3929100" y="3443000"/>
            <a:ext cx="823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600">
                <a:solidFill>
                  <a:schemeClr val="dk2"/>
                </a:solidFill>
                <a:latin typeface="Raleway"/>
                <a:ea typeface="Raleway"/>
                <a:cs typeface="Raleway"/>
                <a:sym typeface="Raleway"/>
              </a:rPr>
              <a:t>λ = 6.61 × 10^−5</a:t>
            </a:r>
            <a:endParaRPr b="1" sz="6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3"/>
                                        </p:tgtEl>
                                      </p:cBhvr>
                                    </p:animEffect>
                                    <p:set>
                                      <p:cBhvr>
                                        <p:cTn dur="1" fill="hold">
                                          <p:stCondLst>
                                            <p:cond delay="1000"/>
                                          </p:stCondLst>
                                        </p:cTn>
                                        <p:tgtEl>
                                          <p:spTgt spid="16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STL</a:t>
            </a:r>
            <a:endParaRPr/>
          </a:p>
          <a:p>
            <a:pPr indent="0" lvl="0" marL="0" rtl="0" algn="l">
              <a:spcBef>
                <a:spcPts val="0"/>
              </a:spcBef>
              <a:spcAft>
                <a:spcPts val="0"/>
              </a:spcAft>
              <a:buNone/>
            </a:pPr>
            <a:r>
              <a:t/>
            </a:r>
            <a:endParaRPr/>
          </a:p>
        </p:txBody>
      </p:sp>
      <p:sp>
        <p:nvSpPr>
          <p:cNvPr id="172" name="Google Shape;172;p20"/>
          <p:cNvSpPr txBox="1"/>
          <p:nvPr>
            <p:ph idx="1" type="body"/>
          </p:nvPr>
        </p:nvSpPr>
        <p:spPr>
          <a:xfrm>
            <a:off x="727650" y="1853850"/>
            <a:ext cx="7688700" cy="3112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zh-TW" sz="1400"/>
              <a:t>Loess : L</a:t>
            </a:r>
            <a:r>
              <a:rPr lang="zh-TW" sz="1400"/>
              <a:t>ocally estimated scatterplot smoothing</a:t>
            </a:r>
            <a:endParaRPr sz="1400"/>
          </a:p>
          <a:p>
            <a:pPr indent="-317500" lvl="0" marL="457200" rtl="0" algn="l">
              <a:lnSpc>
                <a:spcPct val="105000"/>
              </a:lnSpc>
              <a:spcBef>
                <a:spcPts val="0"/>
              </a:spcBef>
              <a:spcAft>
                <a:spcPts val="0"/>
              </a:spcAft>
              <a:buSzPts val="1400"/>
              <a:buChar char="●"/>
            </a:pPr>
            <a:r>
              <a:rPr lang="zh-TW" sz="1400"/>
              <a:t>STL consists of two recursive procedures: </a:t>
            </a:r>
            <a:endParaRPr sz="1400"/>
          </a:p>
          <a:p>
            <a:pPr indent="-317500" lvl="1" marL="914400" rtl="0" algn="l">
              <a:lnSpc>
                <a:spcPct val="105000"/>
              </a:lnSpc>
              <a:spcBef>
                <a:spcPts val="0"/>
              </a:spcBef>
              <a:spcAft>
                <a:spcPts val="0"/>
              </a:spcAft>
              <a:buSzPts val="1400"/>
              <a:buChar char="○"/>
            </a:pPr>
            <a:r>
              <a:rPr lang="zh-TW" sz="1400"/>
              <a:t>Inner loop </a:t>
            </a:r>
            <a:endParaRPr sz="1400"/>
          </a:p>
          <a:p>
            <a:pPr indent="-317500" lvl="1" marL="914400" rtl="0" algn="l">
              <a:lnSpc>
                <a:spcPct val="105000"/>
              </a:lnSpc>
              <a:spcBef>
                <a:spcPts val="0"/>
              </a:spcBef>
              <a:spcAft>
                <a:spcPts val="0"/>
              </a:spcAft>
              <a:buSzPts val="1400"/>
              <a:buChar char="○"/>
            </a:pPr>
            <a:r>
              <a:rPr lang="zh-TW" sz="1400"/>
              <a:t>Outer loop </a:t>
            </a:r>
            <a:endParaRPr sz="1400"/>
          </a:p>
          <a:p>
            <a:pPr indent="-317500" lvl="1" marL="914400" rtl="0" algn="l">
              <a:lnSpc>
                <a:spcPct val="105000"/>
              </a:lnSpc>
              <a:spcBef>
                <a:spcPts val="0"/>
              </a:spcBef>
              <a:spcAft>
                <a:spcPts val="0"/>
              </a:spcAft>
              <a:buSzPts val="1400"/>
              <a:buChar char="○"/>
            </a:pPr>
            <a:r>
              <a:rPr lang="zh-TW" sz="1400"/>
              <a:t>6 parameters</a:t>
            </a:r>
            <a:endParaRPr sz="1400"/>
          </a:p>
          <a:p>
            <a:pPr indent="-317500" lvl="2" marL="1371600" rtl="0" algn="l">
              <a:lnSpc>
                <a:spcPct val="105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p</a:t>
            </a:r>
            <a:r>
              <a:rPr lang="zh-TW" sz="1400">
                <a:solidFill>
                  <a:srgbClr val="000000"/>
                </a:solidFill>
                <a:latin typeface="Arial"/>
                <a:ea typeface="Arial"/>
                <a:cs typeface="Arial"/>
                <a:sym typeface="Arial"/>
              </a:rPr>
              <a:t> </a:t>
            </a:r>
            <a:r>
              <a:rPr lang="zh-TW" sz="1400"/>
              <a:t>= number of observations in each cycle of the seasonal component</a:t>
            </a:r>
            <a:endParaRPr sz="1400"/>
          </a:p>
          <a:p>
            <a:pPr indent="-317500" lvl="2" marL="1371600" rtl="0" algn="l">
              <a:lnSpc>
                <a:spcPct val="90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i</a:t>
            </a:r>
            <a:r>
              <a:rPr lang="zh-TW" sz="1400">
                <a:solidFill>
                  <a:srgbClr val="000000"/>
                </a:solidFill>
                <a:latin typeface="Arial"/>
                <a:ea typeface="Arial"/>
                <a:cs typeface="Arial"/>
                <a:sym typeface="Arial"/>
              </a:rPr>
              <a:t> </a:t>
            </a:r>
            <a:r>
              <a:rPr lang="zh-TW" sz="1400"/>
              <a:t>= number of passes through the inner loop,</a:t>
            </a:r>
            <a:endParaRPr sz="1400"/>
          </a:p>
          <a:p>
            <a:pPr indent="-317500" lvl="2" marL="1371600" rtl="0" algn="l">
              <a:lnSpc>
                <a:spcPct val="90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o</a:t>
            </a:r>
            <a:r>
              <a:rPr lang="zh-TW" sz="1400">
                <a:solidFill>
                  <a:srgbClr val="000000"/>
                </a:solidFill>
                <a:latin typeface="Arial"/>
                <a:ea typeface="Arial"/>
                <a:cs typeface="Arial"/>
                <a:sym typeface="Arial"/>
              </a:rPr>
              <a:t> </a:t>
            </a:r>
            <a:r>
              <a:rPr lang="zh-TW" sz="1400"/>
              <a:t>= number of robustness iterations of the outer loop</a:t>
            </a:r>
            <a:endParaRPr sz="1400"/>
          </a:p>
          <a:p>
            <a:pPr indent="-317500" lvl="2" marL="1371600" rtl="0" algn="l">
              <a:lnSpc>
                <a:spcPct val="90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l</a:t>
            </a:r>
            <a:r>
              <a:rPr lang="zh-TW" sz="1400">
                <a:solidFill>
                  <a:srgbClr val="000000"/>
                </a:solidFill>
                <a:latin typeface="Arial"/>
                <a:ea typeface="Arial"/>
                <a:cs typeface="Arial"/>
                <a:sym typeface="Arial"/>
              </a:rPr>
              <a:t> </a:t>
            </a:r>
            <a:r>
              <a:rPr lang="zh-TW" sz="1400"/>
              <a:t>= smoothing parameter for the low-pass filter</a:t>
            </a:r>
            <a:endParaRPr sz="1400"/>
          </a:p>
          <a:p>
            <a:pPr indent="-317500" lvl="2" marL="1371600" rtl="0" algn="l">
              <a:lnSpc>
                <a:spcPct val="90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t</a:t>
            </a:r>
            <a:r>
              <a:rPr lang="zh-TW" sz="1400">
                <a:solidFill>
                  <a:srgbClr val="000000"/>
                </a:solidFill>
                <a:latin typeface="Arial"/>
                <a:ea typeface="Arial"/>
                <a:cs typeface="Arial"/>
                <a:sym typeface="Arial"/>
              </a:rPr>
              <a:t> </a:t>
            </a:r>
            <a:r>
              <a:rPr lang="zh-TW" sz="1400"/>
              <a:t>= smoothing parameter for the trend component,</a:t>
            </a:r>
            <a:endParaRPr sz="1400"/>
          </a:p>
          <a:p>
            <a:pPr indent="-317500" lvl="2" marL="1371600" rtl="0" algn="l">
              <a:lnSpc>
                <a:spcPct val="90000"/>
              </a:lnSpc>
              <a:spcBef>
                <a:spcPts val="0"/>
              </a:spcBef>
              <a:spcAft>
                <a:spcPts val="0"/>
              </a:spcAft>
              <a:buSzPts val="1400"/>
              <a:buChar char="■"/>
            </a:pPr>
            <a:r>
              <a:rPr lang="zh-TW" sz="1400">
                <a:solidFill>
                  <a:srgbClr val="000000"/>
                </a:solidFill>
                <a:latin typeface="Arial"/>
                <a:ea typeface="Arial"/>
                <a:cs typeface="Arial"/>
                <a:sym typeface="Arial"/>
              </a:rPr>
              <a:t>n</a:t>
            </a:r>
            <a:r>
              <a:rPr lang="zh-TW" sz="700">
                <a:solidFill>
                  <a:srgbClr val="000000"/>
                </a:solidFill>
                <a:latin typeface="Arial"/>
                <a:ea typeface="Arial"/>
                <a:cs typeface="Arial"/>
                <a:sym typeface="Arial"/>
              </a:rPr>
              <a:t>s</a:t>
            </a:r>
            <a:r>
              <a:rPr lang="zh-TW" sz="1400">
                <a:solidFill>
                  <a:srgbClr val="000000"/>
                </a:solidFill>
                <a:latin typeface="Arial"/>
                <a:ea typeface="Arial"/>
                <a:cs typeface="Arial"/>
                <a:sym typeface="Arial"/>
              </a:rPr>
              <a:t> </a:t>
            </a:r>
            <a:r>
              <a:rPr lang="zh-TW" sz="1400"/>
              <a:t>= smoothing parameter for the seasonal component</a:t>
            </a:r>
            <a:endParaRPr sz="1400"/>
          </a:p>
          <a:p>
            <a:pPr indent="-317500" lvl="0" marL="457200" rtl="0" algn="l">
              <a:lnSpc>
                <a:spcPct val="105000"/>
              </a:lnSpc>
              <a:spcBef>
                <a:spcPts val="0"/>
              </a:spcBef>
              <a:spcAft>
                <a:spcPts val="0"/>
              </a:spcAft>
              <a:buSzPts val="1400"/>
              <a:buChar char="●"/>
            </a:pPr>
            <a:r>
              <a:rPr lang="zh-TW" sz="1400"/>
              <a:t>Post-smoothing of the seasonal</a:t>
            </a:r>
            <a:endParaRPr sz="1400"/>
          </a:p>
        </p:txBody>
      </p:sp>
      <p:pic>
        <p:nvPicPr>
          <p:cNvPr id="173" name="Google Shape;173;p20"/>
          <p:cNvPicPr preferRelativeResize="0"/>
          <p:nvPr/>
        </p:nvPicPr>
        <p:blipFill>
          <a:blip r:embed="rId4">
            <a:alphaModFix/>
          </a:blip>
          <a:stretch>
            <a:fillRect/>
          </a:stretch>
        </p:blipFill>
        <p:spPr>
          <a:xfrm>
            <a:off x="2185738" y="877425"/>
            <a:ext cx="4305874" cy="3913650"/>
          </a:xfrm>
          <a:prstGeom prst="rect">
            <a:avLst/>
          </a:prstGeom>
          <a:noFill/>
          <a:ln>
            <a:noFill/>
          </a:ln>
        </p:spPr>
      </p:pic>
      <p:sp>
        <p:nvSpPr>
          <p:cNvPr id="174" name="Google Shape;174;p20"/>
          <p:cNvSpPr txBox="1"/>
          <p:nvPr/>
        </p:nvSpPr>
        <p:spPr>
          <a:xfrm>
            <a:off x="2771775" y="4791075"/>
            <a:ext cx="313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800">
                <a:latin typeface="Lato"/>
                <a:ea typeface="Lato"/>
                <a:cs typeface="Lato"/>
                <a:sym typeface="Lato"/>
              </a:rPr>
              <a:t>https://thomasleeper.com/Rcourse/Tutorials/localregression.html</a:t>
            </a:r>
            <a:endParaRPr sz="800">
              <a:latin typeface="Lato"/>
              <a:ea typeface="Lato"/>
              <a:cs typeface="Lato"/>
              <a:sym typeface="Lato"/>
            </a:endParaRPr>
          </a:p>
        </p:txBody>
      </p:sp>
      <p:pic>
        <p:nvPicPr>
          <p:cNvPr id="175" name="Google Shape;175;p20"/>
          <p:cNvPicPr preferRelativeResize="0"/>
          <p:nvPr/>
        </p:nvPicPr>
        <p:blipFill>
          <a:blip r:embed="rId5">
            <a:alphaModFix/>
          </a:blip>
          <a:stretch>
            <a:fillRect/>
          </a:stretch>
        </p:blipFill>
        <p:spPr>
          <a:xfrm>
            <a:off x="1763925" y="526725"/>
            <a:ext cx="2732199" cy="4171948"/>
          </a:xfrm>
          <a:prstGeom prst="rect">
            <a:avLst/>
          </a:prstGeom>
          <a:noFill/>
          <a:ln>
            <a:noFill/>
          </a:ln>
        </p:spPr>
      </p:pic>
      <p:pic>
        <p:nvPicPr>
          <p:cNvPr id="176" name="Google Shape;176;p20"/>
          <p:cNvPicPr preferRelativeResize="0"/>
          <p:nvPr/>
        </p:nvPicPr>
        <p:blipFill>
          <a:blip r:embed="rId6">
            <a:alphaModFix/>
          </a:blip>
          <a:stretch>
            <a:fillRect/>
          </a:stretch>
        </p:blipFill>
        <p:spPr>
          <a:xfrm>
            <a:off x="5593795" y="526725"/>
            <a:ext cx="2799530" cy="4171951"/>
          </a:xfrm>
          <a:prstGeom prst="rect">
            <a:avLst/>
          </a:prstGeom>
          <a:noFill/>
          <a:ln>
            <a:noFill/>
          </a:ln>
        </p:spPr>
      </p:pic>
      <p:sp>
        <p:nvSpPr>
          <p:cNvPr id="177" name="Google Shape;177;p20"/>
          <p:cNvSpPr txBox="1"/>
          <p:nvPr/>
        </p:nvSpPr>
        <p:spPr>
          <a:xfrm>
            <a:off x="1082975" y="4698675"/>
            <a:ext cx="40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n</a:t>
            </a:r>
            <a:r>
              <a:rPr lang="zh-TW" sz="700"/>
              <a:t>p</a:t>
            </a:r>
            <a:r>
              <a:rPr lang="zh-TW"/>
              <a:t> = 12, n</a:t>
            </a:r>
            <a:r>
              <a:rPr lang="zh-TW" sz="700"/>
              <a:t>i</a:t>
            </a:r>
            <a:r>
              <a:rPr lang="zh-TW"/>
              <a:t> = 1, n</a:t>
            </a:r>
            <a:r>
              <a:rPr lang="zh-TW" sz="700"/>
              <a:t>o</a:t>
            </a:r>
            <a:r>
              <a:rPr lang="zh-TW"/>
              <a:t> = 5, n</a:t>
            </a:r>
            <a:r>
              <a:rPr lang="zh-TW" sz="700"/>
              <a:t>l</a:t>
            </a:r>
            <a:r>
              <a:rPr lang="zh-TW"/>
              <a:t> = 13, n</a:t>
            </a:r>
            <a:r>
              <a:rPr lang="zh-TW" sz="700"/>
              <a:t>t</a:t>
            </a:r>
            <a:r>
              <a:rPr lang="zh-TW"/>
              <a:t> = 21, n</a:t>
            </a:r>
            <a:r>
              <a:rPr lang="zh-TW" sz="700"/>
              <a:t>s</a:t>
            </a:r>
            <a:r>
              <a:rPr lang="zh-TW"/>
              <a:t> = 17</a:t>
            </a:r>
            <a:endParaRPr/>
          </a:p>
        </p:txBody>
      </p:sp>
      <p:sp>
        <p:nvSpPr>
          <p:cNvPr id="178" name="Google Shape;178;p20"/>
          <p:cNvSpPr txBox="1"/>
          <p:nvPr/>
        </p:nvSpPr>
        <p:spPr>
          <a:xfrm>
            <a:off x="5088563" y="4698675"/>
            <a:ext cx="38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n</a:t>
            </a:r>
            <a:r>
              <a:rPr lang="zh-TW" sz="700"/>
              <a:t>p</a:t>
            </a:r>
            <a:r>
              <a:rPr lang="zh-TW"/>
              <a:t> = 12, n</a:t>
            </a:r>
            <a:r>
              <a:rPr lang="zh-TW" sz="700"/>
              <a:t>i</a:t>
            </a:r>
            <a:r>
              <a:rPr lang="zh-TW"/>
              <a:t> = 2, n</a:t>
            </a:r>
            <a:r>
              <a:rPr lang="zh-TW" sz="700"/>
              <a:t>o</a:t>
            </a:r>
            <a:r>
              <a:rPr lang="zh-TW"/>
              <a:t> = 0, n</a:t>
            </a:r>
            <a:r>
              <a:rPr lang="zh-TW" sz="700"/>
              <a:t>l</a:t>
            </a:r>
            <a:r>
              <a:rPr lang="zh-TW"/>
              <a:t> = 13, n</a:t>
            </a:r>
            <a:r>
              <a:rPr lang="zh-TW" sz="700"/>
              <a:t>t</a:t>
            </a:r>
            <a:r>
              <a:rPr lang="zh-TW"/>
              <a:t> = 19, n</a:t>
            </a:r>
            <a:r>
              <a:rPr lang="zh-TW" sz="700"/>
              <a:t>s</a:t>
            </a:r>
            <a:r>
              <a:rPr lang="zh-TW"/>
              <a:t> = 35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3"/>
                                        </p:tgtEl>
                                      </p:cBhvr>
                                    </p:animEffect>
                                    <p:set>
                                      <p:cBhvr>
                                        <p:cTn dur="1" fill="hold">
                                          <p:stCondLst>
                                            <p:cond delay="10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4"/>
                                        </p:tgtEl>
                                      </p:cBhvr>
                                    </p:animEffect>
                                    <p:set>
                                      <p:cBhvr>
                                        <p:cTn dur="1" fill="hold">
                                          <p:stCondLst>
                                            <p:cond delay="100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xit" presetID="10" presetSubtype="0">
                                  <p:stCondLst>
                                    <p:cond delay="0"/>
                                  </p:stCondLst>
                                  <p:childTnLst>
                                    <p:animEffect filter="fade" transition="out">
                                      <p:cBhvr>
                                        <p:cTn dur="1000"/>
                                        <p:tgtEl>
                                          <p:spTgt spid="172"/>
                                        </p:tgtEl>
                                      </p:cBhvr>
                                    </p:animEffect>
                                    <p:set>
                                      <p:cBhvr>
                                        <p:cTn dur="1" fill="hold">
                                          <p:stCondLst>
                                            <p:cond delay="1000"/>
                                          </p:stCondLst>
                                        </p:cTn>
                                        <p:tgtEl>
                                          <p:spTgt spid="1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xit" presetID="10" presetSubtype="0">
                                  <p:stCondLst>
                                    <p:cond delay="0"/>
                                  </p:stCondLst>
                                  <p:childTnLst>
                                    <p:animEffect filter="fade" transition="out">
                                      <p:cBhvr>
                                        <p:cTn dur="1000"/>
                                        <p:tgtEl>
                                          <p:spTgt spid="175"/>
                                        </p:tgtEl>
                                      </p:cBhvr>
                                    </p:animEffect>
                                    <p:set>
                                      <p:cBhvr>
                                        <p:cTn dur="1" fill="hold">
                                          <p:stCondLst>
                                            <p:cond delay="1000"/>
                                          </p:stCondLst>
                                        </p:cTn>
                                        <p:tgtEl>
                                          <p:spTgt spid="1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6"/>
                                        </p:tgtEl>
                                      </p:cBhvr>
                                    </p:animEffect>
                                    <p:set>
                                      <p:cBhvr>
                                        <p:cTn dur="1" fill="hold">
                                          <p:stCondLst>
                                            <p:cond delay="100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7"/>
                                        </p:tgtEl>
                                      </p:cBhvr>
                                    </p:animEffect>
                                    <p:set>
                                      <p:cBhvr>
                                        <p:cTn dur="1" fill="hold">
                                          <p:stCondLst>
                                            <p:cond delay="100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Bootstrapping the remainder</a:t>
            </a:r>
            <a:r>
              <a:rPr lang="zh-TW" sz="1266"/>
              <a:t>(Moving Block Bootstrapping)</a:t>
            </a:r>
            <a:endParaRPr sz="1266"/>
          </a:p>
        </p:txBody>
      </p:sp>
      <p:grpSp>
        <p:nvGrpSpPr>
          <p:cNvPr id="184" name="Google Shape;184;p21"/>
          <p:cNvGrpSpPr/>
          <p:nvPr/>
        </p:nvGrpSpPr>
        <p:grpSpPr>
          <a:xfrm>
            <a:off x="276225" y="2023388"/>
            <a:ext cx="4219500" cy="285900"/>
            <a:chOff x="895350" y="2162175"/>
            <a:chExt cx="4219500" cy="285900"/>
          </a:xfrm>
        </p:grpSpPr>
        <p:sp>
          <p:nvSpPr>
            <p:cNvPr id="185" name="Google Shape;185;p21"/>
            <p:cNvSpPr/>
            <p:nvPr/>
          </p:nvSpPr>
          <p:spPr>
            <a:xfrm>
              <a:off x="8953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186" name="Google Shape;186;p21"/>
            <p:cNvSpPr/>
            <p:nvPr/>
          </p:nvSpPr>
          <p:spPr>
            <a:xfrm>
              <a:off x="13144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187" name="Google Shape;187;p21"/>
            <p:cNvSpPr/>
            <p:nvPr/>
          </p:nvSpPr>
          <p:spPr>
            <a:xfrm>
              <a:off x="17335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188" name="Google Shape;188;p21"/>
            <p:cNvSpPr/>
            <p:nvPr/>
          </p:nvSpPr>
          <p:spPr>
            <a:xfrm>
              <a:off x="21526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189" name="Google Shape;189;p21"/>
            <p:cNvSpPr/>
            <p:nvPr/>
          </p:nvSpPr>
          <p:spPr>
            <a:xfrm>
              <a:off x="2571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190" name="Google Shape;190;p21"/>
            <p:cNvSpPr/>
            <p:nvPr/>
          </p:nvSpPr>
          <p:spPr>
            <a:xfrm>
              <a:off x="29908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191" name="Google Shape;191;p21"/>
            <p:cNvSpPr/>
            <p:nvPr/>
          </p:nvSpPr>
          <p:spPr>
            <a:xfrm>
              <a:off x="34099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192" name="Google Shape;192;p21"/>
            <p:cNvSpPr/>
            <p:nvPr/>
          </p:nvSpPr>
          <p:spPr>
            <a:xfrm>
              <a:off x="38290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193" name="Google Shape;193;p21"/>
            <p:cNvSpPr/>
            <p:nvPr/>
          </p:nvSpPr>
          <p:spPr>
            <a:xfrm>
              <a:off x="42481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194" name="Google Shape;194;p21"/>
            <p:cNvSpPr/>
            <p:nvPr/>
          </p:nvSpPr>
          <p:spPr>
            <a:xfrm>
              <a:off x="4695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sp>
        <p:nvSpPr>
          <p:cNvPr id="195" name="Google Shape;195;p21"/>
          <p:cNvSpPr/>
          <p:nvPr/>
        </p:nvSpPr>
        <p:spPr>
          <a:xfrm>
            <a:off x="5162550" y="2800350"/>
            <a:ext cx="180900" cy="1914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flipH="1">
            <a:off x="666750" y="2800350"/>
            <a:ext cx="180900" cy="1914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1"/>
          <p:cNvCxnSpPr>
            <a:stCxn id="185" idx="1"/>
            <a:endCxn id="196" idx="1"/>
          </p:cNvCxnSpPr>
          <p:nvPr/>
        </p:nvCxnSpPr>
        <p:spPr>
          <a:xfrm>
            <a:off x="276225" y="2166338"/>
            <a:ext cx="390600" cy="1591200"/>
          </a:xfrm>
          <a:prstGeom prst="bentConnector5">
            <a:avLst>
              <a:gd fmla="val -58525" name="adj1"/>
              <a:gd fmla="val 26077" name="adj2"/>
              <a:gd fmla="val -58525" name="adj3"/>
            </a:avLst>
          </a:prstGeom>
          <a:noFill/>
          <a:ln cap="flat" cmpd="sng" w="28575">
            <a:solidFill>
              <a:srgbClr val="FF0000"/>
            </a:solidFill>
            <a:prstDash val="solid"/>
            <a:round/>
            <a:headEnd len="med" w="med" type="none"/>
            <a:tailEnd len="med" w="med" type="triangle"/>
          </a:ln>
        </p:spPr>
      </p:cxnSp>
      <p:grpSp>
        <p:nvGrpSpPr>
          <p:cNvPr id="198" name="Google Shape;198;p21"/>
          <p:cNvGrpSpPr/>
          <p:nvPr/>
        </p:nvGrpSpPr>
        <p:grpSpPr>
          <a:xfrm>
            <a:off x="895350" y="4490913"/>
            <a:ext cx="4219500" cy="285900"/>
            <a:chOff x="895350" y="2162175"/>
            <a:chExt cx="4219500" cy="285900"/>
          </a:xfrm>
        </p:grpSpPr>
        <p:sp>
          <p:nvSpPr>
            <p:cNvPr id="199" name="Google Shape;199;p21"/>
            <p:cNvSpPr/>
            <p:nvPr/>
          </p:nvSpPr>
          <p:spPr>
            <a:xfrm>
              <a:off x="8953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00" name="Google Shape;200;p21"/>
            <p:cNvSpPr/>
            <p:nvPr/>
          </p:nvSpPr>
          <p:spPr>
            <a:xfrm>
              <a:off x="13144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01" name="Google Shape;201;p21"/>
            <p:cNvSpPr/>
            <p:nvPr/>
          </p:nvSpPr>
          <p:spPr>
            <a:xfrm>
              <a:off x="17335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02" name="Google Shape;202;p21"/>
            <p:cNvSpPr/>
            <p:nvPr/>
          </p:nvSpPr>
          <p:spPr>
            <a:xfrm>
              <a:off x="21526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03" name="Google Shape;203;p21"/>
            <p:cNvSpPr/>
            <p:nvPr/>
          </p:nvSpPr>
          <p:spPr>
            <a:xfrm>
              <a:off x="2571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04" name="Google Shape;204;p21"/>
            <p:cNvSpPr/>
            <p:nvPr/>
          </p:nvSpPr>
          <p:spPr>
            <a:xfrm>
              <a:off x="29908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05" name="Google Shape;205;p21"/>
            <p:cNvSpPr/>
            <p:nvPr/>
          </p:nvSpPr>
          <p:spPr>
            <a:xfrm>
              <a:off x="34099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06" name="Google Shape;206;p21"/>
            <p:cNvSpPr/>
            <p:nvPr/>
          </p:nvSpPr>
          <p:spPr>
            <a:xfrm>
              <a:off x="38290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07" name="Google Shape;207;p21"/>
            <p:cNvSpPr/>
            <p:nvPr/>
          </p:nvSpPr>
          <p:spPr>
            <a:xfrm>
              <a:off x="42481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08" name="Google Shape;208;p21"/>
            <p:cNvSpPr/>
            <p:nvPr/>
          </p:nvSpPr>
          <p:spPr>
            <a:xfrm>
              <a:off x="4695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09" name="Google Shape;209;p21"/>
          <p:cNvGrpSpPr/>
          <p:nvPr/>
        </p:nvGrpSpPr>
        <p:grpSpPr>
          <a:xfrm>
            <a:off x="895350" y="2738913"/>
            <a:ext cx="4219500" cy="285900"/>
            <a:chOff x="895350" y="2162175"/>
            <a:chExt cx="4219500" cy="285900"/>
          </a:xfrm>
        </p:grpSpPr>
        <p:sp>
          <p:nvSpPr>
            <p:cNvPr id="210" name="Google Shape;210;p21"/>
            <p:cNvSpPr/>
            <p:nvPr/>
          </p:nvSpPr>
          <p:spPr>
            <a:xfrm>
              <a:off x="8953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11" name="Google Shape;211;p21"/>
            <p:cNvSpPr/>
            <p:nvPr/>
          </p:nvSpPr>
          <p:spPr>
            <a:xfrm>
              <a:off x="13144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12" name="Google Shape;212;p21"/>
            <p:cNvSpPr/>
            <p:nvPr/>
          </p:nvSpPr>
          <p:spPr>
            <a:xfrm>
              <a:off x="17335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13" name="Google Shape;213;p21"/>
            <p:cNvSpPr/>
            <p:nvPr/>
          </p:nvSpPr>
          <p:spPr>
            <a:xfrm>
              <a:off x="21526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14" name="Google Shape;214;p21"/>
            <p:cNvSpPr/>
            <p:nvPr/>
          </p:nvSpPr>
          <p:spPr>
            <a:xfrm>
              <a:off x="2571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15" name="Google Shape;215;p21"/>
            <p:cNvSpPr/>
            <p:nvPr/>
          </p:nvSpPr>
          <p:spPr>
            <a:xfrm>
              <a:off x="29908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16" name="Google Shape;216;p21"/>
            <p:cNvSpPr/>
            <p:nvPr/>
          </p:nvSpPr>
          <p:spPr>
            <a:xfrm>
              <a:off x="34099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17" name="Google Shape;217;p21"/>
            <p:cNvSpPr/>
            <p:nvPr/>
          </p:nvSpPr>
          <p:spPr>
            <a:xfrm>
              <a:off x="38290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18" name="Google Shape;218;p21"/>
            <p:cNvSpPr/>
            <p:nvPr/>
          </p:nvSpPr>
          <p:spPr>
            <a:xfrm>
              <a:off x="42481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19" name="Google Shape;219;p21"/>
            <p:cNvSpPr/>
            <p:nvPr/>
          </p:nvSpPr>
          <p:spPr>
            <a:xfrm>
              <a:off x="4695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20" name="Google Shape;220;p21"/>
          <p:cNvGrpSpPr/>
          <p:nvPr/>
        </p:nvGrpSpPr>
        <p:grpSpPr>
          <a:xfrm>
            <a:off x="895350" y="3272050"/>
            <a:ext cx="4219500" cy="285900"/>
            <a:chOff x="895350" y="2162175"/>
            <a:chExt cx="4219500" cy="285900"/>
          </a:xfrm>
        </p:grpSpPr>
        <p:sp>
          <p:nvSpPr>
            <p:cNvPr id="221" name="Google Shape;221;p21"/>
            <p:cNvSpPr/>
            <p:nvPr/>
          </p:nvSpPr>
          <p:spPr>
            <a:xfrm>
              <a:off x="8953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22" name="Google Shape;222;p21"/>
            <p:cNvSpPr/>
            <p:nvPr/>
          </p:nvSpPr>
          <p:spPr>
            <a:xfrm>
              <a:off x="13144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23" name="Google Shape;223;p21"/>
            <p:cNvSpPr/>
            <p:nvPr/>
          </p:nvSpPr>
          <p:spPr>
            <a:xfrm>
              <a:off x="17335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24" name="Google Shape;224;p21"/>
            <p:cNvSpPr/>
            <p:nvPr/>
          </p:nvSpPr>
          <p:spPr>
            <a:xfrm>
              <a:off x="21526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25" name="Google Shape;225;p21"/>
            <p:cNvSpPr/>
            <p:nvPr/>
          </p:nvSpPr>
          <p:spPr>
            <a:xfrm>
              <a:off x="2571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26" name="Google Shape;226;p21"/>
            <p:cNvSpPr/>
            <p:nvPr/>
          </p:nvSpPr>
          <p:spPr>
            <a:xfrm>
              <a:off x="29908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27" name="Google Shape;227;p21"/>
            <p:cNvSpPr/>
            <p:nvPr/>
          </p:nvSpPr>
          <p:spPr>
            <a:xfrm>
              <a:off x="34099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28" name="Google Shape;228;p21"/>
            <p:cNvSpPr/>
            <p:nvPr/>
          </p:nvSpPr>
          <p:spPr>
            <a:xfrm>
              <a:off x="38290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29" name="Google Shape;229;p21"/>
            <p:cNvSpPr/>
            <p:nvPr/>
          </p:nvSpPr>
          <p:spPr>
            <a:xfrm>
              <a:off x="42481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30" name="Google Shape;230;p21"/>
            <p:cNvSpPr/>
            <p:nvPr/>
          </p:nvSpPr>
          <p:spPr>
            <a:xfrm>
              <a:off x="4695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31" name="Google Shape;231;p21"/>
          <p:cNvGrpSpPr/>
          <p:nvPr/>
        </p:nvGrpSpPr>
        <p:grpSpPr>
          <a:xfrm>
            <a:off x="895350" y="3805163"/>
            <a:ext cx="4219500" cy="285900"/>
            <a:chOff x="895350" y="2162175"/>
            <a:chExt cx="4219500" cy="285900"/>
          </a:xfrm>
        </p:grpSpPr>
        <p:sp>
          <p:nvSpPr>
            <p:cNvPr id="232" name="Google Shape;232;p21"/>
            <p:cNvSpPr/>
            <p:nvPr/>
          </p:nvSpPr>
          <p:spPr>
            <a:xfrm>
              <a:off x="8953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33" name="Google Shape;233;p21"/>
            <p:cNvSpPr/>
            <p:nvPr/>
          </p:nvSpPr>
          <p:spPr>
            <a:xfrm>
              <a:off x="13144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34" name="Google Shape;234;p21"/>
            <p:cNvSpPr/>
            <p:nvPr/>
          </p:nvSpPr>
          <p:spPr>
            <a:xfrm>
              <a:off x="17335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35" name="Google Shape;235;p21"/>
            <p:cNvSpPr/>
            <p:nvPr/>
          </p:nvSpPr>
          <p:spPr>
            <a:xfrm>
              <a:off x="21526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36" name="Google Shape;236;p21"/>
            <p:cNvSpPr/>
            <p:nvPr/>
          </p:nvSpPr>
          <p:spPr>
            <a:xfrm>
              <a:off x="2571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37" name="Google Shape;237;p21"/>
            <p:cNvSpPr/>
            <p:nvPr/>
          </p:nvSpPr>
          <p:spPr>
            <a:xfrm>
              <a:off x="29908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38" name="Google Shape;238;p21"/>
            <p:cNvSpPr/>
            <p:nvPr/>
          </p:nvSpPr>
          <p:spPr>
            <a:xfrm>
              <a:off x="34099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39" name="Google Shape;239;p21"/>
            <p:cNvSpPr/>
            <p:nvPr/>
          </p:nvSpPr>
          <p:spPr>
            <a:xfrm>
              <a:off x="38290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40" name="Google Shape;240;p21"/>
            <p:cNvSpPr/>
            <p:nvPr/>
          </p:nvSpPr>
          <p:spPr>
            <a:xfrm>
              <a:off x="4248150" y="2162175"/>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41" name="Google Shape;241;p21"/>
            <p:cNvSpPr/>
            <p:nvPr/>
          </p:nvSpPr>
          <p:spPr>
            <a:xfrm>
              <a:off x="4695750" y="2162175"/>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42" name="Google Shape;242;p21"/>
          <p:cNvGrpSpPr/>
          <p:nvPr/>
        </p:nvGrpSpPr>
        <p:grpSpPr>
          <a:xfrm>
            <a:off x="895350" y="2738475"/>
            <a:ext cx="4219500" cy="2038350"/>
            <a:chOff x="895350" y="2756400"/>
            <a:chExt cx="4219500" cy="2038350"/>
          </a:xfrm>
        </p:grpSpPr>
        <p:grpSp>
          <p:nvGrpSpPr>
            <p:cNvPr id="243" name="Google Shape;243;p21"/>
            <p:cNvGrpSpPr/>
            <p:nvPr/>
          </p:nvGrpSpPr>
          <p:grpSpPr>
            <a:xfrm>
              <a:off x="895350" y="2756400"/>
              <a:ext cx="4219500" cy="285900"/>
              <a:chOff x="895350" y="2756400"/>
              <a:chExt cx="4219500" cy="285900"/>
            </a:xfrm>
          </p:grpSpPr>
          <p:sp>
            <p:nvSpPr>
              <p:cNvPr id="244" name="Google Shape;244;p21"/>
              <p:cNvSpPr/>
              <p:nvPr/>
            </p:nvSpPr>
            <p:spPr>
              <a:xfrm>
                <a:off x="895350" y="2756400"/>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45" name="Google Shape;245;p21"/>
              <p:cNvSpPr/>
              <p:nvPr/>
            </p:nvSpPr>
            <p:spPr>
              <a:xfrm>
                <a:off x="1314450" y="2756400"/>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46" name="Google Shape;246;p21"/>
              <p:cNvSpPr/>
              <p:nvPr/>
            </p:nvSpPr>
            <p:spPr>
              <a:xfrm>
                <a:off x="1733550" y="2756400"/>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47" name="Google Shape;247;p21"/>
              <p:cNvSpPr/>
              <p:nvPr/>
            </p:nvSpPr>
            <p:spPr>
              <a:xfrm>
                <a:off x="2152650" y="27564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48" name="Google Shape;248;p21"/>
              <p:cNvSpPr/>
              <p:nvPr/>
            </p:nvSpPr>
            <p:spPr>
              <a:xfrm>
                <a:off x="2571750" y="27564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49" name="Google Shape;249;p21"/>
              <p:cNvSpPr/>
              <p:nvPr/>
            </p:nvSpPr>
            <p:spPr>
              <a:xfrm>
                <a:off x="2990850" y="27564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50" name="Google Shape;250;p21"/>
              <p:cNvSpPr/>
              <p:nvPr/>
            </p:nvSpPr>
            <p:spPr>
              <a:xfrm>
                <a:off x="3409950" y="27564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51" name="Google Shape;251;p21"/>
              <p:cNvSpPr/>
              <p:nvPr/>
            </p:nvSpPr>
            <p:spPr>
              <a:xfrm>
                <a:off x="3829050" y="275640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52" name="Google Shape;252;p21"/>
              <p:cNvSpPr/>
              <p:nvPr/>
            </p:nvSpPr>
            <p:spPr>
              <a:xfrm>
                <a:off x="4248150" y="275640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53" name="Google Shape;253;p21"/>
              <p:cNvSpPr/>
              <p:nvPr/>
            </p:nvSpPr>
            <p:spPr>
              <a:xfrm>
                <a:off x="4695750" y="27564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54" name="Google Shape;254;p21"/>
            <p:cNvGrpSpPr/>
            <p:nvPr/>
          </p:nvGrpSpPr>
          <p:grpSpPr>
            <a:xfrm>
              <a:off x="895350" y="3289650"/>
              <a:ext cx="4219500" cy="285900"/>
              <a:chOff x="895350" y="3289650"/>
              <a:chExt cx="4219500" cy="285900"/>
            </a:xfrm>
          </p:grpSpPr>
          <p:sp>
            <p:nvSpPr>
              <p:cNvPr id="255" name="Google Shape;255;p21"/>
              <p:cNvSpPr/>
              <p:nvPr/>
            </p:nvSpPr>
            <p:spPr>
              <a:xfrm>
                <a:off x="895350" y="32896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56" name="Google Shape;256;p21"/>
              <p:cNvSpPr/>
              <p:nvPr/>
            </p:nvSpPr>
            <p:spPr>
              <a:xfrm>
                <a:off x="1314450" y="3289650"/>
                <a:ext cx="4191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57" name="Google Shape;257;p21"/>
              <p:cNvSpPr/>
              <p:nvPr/>
            </p:nvSpPr>
            <p:spPr>
              <a:xfrm>
                <a:off x="1733550" y="3289650"/>
                <a:ext cx="4191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58" name="Google Shape;258;p21"/>
              <p:cNvSpPr/>
              <p:nvPr/>
            </p:nvSpPr>
            <p:spPr>
              <a:xfrm>
                <a:off x="2152650" y="3289650"/>
                <a:ext cx="4191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59" name="Google Shape;259;p21"/>
              <p:cNvSpPr/>
              <p:nvPr/>
            </p:nvSpPr>
            <p:spPr>
              <a:xfrm>
                <a:off x="2571750" y="32896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60" name="Google Shape;260;p21"/>
              <p:cNvSpPr/>
              <p:nvPr/>
            </p:nvSpPr>
            <p:spPr>
              <a:xfrm>
                <a:off x="2990850" y="32896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61" name="Google Shape;261;p21"/>
              <p:cNvSpPr/>
              <p:nvPr/>
            </p:nvSpPr>
            <p:spPr>
              <a:xfrm>
                <a:off x="3409950" y="32896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62" name="Google Shape;262;p21"/>
              <p:cNvSpPr/>
              <p:nvPr/>
            </p:nvSpPr>
            <p:spPr>
              <a:xfrm>
                <a:off x="3829050" y="32896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63" name="Google Shape;263;p21"/>
              <p:cNvSpPr/>
              <p:nvPr/>
            </p:nvSpPr>
            <p:spPr>
              <a:xfrm>
                <a:off x="4248150" y="32896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64" name="Google Shape;264;p21"/>
              <p:cNvSpPr/>
              <p:nvPr/>
            </p:nvSpPr>
            <p:spPr>
              <a:xfrm>
                <a:off x="4695750" y="32896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65" name="Google Shape;265;p21"/>
            <p:cNvGrpSpPr/>
            <p:nvPr/>
          </p:nvGrpSpPr>
          <p:grpSpPr>
            <a:xfrm>
              <a:off x="895350" y="3822900"/>
              <a:ext cx="4219500" cy="285900"/>
              <a:chOff x="895350" y="3822900"/>
              <a:chExt cx="4219500" cy="285900"/>
            </a:xfrm>
          </p:grpSpPr>
          <p:sp>
            <p:nvSpPr>
              <p:cNvPr id="266" name="Google Shape;266;p21"/>
              <p:cNvSpPr/>
              <p:nvPr/>
            </p:nvSpPr>
            <p:spPr>
              <a:xfrm>
                <a:off x="895350" y="38229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67" name="Google Shape;267;p21"/>
              <p:cNvSpPr/>
              <p:nvPr/>
            </p:nvSpPr>
            <p:spPr>
              <a:xfrm>
                <a:off x="1314450" y="38229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68" name="Google Shape;268;p21"/>
              <p:cNvSpPr/>
              <p:nvPr/>
            </p:nvSpPr>
            <p:spPr>
              <a:xfrm>
                <a:off x="1733550" y="3822900"/>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69" name="Google Shape;269;p21"/>
              <p:cNvSpPr/>
              <p:nvPr/>
            </p:nvSpPr>
            <p:spPr>
              <a:xfrm>
                <a:off x="2152650" y="3822900"/>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70" name="Google Shape;270;p21"/>
              <p:cNvSpPr/>
              <p:nvPr/>
            </p:nvSpPr>
            <p:spPr>
              <a:xfrm>
                <a:off x="2571750" y="3822900"/>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71" name="Google Shape;271;p21"/>
              <p:cNvSpPr/>
              <p:nvPr/>
            </p:nvSpPr>
            <p:spPr>
              <a:xfrm>
                <a:off x="2990850" y="38229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72" name="Google Shape;272;p21"/>
              <p:cNvSpPr/>
              <p:nvPr/>
            </p:nvSpPr>
            <p:spPr>
              <a:xfrm>
                <a:off x="3409950" y="38229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73" name="Google Shape;273;p21"/>
              <p:cNvSpPr/>
              <p:nvPr/>
            </p:nvSpPr>
            <p:spPr>
              <a:xfrm>
                <a:off x="3829050" y="382290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74" name="Google Shape;274;p21"/>
              <p:cNvSpPr/>
              <p:nvPr/>
            </p:nvSpPr>
            <p:spPr>
              <a:xfrm>
                <a:off x="4248150" y="382290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75" name="Google Shape;275;p21"/>
              <p:cNvSpPr/>
              <p:nvPr/>
            </p:nvSpPr>
            <p:spPr>
              <a:xfrm>
                <a:off x="4695750" y="382290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276" name="Google Shape;276;p21"/>
            <p:cNvGrpSpPr/>
            <p:nvPr/>
          </p:nvGrpSpPr>
          <p:grpSpPr>
            <a:xfrm>
              <a:off x="895350" y="4508850"/>
              <a:ext cx="4219500" cy="285900"/>
              <a:chOff x="895350" y="4508850"/>
              <a:chExt cx="4219500" cy="285900"/>
            </a:xfrm>
          </p:grpSpPr>
          <p:sp>
            <p:nvSpPr>
              <p:cNvPr id="277" name="Google Shape;277;p21"/>
              <p:cNvSpPr/>
              <p:nvPr/>
            </p:nvSpPr>
            <p:spPr>
              <a:xfrm>
                <a:off x="8953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78" name="Google Shape;278;p21"/>
              <p:cNvSpPr/>
              <p:nvPr/>
            </p:nvSpPr>
            <p:spPr>
              <a:xfrm>
                <a:off x="13144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79" name="Google Shape;279;p21"/>
              <p:cNvSpPr/>
              <p:nvPr/>
            </p:nvSpPr>
            <p:spPr>
              <a:xfrm>
                <a:off x="17335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80" name="Google Shape;280;p21"/>
              <p:cNvSpPr/>
              <p:nvPr/>
            </p:nvSpPr>
            <p:spPr>
              <a:xfrm>
                <a:off x="21526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281" name="Google Shape;281;p21"/>
              <p:cNvSpPr/>
              <p:nvPr/>
            </p:nvSpPr>
            <p:spPr>
              <a:xfrm>
                <a:off x="25717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sp>
            <p:nvSpPr>
              <p:cNvPr id="282" name="Google Shape;282;p21"/>
              <p:cNvSpPr/>
              <p:nvPr/>
            </p:nvSpPr>
            <p:spPr>
              <a:xfrm>
                <a:off x="29908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6</a:t>
                </a:r>
                <a:endParaRPr/>
              </a:p>
            </p:txBody>
          </p:sp>
          <p:sp>
            <p:nvSpPr>
              <p:cNvPr id="283" name="Google Shape;283;p21"/>
              <p:cNvSpPr/>
              <p:nvPr/>
            </p:nvSpPr>
            <p:spPr>
              <a:xfrm>
                <a:off x="34099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284" name="Google Shape;284;p21"/>
              <p:cNvSpPr/>
              <p:nvPr/>
            </p:nvSpPr>
            <p:spPr>
              <a:xfrm>
                <a:off x="3829050" y="4508850"/>
                <a:ext cx="4476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285" name="Google Shape;285;p21"/>
              <p:cNvSpPr/>
              <p:nvPr/>
            </p:nvSpPr>
            <p:spPr>
              <a:xfrm>
                <a:off x="4248150" y="4508850"/>
                <a:ext cx="4476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286" name="Google Shape;286;p21"/>
              <p:cNvSpPr/>
              <p:nvPr/>
            </p:nvSpPr>
            <p:spPr>
              <a:xfrm>
                <a:off x="4695750" y="4508850"/>
                <a:ext cx="4191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sp>
        <p:nvSpPr>
          <p:cNvPr id="287" name="Google Shape;287;p21"/>
          <p:cNvSpPr txBox="1"/>
          <p:nvPr/>
        </p:nvSpPr>
        <p:spPr>
          <a:xfrm>
            <a:off x="895350" y="4091063"/>
            <a:ext cx="16764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zh-TW" sz="800">
                <a:latin typeface="Lato"/>
                <a:ea typeface="Lato"/>
                <a:cs typeface="Lato"/>
                <a:sym typeface="Lato"/>
              </a:rPr>
              <a:t>Block 3</a:t>
            </a:r>
            <a:endParaRPr sz="800">
              <a:latin typeface="Lato"/>
              <a:ea typeface="Lato"/>
              <a:cs typeface="Lato"/>
              <a:sym typeface="Lato"/>
            </a:endParaRPr>
          </a:p>
        </p:txBody>
      </p:sp>
      <p:sp>
        <p:nvSpPr>
          <p:cNvPr id="288" name="Google Shape;288;p21"/>
          <p:cNvSpPr txBox="1"/>
          <p:nvPr/>
        </p:nvSpPr>
        <p:spPr>
          <a:xfrm>
            <a:off x="2647725" y="2337800"/>
            <a:ext cx="18480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zh-TW" sz="1000">
                <a:latin typeface="Lato"/>
                <a:ea typeface="Lato"/>
                <a:cs typeface="Lato"/>
                <a:sym typeface="Lato"/>
              </a:rPr>
              <a:t>Remainder after decomposition</a:t>
            </a:r>
            <a:endParaRPr b="1" sz="1000">
              <a:latin typeface="Lato"/>
              <a:ea typeface="Lato"/>
              <a:cs typeface="Lato"/>
              <a:sym typeface="Lato"/>
            </a:endParaRPr>
          </a:p>
        </p:txBody>
      </p:sp>
      <p:sp>
        <p:nvSpPr>
          <p:cNvPr id="289" name="Google Shape;289;p21"/>
          <p:cNvSpPr txBox="1"/>
          <p:nvPr/>
        </p:nvSpPr>
        <p:spPr>
          <a:xfrm>
            <a:off x="895350" y="3024813"/>
            <a:ext cx="16764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zh-TW" sz="800">
                <a:latin typeface="Lato"/>
                <a:ea typeface="Lato"/>
                <a:cs typeface="Lato"/>
                <a:sym typeface="Lato"/>
              </a:rPr>
              <a:t>Block 1</a:t>
            </a:r>
            <a:endParaRPr sz="800">
              <a:latin typeface="Lato"/>
              <a:ea typeface="Lato"/>
              <a:cs typeface="Lato"/>
              <a:sym typeface="Lato"/>
            </a:endParaRPr>
          </a:p>
        </p:txBody>
      </p:sp>
      <p:sp>
        <p:nvSpPr>
          <p:cNvPr id="290" name="Google Shape;290;p21"/>
          <p:cNvSpPr txBox="1"/>
          <p:nvPr/>
        </p:nvSpPr>
        <p:spPr>
          <a:xfrm>
            <a:off x="895350" y="3557938"/>
            <a:ext cx="16764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zh-TW" sz="800">
                <a:latin typeface="Lato"/>
                <a:ea typeface="Lato"/>
                <a:cs typeface="Lato"/>
                <a:sym typeface="Lato"/>
              </a:rPr>
              <a:t>Block 2</a:t>
            </a:r>
            <a:endParaRPr sz="800">
              <a:latin typeface="Lato"/>
              <a:ea typeface="Lato"/>
              <a:cs typeface="Lato"/>
              <a:sym typeface="Lato"/>
            </a:endParaRPr>
          </a:p>
        </p:txBody>
      </p:sp>
      <p:sp>
        <p:nvSpPr>
          <p:cNvPr id="291" name="Google Shape;291;p21"/>
          <p:cNvSpPr txBox="1"/>
          <p:nvPr/>
        </p:nvSpPr>
        <p:spPr>
          <a:xfrm>
            <a:off x="895350" y="4776813"/>
            <a:ext cx="1676400" cy="12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zh-TW" sz="800">
                <a:latin typeface="Lato"/>
                <a:ea typeface="Lato"/>
                <a:cs typeface="Lato"/>
                <a:sym typeface="Lato"/>
              </a:rPr>
              <a:t>Block n-2</a:t>
            </a:r>
            <a:endParaRPr sz="800">
              <a:latin typeface="Lato"/>
              <a:ea typeface="Lato"/>
              <a:cs typeface="Lato"/>
              <a:sym typeface="Lato"/>
            </a:endParaRPr>
          </a:p>
        </p:txBody>
      </p:sp>
      <p:sp>
        <p:nvSpPr>
          <p:cNvPr id="292" name="Google Shape;292;p21"/>
          <p:cNvSpPr txBox="1"/>
          <p:nvPr/>
        </p:nvSpPr>
        <p:spPr>
          <a:xfrm>
            <a:off x="2338350" y="4776825"/>
            <a:ext cx="133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000">
                <a:latin typeface="Lato"/>
                <a:ea typeface="Lato"/>
                <a:cs typeface="Lato"/>
                <a:sym typeface="Lato"/>
              </a:rPr>
              <a:t>Blocked remainders</a:t>
            </a:r>
            <a:endParaRPr b="1" sz="1000">
              <a:latin typeface="Lato"/>
              <a:ea typeface="Lato"/>
              <a:cs typeface="Lato"/>
              <a:sym typeface="Lato"/>
            </a:endParaRPr>
          </a:p>
        </p:txBody>
      </p:sp>
      <p:grpSp>
        <p:nvGrpSpPr>
          <p:cNvPr id="293" name="Google Shape;293;p21"/>
          <p:cNvGrpSpPr/>
          <p:nvPr/>
        </p:nvGrpSpPr>
        <p:grpSpPr>
          <a:xfrm>
            <a:off x="6115175" y="2999550"/>
            <a:ext cx="1285800" cy="1715400"/>
            <a:chOff x="6822750" y="2085675"/>
            <a:chExt cx="1285800" cy="1715400"/>
          </a:xfrm>
        </p:grpSpPr>
        <p:sp>
          <p:nvSpPr>
            <p:cNvPr id="294" name="Google Shape;294;p21"/>
            <p:cNvSpPr/>
            <p:nvPr/>
          </p:nvSpPr>
          <p:spPr>
            <a:xfrm>
              <a:off x="6822750" y="2371575"/>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1</a:t>
              </a:r>
              <a:endParaRPr sz="700"/>
            </a:p>
          </p:txBody>
        </p:sp>
        <p:sp>
          <p:nvSpPr>
            <p:cNvPr id="295" name="Google Shape;295;p21"/>
            <p:cNvSpPr/>
            <p:nvPr/>
          </p:nvSpPr>
          <p:spPr>
            <a:xfrm>
              <a:off x="7241850" y="2371575"/>
              <a:ext cx="4476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96" name="Google Shape;296;p21"/>
            <p:cNvSpPr/>
            <p:nvPr/>
          </p:nvSpPr>
          <p:spPr>
            <a:xfrm>
              <a:off x="7689450" y="2371575"/>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97" name="Google Shape;297;p21"/>
            <p:cNvSpPr/>
            <p:nvPr/>
          </p:nvSpPr>
          <p:spPr>
            <a:xfrm>
              <a:off x="6822750" y="2943363"/>
              <a:ext cx="4191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2</a:t>
              </a:r>
              <a:endParaRPr sz="700"/>
            </a:p>
          </p:txBody>
        </p:sp>
        <p:sp>
          <p:nvSpPr>
            <p:cNvPr id="298" name="Google Shape;298;p21"/>
            <p:cNvSpPr/>
            <p:nvPr/>
          </p:nvSpPr>
          <p:spPr>
            <a:xfrm>
              <a:off x="7241850" y="2943375"/>
              <a:ext cx="4476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299" name="Google Shape;299;p21"/>
            <p:cNvSpPr/>
            <p:nvPr/>
          </p:nvSpPr>
          <p:spPr>
            <a:xfrm>
              <a:off x="7689450" y="2912300"/>
              <a:ext cx="419100" cy="317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300" name="Google Shape;300;p21"/>
            <p:cNvSpPr/>
            <p:nvPr/>
          </p:nvSpPr>
          <p:spPr>
            <a:xfrm>
              <a:off x="6822750" y="2085675"/>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3</a:t>
              </a:r>
              <a:endParaRPr/>
            </a:p>
          </p:txBody>
        </p:sp>
        <p:sp>
          <p:nvSpPr>
            <p:cNvPr id="301" name="Google Shape;301;p21"/>
            <p:cNvSpPr/>
            <p:nvPr/>
          </p:nvSpPr>
          <p:spPr>
            <a:xfrm>
              <a:off x="7241850" y="2085675"/>
              <a:ext cx="4476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4</a:t>
              </a:r>
              <a:endParaRPr/>
            </a:p>
          </p:txBody>
        </p:sp>
        <p:sp>
          <p:nvSpPr>
            <p:cNvPr id="302" name="Google Shape;302;p21"/>
            <p:cNvSpPr/>
            <p:nvPr/>
          </p:nvSpPr>
          <p:spPr>
            <a:xfrm>
              <a:off x="7689450" y="2085675"/>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5</a:t>
              </a:r>
              <a:endParaRPr/>
            </a:p>
          </p:txBody>
        </p:sp>
        <p:grpSp>
          <p:nvGrpSpPr>
            <p:cNvPr id="303" name="Google Shape;303;p21"/>
            <p:cNvGrpSpPr/>
            <p:nvPr/>
          </p:nvGrpSpPr>
          <p:grpSpPr>
            <a:xfrm>
              <a:off x="6822750" y="2657475"/>
              <a:ext cx="1285800" cy="285900"/>
              <a:chOff x="3829050" y="4508850"/>
              <a:chExt cx="1285800" cy="285900"/>
            </a:xfrm>
          </p:grpSpPr>
          <p:sp>
            <p:nvSpPr>
              <p:cNvPr id="304" name="Google Shape;304;p21"/>
              <p:cNvSpPr/>
              <p:nvPr/>
            </p:nvSpPr>
            <p:spPr>
              <a:xfrm>
                <a:off x="3829050" y="4508850"/>
                <a:ext cx="4476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n-2</a:t>
                </a:r>
                <a:endParaRPr/>
              </a:p>
            </p:txBody>
          </p:sp>
          <p:sp>
            <p:nvSpPr>
              <p:cNvPr id="305" name="Google Shape;305;p21"/>
              <p:cNvSpPr/>
              <p:nvPr/>
            </p:nvSpPr>
            <p:spPr>
              <a:xfrm>
                <a:off x="4248150" y="4508850"/>
                <a:ext cx="4476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n-1</a:t>
                </a:r>
                <a:endParaRPr/>
              </a:p>
            </p:txBody>
          </p:sp>
          <p:sp>
            <p:nvSpPr>
              <p:cNvPr id="306" name="Google Shape;306;p21"/>
              <p:cNvSpPr/>
              <p:nvPr/>
            </p:nvSpPr>
            <p:spPr>
              <a:xfrm>
                <a:off x="4695750" y="4508850"/>
                <a:ext cx="4191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n</a:t>
                </a:r>
                <a:endParaRPr/>
              </a:p>
            </p:txBody>
          </p:sp>
        </p:grpSp>
        <p:grpSp>
          <p:nvGrpSpPr>
            <p:cNvPr id="307" name="Google Shape;307;p21"/>
            <p:cNvGrpSpPr/>
            <p:nvPr/>
          </p:nvGrpSpPr>
          <p:grpSpPr>
            <a:xfrm>
              <a:off x="6822750" y="3229275"/>
              <a:ext cx="1285800" cy="285900"/>
              <a:chOff x="3829050" y="4508850"/>
              <a:chExt cx="1285800" cy="285900"/>
            </a:xfrm>
          </p:grpSpPr>
          <p:sp>
            <p:nvSpPr>
              <p:cNvPr id="308" name="Google Shape;308;p21"/>
              <p:cNvSpPr/>
              <p:nvPr/>
            </p:nvSpPr>
            <p:spPr>
              <a:xfrm>
                <a:off x="3829050" y="45088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309" name="Google Shape;309;p21"/>
              <p:cNvSpPr/>
              <p:nvPr/>
            </p:nvSpPr>
            <p:spPr>
              <a:xfrm>
                <a:off x="4248150" y="45088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310" name="Google Shape;310;p21"/>
              <p:cNvSpPr/>
              <p:nvPr/>
            </p:nvSpPr>
            <p:spPr>
              <a:xfrm>
                <a:off x="46957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grpSp>
        <p:grpSp>
          <p:nvGrpSpPr>
            <p:cNvPr id="311" name="Google Shape;311;p21"/>
            <p:cNvGrpSpPr/>
            <p:nvPr/>
          </p:nvGrpSpPr>
          <p:grpSpPr>
            <a:xfrm>
              <a:off x="6822750" y="3515175"/>
              <a:ext cx="1285800" cy="285900"/>
              <a:chOff x="3829050" y="4508850"/>
              <a:chExt cx="1285800" cy="285900"/>
            </a:xfrm>
          </p:grpSpPr>
          <p:sp>
            <p:nvSpPr>
              <p:cNvPr id="312" name="Google Shape;312;p21"/>
              <p:cNvSpPr/>
              <p:nvPr/>
            </p:nvSpPr>
            <p:spPr>
              <a:xfrm>
                <a:off x="3829050" y="45088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i-2</a:t>
                </a:r>
                <a:endParaRPr/>
              </a:p>
            </p:txBody>
          </p:sp>
          <p:sp>
            <p:nvSpPr>
              <p:cNvPr id="313" name="Google Shape;313;p21"/>
              <p:cNvSpPr/>
              <p:nvPr/>
            </p:nvSpPr>
            <p:spPr>
              <a:xfrm>
                <a:off x="4248150" y="4508850"/>
                <a:ext cx="4476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i-1</a:t>
                </a:r>
                <a:endParaRPr/>
              </a:p>
            </p:txBody>
          </p:sp>
          <p:sp>
            <p:nvSpPr>
              <p:cNvPr id="314" name="Google Shape;314;p21"/>
              <p:cNvSpPr/>
              <p:nvPr/>
            </p:nvSpPr>
            <p:spPr>
              <a:xfrm>
                <a:off x="4695750" y="45088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R</a:t>
                </a:r>
                <a:r>
                  <a:rPr lang="zh-TW" sz="700"/>
                  <a:t>i</a:t>
                </a:r>
                <a:endParaRPr/>
              </a:p>
            </p:txBody>
          </p:sp>
        </p:grpSp>
      </p:grpSp>
      <p:sp>
        <p:nvSpPr>
          <p:cNvPr id="315" name="Google Shape;315;p21"/>
          <p:cNvSpPr txBox="1"/>
          <p:nvPr/>
        </p:nvSpPr>
        <p:spPr>
          <a:xfrm>
            <a:off x="5343450" y="3574325"/>
            <a:ext cx="885900" cy="366600"/>
          </a:xfrm>
          <a:prstGeom prst="rect">
            <a:avLst/>
          </a:prstGeom>
          <a:noFill/>
          <a:ln>
            <a:noFill/>
          </a:ln>
        </p:spPr>
        <p:txBody>
          <a:bodyPr anchorCtr="0" anchor="t" bIns="90000" lIns="91425" spcFirstLastPara="1" rIns="91425" wrap="square" tIns="90000">
            <a:spAutoFit/>
          </a:bodyPr>
          <a:lstStyle/>
          <a:p>
            <a:pPr indent="0" lvl="0" marL="0" rtl="0" algn="l">
              <a:spcBef>
                <a:spcPts val="0"/>
              </a:spcBef>
              <a:spcAft>
                <a:spcPts val="0"/>
              </a:spcAft>
              <a:buNone/>
            </a:pPr>
            <a:r>
              <a:rPr lang="zh-TW" sz="600">
                <a:latin typeface="Lato"/>
                <a:ea typeface="Lato"/>
                <a:cs typeface="Lato"/>
                <a:sym typeface="Lato"/>
              </a:rPr>
              <a:t>Random Draws</a:t>
            </a:r>
            <a:endParaRPr sz="600">
              <a:latin typeface="Lato"/>
              <a:ea typeface="Lato"/>
              <a:cs typeface="Lato"/>
              <a:sym typeface="Lato"/>
            </a:endParaRPr>
          </a:p>
          <a:p>
            <a:pPr indent="0" lvl="0" marL="0" rtl="0" algn="l">
              <a:spcBef>
                <a:spcPts val="0"/>
              </a:spcBef>
              <a:spcAft>
                <a:spcPts val="0"/>
              </a:spcAft>
              <a:buNone/>
            </a:pPr>
            <a:r>
              <a:rPr lang="zh-TW" sz="600">
                <a:latin typeface="Lato"/>
                <a:ea typeface="Lato"/>
                <a:cs typeface="Lato"/>
                <a:sym typeface="Lato"/>
              </a:rPr>
              <a:t>with replacement</a:t>
            </a:r>
            <a:endParaRPr sz="600">
              <a:latin typeface="Lato"/>
              <a:ea typeface="Lato"/>
              <a:cs typeface="Lato"/>
              <a:sym typeface="Lato"/>
            </a:endParaRPr>
          </a:p>
        </p:txBody>
      </p:sp>
      <p:grpSp>
        <p:nvGrpSpPr>
          <p:cNvPr id="316" name="Google Shape;316;p21"/>
          <p:cNvGrpSpPr/>
          <p:nvPr/>
        </p:nvGrpSpPr>
        <p:grpSpPr>
          <a:xfrm>
            <a:off x="8180150" y="2999550"/>
            <a:ext cx="419100" cy="1715400"/>
            <a:chOff x="8180150" y="2999550"/>
            <a:chExt cx="419100" cy="1715400"/>
          </a:xfrm>
        </p:grpSpPr>
        <p:sp>
          <p:nvSpPr>
            <p:cNvPr id="317" name="Google Shape;317;p21"/>
            <p:cNvSpPr/>
            <p:nvPr/>
          </p:nvSpPr>
          <p:spPr>
            <a:xfrm>
              <a:off x="8180150" y="3285450"/>
              <a:ext cx="419100" cy="285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a:t>
              </a:r>
              <a:r>
                <a:rPr lang="zh-TW" sz="700"/>
                <a:t>2</a:t>
              </a:r>
              <a:endParaRPr sz="700"/>
            </a:p>
          </p:txBody>
        </p:sp>
        <p:sp>
          <p:nvSpPr>
            <p:cNvPr id="318" name="Google Shape;318;p21"/>
            <p:cNvSpPr/>
            <p:nvPr/>
          </p:nvSpPr>
          <p:spPr>
            <a:xfrm>
              <a:off x="8180150" y="3857238"/>
              <a:ext cx="419100" cy="285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a:t>
              </a:r>
              <a:r>
                <a:rPr lang="zh-TW" sz="700"/>
                <a:t>4</a:t>
              </a:r>
              <a:endParaRPr sz="700"/>
            </a:p>
          </p:txBody>
        </p:sp>
        <p:sp>
          <p:nvSpPr>
            <p:cNvPr id="319" name="Google Shape;319;p21"/>
            <p:cNvSpPr/>
            <p:nvPr/>
          </p:nvSpPr>
          <p:spPr>
            <a:xfrm>
              <a:off x="8180150" y="2999550"/>
              <a:ext cx="419100" cy="285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a:t>
              </a:r>
              <a:r>
                <a:rPr lang="zh-TW" sz="700"/>
                <a:t>1</a:t>
              </a:r>
              <a:endParaRPr/>
            </a:p>
          </p:txBody>
        </p:sp>
        <p:sp>
          <p:nvSpPr>
            <p:cNvPr id="320" name="Google Shape;320;p21"/>
            <p:cNvSpPr/>
            <p:nvPr/>
          </p:nvSpPr>
          <p:spPr>
            <a:xfrm>
              <a:off x="8180150" y="3571350"/>
              <a:ext cx="419100" cy="285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a:t>
              </a:r>
              <a:r>
                <a:rPr lang="zh-TW" sz="700"/>
                <a:t>3</a:t>
              </a:r>
              <a:endParaRPr/>
            </a:p>
          </p:txBody>
        </p:sp>
        <p:sp>
          <p:nvSpPr>
            <p:cNvPr id="321" name="Google Shape;321;p21"/>
            <p:cNvSpPr/>
            <p:nvPr/>
          </p:nvSpPr>
          <p:spPr>
            <a:xfrm>
              <a:off x="8180150" y="41431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a:t>
              </a:r>
              <a:endParaRPr/>
            </a:p>
          </p:txBody>
        </p:sp>
        <p:sp>
          <p:nvSpPr>
            <p:cNvPr id="322" name="Google Shape;322;p21"/>
            <p:cNvSpPr/>
            <p:nvPr/>
          </p:nvSpPr>
          <p:spPr>
            <a:xfrm>
              <a:off x="8180150" y="4429050"/>
              <a:ext cx="419100" cy="285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TW"/>
                <a:t>S</a:t>
              </a:r>
              <a:r>
                <a:rPr lang="zh-TW" sz="700"/>
                <a:t>n</a:t>
              </a:r>
              <a:endParaRPr/>
            </a:p>
          </p:txBody>
        </p:sp>
      </p:grpSp>
      <p:sp>
        <p:nvSpPr>
          <p:cNvPr id="323" name="Google Shape;323;p21"/>
          <p:cNvSpPr txBox="1"/>
          <p:nvPr/>
        </p:nvSpPr>
        <p:spPr>
          <a:xfrm>
            <a:off x="7429550" y="3557525"/>
            <a:ext cx="7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Lato"/>
                <a:ea typeface="Lato"/>
                <a:cs typeface="Lato"/>
                <a:sym typeface="Lato"/>
              </a:rPr>
              <a:t>+S+T =</a:t>
            </a:r>
            <a:endParaRPr>
              <a:latin typeface="Lato"/>
              <a:ea typeface="Lato"/>
              <a:cs typeface="Lato"/>
              <a:sym typeface="Lato"/>
            </a:endParaRPr>
          </a:p>
        </p:txBody>
      </p:sp>
      <p:cxnSp>
        <p:nvCxnSpPr>
          <p:cNvPr id="324" name="Google Shape;324;p21"/>
          <p:cNvCxnSpPr/>
          <p:nvPr/>
        </p:nvCxnSpPr>
        <p:spPr>
          <a:xfrm>
            <a:off x="5376875" y="3757625"/>
            <a:ext cx="738300" cy="0"/>
          </a:xfrm>
          <a:prstGeom prst="straightConnector1">
            <a:avLst/>
          </a:prstGeom>
          <a:noFill/>
          <a:ln cap="flat" cmpd="sng" w="9525">
            <a:solidFill>
              <a:schemeClr val="dk2"/>
            </a:solidFill>
            <a:prstDash val="solid"/>
            <a:round/>
            <a:headEnd len="med" w="med" type="none"/>
            <a:tailEnd len="med" w="med" type="triangle"/>
          </a:ln>
        </p:spPr>
      </p:cxnSp>
      <p:pic>
        <p:nvPicPr>
          <p:cNvPr id="325" name="Google Shape;325;p21"/>
          <p:cNvPicPr preferRelativeResize="0"/>
          <p:nvPr/>
        </p:nvPicPr>
        <p:blipFill>
          <a:blip r:embed="rId3">
            <a:alphaModFix/>
          </a:blip>
          <a:stretch>
            <a:fillRect/>
          </a:stretch>
        </p:blipFill>
        <p:spPr>
          <a:xfrm>
            <a:off x="1533547" y="1853852"/>
            <a:ext cx="6080503" cy="289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4"/>
                                        </p:tgtEl>
                                      </p:cBhvr>
                                    </p:animEffect>
                                    <p:set>
                                      <p:cBhvr>
                                        <p:cTn dur="1" fill="hold">
                                          <p:stCondLst>
                                            <p:cond delay="100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6"/>
                                        </p:tgtEl>
                                      </p:cBhvr>
                                    </p:animEffec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0"/>
                                        </p:tgtEl>
                                      </p:cBhvr>
                                    </p:animEffect>
                                    <p:set>
                                      <p:cBhvr>
                                        <p:cTn dur="1" fill="hold">
                                          <p:stCondLst>
                                            <p:cond delay="1000"/>
                                          </p:stCondLst>
                                        </p:cTn>
                                        <p:tgtEl>
                                          <p:spTgt spid="2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2"/>
                                        </p:tgtEl>
                                      </p:cBhvr>
                                    </p:animEffect>
                                    <p:set>
                                      <p:cBhvr>
                                        <p:cTn dur="1" fill="hold">
                                          <p:stCondLst>
                                            <p:cond delay="1000"/>
                                          </p:stCondLst>
                                        </p:cTn>
                                        <p:tgtEl>
                                          <p:spTgt spid="2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7"/>
                                        </p:tgtEl>
                                      </p:cBhvr>
                                    </p:animEffect>
                                    <p:set>
                                      <p:cBhvr>
                                        <p:cTn dur="1" fill="hold">
                                          <p:stCondLst>
                                            <p:cond delay="1000"/>
                                          </p:stCondLst>
                                        </p:cTn>
                                        <p:tgtEl>
                                          <p:spTgt spid="2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8"/>
                                        </p:tgtEl>
                                      </p:cBhvr>
                                    </p:animEffect>
                                    <p:set>
                                      <p:cBhvr>
                                        <p:cTn dur="1" fill="hold">
                                          <p:stCondLst>
                                            <p:cond delay="1000"/>
                                          </p:stCondLst>
                                        </p:cTn>
                                        <p:tgtEl>
                                          <p:spTgt spid="2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9"/>
                                        </p:tgtEl>
                                      </p:cBhvr>
                                    </p:animEffect>
                                    <p:set>
                                      <p:cBhvr>
                                        <p:cTn dur="1" fill="hold">
                                          <p:stCondLst>
                                            <p:cond delay="1000"/>
                                          </p:stCondLst>
                                        </p:cTn>
                                        <p:tgtEl>
                                          <p:spTgt spid="2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0"/>
                                        </p:tgtEl>
                                      </p:cBhvr>
                                    </p:animEffect>
                                    <p:set>
                                      <p:cBhvr>
                                        <p:cTn dur="1" fill="hold">
                                          <p:stCondLst>
                                            <p:cond delay="1000"/>
                                          </p:stCondLst>
                                        </p:cTn>
                                        <p:tgtEl>
                                          <p:spTgt spid="2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1"/>
                                        </p:tgtEl>
                                      </p:cBhvr>
                                    </p:animEffect>
                                    <p:set>
                                      <p:cBhvr>
                                        <p:cTn dur="1" fill="hold">
                                          <p:stCondLst>
                                            <p:cond delay="1000"/>
                                          </p:stCondLst>
                                        </p:cTn>
                                        <p:tgtEl>
                                          <p:spTgt spid="2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2"/>
                                        </p:tgtEl>
                                      </p:cBhvr>
                                    </p:animEffect>
                                    <p:set>
                                      <p:cBhvr>
                                        <p:cTn dur="1" fill="hold">
                                          <p:stCondLst>
                                            <p:cond delay="1000"/>
                                          </p:stCondLst>
                                        </p:cTn>
                                        <p:tgtEl>
                                          <p:spTgt spid="2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3"/>
                                        </p:tgtEl>
                                      </p:cBhvr>
                                    </p:animEffect>
                                    <p:set>
                                      <p:cBhvr>
                                        <p:cTn dur="1" fill="hold">
                                          <p:stCondLst>
                                            <p:cond delay="1000"/>
                                          </p:stCondLst>
                                        </p:cTn>
                                        <p:tgtEl>
                                          <p:spTgt spid="2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3"/>
                                        </p:tgtEl>
                                      </p:cBhvr>
                                    </p:animEffect>
                                    <p:set>
                                      <p:cBhvr>
                                        <p:cTn dur="1" fill="hold">
                                          <p:stCondLst>
                                            <p:cond delay="1000"/>
                                          </p:stCondLst>
                                        </p:cTn>
                                        <p:tgtEl>
                                          <p:spTgt spid="3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4"/>
                                        </p:tgtEl>
                                      </p:cBhvr>
                                    </p:animEffect>
                                    <p:set>
                                      <p:cBhvr>
                                        <p:cTn dur="1" fill="hold">
                                          <p:stCondLst>
                                            <p:cond delay="1000"/>
                                          </p:stCondLst>
                                        </p:cTn>
                                        <p:tgtEl>
                                          <p:spTgt spid="324"/>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