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2EC492-C155-41A9-99AA-CEBA6D92C751}">
  <a:tblStyle styleId="{2D2EC492-C155-41A9-99AA-CEBA6D92C7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4bcb2d0a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4bcb2d0a5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79fae646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79fae646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79fae616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79fae616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Autoregressive: </a:t>
            </a:r>
            <a:r>
              <a:rPr lang="zh-TW">
                <a:solidFill>
                  <a:srgbClr val="FF0000"/>
                </a:solidFill>
              </a:rPr>
              <a:t>AR(6)</a:t>
            </a:r>
            <a:endParaRPr>
              <a:solidFill>
                <a:srgbClr val="FF0000"/>
              </a:solidFill>
            </a:endParaRPr>
          </a:p>
          <a:p>
            <a:pPr indent="0" lvl="0" marL="0" rtl="0" algn="l">
              <a:spcBef>
                <a:spcPts val="0"/>
              </a:spcBef>
              <a:spcAft>
                <a:spcPts val="0"/>
              </a:spcAft>
              <a:buClr>
                <a:schemeClr val="dk1"/>
              </a:buClr>
              <a:buSzPts val="1100"/>
              <a:buFont typeface="Arial"/>
              <a:buNone/>
            </a:pPr>
            <a:r>
              <a:rPr lang="zh-TW">
                <a:solidFill>
                  <a:schemeClr val="dk1"/>
                </a:solidFill>
              </a:rPr>
              <a:t>yt = 100 + 1.2401yt−1 − 0.419yt−2 − 0.1797yt−3+0.1267yt−4 −0.2259yt−5 +0.1697yt−6 +εt, (7)</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where εt is independently and identically distributed (i.i.d.),</a:t>
            </a:r>
            <a:r>
              <a:rPr lang="zh-TW">
                <a:solidFill>
                  <a:srgbClr val="FF0000"/>
                </a:solidFill>
              </a:rPr>
              <a:t> N (0, 17.28).</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zh-TW">
                <a:solidFill>
                  <a:schemeClr val="dk1"/>
                </a:solidFill>
              </a:rPr>
              <a:t>Smooth transition autoregressive: </a:t>
            </a:r>
            <a:r>
              <a:rPr lang="zh-TW">
                <a:solidFill>
                  <a:srgbClr val="FF0000"/>
                </a:solidFill>
              </a:rPr>
              <a:t>STAR</a:t>
            </a:r>
            <a:endParaRPr>
              <a:solidFill>
                <a:srgbClr val="FF0000"/>
              </a:solidFill>
            </a:endParaRPr>
          </a:p>
          <a:p>
            <a:pPr indent="0" lvl="0" marL="0" rtl="0" algn="l">
              <a:spcBef>
                <a:spcPts val="0"/>
              </a:spcBef>
              <a:spcAft>
                <a:spcPts val="0"/>
              </a:spcAft>
              <a:buClr>
                <a:schemeClr val="dk1"/>
              </a:buClr>
              <a:buSzPts val="1100"/>
              <a:buFont typeface="Arial"/>
              <a:buNone/>
            </a:pPr>
            <a:r>
              <a:rPr lang="zh-TW">
                <a:solidFill>
                  <a:schemeClr val="dk1"/>
                </a:solidFill>
              </a:rPr>
              <a:t>y =500+0.3y +0.6y +(0.1−0.9yt t−1 t−1+ 0.8yt−2)[1 + e−10yt−1 ]−1 + εt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where εt is independently and identically distributed (i.i.d.), </a:t>
            </a:r>
            <a:r>
              <a:rPr lang="zh-TW">
                <a:solidFill>
                  <a:srgbClr val="FF0000"/>
                </a:solidFill>
              </a:rPr>
              <a:t>N (0, 1).</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Exponential smoothing state space model: </a:t>
            </a:r>
            <a:r>
              <a:rPr lang="zh-TW">
                <a:solidFill>
                  <a:srgbClr val="E6000E"/>
                </a:solidFill>
              </a:rPr>
              <a:t>ETS(A,N,A)</a:t>
            </a:r>
            <a:endParaRPr>
              <a:solidFill>
                <a:srgbClr val="E6000E"/>
              </a:solidFill>
            </a:endParaRPr>
          </a:p>
          <a:p>
            <a:pPr indent="0" lvl="0" marL="0" rtl="0" algn="l">
              <a:spcBef>
                <a:spcPts val="0"/>
              </a:spcBef>
              <a:spcAft>
                <a:spcPts val="0"/>
              </a:spcAft>
              <a:buClr>
                <a:schemeClr val="dk1"/>
              </a:buClr>
              <a:buSzPts val="1100"/>
              <a:buFont typeface="Arial"/>
              <a:buNone/>
            </a:pPr>
            <a:r>
              <a:rPr lang="zh-TW">
                <a:solidFill>
                  <a:schemeClr val="dk1"/>
                </a:solidFill>
              </a:rPr>
              <a:t>yt =lt−1 +st−m +εt</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 lt = lt−1 + 0.5891εt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st = st−m + 0.001εt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where εt is independently and identically dis- tributed (i.i.d.</a:t>
            </a:r>
            <a:r>
              <a:rPr lang="zh-TW">
                <a:solidFill>
                  <a:srgbClr val="E6000E"/>
                </a:solidFill>
              </a:rPr>
              <a:t>), N (0, 264.75).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Seasonalautoregressiveintegratedmovingaverage: </a:t>
            </a:r>
            <a:r>
              <a:rPr lang="zh-TW">
                <a:solidFill>
                  <a:srgbClr val="E6000E"/>
                </a:solidFill>
              </a:rPr>
              <a:t>SARIMA</a:t>
            </a:r>
            <a:r>
              <a:rPr lang="zh-TW">
                <a:solidFill>
                  <a:schemeClr val="dk1"/>
                </a:solidFill>
              </a:rPr>
              <a:t>(3, 0, 1)(0, 1, 2)12</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yt = yt−12 + 0.1603(yt−1 − yt−13) −0.5481(yt−2 − yt−14) −0.5678(yt−3 − yt−15)</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+ε − 0.5222ε t − 0.1768εt−24 +0.3827εt−1 − 0.1998459εt−13 −0.06766136εt −25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where εt is independently and identically dis- tributed (i.i.d.), </a:t>
            </a:r>
            <a:r>
              <a:rPr lang="zh-TW">
                <a:solidFill>
                  <a:schemeClr val="accent3"/>
                </a:solidFill>
              </a:rPr>
              <a:t>N (0, 0.06).</a:t>
            </a:r>
            <a:endParaRPr>
              <a:solidFill>
                <a:schemeClr val="accent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79fae616f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79fae616f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Autoregressive: </a:t>
            </a:r>
            <a:r>
              <a:rPr lang="zh-TW">
                <a:solidFill>
                  <a:srgbClr val="FF0000"/>
                </a:solidFill>
              </a:rPr>
              <a:t>AR(6)</a:t>
            </a:r>
            <a:endParaRPr>
              <a:solidFill>
                <a:srgbClr val="FF0000"/>
              </a:solidFill>
            </a:endParaRPr>
          </a:p>
          <a:p>
            <a:pPr indent="0" lvl="0" marL="0" rtl="0" algn="l">
              <a:spcBef>
                <a:spcPts val="0"/>
              </a:spcBef>
              <a:spcAft>
                <a:spcPts val="0"/>
              </a:spcAft>
              <a:buNone/>
            </a:pPr>
            <a:r>
              <a:rPr lang="zh-TW"/>
              <a:t>yt = 100 + 1.2401yt−1 − 0.419yt−2 − 0.1797yt−3+0.1267yt−4 −0.2259yt−5 +0.1697yt−6 +εt, (7)</a:t>
            </a:r>
            <a:endParaRPr/>
          </a:p>
          <a:p>
            <a:pPr indent="0" lvl="0" marL="0" rtl="0" algn="l">
              <a:spcBef>
                <a:spcPts val="0"/>
              </a:spcBef>
              <a:spcAft>
                <a:spcPts val="0"/>
              </a:spcAft>
              <a:buNone/>
            </a:pPr>
            <a:r>
              <a:rPr lang="zh-TW"/>
              <a:t>where εt is independently and identically dis</a:t>
            </a:r>
            <a:r>
              <a:rPr lang="zh-TW">
                <a:solidFill>
                  <a:schemeClr val="dk1"/>
                </a:solidFill>
              </a:rPr>
              <a:t>tributed (i.i.d.),</a:t>
            </a:r>
            <a:r>
              <a:rPr lang="zh-TW">
                <a:solidFill>
                  <a:srgbClr val="FF0000"/>
                </a:solidFill>
              </a:rPr>
              <a:t> N (0, 17.28).</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zh-TW">
                <a:solidFill>
                  <a:schemeClr val="dk1"/>
                </a:solidFill>
              </a:rPr>
              <a:t>Smooth transition autoregressive: </a:t>
            </a:r>
            <a:r>
              <a:rPr lang="zh-TW">
                <a:solidFill>
                  <a:srgbClr val="FF0000"/>
                </a:solidFill>
              </a:rPr>
              <a:t>STAR</a:t>
            </a:r>
            <a:endParaRPr>
              <a:solidFill>
                <a:srgbClr val="FF0000"/>
              </a:solidFill>
            </a:endParaRPr>
          </a:p>
          <a:p>
            <a:pPr indent="0" lvl="0" marL="0" rtl="0" algn="l">
              <a:spcBef>
                <a:spcPts val="0"/>
              </a:spcBef>
              <a:spcAft>
                <a:spcPts val="0"/>
              </a:spcAft>
              <a:buNone/>
            </a:pPr>
            <a:r>
              <a:rPr lang="zh-TW">
                <a:solidFill>
                  <a:schemeClr val="dk1"/>
                </a:solidFill>
              </a:rPr>
              <a:t>y =500+0.3y +0.6y +(0.1−0.9yt t−1 t−1+ 0.8yt−2)[1 + e−10yt−1 ]−1 + εt ,</a:t>
            </a:r>
            <a:endParaRPr>
              <a:solidFill>
                <a:schemeClr val="dk1"/>
              </a:solidFill>
            </a:endParaRPr>
          </a:p>
          <a:p>
            <a:pPr indent="0" lvl="0" marL="0" rtl="0" algn="l">
              <a:spcBef>
                <a:spcPts val="0"/>
              </a:spcBef>
              <a:spcAft>
                <a:spcPts val="0"/>
              </a:spcAft>
              <a:buNone/>
            </a:pPr>
            <a:r>
              <a:rPr lang="zh-TW">
                <a:solidFill>
                  <a:schemeClr val="dk1"/>
                </a:solidFill>
              </a:rPr>
              <a:t>where εt is independently and identically distributed (i.i.d.), </a:t>
            </a:r>
            <a:r>
              <a:rPr lang="zh-TW">
                <a:solidFill>
                  <a:srgbClr val="FF0000"/>
                </a:solidFill>
              </a:rPr>
              <a:t>N (0, 1).</a:t>
            </a:r>
            <a:endParaRPr>
              <a:solidFill>
                <a:srgbClr val="FF000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Exponential smoothing state space model: </a:t>
            </a:r>
            <a:r>
              <a:rPr lang="zh-TW">
                <a:solidFill>
                  <a:srgbClr val="E6000E"/>
                </a:solidFill>
              </a:rPr>
              <a:t>ETS(A,N,A)</a:t>
            </a:r>
            <a:endParaRPr>
              <a:solidFill>
                <a:srgbClr val="E6000E"/>
              </a:solidFill>
            </a:endParaRPr>
          </a:p>
          <a:p>
            <a:pPr indent="0" lvl="0" marL="0" rtl="0" algn="l">
              <a:spcBef>
                <a:spcPts val="0"/>
              </a:spcBef>
              <a:spcAft>
                <a:spcPts val="0"/>
              </a:spcAft>
              <a:buNone/>
            </a:pPr>
            <a:r>
              <a:rPr lang="zh-TW">
                <a:solidFill>
                  <a:schemeClr val="dk1"/>
                </a:solidFill>
              </a:rPr>
              <a:t>yt =lt−1 +st−m +εt</a:t>
            </a:r>
            <a:endParaRPr>
              <a:solidFill>
                <a:schemeClr val="dk1"/>
              </a:solidFill>
            </a:endParaRPr>
          </a:p>
          <a:p>
            <a:pPr indent="0" lvl="0" marL="0" rtl="0" algn="l">
              <a:spcBef>
                <a:spcPts val="0"/>
              </a:spcBef>
              <a:spcAft>
                <a:spcPts val="0"/>
              </a:spcAft>
              <a:buNone/>
            </a:pPr>
            <a:r>
              <a:rPr lang="zh-TW">
                <a:solidFill>
                  <a:schemeClr val="dk1"/>
                </a:solidFill>
              </a:rPr>
              <a:t> lt = lt−1 + 0.5891εt </a:t>
            </a:r>
            <a:endParaRPr>
              <a:solidFill>
                <a:schemeClr val="dk1"/>
              </a:solidFill>
            </a:endParaRPr>
          </a:p>
          <a:p>
            <a:pPr indent="0" lvl="0" marL="0" rtl="0" algn="l">
              <a:spcBef>
                <a:spcPts val="0"/>
              </a:spcBef>
              <a:spcAft>
                <a:spcPts val="0"/>
              </a:spcAft>
              <a:buNone/>
            </a:pPr>
            <a:r>
              <a:rPr lang="zh-TW">
                <a:solidFill>
                  <a:schemeClr val="dk1"/>
                </a:solidFill>
              </a:rPr>
              <a:t>st = st−m + 0.001εt ,</a:t>
            </a:r>
            <a:endParaRPr>
              <a:solidFill>
                <a:schemeClr val="dk1"/>
              </a:solidFill>
            </a:endParaRPr>
          </a:p>
          <a:p>
            <a:pPr indent="0" lvl="0" marL="0" rtl="0" algn="l">
              <a:spcBef>
                <a:spcPts val="0"/>
              </a:spcBef>
              <a:spcAft>
                <a:spcPts val="0"/>
              </a:spcAft>
              <a:buNone/>
            </a:pPr>
            <a:r>
              <a:rPr lang="zh-TW">
                <a:solidFill>
                  <a:schemeClr val="dk1"/>
                </a:solidFill>
              </a:rPr>
              <a:t>where εt is independently and identically dis- tributed (i.i.d.</a:t>
            </a:r>
            <a:r>
              <a:rPr lang="zh-TW">
                <a:solidFill>
                  <a:srgbClr val="E6000E"/>
                </a:solidFill>
              </a:rPr>
              <a:t>), N (0, 264.75).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Seasonalautoregressiveintegratedmovingaverage: </a:t>
            </a:r>
            <a:r>
              <a:rPr lang="zh-TW">
                <a:solidFill>
                  <a:srgbClr val="E6000E"/>
                </a:solidFill>
              </a:rPr>
              <a:t>SARIMA</a:t>
            </a:r>
            <a:r>
              <a:rPr lang="zh-TW">
                <a:solidFill>
                  <a:schemeClr val="dk1"/>
                </a:solidFill>
              </a:rPr>
              <a:t>(3, 0, 1)(0, 1, 2)12</a:t>
            </a:r>
            <a:endParaRPr>
              <a:solidFill>
                <a:schemeClr val="dk1"/>
              </a:solidFill>
            </a:endParaRPr>
          </a:p>
          <a:p>
            <a:pPr indent="0" lvl="0" marL="0" rtl="0" algn="l">
              <a:spcBef>
                <a:spcPts val="0"/>
              </a:spcBef>
              <a:spcAft>
                <a:spcPts val="0"/>
              </a:spcAft>
              <a:buNone/>
            </a:pPr>
            <a:r>
              <a:rPr lang="zh-TW">
                <a:solidFill>
                  <a:schemeClr val="dk1"/>
                </a:solidFill>
              </a:rPr>
              <a:t>yt = yt−12 + 0.1603(yt−1 − yt−13) −0.5481(yt−2 − yt−14) −0.5678(yt−3 − yt−15)</a:t>
            </a:r>
            <a:endParaRPr>
              <a:solidFill>
                <a:schemeClr val="dk1"/>
              </a:solidFill>
            </a:endParaRPr>
          </a:p>
          <a:p>
            <a:pPr indent="0" lvl="0" marL="0" rtl="0" algn="l">
              <a:spcBef>
                <a:spcPts val="0"/>
              </a:spcBef>
              <a:spcAft>
                <a:spcPts val="0"/>
              </a:spcAft>
              <a:buNone/>
            </a:pPr>
            <a:r>
              <a:rPr lang="zh-TW">
                <a:solidFill>
                  <a:schemeClr val="dk1"/>
                </a:solidFill>
              </a:rPr>
              <a:t>+ε − 0.5222ε t − 0.1768εt−24 +0.3827εt−1 − 0.1998459εt−13 −0.06766136εt −25 ,</a:t>
            </a:r>
            <a:endParaRPr>
              <a:solidFill>
                <a:schemeClr val="dk1"/>
              </a:solidFill>
            </a:endParaRPr>
          </a:p>
          <a:p>
            <a:pPr indent="0" lvl="0" marL="0" rtl="0" algn="l">
              <a:spcBef>
                <a:spcPts val="0"/>
              </a:spcBef>
              <a:spcAft>
                <a:spcPts val="0"/>
              </a:spcAft>
              <a:buNone/>
            </a:pPr>
            <a:r>
              <a:rPr lang="zh-TW">
                <a:solidFill>
                  <a:schemeClr val="dk1"/>
                </a:solidFill>
              </a:rPr>
              <a:t>where εt is independently and identically dis- tributed (i.i.d.), </a:t>
            </a:r>
            <a:r>
              <a:rPr lang="zh-TW">
                <a:solidFill>
                  <a:schemeClr val="accent3"/>
                </a:solidFill>
              </a:rPr>
              <a:t>N (0, 0.06).</a:t>
            </a:r>
            <a:endParaRPr>
              <a:solidFill>
                <a:schemeClr val="accent3"/>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79fae646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79fae646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M3</a:t>
            </a:r>
            <a:endParaRPr/>
          </a:p>
          <a:p>
            <a:pPr indent="0" lvl="0" marL="0" rtl="0" algn="l">
              <a:spcBef>
                <a:spcPts val="0"/>
              </a:spcBef>
              <a:spcAft>
                <a:spcPts val="0"/>
              </a:spcAft>
              <a:buNone/>
            </a:pPr>
            <a:r>
              <a:rPr lang="zh-TW"/>
              <a:t>The time horizons of forecasting are:</a:t>
            </a:r>
            <a:endParaRPr/>
          </a:p>
          <a:p>
            <a:pPr indent="0" lvl="0" marL="0" rtl="0" algn="l">
              <a:spcBef>
                <a:spcPts val="0"/>
              </a:spcBef>
              <a:spcAft>
                <a:spcPts val="0"/>
              </a:spcAft>
              <a:buNone/>
            </a:pPr>
            <a:r>
              <a:rPr lang="zh-TW"/>
              <a:t>6 periods for yearly data,</a:t>
            </a:r>
            <a:endParaRPr/>
          </a:p>
          <a:p>
            <a:pPr indent="0" lvl="0" marL="0" rtl="0" algn="l">
              <a:spcBef>
                <a:spcPts val="0"/>
              </a:spcBef>
              <a:spcAft>
                <a:spcPts val="0"/>
              </a:spcAft>
              <a:buNone/>
            </a:pPr>
            <a:r>
              <a:rPr lang="zh-TW"/>
              <a:t>8 periods for quarterly data,</a:t>
            </a:r>
            <a:endParaRPr/>
          </a:p>
          <a:p>
            <a:pPr indent="0" lvl="0" marL="0" rtl="0" algn="l">
              <a:spcBef>
                <a:spcPts val="0"/>
              </a:spcBef>
              <a:spcAft>
                <a:spcPts val="0"/>
              </a:spcAft>
              <a:buNone/>
            </a:pPr>
            <a:r>
              <a:rPr lang="zh-TW"/>
              <a:t>18 periods for monthly data,</a:t>
            </a:r>
            <a:endParaRPr/>
          </a:p>
          <a:p>
            <a:pPr indent="0" lvl="0" marL="0" rtl="0" algn="l">
              <a:spcBef>
                <a:spcPts val="0"/>
              </a:spcBef>
              <a:spcAft>
                <a:spcPts val="0"/>
              </a:spcAft>
              <a:buClr>
                <a:schemeClr val="dk1"/>
              </a:buClr>
              <a:buSzPts val="1100"/>
              <a:buFont typeface="Arial"/>
              <a:buNone/>
            </a:pPr>
            <a:r>
              <a:rPr lang="zh-TW"/>
              <a:t>8 periods for other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CIF2016</a:t>
            </a:r>
            <a:endParaRPr/>
          </a:p>
          <a:p>
            <a:pPr indent="0" lvl="0" marL="0" rtl="0" algn="l">
              <a:spcBef>
                <a:spcPts val="0"/>
              </a:spcBef>
              <a:spcAft>
                <a:spcPts val="0"/>
              </a:spcAft>
              <a:buNone/>
            </a:pPr>
            <a:r>
              <a:rPr lang="zh-TW" sz="1050">
                <a:solidFill>
                  <a:srgbClr val="333333"/>
                </a:solidFill>
                <a:highlight>
                  <a:srgbClr val="FFFFFF"/>
                </a:highlight>
              </a:rPr>
              <a:t>There are two forecast horizons considered in the competition where </a:t>
            </a:r>
            <a:endParaRPr sz="1050">
              <a:solidFill>
                <a:srgbClr val="333333"/>
              </a:solidFill>
              <a:highlight>
                <a:srgbClr val="FFFFFF"/>
              </a:highlight>
            </a:endParaRPr>
          </a:p>
          <a:p>
            <a:pPr indent="0" lvl="0" marL="0" rtl="0" algn="l">
              <a:spcBef>
                <a:spcPts val="0"/>
              </a:spcBef>
              <a:spcAft>
                <a:spcPts val="0"/>
              </a:spcAft>
              <a:buNone/>
            </a:pPr>
            <a:r>
              <a:rPr lang="zh-TW" sz="1050">
                <a:solidFill>
                  <a:srgbClr val="333333"/>
                </a:solidFill>
                <a:highlight>
                  <a:srgbClr val="FFFFFF"/>
                </a:highlight>
              </a:rPr>
              <a:t>57 series consider the forecast horizon as 12 </a:t>
            </a:r>
            <a:endParaRPr sz="1050">
              <a:solidFill>
                <a:srgbClr val="333333"/>
              </a:solidFill>
              <a:highlight>
                <a:srgbClr val="FFFFFF"/>
              </a:highlight>
            </a:endParaRPr>
          </a:p>
          <a:p>
            <a:pPr indent="0" lvl="0" marL="0" rtl="0" algn="l">
              <a:spcBef>
                <a:spcPts val="0"/>
              </a:spcBef>
              <a:spcAft>
                <a:spcPts val="0"/>
              </a:spcAft>
              <a:buNone/>
            </a:pPr>
            <a:r>
              <a:rPr lang="zh-TW" sz="1050">
                <a:solidFill>
                  <a:srgbClr val="333333"/>
                </a:solidFill>
                <a:highlight>
                  <a:srgbClr val="FFFFFF"/>
                </a:highlight>
              </a:rPr>
              <a:t>15 series consider the forecast horizon as 6</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79fae646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79fae646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Therefore, it is not surprising that having an equilibrium between the number of clusters and the number of time series (in this case, the number of clusters is between 40% and 50% of the number of series) leads to smaller forecast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1000條資料，丟進n個clusters後，再篩選出100條，再取中位數。</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79fae646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79fae646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79fae616f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79fae616f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400">
                <a:solidFill>
                  <a:srgbClr val="695D46"/>
                </a:solidFill>
                <a:latin typeface="Open Sans"/>
                <a:ea typeface="Open Sans"/>
                <a:cs typeface="Open Sans"/>
                <a:sym typeface="Open Sans"/>
              </a:rPr>
              <a:t>24 are real time series and 48 are generated artificially</a:t>
            </a:r>
            <a:endParaRPr sz="1350">
              <a:solidFill>
                <a:srgbClr val="252525"/>
              </a:solidFill>
            </a:endParaRPr>
          </a:p>
          <a:p>
            <a:pPr indent="0" lvl="0" marL="0" rtl="0" algn="l">
              <a:spcBef>
                <a:spcPts val="1200"/>
              </a:spcBef>
              <a:spcAft>
                <a:spcPts val="0"/>
              </a:spcAft>
              <a:buNone/>
            </a:pPr>
            <a:r>
              <a:rPr lang="zh-TW" sz="1350">
                <a:solidFill>
                  <a:srgbClr val="252525"/>
                </a:solidFill>
              </a:rPr>
              <a:t>The increase in the variance for the quarterly and yearly cases helps to explain the poor forecasting performances.</a:t>
            </a:r>
            <a:endParaRPr sz="1350">
              <a:solidFill>
                <a:srgbClr val="252525"/>
              </a:solidFill>
            </a:endParaRPr>
          </a:p>
          <a:p>
            <a:pPr indent="0" lvl="0" marL="0" rtl="0" algn="l">
              <a:spcBef>
                <a:spcPts val="0"/>
              </a:spcBef>
              <a:spcAft>
                <a:spcPts val="0"/>
              </a:spcAft>
              <a:buNone/>
            </a:pPr>
            <a:r>
              <a:rPr lang="zh-TW" sz="1350">
                <a:solidFill>
                  <a:srgbClr val="FF0000"/>
                </a:solidFill>
              </a:rPr>
              <a:t>One point that needs to be highlighted is that the quarterly and yearly time series are significantly shorter than the monthly series; </a:t>
            </a:r>
            <a:endParaRPr sz="1350">
              <a:solidFill>
                <a:srgbClr val="FF0000"/>
              </a:solidFill>
            </a:endParaRPr>
          </a:p>
          <a:p>
            <a:pPr indent="0" lvl="0" marL="0" rtl="0" algn="l">
              <a:spcBef>
                <a:spcPts val="0"/>
              </a:spcBef>
              <a:spcAft>
                <a:spcPts val="0"/>
              </a:spcAft>
              <a:buNone/>
            </a:pPr>
            <a:r>
              <a:rPr lang="zh-TW" sz="1350">
                <a:solidFill>
                  <a:srgbClr val="252525"/>
                </a:solidFill>
              </a:rPr>
              <a:t>that is, </a:t>
            </a:r>
            <a:endParaRPr sz="1350">
              <a:solidFill>
                <a:srgbClr val="252525"/>
              </a:solidFill>
            </a:endParaRPr>
          </a:p>
          <a:p>
            <a:pPr indent="0" lvl="0" marL="0" rtl="0" algn="l">
              <a:spcBef>
                <a:spcPts val="0"/>
              </a:spcBef>
              <a:spcAft>
                <a:spcPts val="0"/>
              </a:spcAft>
              <a:buNone/>
            </a:pPr>
            <a:r>
              <a:rPr lang="zh-TW" sz="1350">
                <a:solidFill>
                  <a:srgbClr val="252525"/>
                </a:solidFill>
              </a:rPr>
              <a:t>while the median length for the monthly time series is 115, </a:t>
            </a:r>
            <a:endParaRPr sz="1350">
              <a:solidFill>
                <a:srgbClr val="252525"/>
              </a:solidFill>
            </a:endParaRPr>
          </a:p>
          <a:p>
            <a:pPr indent="0" lvl="0" marL="0" rtl="0" algn="l">
              <a:spcBef>
                <a:spcPts val="0"/>
              </a:spcBef>
              <a:spcAft>
                <a:spcPts val="0"/>
              </a:spcAft>
              <a:buNone/>
            </a:pPr>
            <a:r>
              <a:rPr lang="zh-TW" sz="1350">
                <a:solidFill>
                  <a:srgbClr val="252525"/>
                </a:solidFill>
              </a:rPr>
              <a:t>those for the quarterly and yearly cases are 44 and 19, respectively.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79fae616f_4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a79fae616f_4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50">
                <a:solidFill>
                  <a:srgbClr val="252525"/>
                </a:solidFill>
              </a:rPr>
              <a:t>如果時間序列太短，因為</a:t>
            </a:r>
            <a:r>
              <a:rPr lang="zh-TW" sz="1800">
                <a:solidFill>
                  <a:srgbClr val="695D46"/>
                </a:solidFill>
                <a:latin typeface="Open Sans"/>
                <a:ea typeface="Open Sans"/>
                <a:cs typeface="Open Sans"/>
                <a:sym typeface="Open Sans"/>
              </a:rPr>
              <a:t>clusters</a:t>
            </a:r>
            <a:r>
              <a:rPr lang="zh-TW" sz="1350">
                <a:solidFill>
                  <a:srgbClr val="252525"/>
                </a:solidFill>
              </a:rPr>
              <a:t>的算法可能會受到序列長度的影響。</a:t>
            </a:r>
            <a:endParaRPr sz="1350">
              <a:solidFill>
                <a:srgbClr val="252525"/>
              </a:solidFill>
            </a:endParaRPr>
          </a:p>
          <a:p>
            <a:pPr indent="0" lvl="0" marL="0" rtl="0" algn="l">
              <a:spcBef>
                <a:spcPts val="0"/>
              </a:spcBef>
              <a:spcAft>
                <a:spcPts val="0"/>
              </a:spcAft>
              <a:buNone/>
            </a:pPr>
            <a:r>
              <a:rPr lang="zh-TW" sz="1350">
                <a:solidFill>
                  <a:srgbClr val="252525"/>
                </a:solidFill>
              </a:rPr>
              <a:t>The increase in the variance for the quarterly and yearly cases helps to explain the poor forecasting performances. One point that needs to be highlighted is that the quarterly and yearly time series are significantly shorter than the monthly series; that is, while the median length for the monthly time series is 115, those for the quarterly and yearly cases are 44 and 19, respectively.</a:t>
            </a:r>
            <a:endParaRPr sz="1350">
              <a:solidFill>
                <a:srgbClr val="252525"/>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79fae616f_4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79fae616f_4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79fae64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79fae64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79fae64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79fae64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79fae646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79fae646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068ce0f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068ce0f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068ce0f7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068ce0f7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79fae646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79fae646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79fae646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79fae646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79fae646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79fae646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silhouette value always falls in the range [−1,1], where −1 is the least desirable value and 1 the most desirable.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silhouette value can be used to identify well-performing clusters within a particular clustering, measure the overall quality of a particular clustering, and assist in choosing an optimal number of clusters to use (e.g. choice of k in k-means or PAM clustering). A large number of low or negative silhouette values is a sign of a bad clustering.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iorzjhmll.larksuite.com/docx/doxusOa4pDp2ecHgbtlyrApbNL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researchgate.net/figure/The-graphical-representation-of-the-difference-between-the-k-means-and-k-medoids_fig1_342871651"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5000">
                <a:solidFill>
                  <a:srgbClr val="000000"/>
                </a:solidFill>
              </a:rPr>
              <a:t>Bagged.Cluster.ETS</a:t>
            </a:r>
            <a:endParaRPr sz="5000">
              <a:solidFill>
                <a:srgbClr val="000000"/>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zh-TW" sz="2000"/>
              <a:t>經碩一 鄭仲恒</a:t>
            </a:r>
            <a:endParaRPr sz="2000"/>
          </a:p>
          <a:p>
            <a:pPr indent="0" lvl="0" marL="0" rtl="0" algn="ctr">
              <a:lnSpc>
                <a:spcPct val="80000"/>
              </a:lnSpc>
              <a:spcBef>
                <a:spcPts val="0"/>
              </a:spcBef>
              <a:spcAft>
                <a:spcPts val="0"/>
              </a:spcAft>
              <a:buNone/>
            </a:pPr>
            <a:r>
              <a:rPr lang="zh-TW" sz="2000"/>
              <a:t>經碩一 劉仁豪</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51700" y="295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swap&amp;build (detail in PAM)</a:t>
            </a:r>
            <a:endParaRPr/>
          </a:p>
        </p:txBody>
      </p:sp>
      <p:sp>
        <p:nvSpPr>
          <p:cNvPr id="167" name="Google Shape;167;p22"/>
          <p:cNvSpPr txBox="1"/>
          <p:nvPr>
            <p:ph idx="1" type="body"/>
          </p:nvPr>
        </p:nvSpPr>
        <p:spPr>
          <a:xfrm>
            <a:off x="5091550" y="1471425"/>
            <a:ext cx="4277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zh-TW" sz="850"/>
              <a:t>BUILD STE</a:t>
            </a:r>
            <a:r>
              <a:rPr lang="zh-TW" sz="850"/>
              <a:t>P</a:t>
            </a:r>
            <a:endParaRPr sz="850"/>
          </a:p>
          <a:p>
            <a:pPr indent="0" lvl="0" marL="0" rtl="0" algn="l">
              <a:spcBef>
                <a:spcPts val="1200"/>
              </a:spcBef>
              <a:spcAft>
                <a:spcPts val="0"/>
              </a:spcAft>
              <a:buSzPts val="275"/>
              <a:buNone/>
            </a:pPr>
            <a:r>
              <a:rPr lang="zh-TW" sz="850"/>
              <a:t>Choose k data points to be the starting medoids </a:t>
            </a:r>
            <a:endParaRPr sz="850"/>
          </a:p>
          <a:p>
            <a:pPr indent="0" lvl="0" marL="0" rtl="0" algn="l">
              <a:spcBef>
                <a:spcPts val="1200"/>
              </a:spcBef>
              <a:spcAft>
                <a:spcPts val="0"/>
              </a:spcAft>
              <a:buSzPts val="275"/>
              <a:buNone/>
            </a:pPr>
            <a:r>
              <a:rPr lang="zh-TW" sz="850"/>
              <a:t>(I have skipped this step and simply chosen random starting medoid points,</a:t>
            </a:r>
            <a:endParaRPr sz="850"/>
          </a:p>
          <a:p>
            <a:pPr indent="0" lvl="0" marL="0" rtl="0" algn="l">
              <a:spcBef>
                <a:spcPts val="1200"/>
              </a:spcBef>
              <a:spcAft>
                <a:spcPts val="0"/>
              </a:spcAft>
              <a:buSzPts val="275"/>
              <a:buNone/>
            </a:pPr>
            <a:r>
              <a:rPr lang="zh-TW" sz="850"/>
              <a:t> but this would not be difficult to code).</a:t>
            </a:r>
            <a:endParaRPr sz="850"/>
          </a:p>
          <a:p>
            <a:pPr indent="0" lvl="0" marL="0" rtl="0" algn="l">
              <a:spcBef>
                <a:spcPts val="1200"/>
              </a:spcBef>
              <a:spcAft>
                <a:spcPts val="0"/>
              </a:spcAft>
              <a:buSzPts val="275"/>
              <a:buNone/>
            </a:pPr>
            <a:r>
              <a:rPr lang="zh-TW" sz="850"/>
              <a:t>Each medoid point represents, in a sense, the centre of a cluster.</a:t>
            </a:r>
            <a:endParaRPr sz="850"/>
          </a:p>
          <a:p>
            <a:pPr indent="0" lvl="0" marL="0" rtl="0" algn="l">
              <a:spcBef>
                <a:spcPts val="1200"/>
              </a:spcBef>
              <a:spcAft>
                <a:spcPts val="0"/>
              </a:spcAft>
              <a:buSzPts val="275"/>
              <a:buNone/>
            </a:pPr>
            <a:r>
              <a:rPr lang="zh-TW" sz="850"/>
              <a:t>For each point, assign that point to it’s closest medoid point. This is how </a:t>
            </a:r>
            <a:endParaRPr sz="850"/>
          </a:p>
          <a:p>
            <a:pPr indent="0" lvl="0" marL="0" rtl="0" algn="l">
              <a:spcBef>
                <a:spcPts val="1200"/>
              </a:spcBef>
              <a:spcAft>
                <a:spcPts val="0"/>
              </a:spcAft>
              <a:buSzPts val="275"/>
              <a:buNone/>
            </a:pPr>
            <a:r>
              <a:rPr lang="zh-TW" sz="850"/>
              <a:t>clusters are decided. I measured distance using the ‘euclidean’ distance </a:t>
            </a:r>
            <a:endParaRPr sz="850"/>
          </a:p>
          <a:p>
            <a:pPr indent="0" lvl="0" marL="0" rtl="0" algn="l">
              <a:spcBef>
                <a:spcPts val="1200"/>
              </a:spcBef>
              <a:spcAft>
                <a:spcPts val="0"/>
              </a:spcAft>
              <a:buSzPts val="275"/>
              <a:buNone/>
            </a:pPr>
            <a:r>
              <a:rPr lang="zh-TW" sz="850"/>
              <a:t>measure, although another distance measure could have been used.</a:t>
            </a:r>
            <a:endParaRPr sz="850"/>
          </a:p>
          <a:p>
            <a:pPr indent="0" lvl="0" marL="0" rtl="0" algn="l">
              <a:spcBef>
                <a:spcPts val="1200"/>
              </a:spcBef>
              <a:spcAft>
                <a:spcPts val="1200"/>
              </a:spcAft>
              <a:buSzPts val="275"/>
              <a:buNone/>
            </a:pPr>
            <a:r>
              <a:rPr lang="zh-TW" sz="850"/>
              <a:t>The sum of the distances of each point to it’s assigned medoid (i.e. tightness of clusters) measures the quality of a given clustering.</a:t>
            </a:r>
            <a:endParaRPr sz="850"/>
          </a:p>
        </p:txBody>
      </p:sp>
      <p:sp>
        <p:nvSpPr>
          <p:cNvPr id="168" name="Google Shape;168;p22"/>
          <p:cNvSpPr txBox="1"/>
          <p:nvPr>
            <p:ph idx="1" type="body"/>
          </p:nvPr>
        </p:nvSpPr>
        <p:spPr>
          <a:xfrm>
            <a:off x="0" y="1471425"/>
            <a:ext cx="5187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zh-TW" sz="850"/>
              <a:t>SWAP STEP</a:t>
            </a:r>
            <a:endParaRPr sz="850"/>
          </a:p>
          <a:p>
            <a:pPr indent="0" lvl="0" marL="0" rtl="0" algn="l">
              <a:spcBef>
                <a:spcPts val="1200"/>
              </a:spcBef>
              <a:spcAft>
                <a:spcPts val="0"/>
              </a:spcAft>
              <a:buSzPts val="275"/>
              <a:buNone/>
            </a:pPr>
            <a:r>
              <a:rPr lang="zh-TW" sz="850"/>
              <a:t>For each medoid point, do the following:</a:t>
            </a:r>
            <a:endParaRPr sz="850"/>
          </a:p>
          <a:p>
            <a:pPr indent="0" lvl="0" marL="0" rtl="0" algn="l">
              <a:spcBef>
                <a:spcPts val="1200"/>
              </a:spcBef>
              <a:spcAft>
                <a:spcPts val="0"/>
              </a:spcAft>
              <a:buSzPts val="275"/>
              <a:buNone/>
            </a:pPr>
            <a:r>
              <a:rPr lang="zh-TW" sz="850"/>
              <a:t>swap this medoid point with any non-medoid point</a:t>
            </a:r>
            <a:endParaRPr sz="850"/>
          </a:p>
          <a:p>
            <a:pPr indent="0" lvl="0" marL="0" rtl="0" algn="l">
              <a:spcBef>
                <a:spcPts val="1200"/>
              </a:spcBef>
              <a:spcAft>
                <a:spcPts val="0"/>
              </a:spcAft>
              <a:buSzPts val="275"/>
              <a:buNone/>
            </a:pPr>
            <a:r>
              <a:rPr lang="zh-TW" sz="850"/>
              <a:t> (i.e. the non-medoid point becomes a medoid point and the medoid point becomes a non-medoid point)</a:t>
            </a:r>
            <a:endParaRPr sz="850"/>
          </a:p>
          <a:p>
            <a:pPr indent="0" lvl="0" marL="0" rtl="0" algn="l">
              <a:spcBef>
                <a:spcPts val="1200"/>
              </a:spcBef>
              <a:spcAft>
                <a:spcPts val="0"/>
              </a:spcAft>
              <a:buSzPts val="275"/>
              <a:buNone/>
            </a:pPr>
            <a:r>
              <a:rPr lang="zh-TW" sz="850"/>
              <a:t>reassign every point to it’s closest medoid. Calculate the sum of distances of each point to it’s closest medoid.</a:t>
            </a:r>
            <a:endParaRPr sz="850"/>
          </a:p>
          <a:p>
            <a:pPr indent="0" lvl="0" marL="0" rtl="0" algn="l">
              <a:spcBef>
                <a:spcPts val="1200"/>
              </a:spcBef>
              <a:spcAft>
                <a:spcPts val="0"/>
              </a:spcAft>
              <a:buSzPts val="275"/>
              <a:buNone/>
            </a:pPr>
            <a:r>
              <a:rPr lang="zh-TW" sz="850"/>
              <a:t>Amongst all the swaps considered above, find the swap that resulted in the smallest sum of distances of each point to it’s closest medoid.</a:t>
            </a:r>
            <a:endParaRPr sz="850"/>
          </a:p>
          <a:p>
            <a:pPr indent="0" lvl="0" marL="0" rtl="0" algn="l">
              <a:spcBef>
                <a:spcPts val="1200"/>
              </a:spcBef>
              <a:spcAft>
                <a:spcPts val="0"/>
              </a:spcAft>
              <a:buSzPts val="275"/>
              <a:buNone/>
            </a:pPr>
            <a:r>
              <a:rPr lang="zh-TW" sz="850"/>
              <a:t>If the best swap gives a smaller sum of distances to closest medoid than we’ve seen before (i.e. the clustering improved), then do this swap.</a:t>
            </a:r>
            <a:endParaRPr sz="850"/>
          </a:p>
          <a:p>
            <a:pPr indent="0" lvl="0" marL="0" rtl="0" algn="l">
              <a:spcBef>
                <a:spcPts val="1200"/>
              </a:spcBef>
              <a:spcAft>
                <a:spcPts val="1200"/>
              </a:spcAft>
              <a:buSzPts val="275"/>
              <a:buNone/>
            </a:pPr>
            <a:r>
              <a:rPr lang="zh-TW" sz="850"/>
              <a:t>Keep repeating this swap step until the clustering can not be improved (i.e. sum of distances of each point to it’s closest medoid can’t be reduced). This is the final clustering.</a:t>
            </a:r>
            <a:endParaRPr sz="850"/>
          </a:p>
        </p:txBody>
      </p:sp>
      <p:sp>
        <p:nvSpPr>
          <p:cNvPr id="169" name="Google Shape;169;p22"/>
          <p:cNvSpPr/>
          <p:nvPr/>
        </p:nvSpPr>
        <p:spPr>
          <a:xfrm>
            <a:off x="5421800" y="372575"/>
            <a:ext cx="13245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SWAP</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how to pick seires </a:t>
            </a:r>
            <a:endParaRPr/>
          </a:p>
        </p:txBody>
      </p:sp>
      <p:sp>
        <p:nvSpPr>
          <p:cNvPr id="175" name="Google Shape;175;p23"/>
          <p:cNvSpPr txBox="1"/>
          <p:nvPr>
            <p:ph idx="1" type="body"/>
          </p:nvPr>
        </p:nvSpPr>
        <p:spPr>
          <a:xfrm>
            <a:off x="478850" y="1281500"/>
            <a:ext cx="35877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TW"/>
              <a:t>Notation</a:t>
            </a:r>
            <a:endParaRPr/>
          </a:p>
          <a:p>
            <a:pPr indent="0" lvl="0" marL="0" rtl="0" algn="l">
              <a:spcBef>
                <a:spcPts val="1200"/>
              </a:spcBef>
              <a:spcAft>
                <a:spcPts val="0"/>
              </a:spcAft>
              <a:buNone/>
            </a:pPr>
            <a:r>
              <a:rPr lang="zh-TW"/>
              <a:t>n(h) : The number of time </a:t>
            </a:r>
            <a:r>
              <a:rPr lang="zh-TW"/>
              <a:t>series</a:t>
            </a:r>
            <a:r>
              <a:rPr lang="zh-TW"/>
              <a:t> selected from cluster </a:t>
            </a:r>
            <a:endParaRPr/>
          </a:p>
          <a:p>
            <a:pPr indent="0" lvl="0" marL="0" rtl="0" algn="l">
              <a:spcBef>
                <a:spcPts val="1200"/>
              </a:spcBef>
              <a:spcAft>
                <a:spcPts val="0"/>
              </a:spcAft>
              <a:buNone/>
            </a:pPr>
            <a:r>
              <a:rPr lang="zh-TW"/>
              <a:t>n : The number of </a:t>
            </a:r>
            <a:r>
              <a:rPr lang="zh-TW"/>
              <a:t>series</a:t>
            </a:r>
            <a:r>
              <a:rPr lang="zh-TW"/>
              <a:t> to be aggerated</a:t>
            </a:r>
            <a:endParaRPr/>
          </a:p>
          <a:p>
            <a:pPr indent="0" lvl="0" marL="0" rtl="0" algn="l">
              <a:spcBef>
                <a:spcPts val="1200"/>
              </a:spcBef>
              <a:spcAft>
                <a:spcPts val="0"/>
              </a:spcAft>
              <a:buNone/>
            </a:pPr>
            <a:r>
              <a:rPr lang="zh-TW"/>
              <a:t>N(h) : The total number of time series in cluster h</a:t>
            </a:r>
            <a:endParaRPr/>
          </a:p>
          <a:p>
            <a:pPr indent="0" lvl="0" marL="0" rtl="0" algn="l">
              <a:spcBef>
                <a:spcPts val="1200"/>
              </a:spcBef>
              <a:spcAft>
                <a:spcPts val="0"/>
              </a:spcAft>
              <a:buNone/>
            </a:pPr>
            <a:r>
              <a:rPr lang="zh-TW"/>
              <a:t>N : The total number of bootstrapped </a:t>
            </a:r>
            <a:endParaRPr/>
          </a:p>
          <a:p>
            <a:pPr indent="0" lvl="0" marL="0" rtl="0" algn="l">
              <a:spcBef>
                <a:spcPts val="1200"/>
              </a:spcBef>
              <a:spcAft>
                <a:spcPts val="0"/>
              </a:spcAft>
              <a:buNone/>
            </a:pPr>
            <a:r>
              <a:rPr lang="zh-TW"/>
              <a:t>h : No. cluster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6" name="Google Shape;176;p23"/>
          <p:cNvPicPr preferRelativeResize="0"/>
          <p:nvPr/>
        </p:nvPicPr>
        <p:blipFill>
          <a:blip r:embed="rId3">
            <a:alphaModFix/>
          </a:blip>
          <a:stretch>
            <a:fillRect/>
          </a:stretch>
        </p:blipFill>
        <p:spPr>
          <a:xfrm>
            <a:off x="4490750" y="1189913"/>
            <a:ext cx="1695450" cy="981075"/>
          </a:xfrm>
          <a:prstGeom prst="rect">
            <a:avLst/>
          </a:prstGeom>
          <a:noFill/>
          <a:ln>
            <a:noFill/>
          </a:ln>
        </p:spPr>
      </p:pic>
      <p:sp>
        <p:nvSpPr>
          <p:cNvPr id="177" name="Google Shape;177;p23"/>
          <p:cNvSpPr txBox="1"/>
          <p:nvPr/>
        </p:nvSpPr>
        <p:spPr>
          <a:xfrm>
            <a:off x="4490750" y="2446425"/>
            <a:ext cx="4519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latin typeface="Open Sans"/>
                <a:ea typeface="Open Sans"/>
                <a:cs typeface="Open Sans"/>
                <a:sym typeface="Open Sans"/>
              </a:rPr>
              <a:t>note</a:t>
            </a:r>
            <a:endParaRPr b="1">
              <a:latin typeface="Open Sans"/>
              <a:ea typeface="Open Sans"/>
              <a:cs typeface="Open Sans"/>
              <a:sym typeface="Open Sans"/>
            </a:endParaRPr>
          </a:p>
          <a:p>
            <a:pPr indent="0" lvl="0" marL="0" rtl="0" algn="l">
              <a:spcBef>
                <a:spcPts val="0"/>
              </a:spcBef>
              <a:spcAft>
                <a:spcPts val="0"/>
              </a:spcAft>
              <a:buNone/>
            </a:pPr>
            <a:r>
              <a:rPr b="1" lang="zh-TW">
                <a:latin typeface="Open Sans"/>
                <a:ea typeface="Open Sans"/>
                <a:cs typeface="Open Sans"/>
                <a:sym typeface="Open Sans"/>
              </a:rPr>
              <a:t>N(h)： 落在每個cluster中的series 有幾條不一定 </a:t>
            </a:r>
            <a:endParaRPr b="1">
              <a:latin typeface="Open Sans"/>
              <a:ea typeface="Open Sans"/>
              <a:cs typeface="Open Sans"/>
              <a:sym typeface="Open Sans"/>
            </a:endParaRPr>
          </a:p>
          <a:p>
            <a:pPr indent="0" lvl="0" marL="0" rtl="0" algn="l">
              <a:spcBef>
                <a:spcPts val="0"/>
              </a:spcBef>
              <a:spcAft>
                <a:spcPts val="0"/>
              </a:spcAft>
              <a:buNone/>
            </a:pPr>
            <a:r>
              <a:rPr b="1" lang="zh-TW">
                <a:latin typeface="Open Sans"/>
                <a:ea typeface="Open Sans"/>
                <a:cs typeface="Open Sans"/>
                <a:sym typeface="Open Sans"/>
              </a:rPr>
              <a:t>透過k-mediod分別</a:t>
            </a:r>
            <a:endParaRPr b="1">
              <a:latin typeface="Open Sans"/>
              <a:ea typeface="Open Sans"/>
              <a:cs typeface="Open Sans"/>
              <a:sym typeface="Open Sans"/>
            </a:endParaRPr>
          </a:p>
          <a:p>
            <a:pPr indent="0" lvl="0" marL="0" rtl="0" algn="l">
              <a:spcBef>
                <a:spcPts val="0"/>
              </a:spcBef>
              <a:spcAft>
                <a:spcPts val="0"/>
              </a:spcAft>
              <a:buNone/>
            </a:pPr>
            <a:r>
              <a:rPr b="1" lang="zh-TW">
                <a:latin typeface="Open Sans"/>
                <a:ea typeface="Open Sans"/>
                <a:cs typeface="Open Sans"/>
                <a:sym typeface="Open Sans"/>
              </a:rPr>
              <a:t>Ｎ：全部boostrapped series 文中使用數量為1000條</a:t>
            </a:r>
            <a:endParaRPr b="1">
              <a:latin typeface="Open Sans"/>
              <a:ea typeface="Open Sans"/>
              <a:cs typeface="Open Sans"/>
              <a:sym typeface="Open Sans"/>
            </a:endParaRPr>
          </a:p>
          <a:p>
            <a:pPr indent="0" lvl="0" marL="0" rtl="0" algn="l">
              <a:spcBef>
                <a:spcPts val="0"/>
              </a:spcBef>
              <a:spcAft>
                <a:spcPts val="0"/>
              </a:spcAft>
              <a:buNone/>
            </a:pPr>
            <a:r>
              <a:rPr b="1" lang="zh-TW">
                <a:latin typeface="Open Sans"/>
                <a:ea typeface="Open Sans"/>
                <a:cs typeface="Open Sans"/>
                <a:sym typeface="Open Sans"/>
              </a:rPr>
              <a:t>n:作者期望選出100條較佳的series </a:t>
            </a:r>
            <a:endParaRPr b="1">
              <a:latin typeface="Open Sans"/>
              <a:ea typeface="Open Sans"/>
              <a:cs typeface="Open Sans"/>
              <a:sym typeface="Open Sans"/>
            </a:endParaRPr>
          </a:p>
          <a:p>
            <a:pPr indent="0" lvl="0" marL="0" rtl="0" algn="l">
              <a:spcBef>
                <a:spcPts val="0"/>
              </a:spcBef>
              <a:spcAft>
                <a:spcPts val="0"/>
              </a:spcAft>
              <a:buNone/>
            </a:pPr>
            <a:r>
              <a:rPr b="1" lang="zh-TW">
                <a:latin typeface="Open Sans"/>
                <a:ea typeface="Open Sans"/>
                <a:cs typeface="Open Sans"/>
                <a:sym typeface="Open Sans"/>
              </a:rPr>
              <a:t>n(h):任意clust</a:t>
            </a:r>
            <a:r>
              <a:rPr b="1" lang="zh-TW">
                <a:latin typeface="Open Sans"/>
                <a:ea typeface="Open Sans"/>
                <a:cs typeface="Open Sans"/>
                <a:sym typeface="Open Sans"/>
              </a:rPr>
              <a:t>er中選出最小sMAPE seires</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solidFill>
                  <a:srgbClr val="252525"/>
                </a:solidFill>
              </a:rPr>
              <a:t>3. </a:t>
            </a:r>
            <a:r>
              <a:rPr lang="zh-TW"/>
              <a:t>Bias and variance analysis</a:t>
            </a:r>
            <a:endParaRPr/>
          </a:p>
        </p:txBody>
      </p:sp>
      <p:sp>
        <p:nvSpPr>
          <p:cNvPr id="183" name="Google Shape;183;p24"/>
          <p:cNvSpPr txBox="1"/>
          <p:nvPr>
            <p:ph idx="1" type="body"/>
          </p:nvPr>
        </p:nvSpPr>
        <p:spPr>
          <a:xfrm>
            <a:off x="311700" y="1152475"/>
            <a:ext cx="8520600" cy="1559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Four data generation processes</a:t>
            </a:r>
            <a:endParaRPr sz="2000"/>
          </a:p>
          <a:p>
            <a:pPr indent="-304800" lvl="1" marL="914400" rtl="0" algn="l">
              <a:spcBef>
                <a:spcPts val="0"/>
              </a:spcBef>
              <a:spcAft>
                <a:spcPts val="0"/>
              </a:spcAft>
              <a:buSzPts val="1200"/>
              <a:buChar char="○"/>
            </a:pPr>
            <a:r>
              <a:rPr lang="zh-TW" sz="1200"/>
              <a:t>Autoregressive (AR)</a:t>
            </a:r>
            <a:endParaRPr sz="1200"/>
          </a:p>
          <a:p>
            <a:pPr indent="-304800" lvl="1" marL="914400" rtl="0" algn="l">
              <a:spcBef>
                <a:spcPts val="0"/>
              </a:spcBef>
              <a:spcAft>
                <a:spcPts val="0"/>
              </a:spcAft>
              <a:buSzPts val="1200"/>
              <a:buChar char="○"/>
            </a:pPr>
            <a:r>
              <a:rPr lang="zh-TW" sz="1200"/>
              <a:t>Smooth Transition Autoregressive (STAR)</a:t>
            </a:r>
            <a:endParaRPr sz="1200"/>
          </a:p>
          <a:p>
            <a:pPr indent="-304800" lvl="1" marL="914400" rtl="0" algn="l">
              <a:spcBef>
                <a:spcPts val="0"/>
              </a:spcBef>
              <a:spcAft>
                <a:spcPts val="0"/>
              </a:spcAft>
              <a:buSzPts val="1200"/>
              <a:buChar char="○"/>
            </a:pPr>
            <a:r>
              <a:rPr lang="zh-TW" sz="1200"/>
              <a:t>Exponential Smoothing state space model (ETS) </a:t>
            </a:r>
            <a:endParaRPr sz="1200"/>
          </a:p>
          <a:p>
            <a:pPr indent="-304800" lvl="1" marL="914400" rtl="0" algn="l">
              <a:spcBef>
                <a:spcPts val="0"/>
              </a:spcBef>
              <a:spcAft>
                <a:spcPts val="0"/>
              </a:spcAft>
              <a:buSzPts val="1200"/>
              <a:buChar char="○"/>
            </a:pPr>
            <a:r>
              <a:rPr lang="zh-TW" sz="1200"/>
              <a:t>Seasonal Autoregressive Integrated Moving Average (SARIMA)</a:t>
            </a:r>
            <a:endParaRPr/>
          </a:p>
        </p:txBody>
      </p:sp>
      <p:sp>
        <p:nvSpPr>
          <p:cNvPr id="184" name="Google Shape;184;p24"/>
          <p:cNvSpPr txBox="1"/>
          <p:nvPr/>
        </p:nvSpPr>
        <p:spPr>
          <a:xfrm>
            <a:off x="311700" y="2806000"/>
            <a:ext cx="8520600" cy="9357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Char char="●"/>
            </a:pPr>
            <a:r>
              <a:rPr lang="zh-TW" sz="2000">
                <a:solidFill>
                  <a:schemeClr val="dk2"/>
                </a:solidFill>
              </a:rPr>
              <a:t>Comparison of the methodologies</a:t>
            </a:r>
            <a:endParaRPr sz="2000">
              <a:solidFill>
                <a:schemeClr val="dk2"/>
              </a:solidFill>
            </a:endParaRPr>
          </a:p>
          <a:p>
            <a:pPr indent="-304800" lvl="1" marL="914400" rtl="0" algn="l">
              <a:lnSpc>
                <a:spcPct val="115000"/>
              </a:lnSpc>
              <a:spcBef>
                <a:spcPts val="0"/>
              </a:spcBef>
              <a:spcAft>
                <a:spcPts val="0"/>
              </a:spcAft>
              <a:buClr>
                <a:schemeClr val="dk2"/>
              </a:buClr>
              <a:buSzPts val="1200"/>
              <a:buChar char="○"/>
            </a:pPr>
            <a:r>
              <a:rPr lang="zh-TW" sz="1200">
                <a:solidFill>
                  <a:schemeClr val="dk2"/>
                </a:solidFill>
              </a:rPr>
              <a:t>Bagged.BLD.MBB.ETS</a:t>
            </a:r>
            <a:endParaRPr sz="1200">
              <a:solidFill>
                <a:schemeClr val="dk2"/>
              </a:solidFill>
            </a:endParaRPr>
          </a:p>
          <a:p>
            <a:pPr indent="-304800" lvl="1" marL="914400" rtl="0" algn="l">
              <a:lnSpc>
                <a:spcPct val="115000"/>
              </a:lnSpc>
              <a:spcBef>
                <a:spcPts val="0"/>
              </a:spcBef>
              <a:spcAft>
                <a:spcPts val="0"/>
              </a:spcAft>
              <a:buClr>
                <a:schemeClr val="dk2"/>
              </a:buClr>
              <a:buSzPts val="1200"/>
              <a:buChar char="○"/>
            </a:pPr>
            <a:r>
              <a:rPr lang="zh-TW" sz="1200">
                <a:solidFill>
                  <a:schemeClr val="dk2"/>
                </a:solidFill>
              </a:rPr>
              <a:t>Bagged.BLD.MBB.</a:t>
            </a:r>
            <a:r>
              <a:rPr b="1" lang="zh-TW" sz="1200">
                <a:solidFill>
                  <a:srgbClr val="FF0000"/>
                </a:solidFill>
              </a:rPr>
              <a:t>Cluster</a:t>
            </a:r>
            <a:r>
              <a:rPr lang="zh-TW" sz="1200">
                <a:solidFill>
                  <a:schemeClr val="dk2"/>
                </a:solidFill>
              </a:rPr>
              <a:t>.ETS</a:t>
            </a:r>
            <a:r>
              <a:rPr lang="zh-TW" sz="1200">
                <a:solidFill>
                  <a:schemeClr val="dk2"/>
                </a:solidFill>
              </a:rPr>
              <a:t>(Proposed approach)</a:t>
            </a:r>
            <a:endParaRPr sz="12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25"/>
          <p:cNvGraphicFramePr/>
          <p:nvPr/>
        </p:nvGraphicFramePr>
        <p:xfrm>
          <a:off x="633400"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24.24961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23.95768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24.60746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25.50372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25.42617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24.08474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24.48792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1878.05877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1796.92845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1805.87991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1800.33918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1812.08169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1869.32690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1836.71178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0.00188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0.00201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6.00350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5.55466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5.65972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5.58463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5.72152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5.79445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5.69631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172.29797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183.12050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183.40112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176.13825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181.46536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179.87989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173.58747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41154.93728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39434.44026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39456.12883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39401.36690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39572.46175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40531.28877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40429.45484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3.66877E-05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3.49816E-05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3.51077E-05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3.57547E-05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3.4729E-05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3.58039E-05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3.5621E-05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0.00387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90" name="Google Shape;190;p25"/>
          <p:cNvGraphicFramePr/>
          <p:nvPr/>
        </p:nvGraphicFramePr>
        <p:xfrm>
          <a:off x="633425"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AFF3E"/>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24.24961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23.95768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24.60746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25.50372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25.42617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24.08474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24.48792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1878.05877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1796.92845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1805.87991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1800.33918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1812.08169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1869.32690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1836.71178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AFF3E"/>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0.00188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0.00201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6.00350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5.55466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5.65972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5.58463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5.72152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5.79445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5.69631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AFF3E"/>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172.29797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183.12050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183.40112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176.13825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181.46536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179.87989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173.58747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41154.93728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39434.44026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39456.12883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39401.36690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39572.46175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40531.28877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40429.45484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AFF3E"/>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3.66877E-05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3.49816E-05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3.51077E-05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3.57547E-05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3.4729E-05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3.58039E-05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3.5621E-05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0.00387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91" name="Google Shape;191;p25"/>
          <p:cNvGraphicFramePr/>
          <p:nvPr/>
        </p:nvGraphicFramePr>
        <p:xfrm>
          <a:off x="633425"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24.24961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23.95768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24.60746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25.50372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25.42617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24.08474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24.48792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1878.05877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1796.92845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1805.87991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1800.33918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1812.08169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1869.32690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1836.71178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0.00188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0.00214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0.00201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0.00198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6.00350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5.55466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5.65972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5.58463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5.72152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5.79445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5.69631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172.29797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183.12050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183.40112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176.13825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181.46536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179.87989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173.58747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41154.93728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39434.44026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39456.12883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39401.36690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39572.46175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40531.28877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40429.45484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3.66877E-05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3.49816E-05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3.51077E-05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3.57547E-05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3.4729E-05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3.58039E-05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3.5621E-05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0.00387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0.00368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92" name="Google Shape;192;p25"/>
          <p:cNvGraphicFramePr/>
          <p:nvPr/>
        </p:nvGraphicFramePr>
        <p:xfrm>
          <a:off x="633388"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24.24961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23.95768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24.60746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25.50372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25.42617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24.08474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24.48792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1878.05877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1796.92845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1805.87991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1800.33918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1812.08169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1869.32690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1836.71178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0.00188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0.00214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0.00215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0.00194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0.00201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0.00198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6.00350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5.55466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5.65972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5.58463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5.72152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5.79445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5.69631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172.29797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183.12050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183.40112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176.13825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181.46536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179.87989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173.58747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41154.93728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39434.44026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39456.12883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39401.36690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39572.46175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40531.28877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40429.45484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3.66877E-05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3.49816E-05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3.51077E-05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3.57547E-05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3.4729E-05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3.58039E-05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3.5621E-05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0.00387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bl>
          </a:graphicData>
        </a:graphic>
      </p:graphicFrame>
      <p:graphicFrame>
        <p:nvGraphicFramePr>
          <p:cNvPr id="193" name="Google Shape;193;p25"/>
          <p:cNvGraphicFramePr/>
          <p:nvPr/>
        </p:nvGraphicFramePr>
        <p:xfrm>
          <a:off x="633425"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24.24961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23.95768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24.60746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25.50372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25.42617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24.08474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24.48792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1878.05877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1796.92845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1805.87991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1800.33918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1812.08169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1869.32690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1836.71178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0.00188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0.00214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0.00215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0.00190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0.00194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0.00201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0.00198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6.00350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5.55466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5.65972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5.58463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5.72152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5.79445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5.69631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172.29797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183.12050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183.40112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176.13825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181.46536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179.87989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173.58747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41154.93728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39434.44026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39456.12883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39401.36690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39572.46175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40531.28877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40429.45484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3.66877E-05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3.49816E-05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3.51077E-05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3.57547E-05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3.4729E-05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3.58039E-05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c>
                  <a:txBody>
                    <a:bodyPr/>
                    <a:lstStyle/>
                    <a:p>
                      <a:pPr indent="0" lvl="0" marL="0" rtl="0" algn="ctr">
                        <a:lnSpc>
                          <a:spcPct val="115000"/>
                        </a:lnSpc>
                        <a:spcBef>
                          <a:spcPts val="0"/>
                        </a:spcBef>
                        <a:spcAft>
                          <a:spcPts val="0"/>
                        </a:spcAft>
                        <a:buNone/>
                      </a:pPr>
                      <a:r>
                        <a:rPr lang="zh-TW" sz="750"/>
                        <a:t>3.5621E-05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046"/>
                    </a:solidFill>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0.00387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c>
                  <a:txBody>
                    <a:bodyPr/>
                    <a:lstStyle/>
                    <a:p>
                      <a:pPr indent="0" lvl="0" marL="0" rtl="0" algn="ctr">
                        <a:lnSpc>
                          <a:spcPct val="115000"/>
                        </a:lnSpc>
                        <a:spcBef>
                          <a:spcPts val="0"/>
                        </a:spcBef>
                        <a:spcAft>
                          <a:spcPts val="0"/>
                        </a:spcAft>
                        <a:buNone/>
                      </a:pPr>
                      <a:r>
                        <a:rPr lang="zh-TW" sz="750"/>
                        <a:t>0.00368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8B3FF"/>
                    </a:solidFill>
                  </a:tcPr>
                </a:tc>
              </a:tr>
            </a:tbl>
          </a:graphicData>
        </a:graphic>
      </p:graphicFrame>
      <p:graphicFrame>
        <p:nvGraphicFramePr>
          <p:cNvPr id="194" name="Google Shape;194;p25"/>
          <p:cNvGraphicFramePr/>
          <p:nvPr/>
        </p:nvGraphicFramePr>
        <p:xfrm>
          <a:off x="633425"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1%</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14%</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14%</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1%</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3%</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7%</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6%</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6%</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2%</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4%</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solidFill>
                            <a:srgbClr val="E6000E"/>
                          </a:solidFill>
                        </a:rPr>
                        <a:t>1%</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95" name="Google Shape;195;p25"/>
          <p:cNvGraphicFramePr/>
          <p:nvPr/>
        </p:nvGraphicFramePr>
        <p:xfrm>
          <a:off x="633413" y="285750"/>
          <a:ext cx="3000000" cy="3000000"/>
        </p:xfrm>
        <a:graphic>
          <a:graphicData uri="http://schemas.openxmlformats.org/drawingml/2006/table">
            <a:tbl>
              <a:tblPr>
                <a:noFill/>
                <a:tableStyleId>{2D2EC492-C155-41A9-99AA-CEBA6D92C751}</a:tableStyleId>
              </a:tblPr>
              <a:tblGrid>
                <a:gridCol w="933450"/>
                <a:gridCol w="1343025"/>
                <a:gridCol w="933450"/>
                <a:gridCol w="933450"/>
                <a:gridCol w="933450"/>
                <a:gridCol w="933450"/>
                <a:gridCol w="933450"/>
                <a:gridCol w="933450"/>
              </a:tblGrid>
              <a:tr h="228600">
                <a:tc gridSpan="8">
                  <a:txBody>
                    <a:bodyPr/>
                    <a:lstStyle/>
                    <a:p>
                      <a:pPr indent="0" lvl="0" marL="0" rtl="0" algn="ctr">
                        <a:lnSpc>
                          <a:spcPct val="115000"/>
                        </a:lnSpc>
                        <a:spcBef>
                          <a:spcPts val="0"/>
                        </a:spcBef>
                        <a:spcAft>
                          <a:spcPts val="0"/>
                        </a:spcAft>
                        <a:buNone/>
                      </a:pPr>
                      <a:r>
                        <a:rPr lang="zh-TW" sz="750"/>
                        <a:t>AR(6)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11%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-18%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gridSpan="8">
                  <a:txBody>
                    <a:bodyPr/>
                    <a:lstStyle/>
                    <a:p>
                      <a:pPr indent="0" lvl="0" marL="0" rtl="0" algn="ctr">
                        <a:lnSpc>
                          <a:spcPct val="115000"/>
                        </a:lnSpc>
                        <a:spcBef>
                          <a:spcPts val="0"/>
                        </a:spcBef>
                        <a:spcAft>
                          <a:spcPts val="0"/>
                        </a:spcAft>
                        <a:buNone/>
                      </a:pPr>
                      <a:r>
                        <a:rPr lang="zh-TW" sz="750"/>
                        <a:t>Squared bias and variance: STAR.</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solidFill>
                            <a:srgbClr val="E6000E"/>
                          </a:solidFill>
                        </a:rPr>
                        <a:t>45%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solidFill>
                            <a:srgbClr val="E6000E"/>
                          </a:solidFill>
                        </a:rPr>
                        <a:t>-33%</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gridSpan="8">
                  <a:txBody>
                    <a:bodyPr/>
                    <a:lstStyle/>
                    <a:p>
                      <a:pPr indent="0" lvl="0" marL="0" rtl="0" algn="ctr">
                        <a:lnSpc>
                          <a:spcPct val="115000"/>
                        </a:lnSpc>
                        <a:spcBef>
                          <a:spcPts val="0"/>
                        </a:spcBef>
                        <a:spcAft>
                          <a:spcPts val="0"/>
                        </a:spcAft>
                        <a:buNone/>
                      </a:pPr>
                      <a:r>
                        <a:rPr lang="zh-TW" sz="750"/>
                        <a:t>Squared bias and variance: 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solidFill>
                            <a:srgbClr val="E6000E"/>
                          </a:solidFill>
                        </a:rPr>
                        <a:t>25%</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solidFill>
                            <a:srgbClr val="E6000E"/>
                          </a:solidFill>
                        </a:rPr>
                        <a:t>-20%</a:t>
                      </a:r>
                      <a:endParaRPr sz="75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gridSpan="8">
                  <a:txBody>
                    <a:bodyPr/>
                    <a:lstStyle/>
                    <a:p>
                      <a:pPr indent="0" lvl="0" marL="0" rtl="0" algn="ctr">
                        <a:lnSpc>
                          <a:spcPct val="115000"/>
                        </a:lnSpc>
                        <a:spcBef>
                          <a:spcPts val="0"/>
                        </a:spcBef>
                        <a:spcAft>
                          <a:spcPts val="0"/>
                        </a:spcAft>
                        <a:buNone/>
                      </a:pPr>
                      <a:r>
                        <a:rPr lang="zh-TW" sz="750"/>
                        <a:t>Seasonal Autoregressive Integrated Moving Average (SARIMA)</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28600">
                <a:tc rowSpan="2">
                  <a:txBody>
                    <a:bodyPr/>
                    <a:lstStyle/>
                    <a:p>
                      <a:pPr indent="0" lvl="0" marL="0" rtl="0" algn="ctr">
                        <a:lnSpc>
                          <a:spcPct val="115000"/>
                        </a:lnSpc>
                        <a:spcBef>
                          <a:spcPts val="0"/>
                        </a:spcBef>
                        <a:spcAft>
                          <a:spcPts val="0"/>
                        </a:spcAft>
                        <a:buNone/>
                      </a:pPr>
                      <a:r>
                        <a:rPr lang="zh-TW" sz="750"/>
                        <a:t>Measures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ctr">
                        <a:lnSpc>
                          <a:spcPct val="115000"/>
                        </a:lnSpc>
                        <a:spcBef>
                          <a:spcPts val="0"/>
                        </a:spcBef>
                        <a:spcAft>
                          <a:spcPts val="0"/>
                        </a:spcAft>
                        <a:buNone/>
                      </a:pPr>
                      <a:r>
                        <a:rPr lang="zh-TW" sz="750"/>
                        <a:t>Bagged.BLD.MBB.ETS</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Proposed approach</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vMerge="1"/>
                <a:tc vMerge="1"/>
                <a:tc>
                  <a:txBody>
                    <a:bodyPr/>
                    <a:lstStyle/>
                    <a:p>
                      <a:pPr indent="0" lvl="0" marL="0" rtl="0" algn="ctr">
                        <a:lnSpc>
                          <a:spcPct val="115000"/>
                        </a:lnSpc>
                        <a:spcBef>
                          <a:spcPts val="0"/>
                        </a:spcBef>
                        <a:spcAft>
                          <a:spcPts val="0"/>
                        </a:spcAft>
                        <a:buNone/>
                      </a:pPr>
                      <a:r>
                        <a:rPr lang="zh-TW" sz="750"/>
                        <a:t>k = 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40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k = 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Automatic</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zh-TW" sz="750"/>
                        <a:t>Squared bias </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-22%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28600">
                <a:tc>
                  <a:txBody>
                    <a:bodyPr/>
                    <a:lstStyle/>
                    <a:p>
                      <a:pPr indent="0" lvl="0" marL="0" rtl="0" algn="ctr">
                        <a:lnSpc>
                          <a:spcPct val="115000"/>
                        </a:lnSpc>
                        <a:spcBef>
                          <a:spcPts val="0"/>
                        </a:spcBef>
                        <a:spcAft>
                          <a:spcPts val="0"/>
                        </a:spcAft>
                        <a:buNone/>
                      </a:pPr>
                      <a:r>
                        <a:rPr lang="zh-TW" sz="750"/>
                        <a:t>Variance</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750"/>
                        <a:t>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lang="zh-TW" sz="750"/>
                        <a:t>-38%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0"/>
                                        </p:tgtEl>
                                      </p:cBhvr>
                                    </p:animEffect>
                                    <p:set>
                                      <p:cBhvr>
                                        <p:cTn dur="1" fill="hold">
                                          <p:stCondLst>
                                            <p:cond delay="500"/>
                                          </p:stCondLst>
                                        </p:cTn>
                                        <p:tgtEl>
                                          <p:spTgt spid="190"/>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1"/>
                                        </p:tgtEl>
                                      </p:cBhvr>
                                    </p:animEffect>
                                    <p:set>
                                      <p:cBhvr>
                                        <p:cTn dur="1" fill="hold">
                                          <p:stCondLst>
                                            <p:cond delay="500"/>
                                          </p:stCondLst>
                                        </p:cTn>
                                        <p:tgtEl>
                                          <p:spTgt spid="19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solidFill>
                  <a:srgbClr val="000000"/>
                </a:solidFill>
              </a:rPr>
              <a:t>4. </a:t>
            </a:r>
            <a:r>
              <a:rPr lang="zh-TW"/>
              <a:t>Forecasting c</a:t>
            </a:r>
            <a:r>
              <a:rPr lang="zh-TW"/>
              <a:t>ompetition data</a:t>
            </a:r>
            <a:endParaRPr/>
          </a:p>
        </p:txBody>
      </p:sp>
      <p:sp>
        <p:nvSpPr>
          <p:cNvPr id="201" name="Google Shape;201;p26"/>
          <p:cNvSpPr txBox="1"/>
          <p:nvPr>
            <p:ph idx="1" type="body"/>
          </p:nvPr>
        </p:nvSpPr>
        <p:spPr>
          <a:xfrm>
            <a:off x="311700" y="1266325"/>
            <a:ext cx="8520600" cy="3377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M3</a:t>
            </a:r>
            <a:endParaRPr sz="2000"/>
          </a:p>
          <a:p>
            <a:pPr indent="-304800" lvl="1" marL="914400" rtl="0" algn="l">
              <a:spcBef>
                <a:spcPts val="0"/>
              </a:spcBef>
              <a:spcAft>
                <a:spcPts val="0"/>
              </a:spcAft>
              <a:buSzPts val="1200"/>
              <a:buChar char="○"/>
            </a:pPr>
            <a:r>
              <a:rPr lang="zh-TW"/>
              <a:t>With 1428 monthly, 756 quarterly and 645 yearly time series.</a:t>
            </a:r>
            <a:endParaRPr/>
          </a:p>
          <a:p>
            <a:pPr indent="-317500" lvl="1" marL="914400" rtl="0" algn="l">
              <a:spcBef>
                <a:spcPts val="0"/>
              </a:spcBef>
              <a:spcAft>
                <a:spcPts val="0"/>
              </a:spcAft>
              <a:buSzPts val="1400"/>
              <a:buChar char="○"/>
            </a:pPr>
            <a:r>
              <a:rPr lang="zh-TW"/>
              <a:t>6 different types of series: Micro, Industry, Finance, Demographic and Other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zh-TW"/>
              <a:t>CIF 2016</a:t>
            </a:r>
            <a:endParaRPr/>
          </a:p>
          <a:p>
            <a:pPr indent="-317500" lvl="1" marL="914400" rtl="0" algn="l">
              <a:spcBef>
                <a:spcPts val="0"/>
              </a:spcBef>
              <a:spcAft>
                <a:spcPts val="0"/>
              </a:spcAft>
              <a:buSzPts val="1400"/>
              <a:buChar char="○"/>
            </a:pPr>
            <a:r>
              <a:rPr lang="zh-TW"/>
              <a:t>With 72 monthly time series, (24 are real time series and 48 are generated artificially)</a:t>
            </a:r>
            <a:endParaRPr/>
          </a:p>
          <a:p>
            <a:pPr indent="-317500" lvl="1" marL="914400" rtl="0" algn="l">
              <a:spcBef>
                <a:spcPts val="0"/>
              </a:spcBef>
              <a:spcAft>
                <a:spcPts val="0"/>
              </a:spcAft>
              <a:buSzPts val="1400"/>
              <a:buChar char="○"/>
            </a:pPr>
            <a:r>
              <a:rPr lang="zh-TW"/>
              <a:t>Type of series: Bank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Effects on the number of clusters</a:t>
            </a:r>
            <a:endParaRPr/>
          </a:p>
        </p:txBody>
      </p:sp>
      <p:pic>
        <p:nvPicPr>
          <p:cNvPr id="207" name="Google Shape;207;p27"/>
          <p:cNvPicPr preferRelativeResize="0"/>
          <p:nvPr/>
        </p:nvPicPr>
        <p:blipFill>
          <a:blip r:embed="rId3">
            <a:alphaModFix/>
          </a:blip>
          <a:stretch>
            <a:fillRect/>
          </a:stretch>
        </p:blipFill>
        <p:spPr>
          <a:xfrm>
            <a:off x="1383875" y="1069500"/>
            <a:ext cx="6376259" cy="3686274"/>
          </a:xfrm>
          <a:prstGeom prst="rect">
            <a:avLst/>
          </a:prstGeom>
          <a:noFill/>
          <a:ln>
            <a:noFill/>
          </a:ln>
        </p:spPr>
      </p:pic>
      <p:sp>
        <p:nvSpPr>
          <p:cNvPr id="208" name="Google Shape;208;p27"/>
          <p:cNvSpPr/>
          <p:nvPr/>
        </p:nvSpPr>
        <p:spPr>
          <a:xfrm>
            <a:off x="2601300" y="2468300"/>
            <a:ext cx="1581500" cy="1021675"/>
          </a:xfrm>
          <a:custGeom>
            <a:rect b="b" l="l" r="r" t="t"/>
            <a:pathLst>
              <a:path extrusionOk="0" h="40867" w="63260">
                <a:moveTo>
                  <a:pt x="0" y="0"/>
                </a:moveTo>
                <a:cubicBezTo>
                  <a:pt x="4631" y="6799"/>
                  <a:pt x="17244" y="40202"/>
                  <a:pt x="27787" y="40793"/>
                </a:cubicBezTo>
                <a:cubicBezTo>
                  <a:pt x="38330" y="41384"/>
                  <a:pt x="57348" y="9755"/>
                  <a:pt x="63260" y="3547"/>
                </a:cubicBezTo>
              </a:path>
            </a:pathLst>
          </a:custGeom>
          <a:noFill/>
          <a:ln cap="flat" cmpd="sng" w="28575">
            <a:solidFill>
              <a:srgbClr val="E6000E"/>
            </a:solidFill>
            <a:prstDash val="solid"/>
            <a:round/>
            <a:headEnd len="med" w="med" type="none"/>
            <a:tailEnd len="med" w="med" type="none"/>
          </a:ln>
        </p:spPr>
      </p:sp>
      <p:sp>
        <p:nvSpPr>
          <p:cNvPr id="209" name="Google Shape;209;p27"/>
          <p:cNvSpPr/>
          <p:nvPr/>
        </p:nvSpPr>
        <p:spPr>
          <a:xfrm>
            <a:off x="5631250" y="2202250"/>
            <a:ext cx="1463225" cy="1215350"/>
          </a:xfrm>
          <a:custGeom>
            <a:rect b="b" l="l" r="r" t="t"/>
            <a:pathLst>
              <a:path extrusionOk="0" h="48614" w="58529">
                <a:moveTo>
                  <a:pt x="0" y="0"/>
                </a:moveTo>
                <a:cubicBezTo>
                  <a:pt x="4040" y="8080"/>
                  <a:pt x="14484" y="47395"/>
                  <a:pt x="24239" y="48479"/>
                </a:cubicBezTo>
                <a:cubicBezTo>
                  <a:pt x="33994" y="49563"/>
                  <a:pt x="52814" y="13499"/>
                  <a:pt x="58529" y="6503"/>
                </a:cubicBezTo>
              </a:path>
            </a:pathLst>
          </a:custGeom>
          <a:noFill/>
          <a:ln cap="flat" cmpd="sng" w="28575">
            <a:solidFill>
              <a:srgbClr val="E6000E"/>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28"/>
          <p:cNvGraphicFramePr/>
          <p:nvPr/>
        </p:nvGraphicFramePr>
        <p:xfrm>
          <a:off x="2352675" y="496250"/>
          <a:ext cx="3000000" cy="3000000"/>
        </p:xfrm>
        <a:graphic>
          <a:graphicData uri="http://schemas.openxmlformats.org/drawingml/2006/table">
            <a:tbl>
              <a:tblPr>
                <a:noFill/>
                <a:tableStyleId>{2D2EC492-C155-41A9-99AA-CEBA6D92C751}</a:tableStyleId>
              </a:tblPr>
              <a:tblGrid>
                <a:gridCol w="1266825"/>
                <a:gridCol w="352425"/>
                <a:gridCol w="1524000"/>
                <a:gridCol w="1295400"/>
              </a:tblGrid>
              <a:tr h="219075">
                <a:tc gridSpan="4">
                  <a:txBody>
                    <a:bodyPr/>
                    <a:lstStyle/>
                    <a:p>
                      <a:pPr indent="0" lvl="0" marL="0" rtl="0" algn="ctr">
                        <a:lnSpc>
                          <a:spcPct val="115000"/>
                        </a:lnSpc>
                        <a:spcBef>
                          <a:spcPts val="0"/>
                        </a:spcBef>
                        <a:spcAft>
                          <a:spcPts val="0"/>
                        </a:spcAft>
                        <a:buNone/>
                      </a:pPr>
                      <a:r>
                        <a:rPr lang="zh-TW" sz="900"/>
                        <a:t>M3 monthly data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19075">
                <a:tc gridSpan="2">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zh-TW" sz="900"/>
                        <a:t>Comparison(methodologies)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Friedman rank-sum test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Adjusted p-value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11.553</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FF0000"/>
                          </a:solidFill>
                        </a:rPr>
                        <a:t>Bagged.BLD.MBB.ETS</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2</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11.709</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0.599</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FF0000"/>
                          </a:solidFill>
                        </a:rPr>
                        <a:t>THETA</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3</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11.983</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0.147</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FF0000"/>
                          </a:solidFill>
                        </a:rPr>
                        <a:t>ForecastPro</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4</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12.000</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0.132</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COMB S-H-D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13.028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6.791E-07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13.056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4.159E-07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ForcX</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13.260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8.991E-09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HOLT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13.288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5.125E-09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WINTER</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13.582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8.304E-12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RBF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13.808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3.114E-14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DAMPEN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14.006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1.449E-16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AAM1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14.009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1.325E-16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AutoBox2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14.151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2.205E-18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B-J auto</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14.220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2.744E-19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15" name="Google Shape;21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M3</a:t>
            </a:r>
            <a:r>
              <a:rPr lang="zh-TW"/>
              <a:t> competition data</a:t>
            </a:r>
            <a:endParaRPr/>
          </a:p>
        </p:txBody>
      </p:sp>
      <p:graphicFrame>
        <p:nvGraphicFramePr>
          <p:cNvPr id="216" name="Google Shape;216;p28"/>
          <p:cNvGraphicFramePr/>
          <p:nvPr/>
        </p:nvGraphicFramePr>
        <p:xfrm>
          <a:off x="2352675" y="496250"/>
          <a:ext cx="3000000" cy="3000000"/>
        </p:xfrm>
        <a:graphic>
          <a:graphicData uri="http://schemas.openxmlformats.org/drawingml/2006/table">
            <a:tbl>
              <a:tblPr>
                <a:noFill/>
                <a:tableStyleId>{2D2EC492-C155-41A9-99AA-CEBA6D92C751}</a:tableStyleId>
              </a:tblPr>
              <a:tblGrid>
                <a:gridCol w="1266825"/>
                <a:gridCol w="352425"/>
                <a:gridCol w="1524000"/>
                <a:gridCol w="1295400"/>
              </a:tblGrid>
              <a:tr h="219075">
                <a:tc gridSpan="4">
                  <a:txBody>
                    <a:bodyPr/>
                    <a:lstStyle/>
                    <a:p>
                      <a:pPr indent="0" lvl="0" marL="0" rtl="0" algn="ctr">
                        <a:lnSpc>
                          <a:spcPct val="115000"/>
                        </a:lnSpc>
                        <a:spcBef>
                          <a:spcPts val="0"/>
                        </a:spcBef>
                        <a:spcAft>
                          <a:spcPts val="0"/>
                        </a:spcAft>
                        <a:buNone/>
                      </a:pPr>
                      <a:r>
                        <a:rPr lang="zh-TW" sz="900"/>
                        <a:t>M3 quarterly data.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19075">
                <a:tc gridSpan="2">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lang="zh-TW" sz="900"/>
                        <a:t>Comparison(methodologies)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Friedman rank-sum test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575">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Adjusted p-value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975">
                <a:tc>
                  <a:txBody>
                    <a:bodyPr/>
                    <a:lstStyle/>
                    <a:p>
                      <a:pPr indent="0" lvl="0" marL="0" rtl="0" algn="l">
                        <a:lnSpc>
                          <a:spcPct val="115000"/>
                        </a:lnSpc>
                        <a:spcBef>
                          <a:spcPts val="0"/>
                        </a:spcBef>
                        <a:spcAft>
                          <a:spcPts val="0"/>
                        </a:spcAft>
                        <a:buNone/>
                      </a:pPr>
                      <a:r>
                        <a:rPr lang="zh-TW" sz="900"/>
                        <a:t>THETA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11.817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COMB S-H-D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12.620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0.049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9550">
                <a:tc>
                  <a:txBody>
                    <a:bodyPr/>
                    <a:lstStyle/>
                    <a:p>
                      <a:pPr indent="0" lvl="0" marL="0" rtl="0" algn="l">
                        <a:lnSpc>
                          <a:spcPct val="115000"/>
                        </a:lnSpc>
                        <a:spcBef>
                          <a:spcPts val="0"/>
                        </a:spcBef>
                        <a:spcAft>
                          <a:spcPts val="0"/>
                        </a:spcAft>
                        <a:buNone/>
                      </a:pPr>
                      <a:r>
                        <a:rPr lang="zh-TW" sz="900"/>
                        <a:t>ROBUST-Trend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12.915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0.007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DAMPEN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13.109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0.002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PP-Autocast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13.272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3.674E-4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ForcX</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13.349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1.754E-4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FF0000"/>
                          </a:solidFill>
                        </a:rPr>
                        <a:t>Bagged.BLD.MBB.ETS</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7</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FF0000"/>
                          </a:solidFill>
                        </a:rPr>
                        <a:t>13.464</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solidFill>
                            <a:srgbClr val="FF0000"/>
                          </a:solidFill>
                        </a:rPr>
                        <a:t>5.486E-5</a:t>
                      </a:r>
                      <a:endParaRPr sz="900">
                        <a:solidFill>
                          <a:srgbClr val="FF0000"/>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B-J auto</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13.655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6.729E-6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13.717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3.276E-6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ForecastPro</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13.729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2.842E-6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11</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13.742</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solidFill>
                            <a:srgbClr val="E6000E"/>
                          </a:solidFill>
                        </a:rPr>
                        <a:t>2.425E-6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HOLT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13.771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1.719E-6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RBF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13.796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1.252E-6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zh-TW" sz="900"/>
                        <a:t>AutoBox2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13.871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900"/>
                        <a:t>4.900E-7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17" name="Google Shape;217;p28"/>
          <p:cNvGraphicFramePr/>
          <p:nvPr/>
        </p:nvGraphicFramePr>
        <p:xfrm>
          <a:off x="2337463" y="496255"/>
          <a:ext cx="3000000" cy="3000000"/>
        </p:xfrm>
        <a:graphic>
          <a:graphicData uri="http://schemas.openxmlformats.org/drawingml/2006/table">
            <a:tbl>
              <a:tblPr>
                <a:noFill/>
                <a:tableStyleId>{2D2EC492-C155-41A9-99AA-CEBA6D92C751}</a:tableStyleId>
              </a:tblPr>
              <a:tblGrid>
                <a:gridCol w="1266825"/>
                <a:gridCol w="382850"/>
                <a:gridCol w="1524000"/>
                <a:gridCol w="1295400"/>
              </a:tblGrid>
              <a:tr h="202250">
                <a:tc gridSpan="4">
                  <a:txBody>
                    <a:bodyPr/>
                    <a:lstStyle/>
                    <a:p>
                      <a:pPr indent="0" lvl="0" marL="0" rtl="0" algn="ctr">
                        <a:lnSpc>
                          <a:spcPct val="115000"/>
                        </a:lnSpc>
                        <a:spcBef>
                          <a:spcPts val="0"/>
                        </a:spcBef>
                        <a:spcAft>
                          <a:spcPts val="0"/>
                        </a:spcAft>
                        <a:buNone/>
                      </a:pPr>
                      <a:r>
                        <a:rPr lang="zh-TW" sz="900"/>
                        <a:t>M3 yearly data.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hMerge="1"/>
                <a:tc hMerge="1"/>
                <a:tc hMerge="1"/>
              </a:tr>
              <a:tr h="245925">
                <a:tc gridSpan="2">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hMerge="1"/>
                <a:tc>
                  <a:txBody>
                    <a:bodyPr/>
                    <a:lstStyle/>
                    <a:p>
                      <a:pPr indent="0" lvl="0" marL="0" rtl="0" algn="l">
                        <a:lnSpc>
                          <a:spcPct val="115000"/>
                        </a:lnSpc>
                        <a:spcBef>
                          <a:spcPts val="0"/>
                        </a:spcBef>
                        <a:spcAft>
                          <a:spcPts val="0"/>
                        </a:spcAft>
                        <a:buNone/>
                      </a:pPr>
                      <a:r>
                        <a:rPr lang="zh-TW" sz="900"/>
                        <a:t>Comparison(methodologies)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Friedman rank-sum test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4592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Rank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Adjusted p-value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40975">
                <a:tc>
                  <a:txBody>
                    <a:bodyPr/>
                    <a:lstStyle/>
                    <a:p>
                      <a:pPr indent="0" lvl="0" marL="0" rtl="0" algn="l">
                        <a:lnSpc>
                          <a:spcPct val="115000"/>
                        </a:lnSpc>
                        <a:spcBef>
                          <a:spcPts val="0"/>
                        </a:spcBef>
                        <a:spcAft>
                          <a:spcPts val="0"/>
                        </a:spcAft>
                        <a:buNone/>
                      </a:pPr>
                      <a:r>
                        <a:rPr lang="zh-TW" sz="900"/>
                        <a:t>ForcX</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11.596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RBF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11.929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0.417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89550">
                <a:tc>
                  <a:txBody>
                    <a:bodyPr/>
                    <a:lstStyle/>
                    <a:p>
                      <a:pPr indent="0" lvl="0" marL="0" rtl="0" algn="l">
                        <a:lnSpc>
                          <a:spcPct val="115000"/>
                        </a:lnSpc>
                        <a:spcBef>
                          <a:spcPts val="0"/>
                        </a:spcBef>
                        <a:spcAft>
                          <a:spcPts val="0"/>
                        </a:spcAft>
                        <a:buNone/>
                      </a:pPr>
                      <a:r>
                        <a:rPr lang="zh-TW" sz="900"/>
                        <a:t>AutoBox2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11.953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0.384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Flors-Pearc1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12.044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0.274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THETA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12.068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0.249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ForecastPro</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12.238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0.117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ROBUST-Trend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12.302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0.085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PP-Autocast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12.366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0.060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solidFill>
                            <a:srgbClr val="E6000E"/>
                          </a:solidFill>
                        </a:rPr>
                        <a:t>9</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solidFill>
                            <a:srgbClr val="E6000E"/>
                          </a:solidFill>
                        </a:rPr>
                        <a:t>12.402</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solidFill>
                            <a:srgbClr val="E6000E"/>
                          </a:solidFill>
                        </a:rPr>
                        <a:t>0.049</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DAMPEN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12.426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0.043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COMB S-H-D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12.499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0.027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12.535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0.022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solidFill>
                            <a:srgbClr val="E6000E"/>
                          </a:solidFill>
                        </a:rPr>
                        <a:t>13</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solidFill>
                            <a:srgbClr val="E6000E"/>
                          </a:solidFill>
                        </a:rPr>
                        <a:t>12.727</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solidFill>
                            <a:srgbClr val="E6000E"/>
                          </a:solidFill>
                        </a:rPr>
                        <a:t>0.006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202250">
                <a:tc>
                  <a:txBody>
                    <a:bodyPr/>
                    <a:lstStyle/>
                    <a:p>
                      <a:pPr indent="0" lvl="0" marL="0" rtl="0" algn="l">
                        <a:lnSpc>
                          <a:spcPct val="115000"/>
                        </a:lnSpc>
                        <a:spcBef>
                          <a:spcPts val="0"/>
                        </a:spcBef>
                        <a:spcAft>
                          <a:spcPts val="0"/>
                        </a:spcAft>
                        <a:buNone/>
                      </a:pPr>
                      <a:r>
                        <a:rPr lang="zh-TW" sz="900"/>
                        <a:t>SMARTFCS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zh-TW" sz="900"/>
                        <a:t>12.901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zh-TW" sz="900"/>
                        <a:t>0.001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
        <p:nvSpPr>
          <p:cNvPr id="218" name="Google Shape;218;p28"/>
          <p:cNvSpPr txBox="1"/>
          <p:nvPr/>
        </p:nvSpPr>
        <p:spPr>
          <a:xfrm>
            <a:off x="2337475" y="831100"/>
            <a:ext cx="47109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TW" sz="900"/>
              <a:t>Proposed method had a smaller variance than those from Bagged.BLD.MBB.ETS.</a:t>
            </a:r>
            <a:endParaRPr b="1" sz="900"/>
          </a:p>
        </p:txBody>
      </p:sp>
      <p:graphicFrame>
        <p:nvGraphicFramePr>
          <p:cNvPr id="219" name="Google Shape;219;p28"/>
          <p:cNvGraphicFramePr/>
          <p:nvPr/>
        </p:nvGraphicFramePr>
        <p:xfrm>
          <a:off x="2337450" y="1313500"/>
          <a:ext cx="3000000" cy="3000000"/>
        </p:xfrm>
        <a:graphic>
          <a:graphicData uri="http://schemas.openxmlformats.org/drawingml/2006/table">
            <a:tbl>
              <a:tblPr>
                <a:noFill/>
                <a:tableStyleId>{2D2EC492-C155-41A9-99AA-CEBA6D92C751}</a:tableStyleId>
              </a:tblPr>
              <a:tblGrid>
                <a:gridCol w="472725"/>
                <a:gridCol w="442800"/>
                <a:gridCol w="880225"/>
                <a:gridCol w="847650"/>
                <a:gridCol w="978050"/>
                <a:gridCol w="847650"/>
              </a:tblGrid>
              <a:tr h="142875">
                <a:tc gridSpan="2">
                  <a:txBody>
                    <a:bodyPr/>
                    <a:lstStyle/>
                    <a:p>
                      <a:pPr indent="0" lvl="0" marL="0" rtl="0" algn="ctr">
                        <a:lnSpc>
                          <a:spcPct val="115000"/>
                        </a:lnSpc>
                        <a:spcBef>
                          <a:spcPts val="0"/>
                        </a:spcBef>
                        <a:spcAft>
                          <a:spcPts val="0"/>
                        </a:spcAft>
                        <a:buNone/>
                      </a:pPr>
                      <a:r>
                        <a:rPr b="1" lang="zh-TW" sz="850"/>
                        <a:t>h</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b="1" lang="zh-TW" sz="850">
                          <a:solidFill>
                            <a:srgbClr val="FB0207"/>
                          </a:solidFill>
                        </a:rPr>
                        <a:t>Monthly</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lnSpc>
                          <a:spcPct val="115000"/>
                        </a:lnSpc>
                        <a:spcBef>
                          <a:spcPts val="0"/>
                        </a:spcBef>
                        <a:spcAft>
                          <a:spcPts val="0"/>
                        </a:spcAft>
                        <a:buNone/>
                      </a:pPr>
                      <a:r>
                        <a:rPr b="1" lang="zh-TW" sz="850"/>
                        <a:t>Quaterly</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Yearly</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1</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10</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50.98%</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53.99%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49.47%</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45.43%</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2</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11</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53.15%</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53.01%</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50.40%</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48.06%</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3</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12</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53.15%</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51.54%</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49.47%</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47.60%</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4</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13</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53.99%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52.59%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47.22%</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47.75%</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5</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14</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53.78%</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52.94%</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46.96%</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48.68%</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75">
                <a:tc>
                  <a:txBody>
                    <a:bodyPr/>
                    <a:lstStyle/>
                    <a:p>
                      <a:pPr indent="0" lvl="0" marL="0" rtl="0" algn="l">
                        <a:lnSpc>
                          <a:spcPct val="115000"/>
                        </a:lnSpc>
                        <a:spcBef>
                          <a:spcPts val="0"/>
                        </a:spcBef>
                        <a:spcAft>
                          <a:spcPts val="0"/>
                        </a:spcAft>
                        <a:buNone/>
                      </a:pPr>
                      <a:r>
                        <a:rPr b="1" lang="zh-TW" sz="850"/>
                        <a:t>6</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15</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55.25%</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53.99%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48.81%</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48.53%</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lnSpc>
                          <a:spcPct val="115000"/>
                        </a:lnSpc>
                        <a:spcBef>
                          <a:spcPts val="0"/>
                        </a:spcBef>
                        <a:spcAft>
                          <a:spcPts val="0"/>
                        </a:spcAft>
                        <a:buNone/>
                      </a:pPr>
                      <a:r>
                        <a:rPr b="1" lang="zh-TW" sz="850"/>
                        <a:t>7</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16</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56.93%</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53.29%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48.54%</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lnSpc>
                          <a:spcPct val="115000"/>
                        </a:lnSpc>
                        <a:spcBef>
                          <a:spcPts val="0"/>
                        </a:spcBef>
                        <a:spcAft>
                          <a:spcPts val="0"/>
                        </a:spcAft>
                        <a:buNone/>
                      </a:pPr>
                      <a:r>
                        <a:rPr b="1" lang="zh-TW" sz="850"/>
                        <a:t>8</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17</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58.26%</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53.99%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48.15%</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lnSpc>
                          <a:spcPct val="115000"/>
                        </a:lnSpc>
                        <a:spcBef>
                          <a:spcPts val="0"/>
                        </a:spcBef>
                        <a:spcAft>
                          <a:spcPts val="0"/>
                        </a:spcAft>
                        <a:buNone/>
                      </a:pPr>
                      <a:r>
                        <a:rPr b="1" lang="zh-TW" sz="850"/>
                        <a:t>9</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t>18</a:t>
                      </a:r>
                      <a:endParaRPr b="1" sz="850"/>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55.39%</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850">
                          <a:solidFill>
                            <a:srgbClr val="FB0207"/>
                          </a:solidFill>
                        </a:rPr>
                        <a:t>54.97%</a:t>
                      </a:r>
                      <a:endParaRPr b="1" sz="850">
                        <a:solidFill>
                          <a:srgbClr val="FB0207"/>
                        </a:solidFill>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91425" marB="914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gtEl>
                                      </p:cBhvr>
                                    </p:animEffect>
                                    <p:set>
                                      <p:cBhvr>
                                        <p:cTn dur="1" fill="hold">
                                          <p:stCondLst>
                                            <p:cond delay="500"/>
                                          </p:stCondLst>
                                        </p:cTn>
                                        <p:tgtEl>
                                          <p:spTgt spid="2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7"/>
                                        </p:tgtEl>
                                      </p:cBhvr>
                                    </p:animEffect>
                                    <p:set>
                                      <p:cBhvr>
                                        <p:cTn dur="1" fill="hold">
                                          <p:stCondLst>
                                            <p:cond delay="1000"/>
                                          </p:stCondLst>
                                        </p:cTn>
                                        <p:tgtEl>
                                          <p:spTgt spid="2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zh-TW"/>
              <a:t>CIF2016  </a:t>
            </a:r>
            <a:r>
              <a:rPr lang="zh-TW"/>
              <a:t>competition data</a:t>
            </a:r>
            <a:endParaRPr/>
          </a:p>
        </p:txBody>
      </p:sp>
      <p:graphicFrame>
        <p:nvGraphicFramePr>
          <p:cNvPr id="225" name="Google Shape;225;p29"/>
          <p:cNvGraphicFramePr/>
          <p:nvPr/>
        </p:nvGraphicFramePr>
        <p:xfrm>
          <a:off x="709613" y="382175"/>
          <a:ext cx="3000000" cy="3000000"/>
        </p:xfrm>
        <a:graphic>
          <a:graphicData uri="http://schemas.openxmlformats.org/drawingml/2006/table">
            <a:tbl>
              <a:tblPr>
                <a:noFill/>
                <a:tableStyleId>{2D2EC492-C155-41A9-99AA-CEBA6D92C751}</a:tableStyleId>
              </a:tblPr>
              <a:tblGrid>
                <a:gridCol w="1590675"/>
                <a:gridCol w="933450"/>
                <a:gridCol w="1800225"/>
                <a:gridCol w="688100"/>
                <a:gridCol w="1730925"/>
                <a:gridCol w="1074500"/>
              </a:tblGrid>
              <a:tr h="85725">
                <a:tc gridSpan="6">
                  <a:txBody>
                    <a:bodyPr/>
                    <a:lstStyle/>
                    <a:p>
                      <a:pPr indent="0" lvl="0" marL="0" rtl="0" algn="ctr">
                        <a:lnSpc>
                          <a:spcPct val="115000"/>
                        </a:lnSpc>
                        <a:spcBef>
                          <a:spcPts val="0"/>
                        </a:spcBef>
                        <a:spcAft>
                          <a:spcPts val="0"/>
                        </a:spcAft>
                        <a:buNone/>
                      </a:pPr>
                      <a:r>
                        <a:rPr lang="zh-TW" sz="900"/>
                        <a:t>CIF2016 </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37000">
                <a:tc gridSpan="2">
                  <a:txBody>
                    <a:bodyPr/>
                    <a:lstStyle/>
                    <a:p>
                      <a:pPr indent="0" lvl="0" marL="0" rtl="0" algn="ctr">
                        <a:lnSpc>
                          <a:spcPct val="115000"/>
                        </a:lnSpc>
                        <a:spcBef>
                          <a:spcPts val="0"/>
                        </a:spcBef>
                        <a:spcAft>
                          <a:spcPts val="0"/>
                        </a:spcAft>
                        <a:buNone/>
                      </a:pPr>
                      <a:r>
                        <a:rPr lang="zh-TW" sz="900"/>
                        <a:t>Artificial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gridSpan="2">
                  <a:txBody>
                    <a:bodyPr/>
                    <a:lstStyle/>
                    <a:p>
                      <a:pPr indent="0" lvl="0" marL="0" rtl="0" algn="ctr">
                        <a:lnSpc>
                          <a:spcPct val="115000"/>
                        </a:lnSpc>
                        <a:spcBef>
                          <a:spcPts val="0"/>
                        </a:spcBef>
                        <a:spcAft>
                          <a:spcPts val="0"/>
                        </a:spcAft>
                        <a:buNone/>
                      </a:pPr>
                      <a:r>
                        <a:rPr lang="zh-TW" sz="900"/>
                        <a:t>Real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zh-TW" sz="900"/>
                        <a:t>All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98150">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6.896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8.292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Ensemble of LSTMs an 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8.500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7.146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8.597</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8.604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10.583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9.181</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8.771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Fuzzy c-regression 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10.750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9.208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9.312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TSFIS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11.062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10.181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9.729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11.458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10.222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Random walk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11.333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11.833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11.431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12.000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11.528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11.688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11.896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PB-RF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LSTM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12.229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THETA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PB-RE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13.042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13.250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12.972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26" name="Google Shape;226;p29"/>
          <p:cNvGraphicFramePr/>
          <p:nvPr/>
        </p:nvGraphicFramePr>
        <p:xfrm>
          <a:off x="709613" y="382175"/>
          <a:ext cx="3000000" cy="3000000"/>
        </p:xfrm>
        <a:graphic>
          <a:graphicData uri="http://schemas.openxmlformats.org/drawingml/2006/table">
            <a:tbl>
              <a:tblPr>
                <a:noFill/>
                <a:tableStyleId>{2D2EC492-C155-41A9-99AA-CEBA6D92C751}</a:tableStyleId>
              </a:tblPr>
              <a:tblGrid>
                <a:gridCol w="1590675"/>
                <a:gridCol w="933450"/>
                <a:gridCol w="1800225"/>
                <a:gridCol w="688100"/>
                <a:gridCol w="1730925"/>
                <a:gridCol w="1074500"/>
              </a:tblGrid>
              <a:tr h="237000">
                <a:tc gridSpan="6">
                  <a:txBody>
                    <a:bodyPr/>
                    <a:lstStyle/>
                    <a:p>
                      <a:pPr indent="0" lvl="0" marL="0" rtl="0" algn="ctr">
                        <a:lnSpc>
                          <a:spcPct val="115000"/>
                        </a:lnSpc>
                        <a:spcBef>
                          <a:spcPts val="0"/>
                        </a:spcBef>
                        <a:spcAft>
                          <a:spcPts val="0"/>
                        </a:spcAft>
                        <a:buNone/>
                      </a:pPr>
                      <a:r>
                        <a:rPr lang="zh-TW" sz="900"/>
                        <a:t>CIF2016 </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37000">
                <a:tc gridSpan="2">
                  <a:txBody>
                    <a:bodyPr/>
                    <a:lstStyle/>
                    <a:p>
                      <a:pPr indent="0" lvl="0" marL="0" rtl="0" algn="ctr">
                        <a:lnSpc>
                          <a:spcPct val="115000"/>
                        </a:lnSpc>
                        <a:spcBef>
                          <a:spcPts val="0"/>
                        </a:spcBef>
                        <a:spcAft>
                          <a:spcPts val="0"/>
                        </a:spcAft>
                        <a:buNone/>
                      </a:pPr>
                      <a:r>
                        <a:rPr lang="zh-TW" sz="900"/>
                        <a:t>Artificial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zh-TW" sz="900"/>
                        <a:t>Real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gridSpan="2">
                  <a:txBody>
                    <a:bodyPr/>
                    <a:lstStyle/>
                    <a:p>
                      <a:pPr indent="0" lvl="0" marL="0" rtl="0" algn="ctr">
                        <a:lnSpc>
                          <a:spcPct val="115000"/>
                        </a:lnSpc>
                        <a:spcBef>
                          <a:spcPts val="0"/>
                        </a:spcBef>
                        <a:spcAft>
                          <a:spcPts val="0"/>
                        </a:spcAft>
                        <a:buNone/>
                      </a:pPr>
                      <a:r>
                        <a:rPr lang="zh-TW" sz="900"/>
                        <a:t>All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98150">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6.896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8.292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Ensemble of LSTMs an 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8.500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7.146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8.597</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8.604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10.583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9.181</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8.771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Fuzzy c-regression 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10.750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9.208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9.312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TSFIS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11.062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10.181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9.729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11.458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10.222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Random walk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11.333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11.833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11.431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12.000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11.528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11.688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11.896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PB-RF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12.229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THETA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13.125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PB-RE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000">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13.250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12.972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27" name="Google Shape;227;p29"/>
          <p:cNvGraphicFramePr/>
          <p:nvPr/>
        </p:nvGraphicFramePr>
        <p:xfrm>
          <a:off x="709625" y="382175"/>
          <a:ext cx="3000000" cy="3000000"/>
        </p:xfrm>
        <a:graphic>
          <a:graphicData uri="http://schemas.openxmlformats.org/drawingml/2006/table">
            <a:tbl>
              <a:tblPr>
                <a:noFill/>
                <a:tableStyleId>{2D2EC492-C155-41A9-99AA-CEBA6D92C751}</a:tableStyleId>
              </a:tblPr>
              <a:tblGrid>
                <a:gridCol w="1590675"/>
                <a:gridCol w="933450"/>
                <a:gridCol w="1800225"/>
                <a:gridCol w="688100"/>
                <a:gridCol w="1730925"/>
                <a:gridCol w="1074500"/>
              </a:tblGrid>
              <a:tr h="237000">
                <a:tc gridSpan="6">
                  <a:txBody>
                    <a:bodyPr/>
                    <a:lstStyle/>
                    <a:p>
                      <a:pPr indent="0" lvl="0" marL="0" rtl="0" algn="ctr">
                        <a:lnSpc>
                          <a:spcPct val="115000"/>
                        </a:lnSpc>
                        <a:spcBef>
                          <a:spcPts val="0"/>
                        </a:spcBef>
                        <a:spcAft>
                          <a:spcPts val="0"/>
                        </a:spcAft>
                        <a:buNone/>
                      </a:pPr>
                      <a:r>
                        <a:rPr lang="zh-TW" sz="900"/>
                        <a:t>CIF2016 </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r>
              <a:tr h="237000">
                <a:tc gridSpan="2">
                  <a:txBody>
                    <a:bodyPr/>
                    <a:lstStyle/>
                    <a:p>
                      <a:pPr indent="0" lvl="0" marL="0" rtl="0" algn="ctr">
                        <a:lnSpc>
                          <a:spcPct val="115000"/>
                        </a:lnSpc>
                        <a:spcBef>
                          <a:spcPts val="0"/>
                        </a:spcBef>
                        <a:spcAft>
                          <a:spcPts val="0"/>
                        </a:spcAft>
                        <a:buNone/>
                      </a:pPr>
                      <a:r>
                        <a:rPr lang="zh-TW" sz="900"/>
                        <a:t>Artificial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zh-TW" sz="900"/>
                        <a:t>Real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zh-TW" sz="900"/>
                        <a:t>All series.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r>
              <a:tr h="398150">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Methods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Rank sMAPE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50750">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6.896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8.292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Ensemble of LSTMs an 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8.500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7.146</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8.597</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50750">
                <a:tc>
                  <a:txBody>
                    <a:bodyPr/>
                    <a:lstStyle/>
                    <a:p>
                      <a:pPr indent="0" lvl="0" marL="0" rtl="0" algn="l">
                        <a:lnSpc>
                          <a:spcPct val="115000"/>
                        </a:lnSpc>
                        <a:spcBef>
                          <a:spcPts val="0"/>
                        </a:spcBef>
                        <a:spcAft>
                          <a:spcPts val="0"/>
                        </a:spcAft>
                        <a:buNone/>
                      </a:pPr>
                      <a:r>
                        <a:rPr lang="zh-TW" sz="900"/>
                        <a:t>Ensemble of LSTMs and 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8.604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10.583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solidFill>
                            <a:srgbClr val="E6000E"/>
                          </a:solidFill>
                        </a:rPr>
                        <a:t>9.181</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8.771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Fuzzy c-regression 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10.750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9.208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9.792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LSTM deseasonalized</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9.312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TSFIS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11.062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10.181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9.729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11.458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10.222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9.979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Random walk</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11.792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11.333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ETS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11.833</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11.431</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10.979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Proposed approach</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12.000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Boot.EXPOS</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11.528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REST</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11.688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HEM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ARIMA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11.896</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FRBE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12.250</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12.514</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PB-RF</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11.917</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LSTM</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12.958</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PB-GRNN</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12.229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THETA</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13.125</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PB-RE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12.569</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37000">
                <a:tc>
                  <a:txBody>
                    <a:bodyPr/>
                    <a:lstStyle/>
                    <a:p>
                      <a:pPr indent="0" lvl="0" marL="0" rtl="0" algn="l">
                        <a:lnSpc>
                          <a:spcPct val="115000"/>
                        </a:lnSpc>
                        <a:spcBef>
                          <a:spcPts val="0"/>
                        </a:spcBef>
                        <a:spcAft>
                          <a:spcPts val="0"/>
                        </a:spcAft>
                        <a:buNone/>
                      </a:pPr>
                      <a:r>
                        <a:rPr lang="zh-TW" sz="900"/>
                        <a:t>AVG</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13.042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Bagged.BLD.MBB.ETS</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solidFill>
                            <a:srgbClr val="E6000E"/>
                          </a:solidFill>
                        </a:rPr>
                        <a:t>13.250</a:t>
                      </a:r>
                      <a:endParaRPr sz="900">
                        <a:solidFill>
                          <a:srgbClr val="E6000E"/>
                        </a:solidFill>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900"/>
                        <a:t>PB-MLP</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zh-TW" sz="900"/>
                        <a:t>12.972</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solidFill>
                  <a:srgbClr val="252525"/>
                </a:solidFill>
              </a:rPr>
              <a:t>5. </a:t>
            </a:r>
            <a:r>
              <a:rPr lang="zh-TW"/>
              <a:t>Conclusion</a:t>
            </a:r>
            <a:endParaRPr/>
          </a:p>
        </p:txBody>
      </p:sp>
      <p:sp>
        <p:nvSpPr>
          <p:cNvPr id="233" name="Google Shape;23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solidFill>
                  <a:srgbClr val="FF0000"/>
                </a:solidFill>
              </a:rPr>
              <a:t>To reduce the covariance effect</a:t>
            </a:r>
            <a:r>
              <a:rPr lang="zh-TW"/>
              <a:t> through the use of clusters is the reason for the improvement in the results.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zh-TW"/>
              <a:t>The advantage of cluster method can become a drawback </a:t>
            </a:r>
            <a:r>
              <a:rPr lang="zh-TW">
                <a:solidFill>
                  <a:srgbClr val="FF0000"/>
                </a:solidFill>
              </a:rPr>
              <a:t>if the time series is too short.</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148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400">
                <a:solidFill>
                  <a:srgbClr val="292929"/>
                </a:solidFill>
                <a:highlight>
                  <a:schemeClr val="lt1"/>
                </a:highlight>
                <a:latin typeface="Arial"/>
                <a:ea typeface="Arial"/>
                <a:cs typeface="Arial"/>
                <a:sym typeface="Arial"/>
              </a:rPr>
              <a:t>References</a:t>
            </a:r>
            <a:r>
              <a:rPr lang="zh-TW" sz="2600">
                <a:solidFill>
                  <a:srgbClr val="1A1A1A"/>
                </a:solidFill>
                <a:latin typeface="Raleway"/>
                <a:ea typeface="Raleway"/>
                <a:cs typeface="Raleway"/>
                <a:sym typeface="Raleway"/>
              </a:rPr>
              <a:t>＆</a:t>
            </a:r>
            <a:r>
              <a:rPr lang="zh-TW" sz="2400">
                <a:solidFill>
                  <a:srgbClr val="292929"/>
                </a:solidFill>
                <a:highlight>
                  <a:schemeClr val="lt1"/>
                </a:highlight>
                <a:latin typeface="Arial"/>
                <a:ea typeface="Arial"/>
                <a:cs typeface="Arial"/>
                <a:sym typeface="Arial"/>
              </a:rPr>
              <a:t>Recommending Papers</a:t>
            </a:r>
            <a:endParaRPr/>
          </a:p>
        </p:txBody>
      </p:sp>
      <p:sp>
        <p:nvSpPr>
          <p:cNvPr id="239" name="Google Shape;239;p31"/>
          <p:cNvSpPr txBox="1"/>
          <p:nvPr>
            <p:ph idx="1" type="body"/>
          </p:nvPr>
        </p:nvSpPr>
        <p:spPr>
          <a:xfrm>
            <a:off x="311700" y="734650"/>
            <a:ext cx="8520600" cy="3881400"/>
          </a:xfrm>
          <a:prstGeom prst="rect">
            <a:avLst/>
          </a:prstGeom>
        </p:spPr>
        <p:txBody>
          <a:bodyPr anchorCtr="0" anchor="t" bIns="91425" lIns="91425" spcFirstLastPara="1" rIns="91425" wrap="square" tIns="90000">
            <a:normAutofit/>
          </a:bodyPr>
          <a:lstStyle/>
          <a:p>
            <a:pPr indent="-304800" lvl="0" marL="457200" rtl="0" algn="l">
              <a:lnSpc>
                <a:spcPct val="100000"/>
              </a:lnSpc>
              <a:spcBef>
                <a:spcPts val="0"/>
              </a:spcBef>
              <a:spcAft>
                <a:spcPts val="0"/>
              </a:spcAft>
              <a:buSzPts val="1200"/>
              <a:buChar char="●"/>
            </a:pPr>
            <a:r>
              <a:rPr b="1" lang="zh-TW" sz="1200"/>
              <a:t>Finding groups in data : An introduction to cluster analysis.JohnWiley&amp;Sons</a:t>
            </a:r>
            <a:endParaRPr sz="1200"/>
          </a:p>
          <a:p>
            <a:pPr indent="0" lvl="0" marL="457200" rtl="0" algn="l">
              <a:lnSpc>
                <a:spcPct val="50000"/>
              </a:lnSpc>
              <a:spcBef>
                <a:spcPts val="1200"/>
              </a:spcBef>
              <a:spcAft>
                <a:spcPts val="0"/>
              </a:spcAft>
              <a:buNone/>
            </a:pPr>
            <a:r>
              <a:rPr lang="zh-TW" sz="1200"/>
              <a:t>Kaufman,L.,Rousseeuw,P.J. (2009)</a:t>
            </a:r>
            <a:endParaRPr b="1" sz="1200"/>
          </a:p>
          <a:p>
            <a:pPr indent="-304800" lvl="0" marL="457200" rtl="0" algn="l">
              <a:lnSpc>
                <a:spcPct val="100000"/>
              </a:lnSpc>
              <a:spcBef>
                <a:spcPts val="1200"/>
              </a:spcBef>
              <a:spcAft>
                <a:spcPts val="0"/>
              </a:spcAft>
              <a:buSzPts val="1200"/>
              <a:buChar char="●"/>
            </a:pPr>
            <a:r>
              <a:rPr b="1" lang="zh-TW" sz="1200"/>
              <a:t>Clustering of time series data—a survey</a:t>
            </a:r>
            <a:endParaRPr sz="1200"/>
          </a:p>
          <a:p>
            <a:pPr indent="0" lvl="0" marL="457200" rtl="0" algn="l">
              <a:lnSpc>
                <a:spcPct val="50000"/>
              </a:lnSpc>
              <a:spcBef>
                <a:spcPts val="1200"/>
              </a:spcBef>
              <a:spcAft>
                <a:spcPts val="0"/>
              </a:spcAft>
              <a:buNone/>
            </a:pPr>
            <a:r>
              <a:rPr lang="zh-TW" sz="1200"/>
              <a:t>T. Warren Liao (</a:t>
            </a:r>
            <a:r>
              <a:rPr lang="zh-TW" sz="1200"/>
              <a:t>2005</a:t>
            </a:r>
            <a:r>
              <a:rPr lang="zh-TW" sz="1200"/>
              <a:t>) </a:t>
            </a:r>
            <a:endParaRPr sz="1200"/>
          </a:p>
          <a:p>
            <a:pPr indent="-304800" lvl="0" marL="457200" rtl="0" algn="l">
              <a:lnSpc>
                <a:spcPct val="100000"/>
              </a:lnSpc>
              <a:spcBef>
                <a:spcPts val="1200"/>
              </a:spcBef>
              <a:spcAft>
                <a:spcPts val="0"/>
              </a:spcAft>
              <a:buSzPts val="1200"/>
              <a:buChar char="●"/>
            </a:pPr>
            <a:r>
              <a:rPr b="1" lang="zh-TW" sz="1200"/>
              <a:t>Bagging Exponential Smoothing Methods using STL Decomposition and Box-Cox Transformation</a:t>
            </a:r>
            <a:endParaRPr b="1" sz="1200"/>
          </a:p>
          <a:p>
            <a:pPr indent="0" lvl="0" marL="457200" rtl="0" algn="l">
              <a:lnSpc>
                <a:spcPct val="50000"/>
              </a:lnSpc>
              <a:spcBef>
                <a:spcPts val="1200"/>
              </a:spcBef>
              <a:spcAft>
                <a:spcPts val="0"/>
              </a:spcAft>
              <a:buNone/>
            </a:pPr>
            <a:r>
              <a:rPr lang="zh-TW" sz="1200"/>
              <a:t>Christoph Bergmeira, Rob J Hyndman (2016)</a:t>
            </a:r>
            <a:endParaRPr sz="1200"/>
          </a:p>
          <a:p>
            <a:pPr indent="-304800" lvl="0" marL="457200" rtl="0" algn="l">
              <a:lnSpc>
                <a:spcPct val="100000"/>
              </a:lnSpc>
              <a:spcBef>
                <a:spcPts val="1200"/>
              </a:spcBef>
              <a:spcAft>
                <a:spcPts val="0"/>
              </a:spcAft>
              <a:buSzPts val="1200"/>
              <a:buChar char="●"/>
            </a:pPr>
            <a:r>
              <a:rPr b="1" lang="zh-TW" sz="1200"/>
              <a:t>The M3-Competition: results, conclusions and implications</a:t>
            </a:r>
            <a:endParaRPr b="1" sz="1200"/>
          </a:p>
          <a:p>
            <a:pPr indent="0" lvl="0" marL="457200" rtl="0" algn="l">
              <a:lnSpc>
                <a:spcPct val="50000"/>
              </a:lnSpc>
              <a:spcBef>
                <a:spcPts val="1200"/>
              </a:spcBef>
              <a:spcAft>
                <a:spcPts val="0"/>
              </a:spcAft>
              <a:buNone/>
            </a:pPr>
            <a:r>
              <a:rPr lang="zh-TW" sz="1200"/>
              <a:t>Spyros Makridakis, Miche`le Hibon (2000)</a:t>
            </a:r>
            <a:endParaRPr sz="1200"/>
          </a:p>
          <a:p>
            <a:pPr indent="-304800" lvl="0" marL="457200" rtl="0" algn="l">
              <a:lnSpc>
                <a:spcPct val="100000"/>
              </a:lnSpc>
              <a:spcBef>
                <a:spcPts val="1200"/>
              </a:spcBef>
              <a:spcAft>
                <a:spcPts val="0"/>
              </a:spcAft>
              <a:buSzPts val="1200"/>
              <a:buChar char="●"/>
            </a:pPr>
            <a:r>
              <a:rPr b="1" lang="zh-TW" sz="1200"/>
              <a:t>Judgmental selection of forecasting models</a:t>
            </a:r>
            <a:endParaRPr b="1" sz="1200"/>
          </a:p>
          <a:p>
            <a:pPr indent="0" lvl="0" marL="457200" rtl="0" algn="l">
              <a:lnSpc>
                <a:spcPct val="50000"/>
              </a:lnSpc>
              <a:spcBef>
                <a:spcPts val="1200"/>
              </a:spcBef>
              <a:spcAft>
                <a:spcPts val="0"/>
              </a:spcAft>
              <a:buNone/>
            </a:pPr>
            <a:r>
              <a:rPr lang="zh-TW" sz="1200"/>
              <a:t>Fotios Petropoulosa, Nikolaos Kourentzesb, Konstantinos Nikolopoulosc, Enno Siemsen (2018)</a:t>
            </a:r>
            <a:endParaRPr sz="1200"/>
          </a:p>
          <a:p>
            <a:pPr indent="-304800" lvl="0" marL="457200" rtl="0" algn="l">
              <a:lnSpc>
                <a:spcPct val="100000"/>
              </a:lnSpc>
              <a:spcBef>
                <a:spcPts val="1200"/>
              </a:spcBef>
              <a:spcAft>
                <a:spcPts val="0"/>
              </a:spcAft>
              <a:buSzPts val="1200"/>
              <a:buChar char="●"/>
            </a:pPr>
            <a:r>
              <a:rPr b="1" lang="zh-TW" sz="1200"/>
              <a:t>Getting the most out of the wisdom of the crowds: improving forecasting performance through ensemble methods and variable selection techniques</a:t>
            </a:r>
            <a:endParaRPr b="1" sz="1200"/>
          </a:p>
          <a:p>
            <a:pPr indent="0" lvl="0" marL="457200" rtl="0" algn="l">
              <a:lnSpc>
                <a:spcPct val="50000"/>
              </a:lnSpc>
              <a:spcBef>
                <a:spcPts val="1200"/>
              </a:spcBef>
              <a:spcAft>
                <a:spcPts val="1200"/>
              </a:spcAft>
              <a:buNone/>
            </a:pPr>
            <a:r>
              <a:rPr lang="zh-TW" sz="1200"/>
              <a:t>Erick Meira de Oliveira (2020)</a:t>
            </a:r>
            <a:endParaRPr b="1" sz="1200"/>
          </a:p>
        </p:txBody>
      </p:sp>
      <p:sp>
        <p:nvSpPr>
          <p:cNvPr id="240" name="Google Shape;240;p31"/>
          <p:cNvSpPr txBox="1"/>
          <p:nvPr/>
        </p:nvSpPr>
        <p:spPr>
          <a:xfrm>
            <a:off x="311700" y="4543400"/>
            <a:ext cx="1296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zh-TW" sz="1200" u="sng">
                <a:solidFill>
                  <a:schemeClr val="accent5"/>
                </a:solidFill>
                <a:latin typeface="Open Sans"/>
                <a:ea typeface="Open Sans"/>
                <a:cs typeface="Open Sans"/>
                <a:sym typeface="Open Sans"/>
                <a:hlinkClick r:id="rId3">
                  <a:extLst>
                    <a:ext uri="{A12FA001-AC4F-418D-AE19-62706E023703}">
                      <ahyp:hlinkClr val="tx"/>
                    </a:ext>
                  </a:extLst>
                </a:hlinkClick>
              </a:rPr>
              <a:t>文章＆網站連結</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zh-TW" sz="2600">
                <a:solidFill>
                  <a:srgbClr val="595959"/>
                </a:solidFill>
                <a:latin typeface="Open Sans"/>
                <a:ea typeface="Open Sans"/>
                <a:cs typeface="Open Sans"/>
                <a:sym typeface="Open Sans"/>
              </a:rPr>
              <a:t>content</a:t>
            </a:r>
            <a:endParaRPr sz="4400">
              <a:solidFill>
                <a:srgbClr val="595959"/>
              </a:solidFill>
            </a:endParaRPr>
          </a:p>
        </p:txBody>
      </p:sp>
      <p:sp>
        <p:nvSpPr>
          <p:cNvPr id="73" name="Google Shape;73;p14"/>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0"/>
              </a:spcAft>
              <a:buNone/>
            </a:pPr>
            <a:r>
              <a:rPr lang="zh-TW" sz="2000">
                <a:solidFill>
                  <a:srgbClr val="595959"/>
                </a:solidFill>
              </a:rPr>
              <a:t>1.I</a:t>
            </a:r>
            <a:r>
              <a:rPr lang="zh-TW" sz="2000">
                <a:solidFill>
                  <a:srgbClr val="595959"/>
                </a:solidFill>
              </a:rPr>
              <a:t>ntroduction</a:t>
            </a:r>
            <a:endParaRPr sz="2000">
              <a:solidFill>
                <a:srgbClr val="595959"/>
              </a:solidFill>
            </a:endParaRPr>
          </a:p>
          <a:p>
            <a:pPr indent="0" lvl="0" marL="0" rtl="0" algn="l">
              <a:lnSpc>
                <a:spcPct val="95000"/>
              </a:lnSpc>
              <a:spcBef>
                <a:spcPts val="1200"/>
              </a:spcBef>
              <a:spcAft>
                <a:spcPts val="0"/>
              </a:spcAft>
              <a:buNone/>
            </a:pPr>
            <a:r>
              <a:t/>
            </a:r>
            <a:endParaRPr sz="2000">
              <a:solidFill>
                <a:srgbClr val="595959"/>
              </a:solidFill>
            </a:endParaRPr>
          </a:p>
          <a:p>
            <a:pPr indent="0" lvl="0" marL="0" rtl="0" algn="l">
              <a:lnSpc>
                <a:spcPct val="95000"/>
              </a:lnSpc>
              <a:spcBef>
                <a:spcPts val="1200"/>
              </a:spcBef>
              <a:spcAft>
                <a:spcPts val="0"/>
              </a:spcAft>
              <a:buNone/>
            </a:pPr>
            <a:r>
              <a:rPr lang="zh-TW" sz="2000">
                <a:solidFill>
                  <a:srgbClr val="595959"/>
                </a:solidFill>
              </a:rPr>
              <a:t>2.Method</a:t>
            </a:r>
            <a:endParaRPr sz="2000">
              <a:solidFill>
                <a:srgbClr val="595959"/>
              </a:solidFill>
            </a:endParaRPr>
          </a:p>
          <a:p>
            <a:pPr indent="0" lvl="0" marL="0" rtl="0" algn="l">
              <a:lnSpc>
                <a:spcPct val="75000"/>
              </a:lnSpc>
              <a:spcBef>
                <a:spcPts val="1200"/>
              </a:spcBef>
              <a:spcAft>
                <a:spcPts val="0"/>
              </a:spcAft>
              <a:buNone/>
            </a:pPr>
            <a:r>
              <a:t/>
            </a:r>
            <a:endParaRPr sz="2010">
              <a:solidFill>
                <a:srgbClr val="595959"/>
              </a:solidFill>
            </a:endParaRPr>
          </a:p>
          <a:p>
            <a:pPr indent="0" lvl="0" marL="0" rtl="0" algn="l">
              <a:lnSpc>
                <a:spcPct val="75000"/>
              </a:lnSpc>
              <a:spcBef>
                <a:spcPts val="1200"/>
              </a:spcBef>
              <a:spcAft>
                <a:spcPts val="0"/>
              </a:spcAft>
              <a:buNone/>
            </a:pPr>
            <a:r>
              <a:rPr lang="zh-TW" sz="2010">
                <a:solidFill>
                  <a:srgbClr val="595959"/>
                </a:solidFill>
              </a:rPr>
              <a:t>3.Empirical data &amp;Simulation</a:t>
            </a:r>
            <a:endParaRPr sz="2010">
              <a:solidFill>
                <a:srgbClr val="595959"/>
              </a:solidFill>
            </a:endParaRPr>
          </a:p>
          <a:p>
            <a:pPr indent="0" lvl="0" marL="0" rtl="0" algn="l">
              <a:lnSpc>
                <a:spcPct val="75000"/>
              </a:lnSpc>
              <a:spcBef>
                <a:spcPts val="1200"/>
              </a:spcBef>
              <a:spcAft>
                <a:spcPts val="0"/>
              </a:spcAft>
              <a:buNone/>
            </a:pPr>
            <a:r>
              <a:t/>
            </a:r>
            <a:endParaRPr sz="2010">
              <a:solidFill>
                <a:srgbClr val="595959"/>
              </a:solidFill>
            </a:endParaRPr>
          </a:p>
          <a:p>
            <a:pPr indent="0" lvl="0" marL="0" rtl="0" algn="l">
              <a:lnSpc>
                <a:spcPct val="75000"/>
              </a:lnSpc>
              <a:spcBef>
                <a:spcPts val="1200"/>
              </a:spcBef>
              <a:spcAft>
                <a:spcPts val="1200"/>
              </a:spcAft>
              <a:buNone/>
            </a:pPr>
            <a:r>
              <a:rPr lang="zh-TW" sz="2010">
                <a:solidFill>
                  <a:srgbClr val="595959"/>
                </a:solidFill>
              </a:rPr>
              <a:t>4.Conclusions</a:t>
            </a:r>
            <a:endParaRPr sz="201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717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840">
                <a:solidFill>
                  <a:srgbClr val="252525"/>
                </a:solidFill>
              </a:rPr>
              <a:t>1.  </a:t>
            </a:r>
            <a:r>
              <a:rPr lang="zh-TW" sz="2840"/>
              <a:t>I</a:t>
            </a:r>
            <a:r>
              <a:rPr lang="zh-TW" sz="2840"/>
              <a:t>ntrodution</a:t>
            </a:r>
            <a:endParaRPr sz="2840"/>
          </a:p>
        </p:txBody>
      </p:sp>
      <p:sp>
        <p:nvSpPr>
          <p:cNvPr id="79" name="Google Shape;79;p15"/>
          <p:cNvSpPr txBox="1"/>
          <p:nvPr>
            <p:ph idx="1" type="body"/>
          </p:nvPr>
        </p:nvSpPr>
        <p:spPr>
          <a:xfrm>
            <a:off x="10895100" y="1840800"/>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zh-TW"/>
              <a:t>回顧背景 所有學者用bagged 做預測共同問題 和貢獻</a:t>
            </a:r>
            <a:endParaRPr/>
          </a:p>
          <a:p>
            <a:pPr indent="0" lvl="0" marL="0" rtl="0" algn="l">
              <a:spcBef>
                <a:spcPts val="1200"/>
              </a:spcBef>
              <a:spcAft>
                <a:spcPts val="0"/>
              </a:spcAft>
              <a:buNone/>
            </a:pPr>
            <a:r>
              <a:rPr lang="zh-TW"/>
              <a:t>估計的reminder series 有可能產生共變問題</a:t>
            </a:r>
            <a:endParaRPr/>
          </a:p>
          <a:p>
            <a:pPr indent="0" lvl="0" marL="0" rtl="0" algn="l">
              <a:spcBef>
                <a:spcPts val="1200"/>
              </a:spcBef>
              <a:spcAft>
                <a:spcPts val="0"/>
              </a:spcAft>
              <a:buNone/>
            </a:pPr>
            <a:r>
              <a:rPr lang="zh-TW"/>
              <a:t>what is cluster how it work </a:t>
            </a:r>
            <a:endParaRPr/>
          </a:p>
          <a:p>
            <a:pPr indent="0" lvl="0" marL="0" rtl="0" algn="l">
              <a:spcBef>
                <a:spcPts val="1200"/>
              </a:spcBef>
              <a:spcAft>
                <a:spcPts val="0"/>
              </a:spcAft>
              <a:buNone/>
            </a:pPr>
            <a:r>
              <a:rPr lang="zh-TW"/>
              <a:t>algorithm how </a:t>
            </a:r>
            <a:r>
              <a:rPr lang="zh-TW"/>
              <a:t>generate  new series from  original dataset</a:t>
            </a:r>
            <a:endParaRPr/>
          </a:p>
          <a:p>
            <a:pPr indent="0" lvl="0" marL="0" rtl="0" algn="l">
              <a:spcBef>
                <a:spcPts val="1200"/>
              </a:spcBef>
              <a:spcAft>
                <a:spcPts val="0"/>
              </a:spcAft>
              <a:buNone/>
            </a:pPr>
            <a:r>
              <a:rPr lang="zh-TW"/>
              <a:t>bootsrapped series  </a:t>
            </a:r>
            <a:endParaRPr/>
          </a:p>
          <a:p>
            <a:pPr indent="0" lvl="0" marL="0" rtl="0" algn="l">
              <a:spcBef>
                <a:spcPts val="1200"/>
              </a:spcBef>
              <a:spcAft>
                <a:spcPts val="0"/>
              </a:spcAft>
              <a:buNone/>
            </a:pPr>
            <a:r>
              <a:rPr lang="zh-TW"/>
              <a:t>box-cox transformation -&gt; loess or STL (seasonal) -&gt; Moving block boostrapped -&gt;inverse box-cox to series </a:t>
            </a:r>
            <a:endParaRPr/>
          </a:p>
          <a:p>
            <a:pPr indent="0" lvl="0" marL="0" rtl="0" algn="l">
              <a:spcBef>
                <a:spcPts val="1200"/>
              </a:spcBef>
              <a:spcAft>
                <a:spcPts val="0"/>
              </a:spcAft>
              <a:buNone/>
            </a:pPr>
            <a:r>
              <a:rPr lang="zh-TW"/>
              <a:t>cluster</a:t>
            </a:r>
            <a:endParaRPr/>
          </a:p>
          <a:p>
            <a:pPr indent="0" lvl="0" marL="0" rtl="0" algn="l">
              <a:spcBef>
                <a:spcPts val="1200"/>
              </a:spcBef>
              <a:spcAft>
                <a:spcPts val="0"/>
              </a:spcAft>
              <a:buNone/>
            </a:pPr>
            <a:r>
              <a:rPr lang="zh-TW"/>
              <a:t>放回顧東西 共同問題</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cxnSp>
        <p:nvCxnSpPr>
          <p:cNvPr id="80" name="Google Shape;80;p15"/>
          <p:cNvCxnSpPr>
            <a:stCxn id="81" idx="0"/>
            <a:endCxn id="82" idx="1"/>
          </p:cNvCxnSpPr>
          <p:nvPr/>
        </p:nvCxnSpPr>
        <p:spPr>
          <a:xfrm flipH="1" rot="10800000">
            <a:off x="1288900" y="1670394"/>
            <a:ext cx="1138200" cy="2946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5"/>
          <p:cNvSpPr/>
          <p:nvPr/>
        </p:nvSpPr>
        <p:spPr>
          <a:xfrm>
            <a:off x="471700" y="1964994"/>
            <a:ext cx="16344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latin typeface="Open Sans"/>
                <a:ea typeface="Open Sans"/>
                <a:cs typeface="Open Sans"/>
                <a:sym typeface="Open Sans"/>
              </a:rPr>
              <a:t>B</a:t>
            </a:r>
            <a:r>
              <a:rPr lang="zh-TW" sz="1200">
                <a:latin typeface="Open Sans"/>
                <a:ea typeface="Open Sans"/>
                <a:cs typeface="Open Sans"/>
                <a:sym typeface="Open Sans"/>
              </a:rPr>
              <a:t>remain (1996)</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method: Bagging</a:t>
            </a:r>
            <a:endParaRPr sz="1200"/>
          </a:p>
        </p:txBody>
      </p:sp>
      <p:sp>
        <p:nvSpPr>
          <p:cNvPr id="83" name="Google Shape;83;p15"/>
          <p:cNvSpPr/>
          <p:nvPr/>
        </p:nvSpPr>
        <p:spPr>
          <a:xfrm>
            <a:off x="2426061" y="963075"/>
            <a:ext cx="2357700" cy="100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latin typeface="Open Sans"/>
                <a:ea typeface="Open Sans"/>
                <a:cs typeface="Open Sans"/>
                <a:sym typeface="Open Sans"/>
              </a:rPr>
              <a:t>Bergmeir,Hyndam(2016) </a:t>
            </a:r>
            <a:endParaRPr b="1"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method:BLD.MBB.ETS</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good result:montly data(M3)</a:t>
            </a:r>
            <a:endParaRPr sz="1200"/>
          </a:p>
        </p:txBody>
      </p:sp>
      <p:sp>
        <p:nvSpPr>
          <p:cNvPr id="84" name="Google Shape;84;p15"/>
          <p:cNvSpPr/>
          <p:nvPr/>
        </p:nvSpPr>
        <p:spPr>
          <a:xfrm>
            <a:off x="2426061" y="2661881"/>
            <a:ext cx="2357700" cy="100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latin typeface="Open Sans"/>
                <a:ea typeface="Open Sans"/>
                <a:cs typeface="Open Sans"/>
                <a:sym typeface="Open Sans"/>
              </a:rPr>
              <a:t>Cordeiro &amp; Neves(2009)</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method:Boot.EXPOS</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good result:</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quarterly and monthly data</a:t>
            </a:r>
            <a:endParaRPr sz="1200"/>
          </a:p>
        </p:txBody>
      </p:sp>
      <p:cxnSp>
        <p:nvCxnSpPr>
          <p:cNvPr id="85" name="Google Shape;85;p15"/>
          <p:cNvCxnSpPr>
            <a:stCxn id="81" idx="2"/>
            <a:endCxn id="84" idx="1"/>
          </p:cNvCxnSpPr>
          <p:nvPr/>
        </p:nvCxnSpPr>
        <p:spPr>
          <a:xfrm>
            <a:off x="1288900" y="2519094"/>
            <a:ext cx="1137300" cy="6453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5"/>
          <p:cNvSpPr/>
          <p:nvPr/>
        </p:nvSpPr>
        <p:spPr>
          <a:xfrm>
            <a:off x="5230500" y="1231200"/>
            <a:ext cx="2892000" cy="198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latin typeface="Open Sans"/>
                <a:ea typeface="Open Sans"/>
                <a:cs typeface="Open Sans"/>
                <a:sym typeface="Open Sans"/>
              </a:rPr>
              <a:t>P</a:t>
            </a:r>
            <a:r>
              <a:rPr lang="zh-TW" sz="1200">
                <a:latin typeface="Open Sans"/>
                <a:ea typeface="Open Sans"/>
                <a:cs typeface="Open Sans"/>
                <a:sym typeface="Open Sans"/>
              </a:rPr>
              <a:t>roblem</a:t>
            </a:r>
            <a:endParaRPr sz="1200">
              <a:latin typeface="Open Sans"/>
              <a:ea typeface="Open Sans"/>
              <a:cs typeface="Open Sans"/>
              <a:sym typeface="Open Sans"/>
            </a:endParaRPr>
          </a:p>
          <a:p>
            <a:pPr indent="0" lvl="0" marL="0" rtl="0" algn="l">
              <a:spcBef>
                <a:spcPts val="0"/>
              </a:spcBef>
              <a:spcAft>
                <a:spcPts val="0"/>
              </a:spcAft>
              <a:buNone/>
            </a:pPr>
            <a:r>
              <a:rPr b="1" lang="zh-TW" sz="1200">
                <a:solidFill>
                  <a:schemeClr val="accent1"/>
                </a:solidFill>
                <a:latin typeface="Open Sans"/>
                <a:ea typeface="Open Sans"/>
                <a:cs typeface="Open Sans"/>
                <a:sym typeface="Open Sans"/>
              </a:rPr>
              <a:t>Not consider the correlation of  bootstrap ,this problem will affect forecast error</a:t>
            </a:r>
            <a:endParaRPr b="1" sz="1200">
              <a:solidFill>
                <a:schemeClr val="accent1"/>
              </a:solidFill>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 Use MSFE as criterion</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*MSFE</a:t>
            </a:r>
            <a:endParaRPr sz="1200">
              <a:latin typeface="Open Sans"/>
              <a:ea typeface="Open Sans"/>
              <a:cs typeface="Open Sans"/>
              <a:sym typeface="Open Sans"/>
            </a:endParaRPr>
          </a:p>
          <a:p>
            <a:pPr indent="0" lvl="0" marL="0" rtl="0" algn="l">
              <a:spcBef>
                <a:spcPts val="0"/>
              </a:spcBef>
              <a:spcAft>
                <a:spcPts val="0"/>
              </a:spcAft>
              <a:buNone/>
            </a:pPr>
            <a:r>
              <a:rPr lang="zh-TW" sz="1200">
                <a:latin typeface="Open Sans"/>
                <a:ea typeface="Open Sans"/>
                <a:cs typeface="Open Sans"/>
                <a:sym typeface="Open Sans"/>
              </a:rPr>
              <a:t>(consist of a sum fo varince &amp; squard biases)</a:t>
            </a:r>
            <a:endParaRPr sz="1000"/>
          </a:p>
        </p:txBody>
      </p:sp>
      <p:cxnSp>
        <p:nvCxnSpPr>
          <p:cNvPr id="87" name="Google Shape;87;p15"/>
          <p:cNvCxnSpPr>
            <a:stCxn id="83" idx="3"/>
            <a:endCxn id="86" idx="1"/>
          </p:cNvCxnSpPr>
          <p:nvPr/>
        </p:nvCxnSpPr>
        <p:spPr>
          <a:xfrm>
            <a:off x="4783761" y="1465725"/>
            <a:ext cx="446700" cy="757500"/>
          </a:xfrm>
          <a:prstGeom prst="curvedConnector3">
            <a:avLst>
              <a:gd fmla="val 50004" name="adj1"/>
            </a:avLst>
          </a:prstGeom>
          <a:noFill/>
          <a:ln cap="flat" cmpd="sng" w="9525">
            <a:solidFill>
              <a:schemeClr val="dk2"/>
            </a:solidFill>
            <a:prstDash val="solid"/>
            <a:round/>
            <a:headEnd len="med" w="med" type="none"/>
            <a:tailEnd len="med" w="med" type="none"/>
          </a:ln>
        </p:spPr>
      </p:cxnSp>
      <p:cxnSp>
        <p:nvCxnSpPr>
          <p:cNvPr id="88" name="Google Shape;88;p15"/>
          <p:cNvCxnSpPr>
            <a:stCxn id="84" idx="3"/>
            <a:endCxn id="86" idx="1"/>
          </p:cNvCxnSpPr>
          <p:nvPr/>
        </p:nvCxnSpPr>
        <p:spPr>
          <a:xfrm flipH="1" rot="10800000">
            <a:off x="4783761" y="2223131"/>
            <a:ext cx="446700" cy="941400"/>
          </a:xfrm>
          <a:prstGeom prst="curvedConnector3">
            <a:avLst>
              <a:gd fmla="val 50004" name="adj1"/>
            </a:avLst>
          </a:prstGeom>
          <a:noFill/>
          <a:ln cap="flat" cmpd="sng" w="9525">
            <a:solidFill>
              <a:schemeClr val="dk2"/>
            </a:solidFill>
            <a:prstDash val="solid"/>
            <a:round/>
            <a:headEnd len="med" w="med" type="none"/>
            <a:tailEnd len="med" w="med" type="none"/>
          </a:ln>
        </p:spPr>
      </p:cxnSp>
      <p:sp>
        <p:nvSpPr>
          <p:cNvPr id="89" name="Google Shape;89;p15"/>
          <p:cNvSpPr/>
          <p:nvPr/>
        </p:nvSpPr>
        <p:spPr>
          <a:xfrm>
            <a:off x="5230500" y="3852575"/>
            <a:ext cx="3110400" cy="941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200">
                <a:latin typeface="Open Sans"/>
                <a:ea typeface="Open Sans"/>
                <a:cs typeface="Open Sans"/>
                <a:sym typeface="Open Sans"/>
              </a:rPr>
              <a:t>Author apporach </a:t>
            </a:r>
            <a:r>
              <a:rPr lang="zh-TW" sz="1200">
                <a:latin typeface="Open Sans"/>
                <a:ea typeface="Open Sans"/>
                <a:cs typeface="Open Sans"/>
                <a:sym typeface="Open Sans"/>
              </a:rPr>
              <a:t>method: </a:t>
            </a:r>
            <a:r>
              <a:rPr b="1" lang="zh-TW" sz="1200">
                <a:latin typeface="Open Sans"/>
                <a:ea typeface="Open Sans"/>
                <a:cs typeface="Open Sans"/>
                <a:sym typeface="Open Sans"/>
              </a:rPr>
              <a:t>Bagged.Cluster.ETS</a:t>
            </a:r>
            <a:endParaRPr b="1" sz="1200">
              <a:latin typeface="Open Sans"/>
              <a:ea typeface="Open Sans"/>
              <a:cs typeface="Open Sans"/>
              <a:sym typeface="Open Sans"/>
            </a:endParaRPr>
          </a:p>
          <a:p>
            <a:pPr indent="0" lvl="0" marL="0" rtl="0" algn="l">
              <a:spcBef>
                <a:spcPts val="0"/>
              </a:spcBef>
              <a:spcAft>
                <a:spcPts val="0"/>
              </a:spcAft>
              <a:buNone/>
            </a:pPr>
            <a:r>
              <a:rPr b="1" lang="zh-TW" sz="1200">
                <a:solidFill>
                  <a:schemeClr val="accent1"/>
                </a:solidFill>
                <a:latin typeface="Open Sans"/>
                <a:ea typeface="Open Sans"/>
                <a:cs typeface="Open Sans"/>
                <a:sym typeface="Open Sans"/>
              </a:rPr>
              <a:t>(consider the problem of </a:t>
            </a:r>
            <a:r>
              <a:rPr b="1" lang="zh-TW" sz="1200">
                <a:solidFill>
                  <a:schemeClr val="accent1"/>
                </a:solidFill>
                <a:latin typeface="Open Sans"/>
                <a:ea typeface="Open Sans"/>
                <a:cs typeface="Open Sans"/>
                <a:sym typeface="Open Sans"/>
              </a:rPr>
              <a:t>correlation</a:t>
            </a:r>
            <a:r>
              <a:rPr b="1" lang="zh-TW" sz="1200">
                <a:solidFill>
                  <a:schemeClr val="accent1"/>
                </a:solidFill>
                <a:latin typeface="Open Sans"/>
                <a:ea typeface="Open Sans"/>
                <a:cs typeface="Open Sans"/>
                <a:sym typeface="Open Sans"/>
              </a:rPr>
              <a:t>)</a:t>
            </a:r>
            <a:endParaRPr b="1" sz="1200">
              <a:solidFill>
                <a:schemeClr val="accent1"/>
              </a:solidFill>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cxnSp>
        <p:nvCxnSpPr>
          <p:cNvPr id="90" name="Google Shape;90;p15"/>
          <p:cNvCxnSpPr>
            <a:stCxn id="86" idx="2"/>
            <a:endCxn id="89" idx="0"/>
          </p:cNvCxnSpPr>
          <p:nvPr/>
        </p:nvCxnSpPr>
        <p:spPr>
          <a:xfrm flipH="1" rot="-5400000">
            <a:off x="6412350" y="3479250"/>
            <a:ext cx="637500" cy="109200"/>
          </a:xfrm>
          <a:prstGeom prst="curvedConnector3">
            <a:avLst>
              <a:gd fmla="val 49998" name="adj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zh-TW" sz="2840"/>
              <a:t>Why bagging tend to work</a:t>
            </a:r>
            <a:endParaRPr sz="2840"/>
          </a:p>
          <a:p>
            <a:pPr indent="0" lvl="0" marL="0" rtl="0" algn="l">
              <a:spcBef>
                <a:spcPts val="0"/>
              </a:spcBef>
              <a:spcAft>
                <a:spcPts val="0"/>
              </a:spcAft>
              <a:buSzPct val="34859"/>
              <a:buNone/>
            </a:pPr>
            <a:r>
              <a:t/>
            </a:r>
            <a:endParaRPr sz="2840">
              <a:solidFill>
                <a:srgbClr val="252525"/>
              </a:solidFill>
            </a:endParaRPr>
          </a:p>
        </p:txBody>
      </p:sp>
      <p:sp>
        <p:nvSpPr>
          <p:cNvPr id="96" name="Google Shape;96;p16"/>
          <p:cNvSpPr txBox="1"/>
          <p:nvPr>
            <p:ph idx="1" type="body"/>
          </p:nvPr>
        </p:nvSpPr>
        <p:spPr>
          <a:xfrm>
            <a:off x="311700" y="1266325"/>
            <a:ext cx="3996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50">
                <a:solidFill>
                  <a:srgbClr val="000000"/>
                </a:solidFill>
              </a:rPr>
              <a:t>MSFE</a:t>
            </a:r>
            <a:endParaRPr sz="1450">
              <a:solidFill>
                <a:srgbClr val="000000"/>
              </a:solidFill>
            </a:endParaRPr>
          </a:p>
          <a:p>
            <a:pPr indent="0" lvl="0" marL="0" rtl="0" algn="l">
              <a:spcBef>
                <a:spcPts val="0"/>
              </a:spcBef>
              <a:spcAft>
                <a:spcPts val="0"/>
              </a:spcAft>
              <a:buNone/>
            </a:pPr>
            <a:r>
              <a:rPr lang="zh-TW" sz="1250">
                <a:solidFill>
                  <a:srgbClr val="000000"/>
                </a:solidFill>
              </a:rPr>
              <a:t>Var( y(t+1|t) ) can’t be control</a:t>
            </a:r>
            <a:endParaRPr sz="1250">
              <a:solidFill>
                <a:srgbClr val="000000"/>
              </a:solidFill>
            </a:endParaRPr>
          </a:p>
          <a:p>
            <a:pPr indent="0" lvl="0" marL="0" rtl="0" algn="l">
              <a:spcBef>
                <a:spcPts val="0"/>
              </a:spcBef>
              <a:spcAft>
                <a:spcPts val="0"/>
              </a:spcAft>
              <a:buNone/>
            </a:pPr>
            <a:r>
              <a:rPr lang="zh-TW" sz="1250">
                <a:solidFill>
                  <a:srgbClr val="000000"/>
                </a:solidFill>
              </a:rPr>
              <a:t>MIN (Bias_forcating)^2 + (Var_forcating)</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lang="zh-TW" sz="1250">
                <a:solidFill>
                  <a:srgbClr val="000000"/>
                </a:solidFill>
              </a:rPr>
              <a:t>Good forecasting methods tend to have </a:t>
            </a:r>
            <a:r>
              <a:rPr lang="zh-TW" sz="1250">
                <a:solidFill>
                  <a:srgbClr val="FF0000"/>
                </a:solidFill>
              </a:rPr>
              <a:t>low biases</a:t>
            </a:r>
            <a:r>
              <a:rPr lang="zh-TW" sz="1250">
                <a:solidFill>
                  <a:srgbClr val="000000"/>
                </a:solidFill>
              </a:rPr>
              <a:t> and </a:t>
            </a:r>
            <a:r>
              <a:rPr lang="zh-TW" sz="1250">
                <a:solidFill>
                  <a:srgbClr val="FF0000"/>
                </a:solidFill>
              </a:rPr>
              <a:t>low variances</a:t>
            </a:r>
            <a:r>
              <a:rPr lang="zh-TW" sz="1250">
                <a:solidFill>
                  <a:srgbClr val="000000"/>
                </a:solidFill>
              </a:rPr>
              <a:t>, and consequently,</a:t>
            </a:r>
            <a:r>
              <a:rPr lang="zh-TW" sz="1250">
                <a:solidFill>
                  <a:srgbClr val="FF0000"/>
                </a:solidFill>
              </a:rPr>
              <a:t>low MSFEs</a:t>
            </a:r>
            <a:endParaRPr sz="1250">
              <a:solidFill>
                <a:srgbClr val="FF0000"/>
              </a:solidFill>
            </a:endParaRPr>
          </a:p>
          <a:p>
            <a:pPr indent="0" lvl="0" marL="0" rtl="0" algn="l">
              <a:spcBef>
                <a:spcPts val="0"/>
              </a:spcBef>
              <a:spcAft>
                <a:spcPts val="0"/>
              </a:spcAft>
              <a:buNone/>
            </a:pPr>
            <a:r>
              <a:t/>
            </a:r>
            <a:endParaRPr sz="1050">
              <a:solidFill>
                <a:srgbClr val="000000"/>
              </a:solidFill>
            </a:endParaRPr>
          </a:p>
        </p:txBody>
      </p:sp>
      <p:pic>
        <p:nvPicPr>
          <p:cNvPr id="97" name="Google Shape;97;p16"/>
          <p:cNvPicPr preferRelativeResize="0"/>
          <p:nvPr/>
        </p:nvPicPr>
        <p:blipFill rotWithShape="1">
          <a:blip r:embed="rId3">
            <a:alphaModFix/>
          </a:blip>
          <a:srcRect b="3390" l="0" r="7910" t="0"/>
          <a:stretch/>
        </p:blipFill>
        <p:spPr>
          <a:xfrm>
            <a:off x="4381775" y="1266325"/>
            <a:ext cx="4345475" cy="1730875"/>
          </a:xfrm>
          <a:prstGeom prst="rect">
            <a:avLst/>
          </a:prstGeom>
          <a:noFill/>
          <a:ln>
            <a:noFill/>
          </a:ln>
        </p:spPr>
      </p:pic>
      <p:sp>
        <p:nvSpPr>
          <p:cNvPr id="98" name="Google Shape;98;p16"/>
          <p:cNvSpPr/>
          <p:nvPr/>
        </p:nvSpPr>
        <p:spPr>
          <a:xfrm>
            <a:off x="5106225" y="2997200"/>
            <a:ext cx="201300" cy="275700"/>
          </a:xfrm>
          <a:prstGeom prst="upArrow">
            <a:avLst>
              <a:gd fmla="val 50000" name="adj1"/>
              <a:gd fmla="val 50000" name="adj2"/>
            </a:avLst>
          </a:prstGeom>
          <a:solidFill>
            <a:srgbClr val="E600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364900" y="2997200"/>
            <a:ext cx="201300" cy="275700"/>
          </a:xfrm>
          <a:prstGeom prst="upArrow">
            <a:avLst>
              <a:gd fmla="val 50000" name="adj1"/>
              <a:gd fmla="val 50000" name="adj2"/>
            </a:avLst>
          </a:prstGeom>
          <a:solidFill>
            <a:srgbClr val="FFF0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6175500" y="2997200"/>
            <a:ext cx="201300" cy="275700"/>
          </a:xfrm>
          <a:prstGeom prst="upArrow">
            <a:avLst>
              <a:gd fmla="val 50000" name="adj1"/>
              <a:gd fmla="val 50000" name="adj2"/>
            </a:avLst>
          </a:prstGeom>
          <a:solidFill>
            <a:srgbClr val="FFF0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zh-TW" sz="2840"/>
              <a:t>W</a:t>
            </a:r>
            <a:r>
              <a:rPr lang="zh-TW" sz="2840"/>
              <a:t>hy bagging tend to work</a:t>
            </a:r>
            <a:endParaRPr sz="2840"/>
          </a:p>
          <a:p>
            <a:pPr indent="0" lvl="0" marL="0" rtl="0" algn="l">
              <a:spcBef>
                <a:spcPts val="0"/>
              </a:spcBef>
              <a:spcAft>
                <a:spcPts val="0"/>
              </a:spcAft>
              <a:buSzPct val="34859"/>
              <a:buNone/>
            </a:pPr>
            <a:r>
              <a:t/>
            </a:r>
            <a:endParaRPr sz="2840">
              <a:solidFill>
                <a:srgbClr val="252525"/>
              </a:solidFill>
            </a:endParaRPr>
          </a:p>
        </p:txBody>
      </p:sp>
      <p:pic>
        <p:nvPicPr>
          <p:cNvPr id="106" name="Google Shape;106;p17"/>
          <p:cNvPicPr preferRelativeResize="0"/>
          <p:nvPr/>
        </p:nvPicPr>
        <p:blipFill>
          <a:blip r:embed="rId3">
            <a:alphaModFix/>
          </a:blip>
          <a:stretch>
            <a:fillRect/>
          </a:stretch>
        </p:blipFill>
        <p:spPr>
          <a:xfrm>
            <a:off x="5724102" y="1828327"/>
            <a:ext cx="2508125" cy="1066800"/>
          </a:xfrm>
          <a:prstGeom prst="rect">
            <a:avLst/>
          </a:prstGeom>
          <a:noFill/>
          <a:ln>
            <a:noFill/>
          </a:ln>
        </p:spPr>
      </p:pic>
      <p:sp>
        <p:nvSpPr>
          <p:cNvPr id="107" name="Google Shape;107;p17"/>
          <p:cNvSpPr txBox="1"/>
          <p:nvPr>
            <p:ph idx="1" type="body"/>
          </p:nvPr>
        </p:nvSpPr>
        <p:spPr>
          <a:xfrm>
            <a:off x="311700" y="1336325"/>
            <a:ext cx="5340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50">
                <a:solidFill>
                  <a:srgbClr val="000000"/>
                </a:solidFill>
              </a:rPr>
              <a:t>Notation</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lang="zh-TW" sz="1250">
                <a:solidFill>
                  <a:srgbClr val="000000"/>
                </a:solidFill>
              </a:rPr>
              <a:t>(</a:t>
            </a:r>
            <a:r>
              <a:rPr lang="zh-TW" sz="1250">
                <a:solidFill>
                  <a:srgbClr val="000000"/>
                </a:solidFill>
              </a:rPr>
              <a:t>y</a:t>
            </a:r>
            <a:r>
              <a:rPr lang="zh-TW" sz="1250">
                <a:solidFill>
                  <a:srgbClr val="000000"/>
                </a:solidFill>
              </a:rPr>
              <a:t>_tail_forcating) :  Average forecast from bootstrap samples</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lang="zh-TW" sz="1250">
                <a:solidFill>
                  <a:srgbClr val="000000"/>
                </a:solidFill>
              </a:rPr>
              <a:t>( y_hat_star) : The forcast for instant t+1 at t, using th</a:t>
            </a:r>
            <a:r>
              <a:rPr lang="zh-TW" sz="1250">
                <a:solidFill>
                  <a:srgbClr val="000000"/>
                </a:solidFill>
              </a:rPr>
              <a:t>e i </a:t>
            </a:r>
            <a:r>
              <a:rPr lang="zh-TW" sz="1250">
                <a:solidFill>
                  <a:srgbClr val="000000"/>
                </a:solidFill>
              </a:rPr>
              <a:t>bootsprapped</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lang="zh-TW" sz="1250">
                <a:solidFill>
                  <a:srgbClr val="000000"/>
                </a:solidFill>
              </a:rPr>
              <a:t>B is the total number of bootstrap smaples</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t/>
            </a:r>
            <a:endParaRPr sz="125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zh-TW" sz="2840"/>
              <a:t>why bagging tend to work</a:t>
            </a:r>
            <a:endParaRPr sz="2840"/>
          </a:p>
          <a:p>
            <a:pPr indent="0" lvl="0" marL="0" rtl="0" algn="l">
              <a:spcBef>
                <a:spcPts val="0"/>
              </a:spcBef>
              <a:spcAft>
                <a:spcPts val="0"/>
              </a:spcAft>
              <a:buSzPct val="34859"/>
              <a:buNone/>
            </a:pPr>
            <a:r>
              <a:t/>
            </a:r>
            <a:endParaRPr sz="2840">
              <a:solidFill>
                <a:srgbClr val="252525"/>
              </a:solidFill>
            </a:endParaRPr>
          </a:p>
        </p:txBody>
      </p:sp>
      <p:grpSp>
        <p:nvGrpSpPr>
          <p:cNvPr id="113" name="Google Shape;113;p18"/>
          <p:cNvGrpSpPr/>
          <p:nvPr/>
        </p:nvGrpSpPr>
        <p:grpSpPr>
          <a:xfrm>
            <a:off x="4803100" y="1100750"/>
            <a:ext cx="3657600" cy="2941988"/>
            <a:chOff x="8686800" y="1627038"/>
            <a:chExt cx="3657600" cy="2941988"/>
          </a:xfrm>
        </p:grpSpPr>
        <p:pic>
          <p:nvPicPr>
            <p:cNvPr id="114" name="Google Shape;114;p18"/>
            <p:cNvPicPr preferRelativeResize="0"/>
            <p:nvPr/>
          </p:nvPicPr>
          <p:blipFill>
            <a:blip r:embed="rId3">
              <a:alphaModFix/>
            </a:blip>
            <a:stretch>
              <a:fillRect/>
            </a:stretch>
          </p:blipFill>
          <p:spPr>
            <a:xfrm>
              <a:off x="8686800" y="1627038"/>
              <a:ext cx="3657600" cy="2581275"/>
            </a:xfrm>
            <a:prstGeom prst="rect">
              <a:avLst/>
            </a:prstGeom>
            <a:noFill/>
            <a:ln>
              <a:noFill/>
            </a:ln>
          </p:spPr>
        </p:pic>
        <p:sp>
          <p:nvSpPr>
            <p:cNvPr id="115" name="Google Shape;115;p18"/>
            <p:cNvSpPr/>
            <p:nvPr/>
          </p:nvSpPr>
          <p:spPr>
            <a:xfrm>
              <a:off x="10160300" y="4166425"/>
              <a:ext cx="193800" cy="402600"/>
            </a:xfrm>
            <a:prstGeom prst="upArrow">
              <a:avLst>
                <a:gd fmla="val 50000" name="adj1"/>
                <a:gd fmla="val 50000" name="adj2"/>
              </a:avLst>
            </a:prstGeom>
            <a:solidFill>
              <a:srgbClr val="FFF0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ph idx="1" type="body"/>
          </p:nvPr>
        </p:nvSpPr>
        <p:spPr>
          <a:xfrm>
            <a:off x="311700" y="1297500"/>
            <a:ext cx="4227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50">
                <a:solidFill>
                  <a:srgbClr val="000000"/>
                </a:solidFill>
              </a:rPr>
              <a:t>B</a:t>
            </a:r>
            <a:r>
              <a:rPr lang="zh-TW" sz="1250">
                <a:solidFill>
                  <a:srgbClr val="000000"/>
                </a:solidFill>
              </a:rPr>
              <a:t>agging:</a:t>
            </a:r>
            <a:endParaRPr sz="1250">
              <a:solidFill>
                <a:srgbClr val="000000"/>
              </a:solidFill>
            </a:endParaRPr>
          </a:p>
          <a:p>
            <a:pPr indent="0" lvl="0" marL="0" rtl="0" algn="l">
              <a:spcBef>
                <a:spcPts val="0"/>
              </a:spcBef>
              <a:spcAft>
                <a:spcPts val="0"/>
              </a:spcAft>
              <a:buNone/>
            </a:pPr>
            <a:r>
              <a:rPr lang="zh-TW" sz="1250">
                <a:solidFill>
                  <a:srgbClr val="000000"/>
                </a:solidFill>
              </a:rPr>
              <a:t>The  group of forecasting  generated by the resampled </a:t>
            </a:r>
            <a:endParaRPr sz="1250">
              <a:solidFill>
                <a:srgbClr val="000000"/>
              </a:solidFill>
            </a:endParaRPr>
          </a:p>
          <a:p>
            <a:pPr indent="0" lvl="0" marL="0" rtl="0" algn="l">
              <a:spcBef>
                <a:spcPts val="0"/>
              </a:spcBef>
              <a:spcAft>
                <a:spcPts val="0"/>
              </a:spcAft>
              <a:buNone/>
            </a:pPr>
            <a:r>
              <a:rPr lang="zh-TW" sz="1250">
                <a:solidFill>
                  <a:srgbClr val="000000"/>
                </a:solidFill>
              </a:rPr>
              <a:t>versions  are expected to have similar biases but  a reduced  variance. </a:t>
            </a:r>
            <a:endParaRPr sz="1250">
              <a:solidFill>
                <a:srgbClr val="000000"/>
              </a:solidFill>
            </a:endParaRPr>
          </a:p>
          <a:p>
            <a:pPr indent="0" lvl="0" marL="0" rtl="0" algn="l">
              <a:spcBef>
                <a:spcPts val="0"/>
              </a:spcBef>
              <a:spcAft>
                <a:spcPts val="0"/>
              </a:spcAft>
              <a:buNone/>
            </a:pPr>
            <a:r>
              <a:t/>
            </a:r>
            <a:endParaRPr sz="1250">
              <a:solidFill>
                <a:srgbClr val="000000"/>
              </a:solidFill>
            </a:endParaRPr>
          </a:p>
          <a:p>
            <a:pPr indent="0" lvl="0" marL="0" rtl="0" algn="l">
              <a:spcBef>
                <a:spcPts val="0"/>
              </a:spcBef>
              <a:spcAft>
                <a:spcPts val="0"/>
              </a:spcAft>
              <a:buNone/>
            </a:pPr>
            <a:r>
              <a:rPr lang="zh-TW" sz="1250">
                <a:solidFill>
                  <a:srgbClr val="000000"/>
                </a:solidFill>
              </a:rPr>
              <a:t>The former author, assumption that </a:t>
            </a:r>
            <a:r>
              <a:rPr lang="zh-TW" sz="1250">
                <a:solidFill>
                  <a:srgbClr val="000000"/>
                </a:solidFill>
              </a:rPr>
              <a:t>there is no correlation among bootstrap sample.</a:t>
            </a:r>
            <a:endParaRPr sz="1250">
              <a:solidFill>
                <a:srgbClr val="000000"/>
              </a:solidFill>
            </a:endParaRPr>
          </a:p>
          <a:p>
            <a:pPr indent="0" lvl="0" marL="0" rtl="0" algn="l">
              <a:spcBef>
                <a:spcPts val="0"/>
              </a:spcBef>
              <a:spcAft>
                <a:spcPts val="0"/>
              </a:spcAft>
              <a:buNone/>
            </a:pPr>
            <a:r>
              <a:t/>
            </a:r>
            <a:endParaRPr sz="125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5128600" y="450575"/>
            <a:ext cx="3741402" cy="4511898"/>
          </a:xfrm>
          <a:prstGeom prst="rect">
            <a:avLst/>
          </a:prstGeom>
          <a:noFill/>
          <a:ln>
            <a:noFill/>
          </a:ln>
        </p:spPr>
      </p:pic>
      <p:sp>
        <p:nvSpPr>
          <p:cNvPr id="122" name="Google Shape;122;p19"/>
          <p:cNvSpPr txBox="1"/>
          <p:nvPr>
            <p:ph type="title"/>
          </p:nvPr>
        </p:nvSpPr>
        <p:spPr>
          <a:xfrm>
            <a:off x="311700" y="2378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840">
                <a:solidFill>
                  <a:srgbClr val="252525"/>
                </a:solidFill>
              </a:rPr>
              <a:t>2. </a:t>
            </a:r>
            <a:r>
              <a:rPr lang="zh-TW" sz="2840"/>
              <a:t>Method(Algorithm)</a:t>
            </a:r>
            <a:endParaRPr sz="2840"/>
          </a:p>
        </p:txBody>
      </p:sp>
      <p:pic>
        <p:nvPicPr>
          <p:cNvPr id="123" name="Google Shape;123;p19"/>
          <p:cNvPicPr preferRelativeResize="0"/>
          <p:nvPr/>
        </p:nvPicPr>
        <p:blipFill>
          <a:blip r:embed="rId4">
            <a:alphaModFix/>
          </a:blip>
          <a:stretch>
            <a:fillRect/>
          </a:stretch>
        </p:blipFill>
        <p:spPr>
          <a:xfrm>
            <a:off x="311697" y="1441050"/>
            <a:ext cx="4228148" cy="3455774"/>
          </a:xfrm>
          <a:prstGeom prst="rect">
            <a:avLst/>
          </a:prstGeom>
          <a:noFill/>
          <a:ln>
            <a:noFill/>
          </a:ln>
        </p:spPr>
      </p:pic>
      <p:sp>
        <p:nvSpPr>
          <p:cNvPr id="124" name="Google Shape;124;p19"/>
          <p:cNvSpPr/>
          <p:nvPr/>
        </p:nvSpPr>
        <p:spPr>
          <a:xfrm>
            <a:off x="5553625" y="1239100"/>
            <a:ext cx="290700" cy="4095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5673500" y="3202125"/>
            <a:ext cx="290700" cy="4095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nvSpPr>
        <p:spPr>
          <a:xfrm>
            <a:off x="365275" y="997400"/>
            <a:ext cx="2407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zh-TW" sz="1200">
                <a:latin typeface="Open Sans"/>
                <a:ea typeface="Open Sans"/>
                <a:cs typeface="Open Sans"/>
                <a:sym typeface="Open Sans"/>
              </a:rPr>
              <a:t>Bagged.Cluster.ETS</a:t>
            </a:r>
            <a:endParaRPr b="1" i="1"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Cluster</a:t>
            </a:r>
            <a:endParaRPr/>
          </a:p>
        </p:txBody>
      </p:sp>
      <p:sp>
        <p:nvSpPr>
          <p:cNvPr id="132" name="Google Shape;132;p20"/>
          <p:cNvSpPr txBox="1"/>
          <p:nvPr>
            <p:ph idx="1" type="body"/>
          </p:nvPr>
        </p:nvSpPr>
        <p:spPr>
          <a:xfrm>
            <a:off x="5105475" y="1112475"/>
            <a:ext cx="3198300" cy="1362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zh-TW" sz="1787"/>
              <a:t>1.H</a:t>
            </a:r>
            <a:r>
              <a:rPr lang="zh-TW" sz="1787"/>
              <a:t>ow to classify each cluster?</a:t>
            </a:r>
            <a:r>
              <a:rPr lang="zh-TW" sz="2058"/>
              <a:t> </a:t>
            </a:r>
            <a:endParaRPr sz="2058"/>
          </a:p>
          <a:p>
            <a:pPr indent="0" lvl="0" marL="0" rtl="0" algn="l">
              <a:spcBef>
                <a:spcPts val="1200"/>
              </a:spcBef>
              <a:spcAft>
                <a:spcPts val="0"/>
              </a:spcAft>
              <a:buNone/>
            </a:pPr>
            <a:r>
              <a:rPr lang="zh-TW"/>
              <a:t>PAM(Partitioning Around Medoids)</a:t>
            </a:r>
            <a:endParaRPr/>
          </a:p>
          <a:p>
            <a:pPr indent="0" lvl="0" marL="0" rtl="0" algn="l">
              <a:spcBef>
                <a:spcPts val="1200"/>
              </a:spcBef>
              <a:spcAft>
                <a:spcPts val="1200"/>
              </a:spcAft>
              <a:buNone/>
            </a:pPr>
            <a:r>
              <a:t/>
            </a:r>
            <a:endParaRPr/>
          </a:p>
        </p:txBody>
      </p:sp>
      <p:sp>
        <p:nvSpPr>
          <p:cNvPr id="133" name="Google Shape;133;p20"/>
          <p:cNvSpPr txBox="1"/>
          <p:nvPr>
            <p:ph idx="1" type="body"/>
          </p:nvPr>
        </p:nvSpPr>
        <p:spPr>
          <a:xfrm>
            <a:off x="5105475" y="2474775"/>
            <a:ext cx="3243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2.H</a:t>
            </a:r>
            <a:r>
              <a:rPr lang="zh-TW" sz="1400"/>
              <a:t>ow to many series should pick up from cluster?</a:t>
            </a:r>
            <a:endParaRPr sz="1400"/>
          </a:p>
          <a:p>
            <a:pPr indent="0" lvl="0" marL="0" rtl="0" algn="l">
              <a:spcBef>
                <a:spcPts val="1200"/>
              </a:spcBef>
              <a:spcAft>
                <a:spcPts val="0"/>
              </a:spcAft>
              <a:buNone/>
            </a:pPr>
            <a:r>
              <a:rPr lang="zh-TW" sz="1400"/>
              <a:t>Selected n(h) from each cluster</a:t>
            </a:r>
            <a:endParaRPr sz="1400"/>
          </a:p>
          <a:p>
            <a:pPr indent="0" lvl="0" marL="0" rtl="0" algn="l">
              <a:spcBef>
                <a:spcPts val="1200"/>
              </a:spcBef>
              <a:spcAft>
                <a:spcPts val="1200"/>
              </a:spcAft>
              <a:buNone/>
            </a:pPr>
            <a:r>
              <a:rPr lang="zh-TW" sz="1400"/>
              <a:t>this method proposal by the author</a:t>
            </a:r>
            <a:endParaRPr sz="1400"/>
          </a:p>
        </p:txBody>
      </p:sp>
      <p:sp>
        <p:nvSpPr>
          <p:cNvPr id="134" name="Google Shape;134;p20"/>
          <p:cNvSpPr txBox="1"/>
          <p:nvPr>
            <p:ph idx="1" type="body"/>
          </p:nvPr>
        </p:nvSpPr>
        <p:spPr>
          <a:xfrm>
            <a:off x="524450" y="3884075"/>
            <a:ext cx="3198300" cy="13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187"/>
              <a:t>source:</a:t>
            </a:r>
            <a:r>
              <a:rPr lang="zh-TW" sz="1187" u="sng">
                <a:solidFill>
                  <a:schemeClr val="hlink"/>
                </a:solidFill>
                <a:hlinkClick r:id="rId3"/>
              </a:rPr>
              <a:t>cluster</a:t>
            </a:r>
            <a:endParaRPr sz="1200"/>
          </a:p>
          <a:p>
            <a:pPr indent="0" lvl="0" marL="0" rtl="0" algn="l">
              <a:spcBef>
                <a:spcPts val="1200"/>
              </a:spcBef>
              <a:spcAft>
                <a:spcPts val="1200"/>
              </a:spcAft>
              <a:buNone/>
            </a:pPr>
            <a:r>
              <a:t/>
            </a:r>
            <a:endParaRPr/>
          </a:p>
        </p:txBody>
      </p:sp>
      <p:pic>
        <p:nvPicPr>
          <p:cNvPr id="135" name="Google Shape;135;p20"/>
          <p:cNvPicPr preferRelativeResize="0"/>
          <p:nvPr/>
        </p:nvPicPr>
        <p:blipFill>
          <a:blip r:embed="rId4">
            <a:alphaModFix/>
          </a:blip>
          <a:stretch>
            <a:fillRect/>
          </a:stretch>
        </p:blipFill>
        <p:spPr>
          <a:xfrm>
            <a:off x="152400" y="1304825"/>
            <a:ext cx="4747749" cy="23962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858825" y="4288800"/>
            <a:ext cx="6108300" cy="70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h-TW" sz="1200"/>
              <a:t>euclidean</a:t>
            </a:r>
            <a:endParaRPr b="1" sz="1200"/>
          </a:p>
          <a:p>
            <a:pPr indent="0" lvl="0" marL="0" rtl="0" algn="l">
              <a:spcBef>
                <a:spcPts val="0"/>
              </a:spcBef>
              <a:spcAft>
                <a:spcPts val="0"/>
              </a:spcAft>
              <a:buNone/>
            </a:pPr>
            <a:r>
              <a:rPr b="1" lang="zh-TW" sz="1200"/>
              <a:t>distance</a:t>
            </a:r>
            <a:endParaRPr b="1" sz="1200"/>
          </a:p>
        </p:txBody>
      </p:sp>
      <p:sp>
        <p:nvSpPr>
          <p:cNvPr id="141" name="Google Shape;141;p21"/>
          <p:cNvSpPr txBox="1"/>
          <p:nvPr>
            <p:ph type="title"/>
          </p:nvPr>
        </p:nvSpPr>
        <p:spPr>
          <a:xfrm>
            <a:off x="342100" y="575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3040"/>
              <a:t>PAM(Partitioning Around Medoids)</a:t>
            </a:r>
            <a:endParaRPr sz="3040"/>
          </a:p>
        </p:txBody>
      </p:sp>
      <p:sp>
        <p:nvSpPr>
          <p:cNvPr id="142" name="Google Shape;142;p21"/>
          <p:cNvSpPr txBox="1"/>
          <p:nvPr>
            <p:ph idx="1" type="body"/>
          </p:nvPr>
        </p:nvSpPr>
        <p:spPr>
          <a:xfrm>
            <a:off x="9317725" y="672800"/>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TW"/>
              <a:t>The PAM algorithm chooses k points/rows in the data to be medoids, or cluster centres. </a:t>
            </a:r>
            <a:endParaRPr/>
          </a:p>
          <a:p>
            <a:pPr indent="0" lvl="0" marL="0" rtl="0" algn="l">
              <a:spcBef>
                <a:spcPts val="1200"/>
              </a:spcBef>
              <a:spcAft>
                <a:spcPts val="0"/>
              </a:spcAft>
              <a:buNone/>
            </a:pPr>
            <a:r>
              <a:rPr lang="zh-TW"/>
              <a:t>The value k is a parameter that must be chosen (this can be chosen using Silhouette values, which are discussed later on in this post). </a:t>
            </a:r>
            <a:endParaRPr/>
          </a:p>
          <a:p>
            <a:pPr indent="0" lvl="0" marL="0" rtl="0" algn="l">
              <a:spcBef>
                <a:spcPts val="1200"/>
              </a:spcBef>
              <a:spcAft>
                <a:spcPts val="0"/>
              </a:spcAft>
              <a:buNone/>
            </a:pPr>
            <a:r>
              <a:rPr lang="zh-TW"/>
              <a:t>For each non-medoid point/row in the data, cluster membership is decided according to which medoid that point is closest to.</a:t>
            </a:r>
            <a:endParaRPr/>
          </a:p>
          <a:p>
            <a:pPr indent="0" lvl="0" marL="0" rtl="0" algn="l">
              <a:spcBef>
                <a:spcPts val="1200"/>
              </a:spcBef>
              <a:spcAft>
                <a:spcPts val="0"/>
              </a:spcAft>
              <a:buNone/>
            </a:pPr>
            <a:r>
              <a:rPr lang="zh-TW"/>
              <a:t>PAM consists of 2 phases: a BUILD phase and a SWAP phase.</a:t>
            </a:r>
            <a:endParaRPr/>
          </a:p>
          <a:p>
            <a:pPr indent="0" lvl="0" marL="0" rtl="0" algn="l">
              <a:spcBef>
                <a:spcPts val="1200"/>
              </a:spcBef>
              <a:spcAft>
                <a:spcPts val="0"/>
              </a:spcAft>
              <a:buNone/>
            </a:pPr>
            <a:r>
              <a:rPr lang="zh-TW"/>
              <a:t>In the BUILD phase, k initial medoid points are chosen.</a:t>
            </a:r>
            <a:endParaRPr/>
          </a:p>
          <a:p>
            <a:pPr indent="0" lvl="0" marL="0" rtl="0" algn="l">
              <a:spcBef>
                <a:spcPts val="1200"/>
              </a:spcBef>
              <a:spcAft>
                <a:spcPts val="0"/>
              </a:spcAft>
              <a:buNone/>
            </a:pPr>
            <a:r>
              <a:rPr lang="zh-TW"/>
              <a:t>In the SWAP phase, different medoid points are tried, until an optimal clustering is achieved.</a:t>
            </a:r>
            <a:endParaRPr/>
          </a:p>
          <a:p>
            <a:pPr indent="0" lvl="0" marL="0" rtl="0" algn="l">
              <a:spcBef>
                <a:spcPts val="1200"/>
              </a:spcBef>
              <a:spcAft>
                <a:spcPts val="1200"/>
              </a:spcAft>
              <a:buNone/>
            </a:pPr>
            <a:r>
              <a:rPr lang="zh-TW"/>
              <a:t>I don’t describe or implement the BUILD phase (which is very simple) in this post, simply choosing random starting medoids. Further details can be found in the original paper:</a:t>
            </a:r>
            <a:endParaRPr/>
          </a:p>
        </p:txBody>
      </p:sp>
      <p:sp>
        <p:nvSpPr>
          <p:cNvPr id="143" name="Google Shape;143;p21"/>
          <p:cNvSpPr/>
          <p:nvPr/>
        </p:nvSpPr>
        <p:spPr>
          <a:xfrm>
            <a:off x="3547200" y="1629053"/>
            <a:ext cx="14613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choose k point/row  to be medoids or cluster centres</a:t>
            </a:r>
            <a:endParaRPr sz="1200"/>
          </a:p>
        </p:txBody>
      </p:sp>
      <p:sp>
        <p:nvSpPr>
          <p:cNvPr id="144" name="Google Shape;144;p21"/>
          <p:cNvSpPr/>
          <p:nvPr/>
        </p:nvSpPr>
        <p:spPr>
          <a:xfrm>
            <a:off x="3607800" y="741100"/>
            <a:ext cx="13245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Do k-mediods</a:t>
            </a:r>
            <a:endParaRPr sz="1200"/>
          </a:p>
          <a:p>
            <a:pPr indent="0" lvl="0" marL="0" rtl="0" algn="ctr">
              <a:spcBef>
                <a:spcPts val="0"/>
              </a:spcBef>
              <a:spcAft>
                <a:spcPts val="0"/>
              </a:spcAft>
              <a:buNone/>
            </a:pPr>
            <a:r>
              <a:rPr lang="zh-TW" sz="1200"/>
              <a:t>（avoid </a:t>
            </a:r>
            <a:r>
              <a:rPr lang="zh-TW" sz="1200"/>
              <a:t>outliers)</a:t>
            </a:r>
            <a:endParaRPr sz="1200"/>
          </a:p>
        </p:txBody>
      </p:sp>
      <p:sp>
        <p:nvSpPr>
          <p:cNvPr id="145" name="Google Shape;145;p21"/>
          <p:cNvSpPr/>
          <p:nvPr/>
        </p:nvSpPr>
        <p:spPr>
          <a:xfrm>
            <a:off x="3233700" y="2465265"/>
            <a:ext cx="20883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value of  k parameter</a:t>
            </a:r>
            <a:endParaRPr sz="1200"/>
          </a:p>
          <a:p>
            <a:pPr indent="0" lvl="0" marL="0" rtl="0" algn="ctr">
              <a:spcBef>
                <a:spcPts val="0"/>
              </a:spcBef>
              <a:spcAft>
                <a:spcPts val="0"/>
              </a:spcAft>
              <a:buNone/>
            </a:pPr>
            <a:r>
              <a:rPr lang="zh-TW" sz="1200"/>
              <a:t>(following Silhouette values)</a:t>
            </a:r>
            <a:endParaRPr sz="1200"/>
          </a:p>
        </p:txBody>
      </p:sp>
      <p:sp>
        <p:nvSpPr>
          <p:cNvPr id="146" name="Google Shape;146;p21"/>
          <p:cNvSpPr/>
          <p:nvPr/>
        </p:nvSpPr>
        <p:spPr>
          <a:xfrm>
            <a:off x="2517225" y="3430588"/>
            <a:ext cx="12984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BUILD phase </a:t>
            </a:r>
            <a:endParaRPr sz="1200"/>
          </a:p>
        </p:txBody>
      </p:sp>
      <p:sp>
        <p:nvSpPr>
          <p:cNvPr id="147" name="Google Shape;147;p21"/>
          <p:cNvSpPr/>
          <p:nvPr/>
        </p:nvSpPr>
        <p:spPr>
          <a:xfrm>
            <a:off x="4689075" y="3452525"/>
            <a:ext cx="12387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 SWAP phase</a:t>
            </a:r>
            <a:endParaRPr sz="1200"/>
          </a:p>
        </p:txBody>
      </p:sp>
      <p:sp>
        <p:nvSpPr>
          <p:cNvPr id="148" name="Google Shape;148;p21"/>
          <p:cNvSpPr/>
          <p:nvPr/>
        </p:nvSpPr>
        <p:spPr>
          <a:xfrm>
            <a:off x="1857525" y="4327525"/>
            <a:ext cx="1601100" cy="55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k initial medoid points are chosen</a:t>
            </a:r>
            <a:endParaRPr sz="1200"/>
          </a:p>
        </p:txBody>
      </p:sp>
      <p:sp>
        <p:nvSpPr>
          <p:cNvPr id="149" name="Google Shape;149;p21"/>
          <p:cNvSpPr/>
          <p:nvPr/>
        </p:nvSpPr>
        <p:spPr>
          <a:xfrm>
            <a:off x="4570250" y="4368325"/>
            <a:ext cx="2088300" cy="51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different medoid points are tried, until an optimal clustering is achieved</a:t>
            </a:r>
            <a:endParaRPr sz="1200"/>
          </a:p>
        </p:txBody>
      </p:sp>
      <p:cxnSp>
        <p:nvCxnSpPr>
          <p:cNvPr id="150" name="Google Shape;150;p21"/>
          <p:cNvCxnSpPr>
            <a:stCxn id="144" idx="2"/>
            <a:endCxn id="143" idx="0"/>
          </p:cNvCxnSpPr>
          <p:nvPr/>
        </p:nvCxnSpPr>
        <p:spPr>
          <a:xfrm flipH="1" rot="-5400000">
            <a:off x="4107000" y="1458250"/>
            <a:ext cx="333900" cy="7800"/>
          </a:xfrm>
          <a:prstGeom prst="curvedConnector3">
            <a:avLst>
              <a:gd fmla="val 49993" name="adj1"/>
            </a:avLst>
          </a:prstGeom>
          <a:noFill/>
          <a:ln cap="flat" cmpd="sng" w="9525">
            <a:solidFill>
              <a:schemeClr val="dk2"/>
            </a:solidFill>
            <a:prstDash val="solid"/>
            <a:round/>
            <a:headEnd len="med" w="med" type="none"/>
            <a:tailEnd len="med" w="med" type="none"/>
          </a:ln>
        </p:spPr>
      </p:cxnSp>
      <p:cxnSp>
        <p:nvCxnSpPr>
          <p:cNvPr id="151" name="Google Shape;151;p21"/>
          <p:cNvCxnSpPr>
            <a:stCxn id="143" idx="2"/>
            <a:endCxn id="145" idx="0"/>
          </p:cNvCxnSpPr>
          <p:nvPr/>
        </p:nvCxnSpPr>
        <p:spPr>
          <a:xfrm flipH="1" rot="-5400000">
            <a:off x="4137150" y="2323853"/>
            <a:ext cx="282000" cy="600"/>
          </a:xfrm>
          <a:prstGeom prst="curvedConnector3">
            <a:avLst>
              <a:gd fmla="val 50020" name="adj1"/>
            </a:avLst>
          </a:prstGeom>
          <a:noFill/>
          <a:ln cap="flat" cmpd="sng" w="9525">
            <a:solidFill>
              <a:schemeClr val="dk2"/>
            </a:solidFill>
            <a:prstDash val="solid"/>
            <a:round/>
            <a:headEnd len="med" w="med" type="none"/>
            <a:tailEnd len="med" w="med" type="none"/>
          </a:ln>
        </p:spPr>
      </p:cxnSp>
      <p:cxnSp>
        <p:nvCxnSpPr>
          <p:cNvPr id="152" name="Google Shape;152;p21"/>
          <p:cNvCxnSpPr>
            <a:stCxn id="145" idx="2"/>
            <a:endCxn id="146" idx="0"/>
          </p:cNvCxnSpPr>
          <p:nvPr/>
        </p:nvCxnSpPr>
        <p:spPr>
          <a:xfrm rot="5400000">
            <a:off x="3516450" y="2669265"/>
            <a:ext cx="411300" cy="1111500"/>
          </a:xfrm>
          <a:prstGeom prst="curvedConnector3">
            <a:avLst>
              <a:gd fmla="val 49991" name="adj1"/>
            </a:avLst>
          </a:prstGeom>
          <a:noFill/>
          <a:ln cap="flat" cmpd="sng" w="9525">
            <a:solidFill>
              <a:schemeClr val="dk2"/>
            </a:solidFill>
            <a:prstDash val="solid"/>
            <a:round/>
            <a:headEnd len="med" w="med" type="none"/>
            <a:tailEnd len="med" w="med" type="none"/>
          </a:ln>
        </p:spPr>
      </p:cxnSp>
      <p:cxnSp>
        <p:nvCxnSpPr>
          <p:cNvPr id="153" name="Google Shape;153;p21"/>
          <p:cNvCxnSpPr>
            <a:stCxn id="145" idx="2"/>
            <a:endCxn id="147" idx="0"/>
          </p:cNvCxnSpPr>
          <p:nvPr/>
        </p:nvCxnSpPr>
        <p:spPr>
          <a:xfrm flipH="1" rot="-5400000">
            <a:off x="4576500" y="2720715"/>
            <a:ext cx="433200" cy="10305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154" name="Google Shape;154;p21"/>
          <p:cNvCxnSpPr>
            <a:stCxn id="146" idx="2"/>
            <a:endCxn id="148" idx="0"/>
          </p:cNvCxnSpPr>
          <p:nvPr/>
        </p:nvCxnSpPr>
        <p:spPr>
          <a:xfrm rot="5400000">
            <a:off x="2740725" y="3901888"/>
            <a:ext cx="342900" cy="508500"/>
          </a:xfrm>
          <a:prstGeom prst="curvedConnector3">
            <a:avLst>
              <a:gd fmla="val 49991" name="adj1"/>
            </a:avLst>
          </a:prstGeom>
          <a:noFill/>
          <a:ln cap="flat" cmpd="sng" w="9525">
            <a:solidFill>
              <a:schemeClr val="dk2"/>
            </a:solidFill>
            <a:prstDash val="solid"/>
            <a:round/>
            <a:headEnd len="med" w="med" type="none"/>
            <a:tailEnd len="med" w="med" type="none"/>
          </a:ln>
        </p:spPr>
      </p:cxnSp>
      <p:cxnSp>
        <p:nvCxnSpPr>
          <p:cNvPr id="155" name="Google Shape;155;p21"/>
          <p:cNvCxnSpPr>
            <a:stCxn id="147" idx="2"/>
            <a:endCxn id="149" idx="0"/>
          </p:cNvCxnSpPr>
          <p:nvPr/>
        </p:nvCxnSpPr>
        <p:spPr>
          <a:xfrm flipH="1" rot="-5400000">
            <a:off x="5280525" y="4034525"/>
            <a:ext cx="361800" cy="306000"/>
          </a:xfrm>
          <a:prstGeom prst="curvedConnector3">
            <a:avLst>
              <a:gd fmla="val 49986" name="adj1"/>
            </a:avLst>
          </a:prstGeom>
          <a:noFill/>
          <a:ln cap="flat" cmpd="sng" w="9525">
            <a:solidFill>
              <a:schemeClr val="dk2"/>
            </a:solidFill>
            <a:prstDash val="solid"/>
            <a:round/>
            <a:headEnd len="med" w="med" type="none"/>
            <a:tailEnd len="med" w="med" type="none"/>
          </a:ln>
        </p:spPr>
      </p:cxnSp>
      <p:sp>
        <p:nvSpPr>
          <p:cNvPr id="156" name="Google Shape;156;p21"/>
          <p:cNvSpPr/>
          <p:nvPr/>
        </p:nvSpPr>
        <p:spPr>
          <a:xfrm>
            <a:off x="5756250" y="2383425"/>
            <a:ext cx="1808100" cy="707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a measurement of the quality of a clustering</a:t>
            </a:r>
            <a:endParaRPr sz="1200"/>
          </a:p>
        </p:txBody>
      </p:sp>
      <p:cxnSp>
        <p:nvCxnSpPr>
          <p:cNvPr id="157" name="Google Shape;157;p21"/>
          <p:cNvCxnSpPr>
            <a:stCxn id="156" idx="1"/>
            <a:endCxn id="145" idx="3"/>
          </p:cNvCxnSpPr>
          <p:nvPr/>
        </p:nvCxnSpPr>
        <p:spPr>
          <a:xfrm flipH="1">
            <a:off x="5321850" y="2737125"/>
            <a:ext cx="434400" cy="51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21"/>
          <p:cNvSpPr/>
          <p:nvPr/>
        </p:nvSpPr>
        <p:spPr>
          <a:xfrm>
            <a:off x="5382775" y="764200"/>
            <a:ext cx="1972200" cy="507900"/>
          </a:xfrm>
          <a:prstGeom prst="roundRect">
            <a:avLst>
              <a:gd fmla="val 17302"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Unsupervised learning</a:t>
            </a:r>
            <a:endParaRPr sz="1200"/>
          </a:p>
          <a:p>
            <a:pPr indent="0" lvl="0" marL="0" rtl="0" algn="ctr">
              <a:spcBef>
                <a:spcPts val="0"/>
              </a:spcBef>
              <a:spcAft>
                <a:spcPts val="0"/>
              </a:spcAft>
              <a:buNone/>
            </a:pPr>
            <a:r>
              <a:rPr lang="zh-TW" sz="1200"/>
              <a:t>(k-means/ k-mediods)</a:t>
            </a:r>
            <a:endParaRPr sz="1200"/>
          </a:p>
        </p:txBody>
      </p:sp>
      <p:cxnSp>
        <p:nvCxnSpPr>
          <p:cNvPr id="159" name="Google Shape;159;p21"/>
          <p:cNvCxnSpPr>
            <a:stCxn id="158" idx="1"/>
            <a:endCxn id="144" idx="3"/>
          </p:cNvCxnSpPr>
          <p:nvPr/>
        </p:nvCxnSpPr>
        <p:spPr>
          <a:xfrm rot="10800000">
            <a:off x="4932175" y="1018150"/>
            <a:ext cx="4506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1"/>
          <p:cNvSpPr/>
          <p:nvPr/>
        </p:nvSpPr>
        <p:spPr>
          <a:xfrm>
            <a:off x="7116250" y="4288800"/>
            <a:ext cx="1808100" cy="707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t>similarity&amp;disimilarity</a:t>
            </a:r>
            <a:endParaRPr sz="1200"/>
          </a:p>
        </p:txBody>
      </p:sp>
      <p:cxnSp>
        <p:nvCxnSpPr>
          <p:cNvPr id="161" name="Google Shape;161;p21"/>
          <p:cNvCxnSpPr>
            <a:stCxn id="160" idx="1"/>
            <a:endCxn id="140" idx="3"/>
          </p:cNvCxnSpPr>
          <p:nvPr/>
        </p:nvCxnSpPr>
        <p:spPr>
          <a:xfrm rot="10800000">
            <a:off x="6967150" y="4642500"/>
            <a:ext cx="149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