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2D827B-5A18-4F2F-8A74-B4D016949FB6}">
  <a:tblStyle styleId="{1D2D827B-5A18-4F2F-8A74-B4D016949F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97c5fa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97c5fa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98427a8d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98427a8d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98427a8d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98427a8d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96f5874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96f5874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998427a8d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998427a8d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98427a8d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998427a8d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96f58744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96f58744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97c5fa4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97c5fa4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98427a8d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98427a8d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97c5fa4c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97c5fa4c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98427a8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98427a8d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97c5fa4c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97c5fa4c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97c5fa4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97c5fa4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996f58744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996f58744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96f58744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96f58744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96f58744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96f58744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96f58744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96f58744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96f58744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96f58744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97c5fa4c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997c5fa4c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997c5fa4c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997c5fa4c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997c5fa4c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997c5fa4c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b3e852d7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b3e852d7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9b3e852d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9b3e852d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9b3e852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9b3e852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9b3e852d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9b3e852d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b3e852d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b3e852d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96f5874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96f5874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96f5874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96f5874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96f5874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96f5874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96f5874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96f5874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96f58744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96f58744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ulti-seasonal-time-series-decomposition-using-mstl-in-python-136630e67530" TargetMode="External"/><Relationship Id="rId7" Type="http://schemas.openxmlformats.org/officeDocument/2006/relationships/hyperlink" Target="https://www.sohu.com/a/464430438_1766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knews.cc/news/9pjjal8.amp" TargetMode="External"/><Relationship Id="rId5" Type="http://schemas.openxmlformats.org/officeDocument/2006/relationships/hyperlink" Target="https://towardsdatascience.com/how-to-forecast-time-series-with-multiple-seasonalities-23c77152347e" TargetMode="External"/><Relationship Id="rId4" Type="http://schemas.openxmlformats.org/officeDocument/2006/relationships/hyperlink" Target="https://yintingchou.com/posts/2017-05-03-bats-and-tbats-model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0299" y="781525"/>
            <a:ext cx="9053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880">
                <a:latin typeface="Times New Roman"/>
                <a:ea typeface="Times New Roman"/>
                <a:cs typeface="Times New Roman"/>
                <a:sym typeface="Times New Roman"/>
              </a:rPr>
              <a:t>MSTL:A Seasonal-Trend Decomposition Algorithm for Time Series with Multiple Seasonal Patterns (2021)</a:t>
            </a:r>
            <a:endParaRPr sz="38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Kasun Bandara, Rob J Hyndman, Christoph Bergmeir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854575" y="4189825"/>
            <a:ext cx="1289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報告者：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經碩二蔡呈昌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經碩二林靜宜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50" y="304800"/>
            <a:ext cx="6385810" cy="48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22"/>
          <p:cNvGraphicFramePr/>
          <p:nvPr/>
        </p:nvGraphicFramePr>
        <p:xfrm>
          <a:off x="6545900" y="556210"/>
          <a:ext cx="1645600" cy="3921300"/>
        </p:xfrm>
        <a:graphic>
          <a:graphicData uri="http://schemas.openxmlformats.org/drawingml/2006/table">
            <a:tbl>
              <a:tblPr>
                <a:noFill/>
                <a:tableStyleId>{1D2D827B-5A18-4F2F-8A74-B4D016949FB6}</a:tableStyleId>
              </a:tblPr>
              <a:tblGrid>
                <a:gridCol w="16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Electricity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Demand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Trend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Weekly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Daily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Remainder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8" name="Google Shape;128;p22"/>
          <p:cNvCxnSpPr/>
          <p:nvPr/>
        </p:nvCxnSpPr>
        <p:spPr>
          <a:xfrm rot="10800000" flipH="1">
            <a:off x="991200" y="555900"/>
            <a:ext cx="10800" cy="392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2"/>
          <p:cNvCxnSpPr/>
          <p:nvPr/>
        </p:nvCxnSpPr>
        <p:spPr>
          <a:xfrm rot="10800000" flipH="1">
            <a:off x="2038350" y="555900"/>
            <a:ext cx="10800" cy="392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2"/>
          <p:cNvCxnSpPr/>
          <p:nvPr/>
        </p:nvCxnSpPr>
        <p:spPr>
          <a:xfrm rot="10800000" flipH="1">
            <a:off x="3085500" y="555900"/>
            <a:ext cx="10800" cy="392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2"/>
          <p:cNvCxnSpPr/>
          <p:nvPr/>
        </p:nvCxnSpPr>
        <p:spPr>
          <a:xfrm rot="10800000" flipH="1">
            <a:off x="4132650" y="534600"/>
            <a:ext cx="10800" cy="392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2"/>
          <p:cNvCxnSpPr/>
          <p:nvPr/>
        </p:nvCxnSpPr>
        <p:spPr>
          <a:xfrm rot="10800000" flipH="1">
            <a:off x="5179800" y="555900"/>
            <a:ext cx="10800" cy="3921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2"/>
          <p:cNvSpPr txBox="1"/>
          <p:nvPr/>
        </p:nvSpPr>
        <p:spPr>
          <a:xfrm>
            <a:off x="744700" y="44778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1/1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1786500" y="44778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2/1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828300" y="44778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3/1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870100" y="44778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4/1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911900" y="44778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5/1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2131125" y="15600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summer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211050" y="156000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autumn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028688" y="304800"/>
            <a:ext cx="157200" cy="11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066925" y="203600"/>
            <a:ext cx="1994400" cy="330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Complex Seasonality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143000"/>
            <a:ext cx="51339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First Method: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MSTL: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ultiple 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easonal-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rend decomposition using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Allowing the decomposition of time series with multiple seasonal patterns.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 fast time series decomposition algorithm that is capable of handling time series with multiple seasonal cycles.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0" y="3034835"/>
            <a:ext cx="29718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158775" y="3460675"/>
            <a:ext cx="3150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S:seasonal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T:trend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R:remainder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n:the number of seasonal cycles in X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Second Method: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8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STR: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easonal-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rend decomposition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Use: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Covariation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75" y="2929913"/>
            <a:ext cx="30099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93350" y="3766400"/>
            <a:ext cx="34977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S:seasonal</a:t>
            </a:r>
            <a:endParaRPr sz="15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T:trend</a:t>
            </a:r>
            <a:endParaRPr sz="15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Z: covariates with coefficients φp,t</a:t>
            </a:r>
            <a:endParaRPr sz="15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R:remainder</a:t>
            </a:r>
            <a:endParaRPr sz="15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050" y="708050"/>
            <a:ext cx="51244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Third Method: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TBATS:</a:t>
            </a:r>
            <a:r>
              <a:rPr lang="zh-TW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rigonometric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Exponential Smoothing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State Space model with 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ox-Cox  transformation,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RMA errors, 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rend and 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easonal Components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Use: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autocorrelation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11700" y="3183775"/>
            <a:ext cx="46605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lt:local level in period t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s:seasonal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b:long-run trend;bt:short-run trend in period t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m:the period of T seasonal patterns (i=1,...T)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dt:ARMA(p,q) process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ε:</a:t>
            </a:r>
            <a:r>
              <a:rPr lang="zh-TW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Gaussian white-noise error term with zero mean</a:t>
            </a:r>
            <a:endParaRPr sz="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ki:the number of seasonal cycles in ki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r="49166"/>
          <a:stretch/>
        </p:blipFill>
        <p:spPr>
          <a:xfrm>
            <a:off x="5248794" y="295100"/>
            <a:ext cx="352000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763" y="3713200"/>
            <a:ext cx="36480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1097825" y="1264600"/>
            <a:ext cx="1528500" cy="26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5443400" y="4419125"/>
            <a:ext cx="3389400" cy="666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626325" y="1694950"/>
            <a:ext cx="2295900" cy="264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5386825" y="295100"/>
            <a:ext cx="3280800" cy="7227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416525" y="2075950"/>
            <a:ext cx="1320600" cy="2640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5386825" y="3001625"/>
            <a:ext cx="3280800" cy="6669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Fourth Method: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Prophet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Use: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holidays</a:t>
            </a:r>
            <a:r>
              <a:rPr lang="zh-TW" sz="13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579200" y="2824175"/>
            <a:ext cx="212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s:seasonal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g:trend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h:h</a:t>
            </a:r>
            <a:r>
              <a:rPr lang="zh-TW" sz="135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oliday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є:remainder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675" y="2319338"/>
            <a:ext cx="29146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root mean square error (RMSE)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025" y="1825922"/>
            <a:ext cx="27432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325" y="3397835"/>
            <a:ext cx="72866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Simulated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l="5209" t="19023" r="34291" b="49424"/>
          <a:stretch/>
        </p:blipFill>
        <p:spPr>
          <a:xfrm>
            <a:off x="403000" y="1152425"/>
            <a:ext cx="4621876" cy="4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4">
            <a:alphaModFix/>
          </a:blip>
          <a:srcRect l="1603"/>
          <a:stretch/>
        </p:blipFill>
        <p:spPr>
          <a:xfrm>
            <a:off x="479200" y="1600200"/>
            <a:ext cx="5595124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325" y="1600200"/>
            <a:ext cx="16383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200" y="1857375"/>
            <a:ext cx="25336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400" y="3173900"/>
            <a:ext cx="96237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7775" y="3189750"/>
            <a:ext cx="72104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600" y="3439975"/>
            <a:ext cx="292591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l="4799" t="52097" r="33585" b="12047"/>
          <a:stretch/>
        </p:blipFill>
        <p:spPr>
          <a:xfrm>
            <a:off x="403000" y="2684300"/>
            <a:ext cx="4706800" cy="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Simulated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Using two 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ata 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enerating </a:t>
            </a:r>
            <a:r>
              <a:rPr lang="zh-TW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rocesses (DGPs):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The deterministic DGP and the stochastic DGP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The deterministic components are generated by: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The stochastic components are generated by: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50" y="2498750"/>
            <a:ext cx="287233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975" y="2524125"/>
            <a:ext cx="39814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650" y="2797750"/>
            <a:ext cx="6438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650" y="3442775"/>
            <a:ext cx="23500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650" y="3468150"/>
            <a:ext cx="30480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4650" y="3430050"/>
            <a:ext cx="15906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0250" y="3712600"/>
            <a:ext cx="43053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9050" y="3701513"/>
            <a:ext cx="20019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25550" y="3731663"/>
            <a:ext cx="21621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583650" y="4238475"/>
            <a:ext cx="800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of daily data:150deterministic DGP + 150 stochastic DGP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of hourly data:150deterministic DGP + 150 stochastic DGP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Simulated Data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00" y="964825"/>
            <a:ext cx="67437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/>
          <p:nvPr/>
        </p:nvSpPr>
        <p:spPr>
          <a:xfrm>
            <a:off x="2682050" y="2057625"/>
            <a:ext cx="3793800" cy="319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569700" y="4002250"/>
            <a:ext cx="8004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The lengths of the daily and hourly time series are equivalent to 1096 days and 505 days respectively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(one observation more than three seasonal cycles of the highest available seasonality,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i.e., 365 * 3 + 1 for the daily data and 168 * 3 + 1 for the hourly data).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Country:Victoria, Australia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Data:the half-hourly electricity consumption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Period:149 days starting from 01 January 2012 (3601 hourly observations)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075" y="445025"/>
            <a:ext cx="6483775" cy="4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/>
          <p:nvPr/>
        </p:nvSpPr>
        <p:spPr>
          <a:xfrm>
            <a:off x="2564625" y="47387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8" name="Google Shape;238;p32"/>
          <p:cNvGraphicFramePr/>
          <p:nvPr/>
        </p:nvGraphicFramePr>
        <p:xfrm>
          <a:off x="7504775" y="6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{1D2D827B-5A18-4F2F-8A74-B4D016949FB6}</a:tableStyleId>
              </a:tblPr>
              <a:tblGrid>
                <a:gridCol w="108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σ^2=0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σ^2=0.025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σ^2=0.050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σ^2=0.075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00" y="366575"/>
            <a:ext cx="6300500" cy="47769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33"/>
          <p:cNvGraphicFramePr/>
          <p:nvPr/>
        </p:nvGraphicFramePr>
        <p:xfrm>
          <a:off x="7676225" y="42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{1D2D827B-5A18-4F2F-8A74-B4D016949FB6}</a:tableStyleId>
              </a:tblPr>
              <a:tblGrid>
                <a:gridCol w="108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σ^2=0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σ^2=0.01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σ^2=0.025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σ^2=0.050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σ^2=0.075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5" name="Google Shape;245;p33"/>
          <p:cNvSpPr/>
          <p:nvPr/>
        </p:nvSpPr>
        <p:spPr>
          <a:xfrm>
            <a:off x="2853950" y="4792325"/>
            <a:ext cx="8751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717550"/>
            <a:ext cx="767715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>
            <a:off x="3540950" y="18933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3540950" y="28420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3540950" y="37907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4812525" y="18933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4812525" y="28420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4812525" y="37907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6062675" y="23220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6062675" y="32618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6062675" y="42016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7612875" y="18933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7612875" y="32618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7612875" y="42016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1010850" y="48226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/>
          <p:cNvSpPr txBox="1"/>
          <p:nvPr/>
        </p:nvSpPr>
        <p:spPr>
          <a:xfrm>
            <a:off x="1755750" y="4732700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：min. RMSE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2082425" y="2088075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2082425" y="2516700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2082425" y="3078675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2082425" y="3507300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2082425" y="3993075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2082425" y="4421700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3076225" y="4835450"/>
            <a:ext cx="8199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3827450" y="4732700"/>
            <a:ext cx="46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：compare with MSTL is worse in the majority of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581025"/>
            <a:ext cx="7677150" cy="39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088" y="1473238"/>
            <a:ext cx="768667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/>
          <p:nvPr/>
        </p:nvSpPr>
        <p:spPr>
          <a:xfrm>
            <a:off x="2006225" y="2011875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5"/>
          <p:cNvSpPr/>
          <p:nvPr/>
        </p:nvSpPr>
        <p:spPr>
          <a:xfrm>
            <a:off x="2006225" y="2440500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/>
          <p:nvPr/>
        </p:nvSpPr>
        <p:spPr>
          <a:xfrm>
            <a:off x="2006225" y="2926275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2006225" y="3354900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2006225" y="3916875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5"/>
          <p:cNvSpPr/>
          <p:nvPr/>
        </p:nvSpPr>
        <p:spPr>
          <a:xfrm>
            <a:off x="2006225" y="4345500"/>
            <a:ext cx="48003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"/>
          <p:cNvSpPr/>
          <p:nvPr/>
        </p:nvSpPr>
        <p:spPr>
          <a:xfrm>
            <a:off x="934650" y="46702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1679550" y="4580300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：min. RMSE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3000025" y="4683050"/>
            <a:ext cx="8199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3751250" y="4580300"/>
            <a:ext cx="46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：compare with MSTL is worse in the majority of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3433775" y="174722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4775600" y="24405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5986625" y="22065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7572950" y="20118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3481950" y="27315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4775600" y="33549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5986625" y="31405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7572950" y="29262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3433775" y="3677088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4775600" y="43455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5986625" y="4131188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7572950" y="391687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566738"/>
            <a:ext cx="764857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/>
          <p:nvPr/>
        </p:nvSpPr>
        <p:spPr>
          <a:xfrm>
            <a:off x="934650" y="46702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1679550" y="4580300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：min. RMSE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3000025" y="4683050"/>
            <a:ext cx="8199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3751250" y="4580300"/>
            <a:ext cx="46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：compare with MSTL is worse in the majority of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3409625" y="2377050"/>
            <a:ext cx="35985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3409625" y="2148450"/>
            <a:ext cx="35985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3409625" y="3367650"/>
            <a:ext cx="35985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3409625" y="3139050"/>
            <a:ext cx="35985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3409625" y="4282050"/>
            <a:ext cx="35985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3409625" y="4053450"/>
            <a:ext cx="35985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3506050" y="16978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4657750" y="19198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5967425" y="19198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7512850" y="19537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3506050" y="26884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4657750" y="28342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5967425" y="28342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7512850" y="28681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3506050" y="36028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4657750" y="38248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5967425" y="36724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7512850" y="38587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566738"/>
            <a:ext cx="76485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63" y="1420850"/>
            <a:ext cx="759142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/>
          <p:nvPr/>
        </p:nvSpPr>
        <p:spPr>
          <a:xfrm>
            <a:off x="1010850" y="47464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1755750" y="4656500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：min. RMSE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3076225" y="4759250"/>
            <a:ext cx="8199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 txBox="1"/>
          <p:nvPr/>
        </p:nvSpPr>
        <p:spPr>
          <a:xfrm>
            <a:off x="3827450" y="4656500"/>
            <a:ext cx="46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：compare with MSTL is worse in the majority of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3409625" y="2377050"/>
            <a:ext cx="48522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3409625" y="2148450"/>
            <a:ext cx="48522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3409625" y="3291450"/>
            <a:ext cx="48522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3409625" y="3062850"/>
            <a:ext cx="48522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3409625" y="4282050"/>
            <a:ext cx="48522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3409625" y="4053450"/>
            <a:ext cx="4852200" cy="1947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3506050" y="16978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4657750" y="19198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5967425" y="19198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7512850" y="19198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506050" y="26395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657750" y="28342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5967425" y="28342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7512850" y="28681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3506050" y="428860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4657750" y="38248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5967425" y="35962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7512850" y="3858750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595438"/>
            <a:ext cx="762952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8"/>
          <p:cNvSpPr/>
          <p:nvPr/>
        </p:nvSpPr>
        <p:spPr>
          <a:xfrm>
            <a:off x="2914650" y="3246475"/>
            <a:ext cx="51864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 txBox="1"/>
          <p:nvPr/>
        </p:nvSpPr>
        <p:spPr>
          <a:xfrm>
            <a:off x="4241850" y="3842375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：min. RMSE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3518375" y="3945125"/>
            <a:ext cx="819900" cy="1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Real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The total computational cost (cost/seconds)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0" name="Google Shape;3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62100"/>
            <a:ext cx="73152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75" y="217650"/>
            <a:ext cx="7775650" cy="492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2" name="Google Shape;3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0" y="355125"/>
            <a:ext cx="8429625" cy="4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help us to understand time series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better forecasting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Seasonal Patterns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lower computational cost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long-term or short-term planning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1995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2301" b="1">
                <a:solidFill>
                  <a:schemeClr val="dk1"/>
                </a:solidFill>
              </a:rPr>
              <a:t>MSTL</a:t>
            </a:r>
            <a:endParaRPr sz="2301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https://towardsdatascience.com/multi-seasonal-time-series-decomposition-using-mstl-in-python-136630e67530</a:t>
            </a:r>
            <a:endParaRPr/>
          </a:p>
          <a:p>
            <a:pPr marL="457200" lvl="0" indent="-319953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2301" b="1">
                <a:solidFill>
                  <a:schemeClr val="dk1"/>
                </a:solidFill>
              </a:rPr>
              <a:t>STR</a:t>
            </a:r>
            <a:endParaRPr sz="2301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Dokumentov, A. andR. J. Hyndman. 2022. "STR: Seasonal-Trend Decomposition Using Regression" </a:t>
            </a:r>
            <a:r>
              <a:rPr lang="zh-TW" i="1">
                <a:latin typeface="Times New Roman"/>
                <a:ea typeface="Times New Roman"/>
                <a:cs typeface="Times New Roman"/>
                <a:sym typeface="Times New Roman"/>
              </a:rPr>
              <a:t>INFORMS Journal on Data Science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TW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(1), 50-62. </a:t>
            </a:r>
            <a:endParaRPr/>
          </a:p>
          <a:p>
            <a:pPr marL="457200" lvl="0" indent="-319953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2301" b="1">
                <a:solidFill>
                  <a:schemeClr val="dk1"/>
                </a:solidFill>
              </a:rPr>
              <a:t>TBATS</a:t>
            </a:r>
            <a:endParaRPr sz="2301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https://yintingchou.com/posts/2017-05-03-bats-and-tbats-model/</a:t>
            </a:r>
            <a:r>
              <a:rPr lang="zh-TW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https://towardsdatascience.com/how-to-forecast-time-series-with-multiple-seasonalities-23c77152347e</a:t>
            </a:r>
            <a:r>
              <a:rPr lang="zh-TW"/>
              <a:t> </a:t>
            </a:r>
            <a:endParaRPr/>
          </a:p>
          <a:p>
            <a:pPr marL="457200" lvl="0" indent="-319953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2301" b="1">
                <a:solidFill>
                  <a:schemeClr val="dk1"/>
                </a:solidFill>
              </a:rPr>
              <a:t>Prophet</a:t>
            </a:r>
            <a:endParaRPr sz="2301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https://kknews.cc/news/9pjjal8.amp</a:t>
            </a:r>
            <a:r>
              <a:rPr lang="zh-TW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https://www.sohu.com/a/464430438_176628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25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Hyndman;, R. J. andY. Khandakar. 2008. "Automatic Time Series Forecasting The forecast" </a:t>
            </a:r>
            <a:r>
              <a:rPr lang="zh-TW" i="1">
                <a:latin typeface="Times New Roman"/>
                <a:ea typeface="Times New Roman"/>
                <a:cs typeface="Times New Roman"/>
                <a:sym typeface="Times New Roman"/>
              </a:rPr>
              <a:t>Journal of Statistical Software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TW" i="1"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(3).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Dokumentov;, A. andR. J. Hyndman. 2015. "STR:A Seasonal-Trend Decomposition Procedure Based on Regression".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Wen;, Q., J. Gao;, X. Song;, L. Sun;, H. Xu; andS. Zhu. 2019. "RobustSTL: A robust Seasonal-Trend decomposition algorithm for long time series.", 8.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 sz="2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PAKYARDIM, Y. K. 2022. "Modeling Electricty Markets by Integrating".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Dokumentov, A. andR. J. Hyndman. 2022. "STR: Seasonal-Trend Decomposition Using Regression" </a:t>
            </a:r>
            <a:r>
              <a:rPr lang="zh-TW" i="1">
                <a:latin typeface="Times New Roman"/>
                <a:ea typeface="Times New Roman"/>
                <a:cs typeface="Times New Roman"/>
                <a:sym typeface="Times New Roman"/>
              </a:rPr>
              <a:t>INFORMS Journal on Data Science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TW" i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(1), 50-62.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Mishra;, A., R. Sriharsha; andS. Zhong. 2022. "OnlineSTL Scaling Time Series Decomposition by 100x", 9.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Traditional time sereis </a:t>
            </a:r>
            <a:r>
              <a:rPr lang="zh-TW" sz="2750">
                <a:latin typeface="Times New Roman"/>
                <a:ea typeface="Times New Roman"/>
                <a:cs typeface="Times New Roman"/>
                <a:sym typeface="Times New Roman"/>
              </a:rPr>
              <a:t>decomposition method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Seasonal-Trend decomposition using Loess, X-13-ARIMA-SEATS, X-12-ARIMA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Advantage:Robustness and efficiency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Disadvantage:Time series with a single seasonality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05813"/>
            <a:ext cx="792480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4114800" y="615550"/>
            <a:ext cx="664500" cy="2582400"/>
          </a:xfrm>
          <a:prstGeom prst="rect">
            <a:avLst/>
          </a:prstGeom>
          <a:solidFill>
            <a:srgbClr val="E2AA1F">
              <a:alpha val="4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6553200" y="615550"/>
            <a:ext cx="664500" cy="2582400"/>
          </a:xfrm>
          <a:prstGeom prst="rect">
            <a:avLst/>
          </a:prstGeom>
          <a:solidFill>
            <a:srgbClr val="E2AA1F">
              <a:alpha val="4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102650" y="4162400"/>
            <a:ext cx="664500" cy="313200"/>
          </a:xfrm>
          <a:prstGeom prst="rect">
            <a:avLst/>
          </a:prstGeom>
          <a:solidFill>
            <a:srgbClr val="E2AA1F">
              <a:alpha val="4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767150" y="4118900"/>
            <a:ext cx="48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：the average energy consumption in the weekends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102650" y="4550750"/>
            <a:ext cx="664500" cy="31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767150" y="4499900"/>
            <a:ext cx="48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：the average energy consumption in the weekdays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STL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1910000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 b="1">
                <a:latin typeface="Times New Roman"/>
                <a:ea typeface="Times New Roman"/>
                <a:cs typeface="Times New Roman"/>
                <a:sym typeface="Times New Roman"/>
              </a:rPr>
              <a:t>MSTL  algorithm</a:t>
            </a:r>
            <a:endParaRPr sz="25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575" y="1192775"/>
            <a:ext cx="1581150" cy="29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393350" y="28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{1D2D827B-5A18-4F2F-8A74-B4D016949FB6}</a:tableStyleId>
              </a:tblPr>
              <a:tblGrid>
                <a:gridCol w="77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625" y="2854185"/>
            <a:ext cx="297180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93350" y="3947050"/>
            <a:ext cx="6315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S:seasonal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T:trend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R:remainder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n:the number of seasonal cycles in 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body" idx="2"/>
          </p:nvPr>
        </p:nvSpPr>
        <p:spPr>
          <a:xfrm>
            <a:off x="4832400" y="2676800"/>
            <a:ext cx="3999900" cy="2381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If time series is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non-seasonal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Original time series (Yt)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= trend (Tt)  + remainder (Rt)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 				 subtract trend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remainder </a:t>
            </a:r>
            <a:endParaRPr sz="1800"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Friedman’s Super Smoother function: for non-seasonal time series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2676800"/>
            <a:ext cx="3999900" cy="2381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If time series is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seasonal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Use MSTL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(in next page)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6629275" y="4220350"/>
            <a:ext cx="225000" cy="26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400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The MSTL algorithm determines the number of distinct seasonal patterns available in the time series.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MSTL arranges the identified seasonal cycles in an ascending order.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347000" y="1691150"/>
            <a:ext cx="225000" cy="26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081400" y="2418125"/>
            <a:ext cx="225000" cy="26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719850" y="2408888"/>
            <a:ext cx="225000" cy="26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025" y="218175"/>
            <a:ext cx="4992601" cy="492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MSTL:STEP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311300"/>
            <a:ext cx="3426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Times New Roman"/>
                <a:ea typeface="Times New Roman"/>
                <a:cs typeface="Times New Roman"/>
                <a:sym typeface="Times New Roman"/>
              </a:rPr>
              <a:t>Notice: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The frequencies which are smaller than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of the length 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of the series are ignored.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The missing values of the time series are imputed using the </a:t>
            </a:r>
            <a:r>
              <a:rPr lang="zh-TW" sz="1800" b="1">
                <a:latin typeface="Times New Roman"/>
                <a:ea typeface="Times New Roman"/>
                <a:cs typeface="Times New Roman"/>
                <a:sym typeface="Times New Roman"/>
              </a:rPr>
              <a:t>na.interp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Box-Cox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yt=Tt+St(weekly)+St(daily)+Rt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159" y="-20600"/>
            <a:ext cx="75340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MSTL:STEP 2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818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The rate of seasonal variation is controlled by the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s.window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parameter.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a smaller value:the seasonal pattern evolves quickly.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a higher value:the seasonal pattern is constant over time.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Microsoft Office PowerPoint</Application>
  <PresentationFormat>如螢幕大小 (16:9)</PresentationFormat>
  <Paragraphs>152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DFKai-SB</vt:lpstr>
      <vt:lpstr>Arial</vt:lpstr>
      <vt:lpstr>Times New Roman</vt:lpstr>
      <vt:lpstr>Simple Light</vt:lpstr>
      <vt:lpstr>MSTL:A Seasonal-Trend Decomposition Algorithm for Time Series with Multiple Seasonal Patterns (2021)</vt:lpstr>
      <vt:lpstr>Data source</vt:lpstr>
      <vt:lpstr>Motivation</vt:lpstr>
      <vt:lpstr>Traditional time sereis decomposition method</vt:lpstr>
      <vt:lpstr>PowerPoint 簡報</vt:lpstr>
      <vt:lpstr>STL algorithm</vt:lpstr>
      <vt:lpstr>Friedman’s Super Smoother function: for non-seasonal time series</vt:lpstr>
      <vt:lpstr>MSTL:STEP 1</vt:lpstr>
      <vt:lpstr>MSTL:STEP 2</vt:lpstr>
      <vt:lpstr>PowerPoint 簡報</vt:lpstr>
      <vt:lpstr>Complex Seasonality</vt:lpstr>
      <vt:lpstr>First Method:</vt:lpstr>
      <vt:lpstr>Second Method:</vt:lpstr>
      <vt:lpstr>Third Method:</vt:lpstr>
      <vt:lpstr>Fourth Method:</vt:lpstr>
      <vt:lpstr> root mean square error (RMSE)</vt:lpstr>
      <vt:lpstr>Simulated Data</vt:lpstr>
      <vt:lpstr>Simulated Data</vt:lpstr>
      <vt:lpstr>Simulated Data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Real data</vt:lpstr>
      <vt:lpstr>The total computational cost (cost/seconds)</vt:lpstr>
      <vt:lpstr>PowerPoint 簡報</vt:lpstr>
      <vt:lpstr>PowerPoint 簡報</vt:lpstr>
      <vt:lpstr>Reference</vt:lpstr>
      <vt:lpstr>Recommendation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MSTL:A Seasonal-Trend Decomposition Algorithm for Time Series with Multiple Seasonal Patterns (2021)</dc:title>
  <cp:lastModifiedBy>Tsai Roy</cp:lastModifiedBy>
  <cp:revision>1</cp:revision>
  <dcterms:modified xsi:type="dcterms:W3CDTF">2022-12-06T05:25:35Z</dcterms:modified>
</cp:coreProperties>
</file>