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81" r:id="rId2"/>
    <p:sldId id="282" r:id="rId3"/>
    <p:sldId id="283" r:id="rId4"/>
    <p:sldId id="324" r:id="rId5"/>
    <p:sldId id="297" r:id="rId6"/>
    <p:sldId id="306" r:id="rId7"/>
    <p:sldId id="304" r:id="rId8"/>
    <p:sldId id="287" r:id="rId9"/>
    <p:sldId id="303" r:id="rId10"/>
    <p:sldId id="284" r:id="rId11"/>
    <p:sldId id="301" r:id="rId12"/>
    <p:sldId id="307" r:id="rId13"/>
    <p:sldId id="308" r:id="rId14"/>
    <p:sldId id="300" r:id="rId15"/>
    <p:sldId id="310" r:id="rId16"/>
    <p:sldId id="292" r:id="rId17"/>
    <p:sldId id="285" r:id="rId18"/>
    <p:sldId id="293" r:id="rId19"/>
    <p:sldId id="294" r:id="rId20"/>
    <p:sldId id="295" r:id="rId21"/>
    <p:sldId id="296" r:id="rId22"/>
    <p:sldId id="312" r:id="rId23"/>
    <p:sldId id="313" r:id="rId24"/>
    <p:sldId id="314" r:id="rId25"/>
    <p:sldId id="315" r:id="rId26"/>
    <p:sldId id="316" r:id="rId27"/>
    <p:sldId id="305" r:id="rId28"/>
    <p:sldId id="317" r:id="rId29"/>
    <p:sldId id="318" r:id="rId30"/>
    <p:sldId id="309" r:id="rId31"/>
    <p:sldId id="319" r:id="rId32"/>
    <p:sldId id="311" r:id="rId33"/>
    <p:sldId id="286" r:id="rId34"/>
    <p:sldId id="322" r:id="rId35"/>
    <p:sldId id="320" r:id="rId36"/>
    <p:sldId id="321" r:id="rId3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b121a874c03483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EF6"/>
    <a:srgbClr val="F4F6F5"/>
    <a:srgbClr val="7F7F7F"/>
    <a:srgbClr val="EBE5BD"/>
    <a:srgbClr val="FFDE70"/>
    <a:srgbClr val="FFFD01"/>
    <a:srgbClr val="404040"/>
    <a:srgbClr val="006FFF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D5675-36DD-4EB1-92F8-BBD6F1977E0A}" v="1" dt="2022-11-21T09:24:14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4" autoAdjust="0"/>
  </p:normalViewPr>
  <p:slideViewPr>
    <p:cSldViewPr snapToGrid="0">
      <p:cViewPr varScale="1">
        <p:scale>
          <a:sx n="59" d="100"/>
          <a:sy n="59" d="100"/>
        </p:scale>
        <p:origin x="924" y="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7F682-628D-43C4-BF4B-EA6DF90D5CC0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ECF63-4B02-4534-A165-ED4B355A90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2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ECF63-4B02-4534-A165-ED4B355A90F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3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442432" y="-2921459"/>
            <a:ext cx="11293094" cy="3867150"/>
            <a:chOff x="1790700" y="1181100"/>
            <a:chExt cx="8591550" cy="3867150"/>
          </a:xfrm>
        </p:grpSpPr>
        <p:sp>
          <p:nvSpPr>
            <p:cNvPr id="8" name="圆角矩形 7"/>
            <p:cNvSpPr/>
            <p:nvPr/>
          </p:nvSpPr>
          <p:spPr>
            <a:xfrm>
              <a:off x="2095500" y="1485900"/>
              <a:ext cx="7940062" cy="3562350"/>
            </a:xfrm>
            <a:prstGeom prst="roundRect">
              <a:avLst>
                <a:gd name="adj" fmla="val 18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943100" y="1333500"/>
              <a:ext cx="8247052" cy="3562350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790700" y="1181100"/>
              <a:ext cx="8591550" cy="3562350"/>
            </a:xfrm>
            <a:prstGeom prst="roundRect">
              <a:avLst>
                <a:gd name="adj" fmla="val 1834"/>
              </a:avLst>
            </a:prstGeom>
            <a:pattFill prst="pct5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5787353" y="716242"/>
            <a:ext cx="603251" cy="133627"/>
            <a:chOff x="2273300" y="968237"/>
            <a:chExt cx="603251" cy="133627"/>
          </a:xfrm>
        </p:grpSpPr>
        <p:sp>
          <p:nvSpPr>
            <p:cNvPr id="13" name="椭圆 12"/>
            <p:cNvSpPr/>
            <p:nvPr/>
          </p:nvSpPr>
          <p:spPr>
            <a:xfrm>
              <a:off x="2273300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508112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742924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-15240" y="-3178629"/>
            <a:ext cx="12207240" cy="3178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2095500" y="1485900"/>
            <a:ext cx="8591550" cy="3562350"/>
          </a:xfrm>
          <a:prstGeom prst="roundRect">
            <a:avLst>
              <a:gd name="adj" fmla="val 183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943100" y="1333500"/>
            <a:ext cx="8591550" cy="3562350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300348" y="4416788"/>
            <a:ext cx="2638324" cy="821779"/>
          </a:xfrm>
          <a:prstGeom prst="roundRect">
            <a:avLst>
              <a:gd name="adj" fmla="val 9468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790700" y="1181100"/>
            <a:ext cx="8591550" cy="3562350"/>
          </a:xfrm>
          <a:prstGeom prst="roundRect">
            <a:avLst>
              <a:gd name="adj" fmla="val 1834"/>
            </a:avLst>
          </a:prstGeom>
          <a:pattFill prst="pct5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273300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508112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742924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943100" y="1380283"/>
            <a:ext cx="463827" cy="3255217"/>
            <a:chOff x="1943100" y="1380283"/>
            <a:chExt cx="665439" cy="3255217"/>
          </a:xfrm>
        </p:grpSpPr>
        <p:cxnSp>
          <p:nvCxnSpPr>
            <p:cNvPr id="59" name="直接连接符 58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9656835" y="1380283"/>
            <a:ext cx="636010" cy="3255217"/>
            <a:chOff x="1943100" y="1380283"/>
            <a:chExt cx="665439" cy="3255217"/>
          </a:xfrm>
        </p:grpSpPr>
        <p:cxnSp>
          <p:nvCxnSpPr>
            <p:cNvPr id="85" name="直接连接符 84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8924608" y="3617888"/>
            <a:ext cx="489906" cy="526780"/>
            <a:chOff x="9957840" y="4906163"/>
            <a:chExt cx="326044" cy="329903"/>
          </a:xfrm>
        </p:grpSpPr>
        <p:sp>
          <p:nvSpPr>
            <p:cNvPr id="91" name="圆角矩形 90"/>
            <p:cNvSpPr/>
            <p:nvPr/>
          </p:nvSpPr>
          <p:spPr>
            <a:xfrm>
              <a:off x="995784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0089175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22051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2425926" y="1905546"/>
            <a:ext cx="7264175" cy="2126704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392529" y="1920240"/>
            <a:ext cx="735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i="0" dirty="0">
                <a:solidFill>
                  <a:srgbClr val="505050"/>
                </a:solidFill>
                <a:effectLst/>
                <a:latin typeface="NexusSerif"/>
              </a:rPr>
              <a:t>Treating and Pruning</a:t>
            </a:r>
          </a:p>
        </p:txBody>
      </p:sp>
      <p:sp>
        <p:nvSpPr>
          <p:cNvPr id="56" name="矩形 55"/>
          <p:cNvSpPr/>
          <p:nvPr/>
        </p:nvSpPr>
        <p:spPr>
          <a:xfrm>
            <a:off x="2301774" y="3169921"/>
            <a:ext cx="75694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solidFill>
                  <a:srgbClr val="505050"/>
                </a:solidFill>
                <a:effectLst/>
                <a:latin typeface="NexusSerif"/>
              </a:rPr>
              <a:t>forecasting model selection and combination </a:t>
            </a:r>
          </a:p>
          <a:p>
            <a:pPr algn="ctr"/>
            <a:r>
              <a:rPr lang="en-US" altLang="zh-TW" sz="2400" b="1" i="0" dirty="0">
                <a:solidFill>
                  <a:srgbClr val="505050"/>
                </a:solidFill>
                <a:effectLst/>
                <a:latin typeface="NexusSerif"/>
              </a:rPr>
              <a:t>using prediction intervals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1052453" y="5808494"/>
            <a:ext cx="2746152" cy="1580714"/>
            <a:chOff x="10486405" y="-306263"/>
            <a:chExt cx="2746152" cy="1580714"/>
          </a:xfrm>
        </p:grpSpPr>
        <p:cxnSp>
          <p:nvCxnSpPr>
            <p:cNvPr id="33" name="直接连接符 32"/>
            <p:cNvCxnSpPr/>
            <p:nvPr/>
          </p:nvCxnSpPr>
          <p:spPr>
            <a:xfrm flipH="1">
              <a:off x="11598269" y="-133676"/>
              <a:ext cx="1459384" cy="1408127"/>
            </a:xfrm>
            <a:prstGeom prst="line">
              <a:avLst/>
            </a:prstGeom>
            <a:ln w="38100">
              <a:gradFill>
                <a:gsLst>
                  <a:gs pos="0">
                    <a:schemeClr val="tx1">
                      <a:lumMod val="95000"/>
                      <a:lumOff val="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0486405" y="-306263"/>
              <a:ext cx="1459384" cy="1408127"/>
            </a:xfrm>
            <a:prstGeom prst="line">
              <a:avLst/>
            </a:prstGeom>
            <a:ln w="38100">
              <a:gradFill>
                <a:gsLst>
                  <a:gs pos="0">
                    <a:schemeClr val="tx1">
                      <a:lumMod val="95000"/>
                      <a:lumOff val="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12502864" y="352492"/>
              <a:ext cx="729693" cy="704064"/>
            </a:xfrm>
            <a:prstGeom prst="line">
              <a:avLst/>
            </a:prstGeom>
            <a:ln w="38100">
              <a:gradFill>
                <a:gsLst>
                  <a:gs pos="19000">
                    <a:schemeClr val="tx1">
                      <a:lumMod val="85000"/>
                      <a:lumOff val="1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11128645" y="-306263"/>
              <a:ext cx="1459384" cy="1408127"/>
            </a:xfrm>
            <a:prstGeom prst="line">
              <a:avLst/>
            </a:prstGeom>
            <a:ln w="38100">
              <a:gradFill>
                <a:gsLst>
                  <a:gs pos="0">
                    <a:schemeClr val="tx1">
                      <a:lumMod val="95000"/>
                      <a:lumOff val="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E090120A-38F2-5856-32D9-6CC624BA2304}"/>
              </a:ext>
            </a:extLst>
          </p:cNvPr>
          <p:cNvSpPr/>
          <p:nvPr/>
        </p:nvSpPr>
        <p:spPr>
          <a:xfrm>
            <a:off x="1691410" y="5264932"/>
            <a:ext cx="493799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阿里巴巴普惠体 2.0 55 Regular" panose="00020600040101010101" pitchFamily="18" charset="-122"/>
              </a:rPr>
              <a:t>組員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阿里巴巴普惠体 2.0 55 Regular" panose="00020600040101010101" pitchFamily="18" charset="-122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阿里巴巴普惠体 2.0 55 Regular" panose="00020600040101010101" pitchFamily="18" charset="-122"/>
              </a:rPr>
              <a:t> 經碩一 劉軒宇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阿里巴巴普惠体 2.0 55 Regular" panose="00020600040101010101" pitchFamily="18" charset="-122"/>
            </a:endParaRPr>
          </a:p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阿里巴巴普惠体 2.0 55 Regular" panose="00020600040101010101" pitchFamily="18" charset="-122"/>
              </a:rPr>
              <a:t>      經碩一 游棫棨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阿里巴巴普惠体 2.0 55 Regular" panose="00020600040101010101" pitchFamily="18" charset="-122"/>
            </a:endParaRPr>
          </a:p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阿里巴巴普惠体 2.0 55 Regular" panose="00020600040101010101" pitchFamily="18" charset="-122"/>
              </a:rPr>
              <a:t>      經碩一 林鼎文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585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2095500" y="1485900"/>
            <a:ext cx="8591550" cy="3562350"/>
          </a:xfrm>
          <a:prstGeom prst="roundRect">
            <a:avLst>
              <a:gd name="adj" fmla="val 183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943100" y="1333500"/>
            <a:ext cx="8591550" cy="3562350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790700" y="1181100"/>
            <a:ext cx="8591550" cy="3562350"/>
          </a:xfrm>
          <a:prstGeom prst="roundRect">
            <a:avLst>
              <a:gd name="adj" fmla="val 1834"/>
            </a:avLst>
          </a:prstGeom>
          <a:pattFill prst="pct5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425926" y="2764578"/>
            <a:ext cx="7264175" cy="1304408"/>
          </a:xfrm>
          <a:prstGeom prst="roundRect">
            <a:avLst>
              <a:gd name="adj" fmla="val 1834"/>
            </a:avLst>
          </a:prstGeom>
          <a:solidFill>
            <a:schemeClr val="bg1">
              <a:lumMod val="50000"/>
              <a:alpha val="28000"/>
            </a:schemeClr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273300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508112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742924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943100" y="1380283"/>
            <a:ext cx="463827" cy="3255217"/>
            <a:chOff x="1943100" y="1380283"/>
            <a:chExt cx="665439" cy="3255217"/>
          </a:xfrm>
        </p:grpSpPr>
        <p:cxnSp>
          <p:nvCxnSpPr>
            <p:cNvPr id="59" name="直接连接符 58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9656835" y="1380283"/>
            <a:ext cx="636010" cy="3255217"/>
            <a:chOff x="1943100" y="1380283"/>
            <a:chExt cx="665439" cy="3255217"/>
          </a:xfrm>
        </p:grpSpPr>
        <p:cxnSp>
          <p:nvCxnSpPr>
            <p:cNvPr id="85" name="直接连接符 84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8924608" y="2853733"/>
            <a:ext cx="489906" cy="526780"/>
            <a:chOff x="9957840" y="4906163"/>
            <a:chExt cx="326044" cy="329903"/>
          </a:xfrm>
        </p:grpSpPr>
        <p:sp>
          <p:nvSpPr>
            <p:cNvPr id="91" name="圆角矩形 90"/>
            <p:cNvSpPr/>
            <p:nvPr/>
          </p:nvSpPr>
          <p:spPr>
            <a:xfrm>
              <a:off x="995784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0089175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22051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2425926" y="1934574"/>
            <a:ext cx="7264175" cy="1304408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270609" y="2161468"/>
            <a:ext cx="735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Methods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240277" y="1044372"/>
            <a:ext cx="1711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02</a:t>
            </a:r>
            <a:endParaRPr lang="zh-CN" altLang="en-US" sz="5400" dirty="0">
              <a:latin typeface="江城斜黑体 900W" panose="020B0A00000000000000" pitchFamily="34" charset="-122"/>
              <a:ea typeface="江城斜黑体 900W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74F2E-4392-31BB-0CBC-E1F861E2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8295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Treating in ETS model selection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7C17DA9-9BF6-96D9-EF57-E82C8F010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6725" y="1039923"/>
            <a:ext cx="7019749" cy="5141802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5644227-01A0-A801-A89B-F6A6032A8012}"/>
              </a:ext>
            </a:extLst>
          </p:cNvPr>
          <p:cNvSpPr txBox="1"/>
          <p:nvPr/>
        </p:nvSpPr>
        <p:spPr>
          <a:xfrm>
            <a:off x="128975" y="1039923"/>
            <a:ext cx="4857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The shaded area represents the </a:t>
            </a:r>
            <a:r>
              <a:rPr lang="en-US" altLang="zh-TW" sz="2400" b="1" dirty="0">
                <a:highlight>
                  <a:srgbClr val="FFFF00"/>
                </a:highlight>
              </a:rPr>
              <a:t>bound </a:t>
            </a:r>
            <a:r>
              <a:rPr lang="en-US" altLang="zh-TW" sz="2400" b="1" dirty="0" err="1">
                <a:highlight>
                  <a:srgbClr val="FFFF00"/>
                </a:highlight>
              </a:rPr>
              <a:t>aries</a:t>
            </a:r>
            <a:r>
              <a:rPr lang="en-US" altLang="zh-TW" sz="2400" b="1" dirty="0">
                <a:highlight>
                  <a:srgbClr val="FFFF00"/>
                </a:highlight>
              </a:rPr>
              <a:t>/range of the ± 1.5 × IQR.</a:t>
            </a:r>
            <a:endParaRPr lang="zh-TW" altLang="en-US" sz="2400" b="1" dirty="0">
              <a:highlight>
                <a:srgbClr val="FFFF00"/>
              </a:highlight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C1F577A-BD7F-D193-E70C-D9F9BC7BEEAF}"/>
              </a:ext>
            </a:extLst>
          </p:cNvPr>
          <p:cNvSpPr/>
          <p:nvPr/>
        </p:nvSpPr>
        <p:spPr>
          <a:xfrm>
            <a:off x="10825145" y="2651210"/>
            <a:ext cx="900130" cy="48251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70BB8C0-14EF-4145-5936-B48BAEF15DA1}"/>
              </a:ext>
            </a:extLst>
          </p:cNvPr>
          <p:cNvSpPr/>
          <p:nvPr/>
        </p:nvSpPr>
        <p:spPr>
          <a:xfrm>
            <a:off x="10863245" y="3241759"/>
            <a:ext cx="900130" cy="48251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AF281C3-FF71-B965-ACA5-CE1A700DFA7E}"/>
              </a:ext>
            </a:extLst>
          </p:cNvPr>
          <p:cNvSpPr/>
          <p:nvPr/>
        </p:nvSpPr>
        <p:spPr>
          <a:xfrm>
            <a:off x="10863245" y="3689435"/>
            <a:ext cx="900130" cy="48251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FC5D5A-A28F-FD8E-2EF9-26A572703359}"/>
              </a:ext>
            </a:extLst>
          </p:cNvPr>
          <p:cNvSpPr txBox="1"/>
          <p:nvPr/>
        </p:nvSpPr>
        <p:spPr>
          <a:xfrm>
            <a:off x="289398" y="2902893"/>
            <a:ext cx="4615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ETS ( M, N, M )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ETS (M, Ad, M)   </a:t>
            </a:r>
            <a:r>
              <a:rPr lang="en-US" altLang="zh-TW" sz="2400" dirty="0"/>
              <a:t>are discarded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ETS ( M, A, M ) </a:t>
            </a:r>
          </a:p>
          <a:p>
            <a:endParaRPr lang="en-US" altLang="zh-TW" sz="2400" dirty="0"/>
          </a:p>
          <a:p>
            <a:r>
              <a:rPr lang="en-US" altLang="zh-TW" sz="2400" dirty="0"/>
              <a:t>left with 12 competing ETS forms for model selection.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390C3DB-F34C-3E2C-9A99-B08DD656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52" y="146006"/>
            <a:ext cx="5789095" cy="6711994"/>
          </a:xfrm>
          <a:prstGeom prst="rect">
            <a:avLst/>
          </a:prstGeom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4A4DA8A-A254-C02E-4551-A7FEC5D58430}"/>
              </a:ext>
            </a:extLst>
          </p:cNvPr>
          <p:cNvSpPr txBox="1"/>
          <p:nvPr/>
        </p:nvSpPr>
        <p:spPr>
          <a:xfrm>
            <a:off x="613650" y="1235133"/>
            <a:ext cx="2479040" cy="66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J </a:t>
            </a:r>
            <a:r>
              <a:rPr lang="zh-TW" altLang="en-US" b="1" dirty="0">
                <a:solidFill>
                  <a:srgbClr val="FF0000"/>
                </a:solidFill>
              </a:rPr>
              <a:t>代表 </a:t>
            </a:r>
            <a:r>
              <a:rPr lang="en-US" altLang="zh-TW" b="1" dirty="0">
                <a:solidFill>
                  <a:srgbClr val="FF0000"/>
                </a:solidFill>
              </a:rPr>
              <a:t>ETS </a:t>
            </a:r>
            <a:r>
              <a:rPr lang="zh-TW" altLang="en-US" b="1" dirty="0">
                <a:solidFill>
                  <a:srgbClr val="FF0000"/>
                </a:solidFill>
              </a:rPr>
              <a:t>中默認估計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>15</a:t>
            </a:r>
            <a:r>
              <a:rPr lang="zh-TW" altLang="en-US" b="1" dirty="0">
                <a:solidFill>
                  <a:srgbClr val="FF0000"/>
                </a:solidFill>
              </a:rPr>
              <a:t>種模型形式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133695D-80F4-3165-14DB-DC6E7412D904}"/>
              </a:ext>
            </a:extLst>
          </p:cNvPr>
          <p:cNvSpPr/>
          <p:nvPr/>
        </p:nvSpPr>
        <p:spPr>
          <a:xfrm>
            <a:off x="3128944" y="679534"/>
            <a:ext cx="1392330" cy="78194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75CAC67-38D1-B65B-70CC-6748A7431174}"/>
              </a:ext>
            </a:extLst>
          </p:cNvPr>
          <p:cNvSpPr/>
          <p:nvPr/>
        </p:nvSpPr>
        <p:spPr>
          <a:xfrm>
            <a:off x="4767524" y="4007700"/>
            <a:ext cx="1392330" cy="781940"/>
          </a:xfrm>
          <a:prstGeom prst="ellipse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021C2B-A729-D0FB-F0D8-F67CE2464D5E}"/>
              </a:ext>
            </a:extLst>
          </p:cNvPr>
          <p:cNvSpPr txBox="1"/>
          <p:nvPr/>
        </p:nvSpPr>
        <p:spPr>
          <a:xfrm>
            <a:off x="4564244" y="502920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PI </a:t>
            </a:r>
            <a:r>
              <a:rPr lang="zh-TW" altLang="en-US" b="1" dirty="0">
                <a:solidFill>
                  <a:srgbClr val="00B050"/>
                </a:solidFill>
              </a:rPr>
              <a:t>代表預測區間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9D3C9F6-2638-59F1-4606-2AB8B9EAE709}"/>
              </a:ext>
            </a:extLst>
          </p:cNvPr>
          <p:cNvSpPr/>
          <p:nvPr/>
        </p:nvSpPr>
        <p:spPr>
          <a:xfrm>
            <a:off x="7670725" y="3900254"/>
            <a:ext cx="1392330" cy="781940"/>
          </a:xfrm>
          <a:prstGeom prst="ellipse">
            <a:avLst/>
          </a:prstGeom>
          <a:noFill/>
          <a:ln w="47625">
            <a:solidFill>
              <a:srgbClr val="019EF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E1889EC-90CF-433E-FEDC-0179E593404A}"/>
              </a:ext>
            </a:extLst>
          </p:cNvPr>
          <p:cNvSpPr txBox="1"/>
          <p:nvPr/>
        </p:nvSpPr>
        <p:spPr>
          <a:xfrm>
            <a:off x="9248711" y="3829559"/>
            <a:ext cx="208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  <a:highlight>
                  <a:srgbClr val="FFFF00"/>
                </a:highlight>
              </a:rPr>
              <a:t>(- j )</a:t>
            </a:r>
          </a:p>
          <a:p>
            <a:r>
              <a:rPr lang="zh-TW" altLang="en-US" b="1" dirty="0">
                <a:solidFill>
                  <a:srgbClr val="00B0F0"/>
                </a:solidFill>
              </a:rPr>
              <a:t>代表處理過程中所</a:t>
            </a:r>
            <a:endParaRPr lang="en-US" altLang="zh-TW" b="1" dirty="0">
              <a:solidFill>
                <a:srgbClr val="00B0F0"/>
              </a:solidFill>
            </a:endParaRPr>
          </a:p>
          <a:p>
            <a:r>
              <a:rPr lang="zh-TW" altLang="en-US" b="1" dirty="0">
                <a:solidFill>
                  <a:srgbClr val="00B0F0"/>
                </a:solidFill>
              </a:rPr>
              <a:t>丟棄之模型形式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F82798-BD3A-FC0C-CEBB-9E1AAC223A49}"/>
              </a:ext>
            </a:extLst>
          </p:cNvPr>
          <p:cNvSpPr/>
          <p:nvPr/>
        </p:nvSpPr>
        <p:spPr>
          <a:xfrm>
            <a:off x="60143" y="4957470"/>
            <a:ext cx="32440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not “PF”?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CD6358E-A370-4BCB-D3A8-8984078F9ED9}"/>
              </a:ext>
            </a:extLst>
          </p:cNvPr>
          <p:cNvCxnSpPr/>
          <p:nvPr/>
        </p:nvCxnSpPr>
        <p:spPr>
          <a:xfrm flipV="1">
            <a:off x="3281680" y="4007700"/>
            <a:ext cx="1210056" cy="949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1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9" grpId="0"/>
      <p:bldP spid="11" grpId="0" animBg="1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5A8DA-CEA2-CB49-7417-3B6D289D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</a:rPr>
              <a:t>Treating in ETS model combination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C345155-6795-9DD9-1DC2-E8CC8B4B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“</a:t>
            </a:r>
            <a:r>
              <a:rPr lang="en-US" altLang="zh-TW" sz="2400" dirty="0" err="1">
                <a:highlight>
                  <a:srgbClr val="FFFF00"/>
                </a:highlight>
              </a:rPr>
              <a:t>AICc</a:t>
            </a:r>
            <a:r>
              <a:rPr lang="en-US" altLang="zh-TW" sz="2400" dirty="0">
                <a:highlight>
                  <a:srgbClr val="FFFF00"/>
                </a:highlight>
              </a:rPr>
              <a:t> weighted average</a:t>
            </a:r>
            <a:r>
              <a:rPr lang="en-US" altLang="zh-TW" sz="2400" dirty="0"/>
              <a:t>” variation</a:t>
            </a:r>
          </a:p>
          <a:p>
            <a:r>
              <a:rPr lang="en-US" altLang="zh-TW" sz="2400" dirty="0"/>
              <a:t>weighted averages of PFs from all smoothing models investigated, with weights corresponding to the differences from each model </a:t>
            </a:r>
            <a:r>
              <a:rPr lang="en-US" altLang="zh-TW" sz="2400" dirty="0" err="1"/>
              <a:t>AICc</a:t>
            </a:r>
            <a:r>
              <a:rPr lang="en-US" altLang="zh-TW" sz="2400" dirty="0"/>
              <a:t> to the minimal </a:t>
            </a:r>
            <a:r>
              <a:rPr lang="en-US" altLang="zh-TW" sz="2400" dirty="0" err="1"/>
              <a:t>AICc</a:t>
            </a:r>
            <a:r>
              <a:rPr lang="en-US" altLang="zh-TW" sz="2400" dirty="0"/>
              <a:t> model</a:t>
            </a:r>
          </a:p>
          <a:p>
            <a:endParaRPr lang="en-US" sz="2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CE59AA7-318E-E93B-38B4-0EB398A6B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1"/>
          <a:stretch/>
        </p:blipFill>
        <p:spPr>
          <a:xfrm>
            <a:off x="2981026" y="4318000"/>
            <a:ext cx="6096002" cy="12218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76DCB59-8440-9D8F-1B6B-EEDFC70B6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433" y="5959252"/>
            <a:ext cx="6069134" cy="4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7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E6711-B735-D750-1FA6-623F4229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-381000"/>
            <a:ext cx="10515600" cy="1554480"/>
          </a:xfrm>
        </p:spPr>
        <p:txBody>
          <a:bodyPr/>
          <a:lstStyle/>
          <a:p>
            <a:pPr algn="ctr"/>
            <a:r>
              <a:rPr lang="en-US" altLang="zh-TW" b="1" dirty="0"/>
              <a:t>Pruning in model combination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91D17A-152D-BD42-05B9-5B443478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1292224"/>
            <a:ext cx="10515600" cy="4864735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The rationale behind pruning is quite similar to treating. The main difference is that now we aim at </a:t>
            </a:r>
            <a:r>
              <a:rPr lang="en-US" altLang="zh-TW" sz="3200" dirty="0" err="1"/>
              <a:t>subsetting</a:t>
            </a:r>
            <a:r>
              <a:rPr lang="en-US" altLang="zh-TW" sz="3200" dirty="0"/>
              <a:t> the pool of forecasts to be combined.</a:t>
            </a:r>
          </a:p>
          <a:p>
            <a:endParaRPr lang="en-US" altLang="zh-TW" sz="3200" dirty="0"/>
          </a:p>
          <a:p>
            <a:r>
              <a:rPr lang="en-US" altLang="zh-TW" sz="3200" dirty="0"/>
              <a:t>A feature selection strategy to improve the quality of PIs and PFs of any forecast combination method.</a:t>
            </a:r>
          </a:p>
          <a:p>
            <a:endParaRPr lang="en-US" altLang="zh-TW" sz="3200" dirty="0"/>
          </a:p>
          <a:p>
            <a:r>
              <a:rPr lang="en-US" altLang="zh-TW" sz="3200" dirty="0"/>
              <a:t>Discuss in the </a:t>
            </a:r>
            <a:r>
              <a:rPr lang="en-US" altLang="zh-TW" sz="3200" dirty="0" err="1"/>
              <a:t>Bagged.BLD.MBB.ETS</a:t>
            </a:r>
            <a:r>
              <a:rPr lang="en-US" altLang="zh-TW" sz="3200" dirty="0"/>
              <a:t> method proposed by </a:t>
            </a:r>
            <a:r>
              <a:rPr lang="en-US" altLang="zh-TW" sz="3200" dirty="0" err="1"/>
              <a:t>Bergmeir</a:t>
            </a:r>
            <a:r>
              <a:rPr lang="en-US" altLang="zh-TW" sz="3200" dirty="0"/>
              <a:t> et al. (2016)</a:t>
            </a:r>
            <a:r>
              <a:rPr lang="en-US" altLang="zh-TW" sz="2000" dirty="0"/>
              <a:t> </a:t>
            </a:r>
            <a:r>
              <a:rPr lang="en-US" altLang="zh-TW" sz="3200" dirty="0"/>
              <a:t>; and the BMC devised by Petropoulos et al. (2018).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5607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B966C-6E42-CBB1-F3EA-5071222A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0675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Generate Prediction intervals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F2286C-C2DC-7310-654F-82C8A10D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888"/>
            <a:ext cx="10515600" cy="5172075"/>
          </a:xfrm>
        </p:spPr>
        <p:txBody>
          <a:bodyPr/>
          <a:lstStyle/>
          <a:p>
            <a:r>
              <a:rPr lang="en-US" altLang="zh-TW" dirty="0"/>
              <a:t>using the median to generate the corresponding PIs in Bagging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As for BMC, we take a weighted average of the PIs generated from applying the ‘unique’ ETS model forms on the original data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FACDC14-6FAE-3D7A-8CDE-0F74BDEB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28" y="1844662"/>
            <a:ext cx="4882172" cy="97157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DFFDA0F-D35B-4873-8F51-1468FBA38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28" y="3960436"/>
            <a:ext cx="3281972" cy="23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79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ACF363-9693-FDDB-BCB2-88FC3604CF2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6560" y="-37784"/>
            <a:ext cx="6675120" cy="685800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2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2095500" y="1485900"/>
            <a:ext cx="8591550" cy="3562350"/>
          </a:xfrm>
          <a:prstGeom prst="roundRect">
            <a:avLst>
              <a:gd name="adj" fmla="val 183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943100" y="1333500"/>
            <a:ext cx="8591550" cy="3562350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790700" y="1181100"/>
            <a:ext cx="8591550" cy="3562350"/>
          </a:xfrm>
          <a:prstGeom prst="roundRect">
            <a:avLst>
              <a:gd name="adj" fmla="val 1834"/>
            </a:avLst>
          </a:prstGeom>
          <a:pattFill prst="pct5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425926" y="2764578"/>
            <a:ext cx="7264175" cy="1304408"/>
          </a:xfrm>
          <a:prstGeom prst="roundRect">
            <a:avLst>
              <a:gd name="adj" fmla="val 1834"/>
            </a:avLst>
          </a:prstGeom>
          <a:solidFill>
            <a:schemeClr val="bg1">
              <a:lumMod val="50000"/>
              <a:alpha val="28000"/>
            </a:schemeClr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273300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508112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742924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943100" y="1380283"/>
            <a:ext cx="463827" cy="3255217"/>
            <a:chOff x="1943100" y="1380283"/>
            <a:chExt cx="665439" cy="3255217"/>
          </a:xfrm>
        </p:grpSpPr>
        <p:cxnSp>
          <p:nvCxnSpPr>
            <p:cNvPr id="59" name="直接连接符 58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9656835" y="1380283"/>
            <a:ext cx="636010" cy="3255217"/>
            <a:chOff x="1943100" y="1380283"/>
            <a:chExt cx="665439" cy="3255217"/>
          </a:xfrm>
        </p:grpSpPr>
        <p:cxnSp>
          <p:nvCxnSpPr>
            <p:cNvPr id="85" name="直接连接符 84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8924608" y="2853733"/>
            <a:ext cx="489906" cy="526780"/>
            <a:chOff x="9957840" y="4906163"/>
            <a:chExt cx="326044" cy="329903"/>
          </a:xfrm>
        </p:grpSpPr>
        <p:sp>
          <p:nvSpPr>
            <p:cNvPr id="91" name="圆角矩形 90"/>
            <p:cNvSpPr/>
            <p:nvPr/>
          </p:nvSpPr>
          <p:spPr>
            <a:xfrm>
              <a:off x="995784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0089175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22051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2425926" y="1934574"/>
            <a:ext cx="7264175" cy="1304408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423009" y="2207188"/>
            <a:ext cx="735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Empirical Investigation</a:t>
            </a:r>
            <a:endParaRPr lang="zh-CN" altLang="en-US" sz="54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40277" y="1120572"/>
            <a:ext cx="1711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03</a:t>
            </a:r>
            <a:endParaRPr lang="zh-CN" altLang="en-US" sz="5400" dirty="0">
              <a:latin typeface="江城斜黑体 900W" panose="020B0A00000000000000" pitchFamily="34" charset="-122"/>
              <a:ea typeface="江城斜黑体 900W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49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119EF2F-BAF2-FEFA-06A1-5DDBF37E6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50" y="1625600"/>
            <a:ext cx="10433499" cy="4584417"/>
          </a:xfrm>
        </p:spPr>
      </p:pic>
    </p:spTree>
    <p:extLst>
      <p:ext uri="{BB962C8B-B14F-4D97-AF65-F5344CB8AC3E}">
        <p14:creationId xmlns:p14="http://schemas.microsoft.com/office/powerpoint/2010/main" val="416033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BB78B4C0-576B-F2C6-E11F-2F82941F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4" y="576393"/>
            <a:ext cx="10870372" cy="5571065"/>
          </a:xfrm>
          <a:prstGeom prst="rect">
            <a:avLst/>
          </a:prstGeom>
          <a:ln>
            <a:noFill/>
          </a:ln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5DE37F55-8395-4CDB-8EB1-6C1F4C242D77}"/>
              </a:ext>
            </a:extLst>
          </p:cNvPr>
          <p:cNvSpPr/>
          <p:nvPr/>
        </p:nvSpPr>
        <p:spPr>
          <a:xfrm>
            <a:off x="3381002" y="5805121"/>
            <a:ext cx="583474" cy="263341"/>
          </a:xfrm>
          <a:prstGeom prst="ellipse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509849-8CC6-44FD-A8F0-F87E949A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277" y="5810675"/>
            <a:ext cx="621846" cy="3048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740836D-6D0C-45E0-8CAC-4BD6A8B03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46" y="5789932"/>
            <a:ext cx="621846" cy="3048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C3C3EB-9006-4CEC-89AB-FE4B75E9D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65421" y="4557856"/>
            <a:ext cx="621846" cy="3048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2E6643E-1882-4B68-BAC1-483F480B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943" y="5775175"/>
            <a:ext cx="621846" cy="30482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F598FD9-596C-4BE9-9DA3-6AB1C9368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505" y="5789932"/>
            <a:ext cx="621846" cy="304826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CBAD378-FFD0-40D8-A874-26D2182FCED1}"/>
              </a:ext>
            </a:extLst>
          </p:cNvPr>
          <p:cNvSpPr/>
          <p:nvPr/>
        </p:nvSpPr>
        <p:spPr>
          <a:xfrm>
            <a:off x="3364333" y="5616494"/>
            <a:ext cx="583474" cy="18538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342337A-90D5-4C96-A050-F36FE1BDF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092" y="5602563"/>
            <a:ext cx="615749" cy="21947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AFE7CF26-572B-441F-80DA-E41910805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119" y="5602563"/>
            <a:ext cx="615749" cy="21947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E122C10-4345-4E9E-9DB9-C79076986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421" y="4352579"/>
            <a:ext cx="615749" cy="21947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7F114B8-FFC9-4D44-A45C-79C4212AF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975" y="5602563"/>
            <a:ext cx="615749" cy="21947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BBC30BF3-C56F-4E70-8112-E3E0B1A68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474" y="5608140"/>
            <a:ext cx="615749" cy="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0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767312" y="304285"/>
            <a:ext cx="2638324" cy="911796"/>
          </a:xfrm>
          <a:prstGeom prst="roundRect">
            <a:avLst>
              <a:gd name="adj" fmla="val 9468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90700" y="890811"/>
            <a:ext cx="8896350" cy="5524500"/>
            <a:chOff x="1790700" y="658586"/>
            <a:chExt cx="8896350" cy="5524500"/>
          </a:xfrm>
        </p:grpSpPr>
        <p:sp>
          <p:nvSpPr>
            <p:cNvPr id="52" name="圆角矩形 51"/>
            <p:cNvSpPr/>
            <p:nvPr/>
          </p:nvSpPr>
          <p:spPr>
            <a:xfrm>
              <a:off x="2095500" y="963386"/>
              <a:ext cx="8591550" cy="5219700"/>
            </a:xfrm>
            <a:prstGeom prst="roundRect">
              <a:avLst>
                <a:gd name="adj" fmla="val 18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943100" y="810985"/>
              <a:ext cx="8591550" cy="5226957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1790700" y="658586"/>
              <a:ext cx="8591550" cy="5248728"/>
            </a:xfrm>
            <a:prstGeom prst="roundRect">
              <a:avLst>
                <a:gd name="adj" fmla="val 1834"/>
              </a:avLst>
            </a:prstGeom>
            <a:pattFill prst="pct5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73300" y="677948"/>
            <a:ext cx="603251" cy="133627"/>
            <a:chOff x="2273300" y="968237"/>
            <a:chExt cx="603251" cy="133627"/>
          </a:xfrm>
        </p:grpSpPr>
        <p:sp>
          <p:nvSpPr>
            <p:cNvPr id="64" name="椭圆 63"/>
            <p:cNvSpPr/>
            <p:nvPr/>
          </p:nvSpPr>
          <p:spPr>
            <a:xfrm>
              <a:off x="2273300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2508112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742924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/>
          <p:nvPr/>
        </p:nvCxnSpPr>
        <p:spPr>
          <a:xfrm flipV="1">
            <a:off x="1943100" y="5428206"/>
            <a:ext cx="460315" cy="60325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995852" y="1089994"/>
            <a:ext cx="411075" cy="54387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 flipV="1">
            <a:off x="9661651" y="5428206"/>
            <a:ext cx="631194" cy="60325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9656835" y="1089994"/>
            <a:ext cx="563675" cy="54387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116246" y="281806"/>
            <a:ext cx="1959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Content</a:t>
            </a:r>
            <a:endParaRPr lang="zh-CN" altLang="en-US" sz="3200" dirty="0">
              <a:solidFill>
                <a:schemeClr val="bg1"/>
              </a:solidFill>
              <a:latin typeface="江城斜黑体 900W" panose="020B0A00000000000000" pitchFamily="34" charset="-122"/>
              <a:ea typeface="江城斜黑体 900W" panose="020B0A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440440" y="1615257"/>
            <a:ext cx="7264175" cy="590659"/>
            <a:chOff x="2411412" y="1383032"/>
            <a:chExt cx="7264175" cy="590659"/>
          </a:xfrm>
        </p:grpSpPr>
        <p:sp>
          <p:nvSpPr>
            <p:cNvPr id="23" name="圆角矩形 22"/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12015" y="1478306"/>
              <a:ext cx="414891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Introduction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3108871" y="1384613"/>
              <a:ext cx="589078" cy="58907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76200" dist="50800" dir="13500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江城斜黑体 900W" panose="020B0A00000000000000" pitchFamily="34" charset="-122"/>
                  <a:ea typeface="江城斜黑体 900W" panose="020B0A00000000000000" pitchFamily="34" charset="-122"/>
                </a:rPr>
                <a:t>1</a:t>
              </a:r>
              <a:endParaRPr lang="zh-CN" altLang="en-US" sz="3200" dirty="0">
                <a:latin typeface="江城斜黑体 900W" panose="020B0A00000000000000" pitchFamily="34" charset="-122"/>
                <a:ea typeface="江城斜黑体 900W" panose="020B0A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40440" y="2396826"/>
            <a:ext cx="7264175" cy="590659"/>
            <a:chOff x="2411412" y="1383032"/>
            <a:chExt cx="7264175" cy="590659"/>
          </a:xfrm>
        </p:grpSpPr>
        <p:sp>
          <p:nvSpPr>
            <p:cNvPr id="31" name="圆角矩形 30"/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012015" y="1478306"/>
              <a:ext cx="414891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Methods</a:t>
              </a:r>
            </a:p>
          </p:txBody>
        </p:sp>
        <p:sp>
          <p:nvSpPr>
            <p:cNvPr id="33" name="椭圆 32"/>
            <p:cNvSpPr/>
            <p:nvPr/>
          </p:nvSpPr>
          <p:spPr>
            <a:xfrm>
              <a:off x="3108871" y="1384613"/>
              <a:ext cx="589078" cy="58907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76200" dist="50800" dir="13500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江城斜黑体 900W" panose="020B0A00000000000000" pitchFamily="34" charset="-122"/>
                  <a:ea typeface="江城斜黑体 900W" panose="020B0A00000000000000" pitchFamily="34" charset="-122"/>
                </a:rPr>
                <a:t>2</a:t>
              </a:r>
              <a:endParaRPr lang="zh-CN" altLang="en-US" sz="3200" dirty="0">
                <a:latin typeface="江城斜黑体 900W" panose="020B0A00000000000000" pitchFamily="34" charset="-122"/>
                <a:ea typeface="江城斜黑体 900W" panose="020B0A00000000000000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40440" y="3178395"/>
            <a:ext cx="7264175" cy="590659"/>
            <a:chOff x="2411412" y="1383032"/>
            <a:chExt cx="7264175" cy="590659"/>
          </a:xfrm>
        </p:grpSpPr>
        <p:sp>
          <p:nvSpPr>
            <p:cNvPr id="35" name="圆角矩形 34"/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12015" y="1478306"/>
              <a:ext cx="414891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Empirical Investigation</a:t>
              </a:r>
              <a:endParaRPr lang="zh-CN" altLang="en-US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108871" y="1384613"/>
              <a:ext cx="589078" cy="58907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76200" dist="50800" dir="13500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江城斜黑体 900W" panose="020B0A00000000000000" pitchFamily="34" charset="-122"/>
                  <a:ea typeface="江城斜黑体 900W" panose="020B0A00000000000000" pitchFamily="34" charset="-122"/>
                </a:rPr>
                <a:t>3</a:t>
              </a:r>
              <a:endParaRPr lang="zh-CN" altLang="en-US" sz="3200" dirty="0">
                <a:latin typeface="江城斜黑体 900W" panose="020B0A00000000000000" pitchFamily="34" charset="-122"/>
                <a:ea typeface="江城斜黑体 900W" panose="020B0A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440440" y="3959964"/>
            <a:ext cx="7264175" cy="590659"/>
            <a:chOff x="2411412" y="1383032"/>
            <a:chExt cx="7264175" cy="590659"/>
          </a:xfrm>
        </p:grpSpPr>
        <p:sp>
          <p:nvSpPr>
            <p:cNvPr id="39" name="圆角矩形 38"/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012015" y="1478306"/>
              <a:ext cx="414891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Conclusion</a:t>
              </a:r>
              <a:endParaRPr lang="zh-CN" altLang="en-US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108871" y="1384613"/>
              <a:ext cx="589078" cy="58907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76200" dist="50800" dir="13500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江城斜黑体 900W" panose="020B0A00000000000000" pitchFamily="34" charset="-122"/>
                  <a:ea typeface="江城斜黑体 900W" panose="020B0A00000000000000" pitchFamily="34" charset="-122"/>
                </a:rPr>
                <a:t>4</a:t>
              </a:r>
              <a:endParaRPr lang="zh-CN" altLang="en-US" sz="3200" dirty="0">
                <a:latin typeface="江城斜黑体 900W" panose="020B0A00000000000000" pitchFamily="34" charset="-122"/>
                <a:ea typeface="江城斜黑体 900W" panose="020B0A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07363" y="186431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4F6F5"/>
                </a:solidFill>
              </a:rPr>
              <a:t>https://www.ypppt.com/</a:t>
            </a:r>
            <a:endParaRPr lang="zh-CN" altLang="en-US" sz="1400" dirty="0">
              <a:solidFill>
                <a:srgbClr val="F4F6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4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32C8FC60-4267-4C1A-5944-BF6D8FEAC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12" y="631431"/>
            <a:ext cx="10713588" cy="5571065"/>
          </a:xfrm>
          <a:prstGeom prst="rect">
            <a:avLst/>
          </a:prstGeom>
          <a:ln>
            <a:noFill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FD9F8140-08E6-4ECA-9BC7-8F1367807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006" y="5876599"/>
            <a:ext cx="621846" cy="30482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B7AA647-A203-42C1-BD6A-51C4D49B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036" y="5874303"/>
            <a:ext cx="621846" cy="3048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A9970FA-EC17-4641-AD9C-2C3CA05A8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260" y="4610864"/>
            <a:ext cx="621846" cy="3048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4C545FC-AD68-40AD-8242-A5C4E3D74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032" y="4637680"/>
            <a:ext cx="621846" cy="3048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E0A10E9-99CF-47F5-ADC5-F898DBFCC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934" y="4233313"/>
            <a:ext cx="621846" cy="3048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848298D-0C9D-4215-B7D2-575AEA97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505" y="5874303"/>
            <a:ext cx="621846" cy="30482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7301C2C-D544-40EA-B469-5339FD8C6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006" y="5707526"/>
            <a:ext cx="615749" cy="2194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B07A7A2-712C-4FCB-A434-E8260396C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084" y="5692119"/>
            <a:ext cx="615749" cy="2194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43CBC7D-B924-42E3-B4AE-50364D4E3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260" y="5890667"/>
            <a:ext cx="615749" cy="21947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4A3902E-C850-40EF-85B4-3C1403424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032" y="4472384"/>
            <a:ext cx="615749" cy="21947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A5CE678-4146-4CF6-929C-CD16F0E73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934" y="4059236"/>
            <a:ext cx="615749" cy="21947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EB2D499-0D67-40CD-B1CF-69657B363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602" y="5694639"/>
            <a:ext cx="615749" cy="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9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59A23014-0170-CF61-9A3D-7516AC25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89101"/>
            <a:ext cx="10905066" cy="5479796"/>
          </a:xfrm>
          <a:prstGeom prst="rect">
            <a:avLst/>
          </a:prstGeom>
          <a:ln>
            <a:noFill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7FE10DD-8886-4FFE-9E8E-4799C5A57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456" y="3276586"/>
            <a:ext cx="621846" cy="30482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15A1955-2792-4EF7-BD9B-A7A5A4F09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441" y="5420149"/>
            <a:ext cx="621846" cy="3048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FC9A90-7D30-4512-8D36-1273AC7A5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368" y="3296788"/>
            <a:ext cx="621846" cy="3048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6CB5F8D-99CF-4E08-8939-F9F69C85B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37" y="5420149"/>
            <a:ext cx="621846" cy="3048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83115FC-A349-4418-B1E5-AE131A70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238" y="5810675"/>
            <a:ext cx="649745" cy="3185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16DBEF6-6F4A-48CB-A6CB-61062524B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325" y="5829932"/>
            <a:ext cx="621846" cy="30482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3944FE8-23EA-482D-BF7F-7FE85E475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553" y="2477745"/>
            <a:ext cx="615749" cy="2194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9CAB57C-9F7D-4478-8568-4F3D6876E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387" y="4163323"/>
            <a:ext cx="615749" cy="2194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B74EB4A-9476-47AF-9D3D-8046BA9A4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617" y="4181230"/>
            <a:ext cx="615749" cy="20156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8A0A580-2B72-4178-AEDF-F7036349E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10" y="5684594"/>
            <a:ext cx="615749" cy="21947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851969D-7045-4D21-AD77-75A2DB908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336" y="5642974"/>
            <a:ext cx="615749" cy="21947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3586E7ED-EA7B-4388-97C0-E417B78EC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3438" y="5666687"/>
            <a:ext cx="615749" cy="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5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8D661B2-AC01-43F2-9F25-93FF44A98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39" y="256154"/>
            <a:ext cx="8460921" cy="63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0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D16E112-14A9-4298-9B76-BCCB585A9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3" y="699168"/>
            <a:ext cx="11087833" cy="521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90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5C51AD1-EB5C-422E-B542-BCCA60D9A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1" y="727274"/>
            <a:ext cx="11034577" cy="54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48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288689E-2288-4195-9843-79A1EA2E5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9" y="550113"/>
            <a:ext cx="11463202" cy="575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09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6C5C1B8-32F2-4C85-9AE6-0380E0682A3A}"/>
              </a:ext>
            </a:extLst>
          </p:cNvPr>
          <p:cNvSpPr txBox="1"/>
          <p:nvPr/>
        </p:nvSpPr>
        <p:spPr>
          <a:xfrm>
            <a:off x="400594" y="80554"/>
            <a:ext cx="1159981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4.2. Empirical findings per competition</a:t>
            </a:r>
          </a:p>
          <a:p>
            <a:endParaRPr lang="en-US" altLang="zh-TW" sz="2800" dirty="0"/>
          </a:p>
          <a:p>
            <a:r>
              <a:rPr lang="en-US" altLang="zh-TW" sz="2400" dirty="0"/>
              <a:t>we summarize the PF and PI results per competition considered. </a:t>
            </a:r>
          </a:p>
          <a:p>
            <a:endParaRPr lang="en-US" altLang="zh-TW" sz="2400" dirty="0"/>
          </a:p>
          <a:p>
            <a:r>
              <a:rPr lang="en-US" altLang="zh-TW" sz="2400" dirty="0"/>
              <a:t>The average and median </a:t>
            </a:r>
            <a:r>
              <a:rPr lang="en-US" altLang="zh-TW" sz="2400" dirty="0">
                <a:solidFill>
                  <a:srgbClr val="FF0000"/>
                </a:solidFill>
              </a:rPr>
              <a:t>MASEs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across M1, M3 and M4 </a:t>
            </a:r>
            <a:r>
              <a:rPr lang="en-US" altLang="zh-TW" sz="2400" dirty="0"/>
              <a:t>are depicted in </a:t>
            </a:r>
            <a:r>
              <a:rPr lang="en-US" altLang="zh-TW" sz="2400" dirty="0">
                <a:solidFill>
                  <a:srgbClr val="FF0000"/>
                </a:solidFill>
              </a:rPr>
              <a:t>Table 6</a:t>
            </a:r>
            <a:r>
              <a:rPr lang="en-US" altLang="zh-TW" sz="2400" dirty="0"/>
              <a:t>. The average and median </a:t>
            </a:r>
            <a:r>
              <a:rPr lang="en-US" altLang="zh-TW" sz="2400" dirty="0">
                <a:solidFill>
                  <a:srgbClr val="FF0000"/>
                </a:solidFill>
              </a:rPr>
              <a:t>MAPEs</a:t>
            </a:r>
            <a:r>
              <a:rPr lang="en-US" altLang="zh-TW" sz="2400" dirty="0"/>
              <a:t> are given in </a:t>
            </a:r>
            <a:r>
              <a:rPr lang="en-US" altLang="zh-TW" sz="2400" dirty="0">
                <a:solidFill>
                  <a:srgbClr val="FF0000"/>
                </a:solidFill>
              </a:rPr>
              <a:t>Table 7</a:t>
            </a:r>
            <a:r>
              <a:rPr lang="en-US" altLang="zh-TW" sz="2400" dirty="0"/>
              <a:t>. Finally, the average and median</a:t>
            </a:r>
            <a:r>
              <a:rPr lang="en-US" altLang="zh-TW" sz="2400" dirty="0">
                <a:solidFill>
                  <a:srgbClr val="FF0000"/>
                </a:solidFill>
              </a:rPr>
              <a:t> MSISs </a:t>
            </a:r>
            <a:r>
              <a:rPr lang="en-US" altLang="zh-TW" sz="2400" dirty="0"/>
              <a:t>are presented in </a:t>
            </a:r>
            <a:r>
              <a:rPr lang="en-US" altLang="zh-TW" sz="2400" dirty="0">
                <a:solidFill>
                  <a:srgbClr val="FF0000"/>
                </a:solidFill>
              </a:rPr>
              <a:t>Table 8</a:t>
            </a:r>
            <a:r>
              <a:rPr lang="en-US" altLang="zh-TW" sz="2400" dirty="0"/>
              <a:t>.</a:t>
            </a:r>
          </a:p>
          <a:p>
            <a:endParaRPr lang="en-US" altLang="zh-TW" sz="2400" dirty="0"/>
          </a:p>
          <a:p>
            <a:r>
              <a:rPr lang="en-US" altLang="zh-TW" sz="2400" dirty="0"/>
              <a:t>The treated versions of ETS and </a:t>
            </a:r>
            <a:r>
              <a:rPr lang="en-US" altLang="zh-TW" sz="2400" dirty="0" err="1"/>
              <a:t>AICc</a:t>
            </a:r>
            <a:r>
              <a:rPr lang="en-US" altLang="zh-TW" sz="2400" dirty="0"/>
              <a:t> weights are </a:t>
            </a:r>
            <a:r>
              <a:rPr lang="en-US" altLang="zh-TW" sz="2400" dirty="0">
                <a:solidFill>
                  <a:srgbClr val="FF0000"/>
                </a:solidFill>
              </a:rPr>
              <a:t>superior than</a:t>
            </a:r>
            <a:r>
              <a:rPr lang="en-US" altLang="zh-TW" sz="2400" dirty="0"/>
              <a:t> the original methods.</a:t>
            </a:r>
          </a:p>
          <a:p>
            <a:endParaRPr lang="en-US" altLang="zh-TW" sz="2400" dirty="0"/>
          </a:p>
          <a:p>
            <a:r>
              <a:rPr lang="en-US" altLang="zh-TW" sz="2400" dirty="0"/>
              <a:t>Bagging approaches benefit from the use of Treated ETS as forecasting method for the bootstraps, in lieu of the traditional ETS.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Pruning usually improves the accuracy of Bagging, particularly BMC, approaches.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9275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F323C5B-75B5-4E92-8237-DD4E06A6B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6" y="195942"/>
            <a:ext cx="6165601" cy="63273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C4943F0-BC74-4E8D-A2F5-8DA9DFCE1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74" y="195942"/>
            <a:ext cx="3146850" cy="63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50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CBE9B0E-BD39-413B-AF65-F6AAAF972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49" y="0"/>
            <a:ext cx="6393004" cy="64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65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589B889-B7A3-4B69-B0CB-3472009720DE}"/>
              </a:ext>
            </a:extLst>
          </p:cNvPr>
          <p:cNvSpPr txBox="1"/>
          <p:nvPr/>
        </p:nvSpPr>
        <p:spPr>
          <a:xfrm>
            <a:off x="493939" y="0"/>
            <a:ext cx="1120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/>
              <a:t>4.4. Relative performance on the M3 and M4 </a:t>
            </a:r>
            <a:r>
              <a:rPr lang="en-US" altLang="zh-TW" sz="3200" b="1" dirty="0"/>
              <a:t>competitions</a:t>
            </a:r>
            <a:endParaRPr lang="zh-TW" altLang="en-US" sz="32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2991D4-5621-4FE1-9548-3C310A1F651B}"/>
              </a:ext>
            </a:extLst>
          </p:cNvPr>
          <p:cNvSpPr txBox="1"/>
          <p:nvPr/>
        </p:nvSpPr>
        <p:spPr>
          <a:xfrm>
            <a:off x="432707" y="1208314"/>
            <a:ext cx="104013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Overall, the proposed approaches </a:t>
            </a:r>
            <a:r>
              <a:rPr lang="en-US" altLang="zh-TW" sz="2800" dirty="0">
                <a:solidFill>
                  <a:srgbClr val="FF0000"/>
                </a:solidFill>
              </a:rPr>
              <a:t>provided competitive PFs</a:t>
            </a:r>
            <a:r>
              <a:rPr lang="en-US" altLang="zh-TW" sz="2800" dirty="0"/>
              <a:t> when compared to the best methods </a:t>
            </a:r>
            <a:r>
              <a:rPr lang="en-US" altLang="zh-TW" sz="2800" dirty="0">
                <a:solidFill>
                  <a:srgbClr val="FF0000"/>
                </a:solidFill>
              </a:rPr>
              <a:t>in M3</a:t>
            </a:r>
            <a:r>
              <a:rPr lang="en-US" altLang="zh-TW" sz="2800" dirty="0"/>
              <a:t> and </a:t>
            </a:r>
            <a:r>
              <a:rPr lang="en-US" altLang="zh-TW" sz="2800" dirty="0">
                <a:solidFill>
                  <a:srgbClr val="FF0000"/>
                </a:solidFill>
              </a:rPr>
              <a:t>competitive PIs </a:t>
            </a:r>
            <a:r>
              <a:rPr lang="en-US" altLang="zh-TW" sz="2800" dirty="0"/>
              <a:t>when compared to the best methods </a:t>
            </a:r>
            <a:r>
              <a:rPr lang="en-US" altLang="zh-TW" sz="2800" dirty="0">
                <a:solidFill>
                  <a:srgbClr val="FF0000"/>
                </a:solidFill>
              </a:rPr>
              <a:t>in M4</a:t>
            </a:r>
            <a:r>
              <a:rPr lang="en-US" altLang="zh-TW" sz="2800" dirty="0"/>
              <a:t>.</a:t>
            </a:r>
          </a:p>
          <a:p>
            <a:endParaRPr lang="en-US" altLang="zh-TW" sz="2800" dirty="0"/>
          </a:p>
          <a:p>
            <a:r>
              <a:rPr lang="en-US" altLang="zh-TW" sz="2800" dirty="0"/>
              <a:t>Against </a:t>
            </a:r>
            <a:r>
              <a:rPr lang="en-US" altLang="zh-TW" sz="2800" dirty="0">
                <a:solidFill>
                  <a:srgbClr val="FF0000"/>
                </a:solidFill>
              </a:rPr>
              <a:t>M4 Competition</a:t>
            </a:r>
            <a:r>
              <a:rPr lang="en-US" altLang="zh-TW" sz="2800" dirty="0"/>
              <a:t> , approaches were </a:t>
            </a:r>
            <a:r>
              <a:rPr lang="en-US" altLang="zh-TW" sz="2800" dirty="0">
                <a:solidFill>
                  <a:srgbClr val="FF0000"/>
                </a:solidFill>
              </a:rPr>
              <a:t>not as competitive, in terms of PFs</a:t>
            </a:r>
            <a:r>
              <a:rPr lang="en-US" altLang="zh-TW" sz="2800" dirty="0"/>
              <a:t>, as the best methods in that competition.</a:t>
            </a:r>
          </a:p>
          <a:p>
            <a:endParaRPr lang="en-US" altLang="zh-TW" sz="2800" dirty="0"/>
          </a:p>
          <a:p>
            <a:r>
              <a:rPr lang="en-US" altLang="zh-TW" sz="2800" dirty="0"/>
              <a:t>Treating and pruning were worth recalling that the overall accuracy of pruning in the cases considered is restricted to how good Bagging strategies perform in practice.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27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2095500" y="1485900"/>
            <a:ext cx="8591550" cy="3562350"/>
          </a:xfrm>
          <a:prstGeom prst="roundRect">
            <a:avLst>
              <a:gd name="adj" fmla="val 183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943100" y="1333500"/>
            <a:ext cx="8591550" cy="3562350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790700" y="1181100"/>
            <a:ext cx="8591550" cy="3562350"/>
          </a:xfrm>
          <a:prstGeom prst="roundRect">
            <a:avLst>
              <a:gd name="adj" fmla="val 1834"/>
            </a:avLst>
          </a:prstGeom>
          <a:pattFill prst="pct5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425926" y="2764578"/>
            <a:ext cx="7264175" cy="1304408"/>
          </a:xfrm>
          <a:prstGeom prst="roundRect">
            <a:avLst>
              <a:gd name="adj" fmla="val 1834"/>
            </a:avLst>
          </a:prstGeom>
          <a:solidFill>
            <a:schemeClr val="bg1">
              <a:lumMod val="50000"/>
              <a:alpha val="28000"/>
            </a:schemeClr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273300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508112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742924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943100" y="1380283"/>
            <a:ext cx="463827" cy="3255217"/>
            <a:chOff x="1943100" y="1380283"/>
            <a:chExt cx="665439" cy="3255217"/>
          </a:xfrm>
        </p:grpSpPr>
        <p:cxnSp>
          <p:nvCxnSpPr>
            <p:cNvPr id="59" name="直接连接符 58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9656835" y="1380283"/>
            <a:ext cx="636010" cy="3255217"/>
            <a:chOff x="1943100" y="1380283"/>
            <a:chExt cx="665439" cy="3255217"/>
          </a:xfrm>
        </p:grpSpPr>
        <p:cxnSp>
          <p:nvCxnSpPr>
            <p:cNvPr id="85" name="直接连接符 84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8924608" y="2853733"/>
            <a:ext cx="489906" cy="526780"/>
            <a:chOff x="9957840" y="4906163"/>
            <a:chExt cx="326044" cy="329903"/>
          </a:xfrm>
        </p:grpSpPr>
        <p:sp>
          <p:nvSpPr>
            <p:cNvPr id="91" name="圆角矩形 90"/>
            <p:cNvSpPr/>
            <p:nvPr/>
          </p:nvSpPr>
          <p:spPr>
            <a:xfrm>
              <a:off x="995784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0089175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22051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2425926" y="1934574"/>
            <a:ext cx="7264175" cy="1304408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423009" y="2057400"/>
            <a:ext cx="735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Introduction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693920" y="1044372"/>
            <a:ext cx="2529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01</a:t>
            </a:r>
            <a:endParaRPr lang="zh-CN" altLang="en-US" sz="5400" dirty="0">
              <a:latin typeface="江城斜黑体 900W" panose="020B0A00000000000000" pitchFamily="34" charset="-122"/>
              <a:ea typeface="江城斜黑体 900W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C71D5B2-C626-4983-BC2B-C830D679A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76" y="249952"/>
            <a:ext cx="6537416" cy="649877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13AFB67-FA16-456C-95C0-0E886EEF7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388075" y="4175552"/>
            <a:ext cx="402193" cy="1433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33A98BA-389E-4F2E-8DFB-16221E2D1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845" y="2422769"/>
            <a:ext cx="442272" cy="1541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C3A005-C264-4515-8678-170378F7B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737" y="5223341"/>
            <a:ext cx="412201" cy="14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26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47FA7AC-B69C-4DA2-B359-BBC90C33A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18" y="187569"/>
            <a:ext cx="6753804" cy="628029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DFD39F2-0380-4F33-BE4C-7F475B40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249" y="5132982"/>
            <a:ext cx="402371" cy="1402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B0CFDEF-7B64-483E-AF1A-2EEB0B04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768" y="5132982"/>
            <a:ext cx="402371" cy="1402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6C2813-4E3D-4A8D-9FD7-11F73851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950" y="5132982"/>
            <a:ext cx="402371" cy="1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38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A21321-6F77-4E63-90FE-6BE3D9F5D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32" y="308597"/>
            <a:ext cx="6738582" cy="646723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130DC7F-1B2A-455F-B1C7-02DBB55D3721}"/>
              </a:ext>
            </a:extLst>
          </p:cNvPr>
          <p:cNvSpPr txBox="1"/>
          <p:nvPr/>
        </p:nvSpPr>
        <p:spPr>
          <a:xfrm>
            <a:off x="5651863" y="1680754"/>
            <a:ext cx="2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E24426-78A5-47F2-B60B-00D8650A0A1C}"/>
              </a:ext>
            </a:extLst>
          </p:cNvPr>
          <p:cNvSpPr txBox="1"/>
          <p:nvPr/>
        </p:nvSpPr>
        <p:spPr>
          <a:xfrm>
            <a:off x="5651863" y="2394858"/>
            <a:ext cx="2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27A30B-D958-40C8-9075-7CE4C702C885}"/>
              </a:ext>
            </a:extLst>
          </p:cNvPr>
          <p:cNvSpPr txBox="1"/>
          <p:nvPr/>
        </p:nvSpPr>
        <p:spPr>
          <a:xfrm>
            <a:off x="5695408" y="506325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A94CAC-A84B-4D69-B615-A186D9007FC9}"/>
              </a:ext>
            </a:extLst>
          </p:cNvPr>
          <p:cNvSpPr txBox="1"/>
          <p:nvPr/>
        </p:nvSpPr>
        <p:spPr>
          <a:xfrm>
            <a:off x="5704111" y="5247918"/>
            <a:ext cx="8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1BE901C-A610-4B81-95AB-A14382E8D24D}"/>
              </a:ext>
            </a:extLst>
          </p:cNvPr>
          <p:cNvSpPr txBox="1"/>
          <p:nvPr/>
        </p:nvSpPr>
        <p:spPr>
          <a:xfrm>
            <a:off x="7201986" y="2499360"/>
            <a:ext cx="4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7285469-CA33-4C29-8932-998EE40C9CC2}"/>
              </a:ext>
            </a:extLst>
          </p:cNvPr>
          <p:cNvSpPr txBox="1"/>
          <p:nvPr/>
        </p:nvSpPr>
        <p:spPr>
          <a:xfrm>
            <a:off x="7201986" y="5063252"/>
            <a:ext cx="8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1CF1772-0460-4241-9419-4C1898AE2B7C}"/>
              </a:ext>
            </a:extLst>
          </p:cNvPr>
          <p:cNvSpPr txBox="1"/>
          <p:nvPr/>
        </p:nvSpPr>
        <p:spPr>
          <a:xfrm>
            <a:off x="7201986" y="4399615"/>
            <a:ext cx="72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C2D039D-C95E-4CDB-97B4-EEFDFFE305EC}"/>
              </a:ext>
            </a:extLst>
          </p:cNvPr>
          <p:cNvSpPr txBox="1"/>
          <p:nvPr/>
        </p:nvSpPr>
        <p:spPr>
          <a:xfrm>
            <a:off x="7201986" y="525590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98C228-A84A-4E29-8FE4-3DB659779364}"/>
              </a:ext>
            </a:extLst>
          </p:cNvPr>
          <p:cNvSpPr txBox="1"/>
          <p:nvPr/>
        </p:nvSpPr>
        <p:spPr>
          <a:xfrm>
            <a:off x="8769530" y="5071236"/>
            <a:ext cx="38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E48B15-9A99-4B4F-B1D5-8DA0B9026249}"/>
              </a:ext>
            </a:extLst>
          </p:cNvPr>
          <p:cNvSpPr txBox="1"/>
          <p:nvPr/>
        </p:nvSpPr>
        <p:spPr>
          <a:xfrm>
            <a:off x="8769530" y="5255902"/>
            <a:ext cx="2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48EBC62-4391-4035-BFB2-2FF868538050}"/>
              </a:ext>
            </a:extLst>
          </p:cNvPr>
          <p:cNvSpPr/>
          <p:nvPr/>
        </p:nvSpPr>
        <p:spPr>
          <a:xfrm>
            <a:off x="8438606" y="3490155"/>
            <a:ext cx="452845" cy="49164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6EDE016-CF8C-4ED8-851C-4A043DB79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167" y="4530110"/>
            <a:ext cx="487722" cy="51820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4C738E1F-EB8B-4AB7-BA0B-46E6F93D2619}"/>
              </a:ext>
            </a:extLst>
          </p:cNvPr>
          <p:cNvSpPr txBox="1"/>
          <p:nvPr/>
        </p:nvSpPr>
        <p:spPr>
          <a:xfrm>
            <a:off x="8769530" y="5441292"/>
            <a:ext cx="2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78A7A7-40B2-42C6-83BC-5E6C4EEC3C34}"/>
              </a:ext>
            </a:extLst>
          </p:cNvPr>
          <p:cNvSpPr txBox="1"/>
          <p:nvPr/>
        </p:nvSpPr>
        <p:spPr>
          <a:xfrm>
            <a:off x="8843100" y="4551216"/>
            <a:ext cx="357051" cy="383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07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2095500" y="1485900"/>
            <a:ext cx="8591550" cy="3562350"/>
          </a:xfrm>
          <a:prstGeom prst="roundRect">
            <a:avLst>
              <a:gd name="adj" fmla="val 183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943100" y="1333500"/>
            <a:ext cx="8591550" cy="3562350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790700" y="1181100"/>
            <a:ext cx="8591550" cy="3562350"/>
          </a:xfrm>
          <a:prstGeom prst="roundRect">
            <a:avLst>
              <a:gd name="adj" fmla="val 1834"/>
            </a:avLst>
          </a:prstGeom>
          <a:pattFill prst="pct5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425926" y="2764578"/>
            <a:ext cx="7264175" cy="1304408"/>
          </a:xfrm>
          <a:prstGeom prst="roundRect">
            <a:avLst>
              <a:gd name="adj" fmla="val 1834"/>
            </a:avLst>
          </a:prstGeom>
          <a:solidFill>
            <a:schemeClr val="bg1">
              <a:lumMod val="50000"/>
              <a:alpha val="28000"/>
            </a:schemeClr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273300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508112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742924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943100" y="1380283"/>
            <a:ext cx="463827" cy="3255217"/>
            <a:chOff x="1943100" y="1380283"/>
            <a:chExt cx="665439" cy="3255217"/>
          </a:xfrm>
        </p:grpSpPr>
        <p:cxnSp>
          <p:nvCxnSpPr>
            <p:cNvPr id="59" name="直接连接符 58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9656835" y="1380283"/>
            <a:ext cx="636010" cy="3255217"/>
            <a:chOff x="1943100" y="1380283"/>
            <a:chExt cx="665439" cy="3255217"/>
          </a:xfrm>
        </p:grpSpPr>
        <p:cxnSp>
          <p:nvCxnSpPr>
            <p:cNvPr id="85" name="直接连接符 84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8924608" y="2853733"/>
            <a:ext cx="489906" cy="526780"/>
            <a:chOff x="9957840" y="4906163"/>
            <a:chExt cx="326044" cy="329903"/>
          </a:xfrm>
        </p:grpSpPr>
        <p:sp>
          <p:nvSpPr>
            <p:cNvPr id="91" name="圆角矩形 90"/>
            <p:cNvSpPr/>
            <p:nvPr/>
          </p:nvSpPr>
          <p:spPr>
            <a:xfrm>
              <a:off x="995784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0089175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22051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2425926" y="1934574"/>
            <a:ext cx="7264175" cy="1304408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392529" y="2130988"/>
            <a:ext cx="735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Conclusion</a:t>
            </a:r>
            <a:endParaRPr lang="zh-CN" altLang="en-US" sz="54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09797" y="1135812"/>
            <a:ext cx="1711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04</a:t>
            </a:r>
            <a:endParaRPr lang="zh-CN" altLang="en-US" sz="5400" dirty="0">
              <a:latin typeface="江城斜黑体 900W" panose="020B0A00000000000000" pitchFamily="34" charset="-122"/>
              <a:ea typeface="江城斜黑体 900W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440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0D2F20-5BDC-4147-8F60-6EFEB02D9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554"/>
            <a:ext cx="10515600" cy="5184409"/>
          </a:xfrm>
        </p:spPr>
        <p:txBody>
          <a:bodyPr>
            <a:normAutofit/>
          </a:bodyPr>
          <a:lstStyle/>
          <a:p>
            <a:r>
              <a:rPr lang="en-US" altLang="zh-TW" dirty="0"/>
              <a:t>Demonstrate that model selection via traditional information criteria minimization may lead to </a:t>
            </a:r>
            <a:r>
              <a:rPr lang="en-US" altLang="zh-TW" dirty="0">
                <a:solidFill>
                  <a:srgbClr val="FF0000"/>
                </a:solidFill>
              </a:rPr>
              <a:t>inaccurate forecasts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unstable PIs</a:t>
            </a:r>
            <a:r>
              <a:rPr lang="en-US" altLang="zh-TW" dirty="0"/>
              <a:t> in some cases. </a:t>
            </a:r>
          </a:p>
          <a:p>
            <a:r>
              <a:rPr lang="en-US" altLang="zh-TW" dirty="0"/>
              <a:t>Show that</a:t>
            </a:r>
            <a:r>
              <a:rPr lang="en-US" altLang="zh-TW" dirty="0">
                <a:solidFill>
                  <a:srgbClr val="FF0000"/>
                </a:solidFill>
              </a:rPr>
              <a:t> PIs, </a:t>
            </a:r>
            <a:r>
              <a:rPr lang="en-US" altLang="zh-TW" dirty="0"/>
              <a:t>apart from providing a convenient way to </a:t>
            </a:r>
            <a:r>
              <a:rPr lang="en-US" altLang="zh-TW" dirty="0">
                <a:solidFill>
                  <a:srgbClr val="FF0000"/>
                </a:solidFill>
              </a:rPr>
              <a:t>estimate the uncertainty of a PF</a:t>
            </a:r>
            <a:r>
              <a:rPr lang="en-US" altLang="zh-TW" dirty="0"/>
              <a:t>, contain important information that can be used to </a:t>
            </a:r>
            <a:r>
              <a:rPr lang="en-US" altLang="zh-TW" dirty="0">
                <a:solidFill>
                  <a:srgbClr val="FF0000"/>
                </a:solidFill>
              </a:rPr>
              <a:t>improve the accuracy of forecasting methods.</a:t>
            </a:r>
            <a:endParaRPr lang="en-US" altLang="zh-TW" dirty="0"/>
          </a:p>
          <a:p>
            <a:r>
              <a:rPr lang="en-US" altLang="zh-TW" dirty="0"/>
              <a:t>Based on these two previous findings, they set forth strategies that can be used to </a:t>
            </a:r>
            <a:r>
              <a:rPr lang="en-US" altLang="zh-TW" dirty="0">
                <a:solidFill>
                  <a:srgbClr val="FF0000"/>
                </a:solidFill>
              </a:rPr>
              <a:t>improve the accuracy </a:t>
            </a:r>
            <a:r>
              <a:rPr lang="en-US" altLang="zh-TW" dirty="0"/>
              <a:t>of forecasts for a considerable range of forecast approaches that involve model </a:t>
            </a:r>
            <a:r>
              <a:rPr lang="en-US" altLang="zh-TW" dirty="0">
                <a:solidFill>
                  <a:srgbClr val="FF0000"/>
                </a:solidFill>
              </a:rPr>
              <a:t>selection or combination.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158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F9652-5D43-45D5-B204-D0E5955F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1387"/>
            <a:ext cx="10515600" cy="882424"/>
          </a:xfrm>
        </p:spPr>
        <p:txBody>
          <a:bodyPr/>
          <a:lstStyle/>
          <a:p>
            <a:pPr algn="ctr"/>
            <a:r>
              <a:rPr lang="en-US" altLang="zh-TW" b="1" dirty="0"/>
              <a:t>Recommending Papers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01CE7D-FD38-4A96-A9C1-FE6EB8188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Exponential smoothing with a damped multiplicative trend 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i="1" dirty="0"/>
              <a:t>Taylor J.W.</a:t>
            </a:r>
            <a:r>
              <a:rPr lang="zh-TW" altLang="en-US" dirty="0"/>
              <a:t> </a:t>
            </a:r>
            <a:r>
              <a:rPr lang="en-US" altLang="zh-TW" dirty="0"/>
              <a:t>2003</a:t>
            </a:r>
          </a:p>
          <a:p>
            <a:r>
              <a:rPr lang="en-US" altLang="zh-TW" dirty="0">
                <a:latin typeface="+mj-lt"/>
              </a:rPr>
              <a:t>Combining exponential smoothing forecasts using </a:t>
            </a:r>
            <a:r>
              <a:rPr lang="en-US" altLang="zh-TW" dirty="0" err="1">
                <a:latin typeface="+mj-lt"/>
              </a:rPr>
              <a:t>akaike</a:t>
            </a:r>
            <a:r>
              <a:rPr lang="en-US" altLang="zh-TW" dirty="0">
                <a:latin typeface="+mj-lt"/>
              </a:rPr>
              <a:t> weights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i="1" dirty="0" err="1"/>
              <a:t>Kolassa</a:t>
            </a:r>
            <a:r>
              <a:rPr lang="en-US" altLang="zh-TW" i="1" dirty="0"/>
              <a:t> S.</a:t>
            </a:r>
            <a:r>
              <a:rPr lang="zh-TW" altLang="en-US" dirty="0"/>
              <a:t> </a:t>
            </a:r>
            <a:r>
              <a:rPr lang="en-US" altLang="zh-TW" dirty="0"/>
              <a:t>2011</a:t>
            </a:r>
          </a:p>
          <a:p>
            <a:r>
              <a:rPr lang="en-US" altLang="zh-TW" dirty="0">
                <a:latin typeface="+mj-lt"/>
              </a:rPr>
              <a:t>Automatic time series forecasting: The forecast package for R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i="1" dirty="0"/>
              <a:t>Hyndman R.J., </a:t>
            </a:r>
            <a:r>
              <a:rPr lang="en-US" altLang="zh-TW" i="1" dirty="0" err="1"/>
              <a:t>Khandakar</a:t>
            </a:r>
            <a:r>
              <a:rPr lang="en-US" altLang="zh-TW" i="1" dirty="0"/>
              <a:t> Y.</a:t>
            </a:r>
            <a:r>
              <a:rPr lang="zh-TW" altLang="en-US" dirty="0"/>
              <a:t> </a:t>
            </a:r>
            <a:r>
              <a:rPr lang="en-US" altLang="zh-TW" dirty="0"/>
              <a:t>2008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734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1F548-9C0F-4EA0-B57C-B0BF730C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/>
          <a:lstStyle/>
          <a:p>
            <a:r>
              <a:rPr lang="en-US" altLang="zh-TW" dirty="0">
                <a:latin typeface="+mj-lt"/>
              </a:rPr>
              <a:t>Point and interval forecasting of electricity supply via pruned ensembles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i="1" dirty="0"/>
              <a:t>Erick </a:t>
            </a:r>
            <a:r>
              <a:rPr lang="en-US" altLang="zh-TW" i="1" dirty="0" err="1"/>
              <a:t>Meira,Fernando</a:t>
            </a:r>
            <a:r>
              <a:rPr lang="en-US" altLang="zh-TW" i="1" dirty="0"/>
              <a:t> Luiz </a:t>
            </a:r>
            <a:r>
              <a:rPr lang="en-US" altLang="zh-TW" i="1" dirty="0" err="1"/>
              <a:t>Cyrino</a:t>
            </a:r>
            <a:r>
              <a:rPr lang="en-US" altLang="zh-TW" i="1" dirty="0"/>
              <a:t> </a:t>
            </a:r>
            <a:r>
              <a:rPr lang="en-US" altLang="zh-TW" i="1" dirty="0" err="1"/>
              <a:t>Oliveira,Lilian</a:t>
            </a:r>
            <a:r>
              <a:rPr lang="en-US" altLang="zh-TW" i="1" dirty="0"/>
              <a:t> M.de Menezes</a:t>
            </a:r>
            <a:r>
              <a:rPr lang="zh-TW" altLang="en-US" dirty="0"/>
              <a:t> </a:t>
            </a:r>
            <a:r>
              <a:rPr lang="en-US" altLang="zh-TW" dirty="0"/>
              <a:t>2021</a:t>
            </a:r>
          </a:p>
          <a:p>
            <a:r>
              <a:rPr lang="en-US" altLang="zh-TW" dirty="0">
                <a:latin typeface="+mj-lt"/>
              </a:rPr>
              <a:t>The Wisdom of the Data: Getting the Most Out of Univariate Time Series Forecasting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pt-BR" altLang="zh-TW" i="1" dirty="0"/>
              <a:t>Fotios Petropoulos and Evangelos Spiliotis</a:t>
            </a:r>
            <a:r>
              <a:rPr lang="zh-TW" altLang="en-US" i="1" dirty="0"/>
              <a:t> </a:t>
            </a:r>
            <a:r>
              <a:rPr lang="en-US" altLang="zh-TW" dirty="0"/>
              <a:t>2021</a:t>
            </a:r>
          </a:p>
          <a:p>
            <a:r>
              <a:rPr lang="en-US" altLang="zh-TW" dirty="0">
                <a:latin typeface="+mj-lt"/>
              </a:rPr>
              <a:t>Forecast Selection and Representativeness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i="1" dirty="0" err="1"/>
              <a:t>Fotios</a:t>
            </a:r>
            <a:r>
              <a:rPr lang="en-US" altLang="zh-TW" i="1" dirty="0"/>
              <a:t> Petropoulos</a:t>
            </a:r>
            <a:r>
              <a:rPr lang="en-US" altLang="zh-TW" dirty="0"/>
              <a:t> </a:t>
            </a:r>
            <a:r>
              <a:rPr lang="en-US" altLang="zh-TW" i="1" dirty="0"/>
              <a:t>, Enno </a:t>
            </a:r>
            <a:r>
              <a:rPr lang="en-US" altLang="zh-TW" i="1" dirty="0" err="1"/>
              <a:t>Siemsen</a:t>
            </a:r>
            <a:r>
              <a:rPr lang="en-US" altLang="zh-TW" dirty="0"/>
              <a:t> 2022</a:t>
            </a:r>
            <a:endParaRPr lang="pt-BR" altLang="zh-TW" dirty="0"/>
          </a:p>
        </p:txBody>
      </p:sp>
    </p:spTree>
    <p:extLst>
      <p:ext uri="{BB962C8B-B14F-4D97-AF65-F5344CB8AC3E}">
        <p14:creationId xmlns:p14="http://schemas.microsoft.com/office/powerpoint/2010/main" val="154056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5319" y="-95795"/>
            <a:ext cx="10698481" cy="915035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/>
              <a:t>Introduction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5286" y="1418793"/>
            <a:ext cx="10515600" cy="4351338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ETS and Bagging </a:t>
            </a:r>
            <a:r>
              <a:rPr lang="en-US" altLang="zh-TW" b="1" dirty="0"/>
              <a:t>have made great contributions to forecasting .</a:t>
            </a:r>
          </a:p>
          <a:p>
            <a:endParaRPr lang="en-US" altLang="zh-TW" b="1" dirty="0"/>
          </a:p>
          <a:p>
            <a:r>
              <a:rPr lang="en-US" altLang="zh-TW" b="1" dirty="0"/>
              <a:t>However, most of the traditional methods in the past </a:t>
            </a:r>
            <a:r>
              <a:rPr lang="en-US" altLang="zh-TW" b="1" dirty="0">
                <a:solidFill>
                  <a:srgbClr val="FF0000"/>
                </a:solidFill>
              </a:rPr>
              <a:t>only considered the PF not prediction interval (PI).</a:t>
            </a: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M4 competition </a:t>
            </a:r>
            <a:r>
              <a:rPr lang="en-US" altLang="zh-TW" b="1" dirty="0"/>
              <a:t>was the first </a:t>
            </a:r>
            <a:r>
              <a:rPr lang="en-US" altLang="zh-TW" b="1" dirty="0">
                <a:solidFill>
                  <a:srgbClr val="FF0000"/>
                </a:solidFill>
              </a:rPr>
              <a:t>to provide PI for their PF</a:t>
            </a:r>
            <a:r>
              <a:rPr lang="en-US" altLang="zh-TW" b="1" dirty="0"/>
              <a:t>, but in the end only 20 forecasters provided valid PI.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100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15C32-0773-B68C-B2D0-833A23DC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520"/>
            <a:ext cx="10515600" cy="5191443"/>
          </a:xfrm>
        </p:spPr>
        <p:txBody>
          <a:bodyPr/>
          <a:lstStyle/>
          <a:p>
            <a:r>
              <a:rPr lang="en-US" altLang="zh-TW" sz="4400" dirty="0">
                <a:solidFill>
                  <a:srgbClr val="FF0000"/>
                </a:solidFill>
              </a:rPr>
              <a:t>Treating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3200" dirty="0"/>
              <a:t>     To enhancing ETS model predictive power.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sz="4400" dirty="0">
                <a:solidFill>
                  <a:srgbClr val="FF0000"/>
                </a:solidFill>
              </a:rPr>
              <a:t>Pruning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3200" dirty="0"/>
              <a:t>     To improve the accuracy of both point forecasts and prediction intervals in forecast combination methods.</a:t>
            </a:r>
            <a:endParaRPr lang="zh-TW" altLang="en-US" sz="32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F36ED45-9FE0-4AED-B4B7-64CB0A23278C}"/>
              </a:ext>
            </a:extLst>
          </p:cNvPr>
          <p:cNvSpPr txBox="1"/>
          <p:nvPr/>
        </p:nvSpPr>
        <p:spPr>
          <a:xfrm>
            <a:off x="1933306" y="-209006"/>
            <a:ext cx="8072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latin typeface="+mj-lt"/>
              </a:rPr>
              <a:t>Treating and Pruning</a:t>
            </a:r>
          </a:p>
        </p:txBody>
      </p:sp>
    </p:spTree>
    <p:extLst>
      <p:ext uri="{BB962C8B-B14F-4D97-AF65-F5344CB8AC3E}">
        <p14:creationId xmlns:p14="http://schemas.microsoft.com/office/powerpoint/2010/main" val="266293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B6A6B4-BD11-DFAF-9D6F-6471C6CD1B66}"/>
              </a:ext>
            </a:extLst>
          </p:cNvPr>
          <p:cNvSpPr/>
          <p:nvPr/>
        </p:nvSpPr>
        <p:spPr>
          <a:xfrm>
            <a:off x="541019" y="1965960"/>
            <a:ext cx="5082541" cy="24003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0264C7-CC1B-05DC-C587-7E2140FCE874}"/>
              </a:ext>
            </a:extLst>
          </p:cNvPr>
          <p:cNvSpPr/>
          <p:nvPr/>
        </p:nvSpPr>
        <p:spPr>
          <a:xfrm>
            <a:off x="6918961" y="1965960"/>
            <a:ext cx="4732020" cy="2400300"/>
          </a:xfrm>
          <a:prstGeom prst="rect">
            <a:avLst/>
          </a:prstGeom>
          <a:noFill/>
          <a:ln w="38100">
            <a:solidFill>
              <a:srgbClr val="019E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094A2D-FDEA-9AAA-8333-AFCF84CB5B8B}"/>
              </a:ext>
            </a:extLst>
          </p:cNvPr>
          <p:cNvSpPr txBox="1"/>
          <p:nvPr/>
        </p:nvSpPr>
        <p:spPr>
          <a:xfrm>
            <a:off x="586738" y="2461736"/>
            <a:ext cx="5082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 minimization of one or more information criteria. </a:t>
            </a:r>
          </a:p>
          <a:p>
            <a:endParaRPr lang="en-US" altLang="zh-TW" dirty="0"/>
          </a:p>
          <a:p>
            <a:r>
              <a:rPr lang="en-US" altLang="zh-TW" dirty="0"/>
              <a:t>Despite the benefits arising from this procedure, such as avoiding overfitting, the selected model occasionally </a:t>
            </a:r>
            <a:r>
              <a:rPr lang="en-US" altLang="zh-TW" dirty="0">
                <a:highlight>
                  <a:srgbClr val="FFFF00"/>
                </a:highlight>
              </a:rPr>
              <a:t>leads to unstable forecasts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B8D6FB-0343-DD41-883F-AE709C5EC640}"/>
              </a:ext>
            </a:extLst>
          </p:cNvPr>
          <p:cNvSpPr txBox="1"/>
          <p:nvPr/>
        </p:nvSpPr>
        <p:spPr>
          <a:xfrm>
            <a:off x="459263" y="1596628"/>
            <a:ext cx="534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highlight>
                  <a:srgbClr val="FFDE70"/>
                </a:highlight>
              </a:rPr>
              <a:t>Model selection in most or traditional automated ETS </a:t>
            </a:r>
            <a:endParaRPr lang="zh-TW" altLang="en-US" b="1" dirty="0">
              <a:highlight>
                <a:srgbClr val="FFDE7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086DFC3-25A1-FB96-474D-625AAF766836}"/>
              </a:ext>
            </a:extLst>
          </p:cNvPr>
          <p:cNvSpPr txBox="1"/>
          <p:nvPr/>
        </p:nvSpPr>
        <p:spPr>
          <a:xfrm>
            <a:off x="6941820" y="159484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highlight>
                  <a:srgbClr val="00FFFF"/>
                </a:highlight>
              </a:rPr>
              <a:t>Solution</a:t>
            </a:r>
            <a:endParaRPr lang="zh-TW" altLang="en-US" b="1" dirty="0">
              <a:highlight>
                <a:srgbClr val="00FFFF"/>
              </a:highlight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C302DA89-2614-3A8E-DAD4-C46134619E29}"/>
              </a:ext>
            </a:extLst>
          </p:cNvPr>
          <p:cNvSpPr/>
          <p:nvPr/>
        </p:nvSpPr>
        <p:spPr>
          <a:xfrm>
            <a:off x="5722620" y="3093720"/>
            <a:ext cx="1089660" cy="213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DD9FF0-4787-0025-A08B-19F02388A572}"/>
              </a:ext>
            </a:extLst>
          </p:cNvPr>
          <p:cNvSpPr txBox="1"/>
          <p:nvPr/>
        </p:nvSpPr>
        <p:spPr>
          <a:xfrm>
            <a:off x="6941820" y="2323237"/>
            <a:ext cx="4709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 “Treating” and “Pruning”</a:t>
            </a:r>
          </a:p>
          <a:p>
            <a:endParaRPr lang="en-US" altLang="zh-TW" dirty="0"/>
          </a:p>
          <a:p>
            <a:r>
              <a:rPr lang="en-US" altLang="zh-TW" dirty="0"/>
              <a:t>to reduce the odds of selecting formulations that will lead to inaccurate forecasts, thus enhancing the overall accuracy of automated ETS procedures.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06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7686"/>
            <a:ext cx="10515600" cy="4672628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The goal is to </a:t>
            </a:r>
            <a:r>
              <a:rPr lang="en-US" altLang="zh-TW" sz="3600" dirty="0">
                <a:solidFill>
                  <a:srgbClr val="FF0000"/>
                </a:solidFill>
              </a:rPr>
              <a:t>collect the PI </a:t>
            </a:r>
            <a:r>
              <a:rPr lang="en-US" altLang="zh-TW" sz="3600" dirty="0"/>
              <a:t>provided by competing models and check for anomalous behavior in the ensemble.</a:t>
            </a:r>
            <a:endParaRPr lang="zh-TW" altLang="zh-TW" sz="3600" dirty="0"/>
          </a:p>
          <a:p>
            <a:r>
              <a:rPr lang="en-US" altLang="zh-TW" sz="3600" dirty="0"/>
              <a:t>Low values for most information criteria </a:t>
            </a:r>
            <a:r>
              <a:rPr lang="en-US" altLang="zh-TW" sz="3600" dirty="0">
                <a:solidFill>
                  <a:srgbClr val="FF0000"/>
                </a:solidFill>
              </a:rPr>
              <a:t>but are not selected.</a:t>
            </a:r>
          </a:p>
          <a:p>
            <a:r>
              <a:rPr lang="en-US" altLang="zh-TW" sz="3600" dirty="0"/>
              <a:t>Therefore , they need </a:t>
            </a:r>
            <a:r>
              <a:rPr lang="en-US" altLang="zh-TW" sz="3600" dirty="0">
                <a:solidFill>
                  <a:srgbClr val="FF0000"/>
                </a:solidFill>
              </a:rPr>
              <a:t>pretreatment</a:t>
            </a:r>
            <a:r>
              <a:rPr lang="en-US" altLang="zh-TW" sz="3600" dirty="0"/>
              <a:t> to help enhance the prediction.</a:t>
            </a:r>
          </a:p>
          <a:p>
            <a:pPr marL="0" indent="0">
              <a:buNone/>
            </a:pP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240CE6F-F68D-4A65-89D9-35439960B513}"/>
              </a:ext>
            </a:extLst>
          </p:cNvPr>
          <p:cNvSpPr txBox="1"/>
          <p:nvPr/>
        </p:nvSpPr>
        <p:spPr>
          <a:xfrm>
            <a:off x="5364480" y="5399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30B893-2E80-4B5F-9400-D1B56941A6BB}"/>
              </a:ext>
            </a:extLst>
          </p:cNvPr>
          <p:cNvSpPr/>
          <p:nvPr/>
        </p:nvSpPr>
        <p:spPr>
          <a:xfrm>
            <a:off x="1358537" y="-214143"/>
            <a:ext cx="91352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6000" dirty="0"/>
              <a:t>Pretreatment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B688998-9AA3-B18A-A769-1EF753A86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3300" y="262059"/>
            <a:ext cx="11445400" cy="3334581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91D55D8-8515-7B1F-234D-B946664B3047}"/>
              </a:ext>
            </a:extLst>
          </p:cNvPr>
          <p:cNvSpPr txBox="1"/>
          <p:nvPr/>
        </p:nvSpPr>
        <p:spPr>
          <a:xfrm>
            <a:off x="937260" y="3823063"/>
            <a:ext cx="10195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According to the taxonomy proposed by </a:t>
            </a:r>
            <a:r>
              <a:rPr lang="en-US" altLang="zh-TW" sz="2800" dirty="0" err="1"/>
              <a:t>Pegels</a:t>
            </a:r>
            <a:r>
              <a:rPr lang="en-US" altLang="zh-TW" sz="2800" dirty="0"/>
              <a:t> and further extended by Gardner </a:t>
            </a:r>
            <a:r>
              <a:rPr lang="en-US" altLang="zh-TW" sz="2800" dirty="0" err="1"/>
              <a:t>Jr.,there</a:t>
            </a:r>
            <a:r>
              <a:rPr lang="en-US" altLang="zh-TW" sz="2800" dirty="0"/>
              <a:t> are 30 standard formulations of </a:t>
            </a:r>
            <a:r>
              <a:rPr lang="en-US" altLang="zh-TW" sz="2800" dirty="0" err="1"/>
              <a:t>ETS,the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trend</a:t>
            </a:r>
            <a:r>
              <a:rPr lang="en-US" altLang="zh-TW" sz="2800" dirty="0"/>
              <a:t> and </a:t>
            </a:r>
            <a:r>
              <a:rPr lang="en-US" altLang="zh-TW" sz="2800" dirty="0">
                <a:solidFill>
                  <a:srgbClr val="FF0000"/>
                </a:solidFill>
              </a:rPr>
              <a:t>seasonal</a:t>
            </a:r>
            <a:r>
              <a:rPr lang="en-US" altLang="zh-TW" sz="2800" dirty="0"/>
              <a:t> components are depicted in Table 1 and the </a:t>
            </a:r>
            <a:r>
              <a:rPr lang="en-US" altLang="zh-TW" sz="2800" dirty="0">
                <a:solidFill>
                  <a:srgbClr val="FF0000"/>
                </a:solidFill>
              </a:rPr>
              <a:t>error term </a:t>
            </a:r>
            <a:r>
              <a:rPr lang="en-US" altLang="zh-TW" sz="2800" dirty="0"/>
              <a:t>can also vary between </a:t>
            </a:r>
            <a:r>
              <a:rPr lang="en-US" altLang="zh-TW" sz="2800" dirty="0">
                <a:solidFill>
                  <a:srgbClr val="FF0000"/>
                </a:solidFill>
              </a:rPr>
              <a:t>additive</a:t>
            </a:r>
            <a:r>
              <a:rPr lang="en-US" altLang="zh-TW" sz="2800" dirty="0"/>
              <a:t> or </a:t>
            </a:r>
            <a:r>
              <a:rPr lang="en-US" altLang="zh-TW" sz="2800" dirty="0">
                <a:solidFill>
                  <a:srgbClr val="FF0000"/>
                </a:solidFill>
              </a:rPr>
              <a:t>multiplicative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934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0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Bootstrap </a:t>
            </a:r>
            <a:r>
              <a:rPr lang="zh-TW" altLang="en-US" b="1" dirty="0"/>
              <a:t> </a:t>
            </a:r>
            <a:r>
              <a:rPr lang="en-US" altLang="zh-TW" b="1" dirty="0"/>
              <a:t>Model </a:t>
            </a:r>
            <a:r>
              <a:rPr lang="zh-TW" altLang="en-US" b="1" dirty="0"/>
              <a:t> </a:t>
            </a:r>
            <a:r>
              <a:rPr lang="en-US" altLang="zh-TW" b="1" dirty="0"/>
              <a:t>Combination (BMC)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1325563"/>
            <a:ext cx="10515600" cy="456152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Bagging using PF not PI </a:t>
            </a:r>
            <a:r>
              <a:rPr lang="en-US" altLang="zh-TW" sz="3600" dirty="0"/>
              <a:t>for prediction may generate the uncertainty .</a:t>
            </a:r>
          </a:p>
          <a:p>
            <a:r>
              <a:rPr lang="en-US" altLang="zh-TW" sz="3600" dirty="0"/>
              <a:t>BMC specifically addressing this source of uncertainty. </a:t>
            </a:r>
          </a:p>
          <a:p>
            <a:r>
              <a:rPr lang="en-US" altLang="zh-TW" sz="3600" dirty="0"/>
              <a:t>Conclusion:</a:t>
            </a:r>
          </a:p>
          <a:p>
            <a:pPr>
              <a:buNone/>
            </a:pPr>
            <a:r>
              <a:rPr lang="zh-TW" altLang="en-US" sz="3600" dirty="0"/>
              <a:t>       </a:t>
            </a:r>
            <a:r>
              <a:rPr lang="en-US" altLang="zh-TW" sz="3600" dirty="0">
                <a:solidFill>
                  <a:srgbClr val="FF0000"/>
                </a:solidFill>
              </a:rPr>
              <a:t>BMC achieves better results </a:t>
            </a:r>
            <a:r>
              <a:rPr lang="en-US" altLang="zh-TW" sz="3600" dirty="0"/>
              <a:t>than    </a:t>
            </a:r>
            <a:r>
              <a:rPr lang="en-US" altLang="zh-TW" sz="3600" dirty="0" err="1"/>
              <a:t>Bagged.BLD.MBB.ETS</a:t>
            </a:r>
            <a:r>
              <a:rPr lang="en-US" altLang="zh-TW" sz="3600" dirty="0"/>
              <a:t> and </a:t>
            </a:r>
            <a:r>
              <a:rPr lang="en-US" altLang="zh-TW" sz="3600" dirty="0" err="1"/>
              <a:t>Boot.EXPOS</a:t>
            </a:r>
            <a:r>
              <a:rPr lang="en-US" altLang="zh-TW" sz="3600" dirty="0"/>
              <a:t> in most cases.</a:t>
            </a:r>
            <a:endParaRPr lang="zh-TW" altLang="zh-TW" sz="3600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1002</Words>
  <Application>Microsoft Office PowerPoint</Application>
  <PresentationFormat>寬螢幕</PresentationFormat>
  <Paragraphs>132</Paragraphs>
  <Slides>36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4" baseType="lpstr">
      <vt:lpstr>NexusSerif</vt:lpstr>
      <vt:lpstr>江城斜黑体 900W</vt:lpstr>
      <vt:lpstr>阿里巴巴普惠体 2.0 55 Regular</vt:lpstr>
      <vt:lpstr>標楷體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Introduction</vt:lpstr>
      <vt:lpstr>PowerPoint 簡報</vt:lpstr>
      <vt:lpstr>PowerPoint 簡報</vt:lpstr>
      <vt:lpstr>PowerPoint 簡報</vt:lpstr>
      <vt:lpstr>PowerPoint 簡報</vt:lpstr>
      <vt:lpstr>Bootstrap  Model  Combination (BMC) </vt:lpstr>
      <vt:lpstr>PowerPoint 簡報</vt:lpstr>
      <vt:lpstr>Treating in ETS model selection</vt:lpstr>
      <vt:lpstr>PowerPoint 簡報</vt:lpstr>
      <vt:lpstr>Treating in ETS model combination</vt:lpstr>
      <vt:lpstr>Pruning in model combination</vt:lpstr>
      <vt:lpstr>Generate Prediction intervals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Recommending Papers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軒宇 劉</cp:lastModifiedBy>
  <cp:revision>132</cp:revision>
  <dcterms:created xsi:type="dcterms:W3CDTF">2017-03-03T07:55:00Z</dcterms:created>
  <dcterms:modified xsi:type="dcterms:W3CDTF">2022-11-23T09:39:51Z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