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6" r:id="rId7"/>
    <p:sldId id="267" r:id="rId8"/>
    <p:sldId id="268" r:id="rId9"/>
    <p:sldId id="269" r:id="rId10"/>
    <p:sldId id="270" r:id="rId11"/>
    <p:sldId id="271" r:id="rId12"/>
    <p:sldId id="273"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51" autoAdjust="0"/>
    <p:restoredTop sz="94660"/>
  </p:normalViewPr>
  <p:slideViewPr>
    <p:cSldViewPr snapToGrid="0">
      <p:cViewPr varScale="1">
        <p:scale>
          <a:sx n="108" d="100"/>
          <a:sy n="108" d="100"/>
        </p:scale>
        <p:origin x="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95F5E05-54AE-4E5B-B5A9-DB51FFFB6EE0}" type="datetimeFigureOut">
              <a:rPr lang="en-US" smtClean="0"/>
              <a:t>4/27/18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DB7B0D0-B21A-4892-A969-1596289A9FC1}" type="slidenum">
              <a:rPr lang="en-US" smtClean="0"/>
              <a:t>‹#›</a:t>
            </a:fld>
            <a:endParaRPr lang="en-US"/>
          </a:p>
        </p:txBody>
      </p:sp>
    </p:spTree>
    <p:extLst>
      <p:ext uri="{BB962C8B-B14F-4D97-AF65-F5344CB8AC3E}">
        <p14:creationId xmlns:p14="http://schemas.microsoft.com/office/powerpoint/2010/main" val="172550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5F5E05-54AE-4E5B-B5A9-DB51FFFB6EE0}"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7B0D0-B21A-4892-A969-1596289A9FC1}" type="slidenum">
              <a:rPr lang="en-US" smtClean="0"/>
              <a:t>‹#›</a:t>
            </a:fld>
            <a:endParaRPr lang="en-US"/>
          </a:p>
        </p:txBody>
      </p:sp>
    </p:spTree>
    <p:extLst>
      <p:ext uri="{BB962C8B-B14F-4D97-AF65-F5344CB8AC3E}">
        <p14:creationId xmlns:p14="http://schemas.microsoft.com/office/powerpoint/2010/main" val="341178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5F5E05-54AE-4E5B-B5A9-DB51FFFB6EE0}"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7B0D0-B21A-4892-A969-1596289A9FC1}" type="slidenum">
              <a:rPr lang="en-US" smtClean="0"/>
              <a:t>‹#›</a:t>
            </a:fld>
            <a:endParaRPr lang="en-US"/>
          </a:p>
        </p:txBody>
      </p:sp>
    </p:spTree>
    <p:extLst>
      <p:ext uri="{BB962C8B-B14F-4D97-AF65-F5344CB8AC3E}">
        <p14:creationId xmlns:p14="http://schemas.microsoft.com/office/powerpoint/2010/main" val="151830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5F5E05-54AE-4E5B-B5A9-DB51FFFB6EE0}"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7B0D0-B21A-4892-A969-1596289A9FC1}" type="slidenum">
              <a:rPr lang="en-US" smtClean="0"/>
              <a:t>‹#›</a:t>
            </a:fld>
            <a:endParaRPr lang="en-US"/>
          </a:p>
        </p:txBody>
      </p:sp>
    </p:spTree>
    <p:extLst>
      <p:ext uri="{BB962C8B-B14F-4D97-AF65-F5344CB8AC3E}">
        <p14:creationId xmlns:p14="http://schemas.microsoft.com/office/powerpoint/2010/main" val="111365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5F5E05-54AE-4E5B-B5A9-DB51FFFB6EE0}" type="datetimeFigureOut">
              <a:rPr lang="en-US" smtClean="0"/>
              <a:t>4/27/18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B7B0D0-B21A-4892-A969-1596289A9FC1}" type="slidenum">
              <a:rPr lang="en-US" smtClean="0"/>
              <a:t>‹#›</a:t>
            </a:fld>
            <a:endParaRPr lang="en-US"/>
          </a:p>
        </p:txBody>
      </p:sp>
    </p:spTree>
    <p:extLst>
      <p:ext uri="{BB962C8B-B14F-4D97-AF65-F5344CB8AC3E}">
        <p14:creationId xmlns:p14="http://schemas.microsoft.com/office/powerpoint/2010/main" val="23645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5F5E05-54AE-4E5B-B5A9-DB51FFFB6EE0}" type="datetimeFigureOut">
              <a:rPr lang="en-US" smtClean="0"/>
              <a:t>4/27/18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B7B0D0-B21A-4892-A969-1596289A9FC1}" type="slidenum">
              <a:rPr lang="en-US" smtClean="0"/>
              <a:t>‹#›</a:t>
            </a:fld>
            <a:endParaRPr lang="en-US"/>
          </a:p>
        </p:txBody>
      </p:sp>
    </p:spTree>
    <p:extLst>
      <p:ext uri="{BB962C8B-B14F-4D97-AF65-F5344CB8AC3E}">
        <p14:creationId xmlns:p14="http://schemas.microsoft.com/office/powerpoint/2010/main" val="1174522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5F5E05-54AE-4E5B-B5A9-DB51FFFB6EE0}" type="datetimeFigureOut">
              <a:rPr lang="en-US" smtClean="0"/>
              <a:t>4/27/18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B7B0D0-B21A-4892-A969-1596289A9FC1}" type="slidenum">
              <a:rPr lang="en-US" smtClean="0"/>
              <a:t>‹#›</a:t>
            </a:fld>
            <a:endParaRPr lang="en-US"/>
          </a:p>
        </p:txBody>
      </p:sp>
    </p:spTree>
    <p:extLst>
      <p:ext uri="{BB962C8B-B14F-4D97-AF65-F5344CB8AC3E}">
        <p14:creationId xmlns:p14="http://schemas.microsoft.com/office/powerpoint/2010/main" val="157486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5F5E05-54AE-4E5B-B5A9-DB51FFFB6EE0}" type="datetimeFigureOut">
              <a:rPr lang="en-US" smtClean="0"/>
              <a:t>4/27/18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B7B0D0-B21A-4892-A969-1596289A9FC1}" type="slidenum">
              <a:rPr lang="en-US" smtClean="0"/>
              <a:t>‹#›</a:t>
            </a:fld>
            <a:endParaRPr lang="en-US"/>
          </a:p>
        </p:txBody>
      </p:sp>
    </p:spTree>
    <p:extLst>
      <p:ext uri="{BB962C8B-B14F-4D97-AF65-F5344CB8AC3E}">
        <p14:creationId xmlns:p14="http://schemas.microsoft.com/office/powerpoint/2010/main" val="125035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F5E05-54AE-4E5B-B5A9-DB51FFFB6EE0}" type="datetimeFigureOut">
              <a:rPr lang="en-US" smtClean="0"/>
              <a:t>4/27/18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B7B0D0-B21A-4892-A969-1596289A9FC1}" type="slidenum">
              <a:rPr lang="en-US" smtClean="0"/>
              <a:t>‹#›</a:t>
            </a:fld>
            <a:endParaRPr lang="en-US"/>
          </a:p>
        </p:txBody>
      </p:sp>
    </p:spTree>
    <p:extLst>
      <p:ext uri="{BB962C8B-B14F-4D97-AF65-F5344CB8AC3E}">
        <p14:creationId xmlns:p14="http://schemas.microsoft.com/office/powerpoint/2010/main" val="326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A95F5E05-54AE-4E5B-B5A9-DB51FFFB6EE0}" type="datetimeFigureOut">
              <a:rPr lang="en-US" smtClean="0"/>
              <a:t>4/27/18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DB7B0D0-B21A-4892-A969-1596289A9FC1}" type="slidenum">
              <a:rPr lang="en-US" smtClean="0"/>
              <a:t>‹#›</a:t>
            </a:fld>
            <a:endParaRPr lang="en-US"/>
          </a:p>
        </p:txBody>
      </p:sp>
    </p:spTree>
    <p:extLst>
      <p:ext uri="{BB962C8B-B14F-4D97-AF65-F5344CB8AC3E}">
        <p14:creationId xmlns:p14="http://schemas.microsoft.com/office/powerpoint/2010/main" val="275424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95F5E05-54AE-4E5B-B5A9-DB51FFFB6EE0}" type="datetimeFigureOut">
              <a:rPr lang="en-US" smtClean="0"/>
              <a:t>4/27/18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DB7B0D0-B21A-4892-A969-1596289A9FC1}" type="slidenum">
              <a:rPr lang="en-US" smtClean="0"/>
              <a:t>‹#›</a:t>
            </a:fld>
            <a:endParaRPr lang="en-US"/>
          </a:p>
        </p:txBody>
      </p:sp>
    </p:spTree>
    <p:extLst>
      <p:ext uri="{BB962C8B-B14F-4D97-AF65-F5344CB8AC3E}">
        <p14:creationId xmlns:p14="http://schemas.microsoft.com/office/powerpoint/2010/main" val="35992708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95F5E05-54AE-4E5B-B5A9-DB51FFFB6EE0}" type="datetimeFigureOut">
              <a:rPr lang="en-US" smtClean="0"/>
              <a:t>4/27/18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DB7B0D0-B21A-4892-A969-1596289A9FC1}" type="slidenum">
              <a:rPr lang="en-US" smtClean="0"/>
              <a:t>‹#›</a:t>
            </a:fld>
            <a:endParaRPr lang="en-US"/>
          </a:p>
        </p:txBody>
      </p:sp>
    </p:spTree>
    <p:extLst>
      <p:ext uri="{BB962C8B-B14F-4D97-AF65-F5344CB8AC3E}">
        <p14:creationId xmlns:p14="http://schemas.microsoft.com/office/powerpoint/2010/main" val="2851683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Embeddedness and Dispersion in </a:t>
            </a:r>
            <a:br>
              <a:rPr lang="en-US" dirty="0" smtClean="0"/>
            </a:br>
            <a:r>
              <a:rPr lang="en-US" dirty="0" smtClean="0"/>
              <a:t>Ego Networks</a:t>
            </a:r>
            <a:endParaRPr lang="en-US" dirty="0"/>
          </a:p>
        </p:txBody>
      </p:sp>
      <p:sp>
        <p:nvSpPr>
          <p:cNvPr id="3" name="Subtitle 2"/>
          <p:cNvSpPr>
            <a:spLocks noGrp="1"/>
          </p:cNvSpPr>
          <p:nvPr>
            <p:ph type="subTitle" idx="1"/>
          </p:nvPr>
        </p:nvSpPr>
        <p:spPr/>
        <p:txBody>
          <a:bodyPr/>
          <a:lstStyle/>
          <a:p>
            <a:r>
              <a:rPr lang="en-US" dirty="0" smtClean="0"/>
              <a:t>EE232E</a:t>
            </a:r>
          </a:p>
          <a:p>
            <a:r>
              <a:rPr lang="en-US" smtClean="0"/>
              <a:t>Spring </a:t>
            </a:r>
            <a:r>
              <a:rPr lang="en-US" smtClean="0"/>
              <a:t>2018</a:t>
            </a:r>
            <a:endParaRPr lang="en-US" dirty="0"/>
          </a:p>
        </p:txBody>
      </p:sp>
    </p:spTree>
    <p:extLst>
      <p:ext uri="{BB962C8B-B14F-4D97-AF65-F5344CB8AC3E}">
        <p14:creationId xmlns:p14="http://schemas.microsoft.com/office/powerpoint/2010/main" val="259386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Dispersion</a:t>
            </a:r>
            <a:endParaRPr lang="en-US" dirty="0"/>
          </a:p>
        </p:txBody>
      </p:sp>
      <p:sp>
        <p:nvSpPr>
          <p:cNvPr id="3" name="Content Placeholder 2"/>
          <p:cNvSpPr>
            <a:spLocks noGrp="1"/>
          </p:cNvSpPr>
          <p:nvPr>
            <p:ph sz="half" idx="1"/>
          </p:nvPr>
        </p:nvSpPr>
        <p:spPr/>
        <p:txBody>
          <a:bodyPr/>
          <a:lstStyle/>
          <a:p>
            <a:r>
              <a:rPr lang="en-US" dirty="0"/>
              <a:t>In contrast, the links to a person’s relationship partner may have lower embeddedness, but they will often involve mutual neighbors from several different foci, reflecting the fact that the social orbits of these friends are not bounded within any one focus</a:t>
            </a:r>
            <a:r>
              <a:rPr lang="en-US" dirty="0" smtClean="0"/>
              <a:t>.</a:t>
            </a:r>
          </a:p>
          <a:p>
            <a:r>
              <a:rPr lang="en-US" dirty="0"/>
              <a:t>The mutual neighbors of a married couple are not well-connected to one another. </a:t>
            </a:r>
          </a:p>
        </p:txBody>
      </p:sp>
      <p:pic>
        <p:nvPicPr>
          <p:cNvPr id="5" name="Content Placeholder 4"/>
          <p:cNvPicPr>
            <a:picLocks noGrp="1" noChangeAspect="1"/>
          </p:cNvPicPr>
          <p:nvPr>
            <p:ph sz="half" idx="2"/>
          </p:nvPr>
        </p:nvPicPr>
        <p:blipFill>
          <a:blip r:embed="rId2"/>
          <a:stretch>
            <a:fillRect/>
          </a:stretch>
        </p:blipFill>
        <p:spPr>
          <a:xfrm>
            <a:off x="6381792" y="1998663"/>
            <a:ext cx="3922628" cy="3767137"/>
          </a:xfrm>
          <a:prstGeom prst="rect">
            <a:avLst/>
          </a:prstGeom>
        </p:spPr>
      </p:pic>
    </p:spTree>
    <p:extLst>
      <p:ext uri="{BB962C8B-B14F-4D97-AF65-F5344CB8AC3E}">
        <p14:creationId xmlns:p14="http://schemas.microsoft.com/office/powerpoint/2010/main" val="1478803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Dispersion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lnSpcReduction="10000"/>
              </a:bodyPr>
              <a:lstStyle/>
              <a:p>
                <a:r>
                  <a:rPr lang="en-US" dirty="0" smtClean="0"/>
                  <a:t>We take the subgraph </a:t>
                </a:r>
                <a14:m>
                  <m:oMath xmlns:m="http://schemas.openxmlformats.org/officeDocument/2006/math">
                    <m:sSub>
                      <m:sSubPr>
                        <m:ctrlPr>
                          <a:rPr lang="en-US" b="0" i="1" dirty="0" smtClean="0">
                            <a:latin typeface="Cambria Math" charset="0"/>
                          </a:rPr>
                        </m:ctrlPr>
                      </m:sSubPr>
                      <m:e>
                        <m:r>
                          <a:rPr lang="en-US" i="1" dirty="0" smtClean="0">
                            <a:latin typeface="Cambria Math" panose="02040503050406030204" pitchFamily="18" charset="0"/>
                          </a:rPr>
                          <m:t>𝐺</m:t>
                        </m:r>
                      </m:e>
                      <m:sub>
                        <m:r>
                          <a:rPr lang="en-US" b="0" i="1" dirty="0" smtClean="0">
                            <a:latin typeface="Cambria Math" panose="02040503050406030204" pitchFamily="18" charset="0"/>
                          </a:rPr>
                          <m:t>𝑢</m:t>
                        </m:r>
                      </m:sub>
                    </m:sSub>
                  </m:oMath>
                </a14:m>
                <a:r>
                  <a:rPr lang="en-US" dirty="0"/>
                  <a:t> induced on u and all neighbors of </a:t>
                </a:r>
                <a14:m>
                  <m:oMath xmlns:m="http://schemas.openxmlformats.org/officeDocument/2006/math">
                    <m:r>
                      <a:rPr lang="en-US" i="1" dirty="0" smtClean="0">
                        <a:latin typeface="Cambria Math" panose="02040503050406030204" pitchFamily="18" charset="0"/>
                      </a:rPr>
                      <m:t>𝑢</m:t>
                    </m:r>
                  </m:oMath>
                </a14:m>
                <a:r>
                  <a:rPr lang="en-US" dirty="0"/>
                  <a:t>, and for a node </a:t>
                </a:r>
                <a14:m>
                  <m:oMath xmlns:m="http://schemas.openxmlformats.org/officeDocument/2006/math">
                    <m:r>
                      <a:rPr lang="en-US" i="1" dirty="0" smtClean="0">
                        <a:latin typeface="Cambria Math" panose="02040503050406030204" pitchFamily="18" charset="0"/>
                      </a:rPr>
                      <m:t>𝑣</m:t>
                    </m:r>
                  </m:oMath>
                </a14:m>
                <a:r>
                  <a:rPr lang="en-US" dirty="0"/>
                  <a:t> in </a:t>
                </a:r>
                <a14:m>
                  <m:oMath xmlns:m="http://schemas.openxmlformats.org/officeDocument/2006/math">
                    <m:sSub>
                      <m:sSubPr>
                        <m:ctrlPr>
                          <a:rPr lang="en-US" i="1" dirty="0">
                            <a:latin typeface="Cambria Math" charset="0"/>
                          </a:rPr>
                        </m:ctrlPr>
                      </m:sSubPr>
                      <m:e>
                        <m:r>
                          <a:rPr lang="en-US" i="1" dirty="0">
                            <a:latin typeface="Cambria Math" panose="02040503050406030204" pitchFamily="18" charset="0"/>
                          </a:rPr>
                          <m:t>𝐺</m:t>
                        </m:r>
                      </m:e>
                      <m:sub>
                        <m:r>
                          <a:rPr lang="en-US" i="1" dirty="0">
                            <a:latin typeface="Cambria Math" panose="02040503050406030204" pitchFamily="18" charset="0"/>
                          </a:rPr>
                          <m:t>𝑢</m:t>
                        </m:r>
                      </m:sub>
                    </m:sSub>
                  </m:oMath>
                </a14:m>
                <a:r>
                  <a:rPr lang="en-US" dirty="0"/>
                  <a:t> we define </a:t>
                </a:r>
                <a14:m>
                  <m:oMath xmlns:m="http://schemas.openxmlformats.org/officeDocument/2006/math">
                    <m:sSub>
                      <m:sSubPr>
                        <m:ctrlPr>
                          <a:rPr lang="en-US" b="0" i="1" dirty="0" smtClean="0">
                            <a:latin typeface="Cambria Math"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𝑢𝑣</m:t>
                        </m:r>
                      </m:sub>
                    </m:sSub>
                  </m:oMath>
                </a14:m>
                <a:r>
                  <a:rPr lang="en-US" dirty="0"/>
                  <a:t> to be the set of common neighbors of u and v. </a:t>
                </a:r>
                <a:r>
                  <a:rPr lang="en-US" dirty="0" smtClean="0"/>
                  <a:t>Then</a:t>
                </a:r>
              </a:p>
              <a:p>
                <a14:m>
                  <m:oMath xmlns:m="http://schemas.openxmlformats.org/officeDocument/2006/math">
                    <m:r>
                      <a:rPr lang="en-US" i="1" dirty="0" smtClean="0">
                        <a:latin typeface="Cambria Math" panose="02040503050406030204" pitchFamily="18" charset="0"/>
                      </a:rPr>
                      <m:t>𝑑𝑖𝑠𝑝</m:t>
                    </m:r>
                    <m:d>
                      <m:dPr>
                        <m:ctrlPr>
                          <a:rPr lang="en-US" i="1" dirty="0" smtClean="0">
                            <a:latin typeface="Cambria Math" charset="0"/>
                          </a:rPr>
                        </m:ctrlPr>
                      </m:dPr>
                      <m:e>
                        <m:r>
                          <a:rPr lang="en-US" i="1" dirty="0">
                            <a:latin typeface="Cambria Math" panose="02040503050406030204" pitchFamily="18" charset="0"/>
                          </a:rPr>
                          <m:t>𝑢</m:t>
                        </m:r>
                        <m:r>
                          <a:rPr lang="en-US" i="1" dirty="0">
                            <a:latin typeface="Cambria Math" panose="02040503050406030204" pitchFamily="18" charset="0"/>
                          </a:rPr>
                          <m:t>, </m:t>
                        </m:r>
                        <m:r>
                          <a:rPr lang="en-US" i="1" dirty="0">
                            <a:latin typeface="Cambria Math" panose="02040503050406030204" pitchFamily="18" charset="0"/>
                          </a:rPr>
                          <m:t>𝑣</m:t>
                        </m:r>
                      </m:e>
                    </m:d>
                    <m:r>
                      <a:rPr lang="en-US" b="0" i="1" dirty="0" smtClean="0">
                        <a:latin typeface="Cambria Math" panose="02040503050406030204" pitchFamily="18" charset="0"/>
                      </a:rPr>
                      <m:t>=</m:t>
                    </m:r>
                    <m:nary>
                      <m:naryPr>
                        <m:chr m:val="∑"/>
                        <m:supHide m:val="on"/>
                        <m:ctrlPr>
                          <a:rPr lang="en-US" i="1" dirty="0" smtClean="0">
                            <a:latin typeface="Cambria Math" charset="0"/>
                          </a:rPr>
                        </m:ctrlPr>
                      </m:naryPr>
                      <m:sub>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sSub>
                          <m:sSubPr>
                            <m:ctrlPr>
                              <a:rPr lang="en-US" i="1" dirty="0">
                                <a:latin typeface="Cambria Math" charset="0"/>
                              </a:rPr>
                            </m:ctrlPr>
                          </m:sSubPr>
                          <m:e>
                            <m:r>
                              <a:rPr lang="en-US" i="1" dirty="0">
                                <a:latin typeface="Cambria Math" panose="02040503050406030204" pitchFamily="18" charset="0"/>
                              </a:rPr>
                              <m:t>𝐶</m:t>
                            </m:r>
                          </m:e>
                          <m:sub>
                            <m:r>
                              <a:rPr lang="en-US" i="1" dirty="0">
                                <a:latin typeface="Cambria Math" panose="02040503050406030204" pitchFamily="18" charset="0"/>
                              </a:rPr>
                              <m:t>𝑢𝑣</m:t>
                            </m:r>
                          </m:sub>
                        </m:sSub>
                      </m:sub>
                      <m:sup/>
                      <m:e>
                        <m:r>
                          <a:rPr lang="en-US" b="0" i="1" dirty="0" smtClean="0">
                            <a:latin typeface="Cambria Math" panose="02040503050406030204" pitchFamily="18" charset="0"/>
                          </a:rPr>
                          <m:t>𝑑</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𝑡</m:t>
                        </m:r>
                        <m:r>
                          <a:rPr lang="en-US" i="1" dirty="0">
                            <a:latin typeface="Cambria Math" panose="02040503050406030204" pitchFamily="18" charset="0"/>
                          </a:rPr>
                          <m:t>)</m:t>
                        </m:r>
                      </m:e>
                    </m:nary>
                  </m:oMath>
                </a14:m>
                <a:endParaRPr lang="en-US" dirty="0" smtClean="0"/>
              </a:p>
              <a:p>
                <a:endParaRPr lang="en-US" dirty="0"/>
              </a:p>
              <a:p>
                <a14:m>
                  <m:oMath xmlns:m="http://schemas.openxmlformats.org/officeDocument/2006/math">
                    <m:sSub>
                      <m:sSubPr>
                        <m:ctrlPr>
                          <a:rPr lang="en-US" i="1" dirty="0">
                            <a:latin typeface="Cambria Math" charset="0"/>
                          </a:rPr>
                        </m:ctrlPr>
                      </m:sSubPr>
                      <m:e>
                        <m:r>
                          <a:rPr lang="en-US" i="1" dirty="0">
                            <a:latin typeface="Cambria Math" panose="02040503050406030204" pitchFamily="18" charset="0"/>
                          </a:rPr>
                          <m:t>𝑑</m:t>
                        </m:r>
                      </m:e>
                      <m:sub>
                        <m:r>
                          <a:rPr lang="en-US" i="1" dirty="0">
                            <a:latin typeface="Cambria Math" panose="02040503050406030204" pitchFamily="18" charset="0"/>
                          </a:rPr>
                          <m:t>𝑣</m:t>
                        </m:r>
                      </m:sub>
                    </m:sSub>
                  </m:oMath>
                </a14:m>
                <a:r>
                  <a:rPr lang="en-US" dirty="0"/>
                  <a:t> is a distance function on the nodes of </a:t>
                </a:r>
                <a14:m>
                  <m:oMath xmlns:m="http://schemas.openxmlformats.org/officeDocument/2006/math">
                    <m:sSub>
                      <m:sSubPr>
                        <m:ctrlPr>
                          <a:rPr lang="en-US" i="1" dirty="0">
                            <a:latin typeface="Cambria Math" charset="0"/>
                          </a:rPr>
                        </m:ctrlPr>
                      </m:sSubPr>
                      <m:e>
                        <m:r>
                          <a:rPr lang="en-US" i="1" dirty="0">
                            <a:latin typeface="Cambria Math" panose="02040503050406030204" pitchFamily="18" charset="0"/>
                          </a:rPr>
                          <m:t>𝐶</m:t>
                        </m:r>
                      </m:e>
                      <m:sub>
                        <m:r>
                          <a:rPr lang="en-US" i="1" dirty="0">
                            <a:latin typeface="Cambria Math" panose="02040503050406030204" pitchFamily="18" charset="0"/>
                          </a:rPr>
                          <m:t>𝑢𝑣</m:t>
                        </m:r>
                      </m:sub>
                    </m:sSub>
                  </m:oMath>
                </a14:m>
                <a:r>
                  <a:rPr lang="en-US" dirty="0" smtClean="0"/>
                  <a:t> </a:t>
                </a:r>
                <a:r>
                  <a:rPr lang="en-US" dirty="0"/>
                  <a:t>(which need not be the standard graph-theoretic </a:t>
                </a:r>
                <a:r>
                  <a:rPr lang="en-US" dirty="0" smtClean="0"/>
                  <a:t>distance)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961" t="-3398" r="-1176" b="-1618"/>
                </a:stretch>
              </a:blipFill>
            </p:spPr>
            <p:txBody>
              <a:bodyPr/>
              <a:lstStyle/>
              <a:p>
                <a:r>
                  <a:rPr lang="en-US">
                    <a:noFill/>
                  </a:rPr>
                  <a:t> </a:t>
                </a:r>
              </a:p>
            </p:txBody>
          </p:sp>
        </mc:Fallback>
      </mc:AlternateContent>
      <p:pic>
        <p:nvPicPr>
          <p:cNvPr id="6" name="Content Placeholder 5"/>
          <p:cNvPicPr>
            <a:picLocks noGrp="1" noChangeAspect="1"/>
          </p:cNvPicPr>
          <p:nvPr>
            <p:ph sz="half" idx="2"/>
          </p:nvPr>
        </p:nvPicPr>
        <p:blipFill>
          <a:blip r:embed="rId3"/>
          <a:stretch>
            <a:fillRect/>
          </a:stretch>
        </p:blipFill>
        <p:spPr>
          <a:xfrm>
            <a:off x="6501203" y="1651939"/>
            <a:ext cx="3683806" cy="4460584"/>
          </a:xfrm>
          <a:prstGeom prst="rect">
            <a:avLst/>
          </a:prstGeom>
        </p:spPr>
      </p:pic>
    </p:spTree>
    <p:extLst>
      <p:ext uri="{BB962C8B-B14F-4D97-AF65-F5344CB8AC3E}">
        <p14:creationId xmlns:p14="http://schemas.microsoft.com/office/powerpoint/2010/main" val="1034377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Options for the </a:t>
            </a:r>
            <a:r>
              <a:rPr lang="en-US" dirty="0" smtClean="0"/>
              <a:t>Distance Function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A </a:t>
                </a:r>
                <a:r>
                  <a:rPr lang="en-US" dirty="0"/>
                  <a:t>distance threshold </a:t>
                </a:r>
                <a14:m>
                  <m:oMath xmlns:m="http://schemas.openxmlformats.org/officeDocument/2006/math">
                    <m:r>
                      <a:rPr lang="en-US" i="1" dirty="0" smtClean="0">
                        <a:latin typeface="Cambria Math" panose="02040503050406030204" pitchFamily="18" charset="0"/>
                      </a:rPr>
                      <m:t>𝑟</m:t>
                    </m:r>
                  </m:oMath>
                </a14:m>
                <a:r>
                  <a:rPr lang="en-US" dirty="0" smtClean="0"/>
                  <a:t> over </a:t>
                </a:r>
                <a14:m>
                  <m:oMath xmlns:m="http://schemas.openxmlformats.org/officeDocument/2006/math">
                    <m:sSub>
                      <m:sSubPr>
                        <m:ctrlPr>
                          <a:rPr lang="en-US" i="1" dirty="0">
                            <a:latin typeface="Cambria Math" charset="0"/>
                          </a:rPr>
                        </m:ctrlPr>
                      </m:sSubPr>
                      <m:e>
                        <m:r>
                          <a:rPr lang="en-US" i="1" dirty="0">
                            <a:latin typeface="Cambria Math" panose="02040503050406030204" pitchFamily="18" charset="0"/>
                          </a:rPr>
                          <m:t>𝐺</m:t>
                        </m:r>
                      </m:e>
                      <m:sub>
                        <m:r>
                          <a:rPr lang="en-US" i="1" dirty="0">
                            <a:latin typeface="Cambria Math" panose="02040503050406030204" pitchFamily="18" charset="0"/>
                          </a:rPr>
                          <m:t>𝑢</m:t>
                        </m:r>
                      </m:sub>
                    </m:sSub>
                    <m:r>
                      <a:rPr lang="en-US" i="1" dirty="0">
                        <a:latin typeface="Cambria Math" panose="02040503050406030204" pitchFamily="18" charset="0"/>
                      </a:rPr>
                      <m:t>−</m:t>
                    </m:r>
                    <m:d>
                      <m:dPr>
                        <m:begChr m:val="{"/>
                        <m:endChr m:val="}"/>
                        <m:ctrlPr>
                          <a:rPr lang="en-US" i="1" dirty="0">
                            <a:latin typeface="Cambria Math" charset="0"/>
                          </a:rPr>
                        </m:ctrlPr>
                      </m:dPr>
                      <m:e>
                        <m:r>
                          <a:rPr lang="en-US" i="1" dirty="0">
                            <a:latin typeface="Cambria Math" panose="02040503050406030204" pitchFamily="18" charset="0"/>
                          </a:rPr>
                          <m:t>𝑢</m:t>
                        </m:r>
                        <m:r>
                          <a:rPr lang="en-US" b="0" i="1" dirty="0" smtClean="0">
                            <a:latin typeface="Cambria Math" panose="02040503050406030204" pitchFamily="18" charset="0"/>
                          </a:rPr>
                          <m:t>,</m:t>
                        </m:r>
                        <m:r>
                          <a:rPr lang="en-US" b="0" i="1" dirty="0" smtClean="0">
                            <a:latin typeface="Cambria Math" panose="02040503050406030204" pitchFamily="18" charset="0"/>
                          </a:rPr>
                          <m:t>𝑣</m:t>
                        </m:r>
                      </m:e>
                    </m:d>
                  </m:oMath>
                </a14:m>
                <a:r>
                  <a:rPr lang="en-US" dirty="0"/>
                  <a:t> </a:t>
                </a:r>
                <a:endParaRPr lang="en-US" dirty="0" smtClean="0"/>
              </a:p>
              <a:p>
                <a:pPr lvl="1"/>
                <a14:m>
                  <m:oMath xmlns:m="http://schemas.openxmlformats.org/officeDocument/2006/math">
                    <m:r>
                      <a:rPr lang="en-US" i="1" dirty="0">
                        <a:latin typeface="Cambria Math" panose="02040503050406030204" pitchFamily="18" charset="0"/>
                      </a:rPr>
                      <m:t>1 </m:t>
                    </m:r>
                  </m:oMath>
                </a14:m>
                <a:endParaRPr lang="en-US" i="1" dirty="0" smtClean="0">
                  <a:latin typeface="Cambria Math" panose="02040503050406030204" pitchFamily="18" charset="0"/>
                </a:endParaRPr>
              </a:p>
              <a:p>
                <a:pPr lvl="1"/>
                <a14:m>
                  <m:oMath xmlns:m="http://schemas.openxmlformats.org/officeDocument/2006/math">
                    <m:r>
                      <a:rPr lang="en-US" i="1" dirty="0" smtClean="0">
                        <a:latin typeface="Cambria Math" panose="02040503050406030204" pitchFamily="18" charset="0"/>
                      </a:rPr>
                      <m:t>1&lt;</m:t>
                    </m:r>
                    <m:r>
                      <a:rPr lang="en-US" i="1" dirty="0" smtClean="0">
                        <a:latin typeface="Cambria Math" panose="02040503050406030204" pitchFamily="18" charset="0"/>
                      </a:rPr>
                      <m:t>𝑟</m:t>
                    </m:r>
                    <m:r>
                      <a:rPr lang="en-US" i="1" dirty="0" smtClean="0">
                        <a:latin typeface="Cambria Math" panose="02040503050406030204" pitchFamily="18" charset="0"/>
                      </a:rPr>
                      <m:t>&lt;∞</m:t>
                    </m:r>
                  </m:oMath>
                </a14:m>
                <a:endParaRPr lang="en-US" dirty="0" smtClean="0"/>
              </a:p>
              <a:p>
                <a:pPr lvl="1"/>
                <a14:m>
                  <m:oMath xmlns:m="http://schemas.openxmlformats.org/officeDocument/2006/math">
                    <m:r>
                      <a:rPr lang="en-US" i="1" dirty="0">
                        <a:latin typeface="Cambria Math" panose="02040503050406030204" pitchFamily="18" charset="0"/>
                      </a:rPr>
                      <m:t>∞</m:t>
                    </m:r>
                  </m:oMath>
                </a14:m>
                <a:endParaRPr lang="en-US" dirty="0" smtClean="0"/>
              </a:p>
              <a:p>
                <a:pPr marL="4572" lvl="1" indent="0">
                  <a:buNone/>
                </a:pPr>
                <a:r>
                  <a:rPr lang="en-US" dirty="0" smtClean="0"/>
                  <a:t>Divide </a:t>
                </a:r>
                <a14:m>
                  <m:oMath xmlns:m="http://schemas.openxmlformats.org/officeDocument/2006/math">
                    <m:sSub>
                      <m:sSubPr>
                        <m:ctrlPr>
                          <a:rPr lang="en-US" i="1" dirty="0">
                            <a:latin typeface="Cambria Math" charset="0"/>
                          </a:rPr>
                        </m:ctrlPr>
                      </m:sSubPr>
                      <m:e>
                        <m:r>
                          <a:rPr lang="en-US" i="1" dirty="0">
                            <a:latin typeface="Cambria Math" panose="02040503050406030204" pitchFamily="18" charset="0"/>
                          </a:rPr>
                          <m:t>𝐺</m:t>
                        </m:r>
                      </m:e>
                      <m:sub>
                        <m:r>
                          <a:rPr lang="en-US" i="1" dirty="0">
                            <a:latin typeface="Cambria Math" panose="02040503050406030204" pitchFamily="18" charset="0"/>
                          </a:rPr>
                          <m:t>𝑢</m:t>
                        </m:r>
                      </m:sub>
                    </m:sSub>
                    <m:r>
                      <a:rPr lang="en-US" i="1" dirty="0">
                        <a:latin typeface="Cambria Math" panose="02040503050406030204" pitchFamily="18" charset="0"/>
                      </a:rPr>
                      <m:t>−</m:t>
                    </m:r>
                    <m:d>
                      <m:dPr>
                        <m:begChr m:val="{"/>
                        <m:endChr m:val="}"/>
                        <m:ctrlPr>
                          <a:rPr lang="en-US" i="1" dirty="0">
                            <a:latin typeface="Cambria Math" charset="0"/>
                          </a:rPr>
                        </m:ctrlPr>
                      </m:dPr>
                      <m:e>
                        <m:r>
                          <a:rPr lang="en-US" i="1" dirty="0">
                            <a:latin typeface="Cambria Math" panose="02040503050406030204" pitchFamily="18" charset="0"/>
                          </a:rPr>
                          <m:t>𝑢</m:t>
                        </m:r>
                      </m:e>
                    </m:d>
                  </m:oMath>
                </a14:m>
                <a:r>
                  <a:rPr lang="en-US" dirty="0" smtClean="0"/>
                  <a:t> into </a:t>
                </a:r>
                <a:r>
                  <a:rPr lang="en-US" dirty="0"/>
                  <a:t>communities</a:t>
                </a:r>
              </a:p>
              <a:p>
                <a:pPr marL="4572" lvl="1" indent="0">
                  <a:buNone/>
                </a:pPr>
                <a:r>
                  <a:rPr lang="en-US" dirty="0" smtClean="0"/>
                  <a:t>Embed </a:t>
                </a:r>
                <a14:m>
                  <m:oMath xmlns:m="http://schemas.openxmlformats.org/officeDocument/2006/math">
                    <m:sSub>
                      <m:sSubPr>
                        <m:ctrlPr>
                          <a:rPr lang="en-US" i="1" dirty="0" smtClean="0">
                            <a:latin typeface="Cambria Math" charset="0"/>
                          </a:rPr>
                        </m:ctrlPr>
                      </m:sSubPr>
                      <m:e>
                        <m:r>
                          <a:rPr lang="en-US" i="1" dirty="0" smtClean="0">
                            <a:latin typeface="Cambria Math" panose="02040503050406030204" pitchFamily="18" charset="0"/>
                          </a:rPr>
                          <m:t>𝐺</m:t>
                        </m:r>
                      </m:e>
                      <m:sub>
                        <m:r>
                          <a:rPr lang="en-US" b="0" i="1" dirty="0" smtClean="0">
                            <a:latin typeface="Cambria Math" panose="02040503050406030204" pitchFamily="18" charset="0"/>
                          </a:rPr>
                          <m:t>𝑢</m:t>
                        </m:r>
                      </m:sub>
                    </m:sSub>
                    <m:r>
                      <a:rPr lang="en-US" i="1" dirty="0">
                        <a:latin typeface="Cambria Math" panose="02040503050406030204" pitchFamily="18" charset="0"/>
                      </a:rPr>
                      <m:t>−{</m:t>
                    </m:r>
                    <m:r>
                      <a:rPr lang="en-US" i="1" dirty="0">
                        <a:latin typeface="Cambria Math" panose="02040503050406030204" pitchFamily="18" charset="0"/>
                      </a:rPr>
                      <m:t>𝑢</m:t>
                    </m:r>
                    <m:r>
                      <a:rPr lang="en-US" i="1" dirty="0">
                        <a:latin typeface="Cambria Math" panose="02040503050406030204" pitchFamily="18" charset="0"/>
                      </a:rPr>
                      <m:t>}</m:t>
                    </m:r>
                  </m:oMath>
                </a14:m>
                <a:r>
                  <a:rPr lang="en-US" dirty="0"/>
                  <a:t> in the plane </a:t>
                </a:r>
                <a:r>
                  <a:rPr lang="en-US" dirty="0" smtClean="0"/>
                  <a:t>using energy-minimization</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794" t="-2751"/>
                </a:stretch>
              </a:blipFill>
            </p:spPr>
            <p:txBody>
              <a:bodyPr/>
              <a:lstStyle/>
              <a:p>
                <a:r>
                  <a:rPr lang="en-US">
                    <a:noFill/>
                  </a:rPr>
                  <a:t> </a:t>
                </a:r>
              </a:p>
            </p:txBody>
          </p:sp>
        </mc:Fallback>
      </mc:AlternateContent>
    </p:spTree>
    <p:extLst>
      <p:ext uri="{BB962C8B-B14F-4D97-AF65-F5344CB8AC3E}">
        <p14:creationId xmlns:p14="http://schemas.microsoft.com/office/powerpoint/2010/main" val="3427769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Spouse Detection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3593" y="2011680"/>
                <a:ext cx="10753725" cy="3766185"/>
              </a:xfrm>
            </p:spPr>
            <p:txBody>
              <a:bodyPr>
                <a:normAutofit/>
              </a:bodyPr>
              <a:lstStyle/>
              <a:p>
                <a:r>
                  <a:rPr lang="en-US" dirty="0" smtClean="0"/>
                  <a:t>It has been empirically found that performance is highest for functions that are monotonically increasing in dispersion and monotonically decreasing in embeddedness. </a:t>
                </a:r>
              </a:p>
              <a:p>
                <a:r>
                  <a:rPr lang="en-US" dirty="0" smtClean="0"/>
                  <a:t>E.g</a:t>
                </a:r>
                <a:r>
                  <a:rPr lang="en-US" dirty="0"/>
                  <a:t>. </a:t>
                </a:r>
                <a14:m>
                  <m:oMath xmlns:m="http://schemas.openxmlformats.org/officeDocument/2006/math">
                    <m:f>
                      <m:fPr>
                        <m:ctrlPr>
                          <a:rPr lang="en-US" b="0" i="1" dirty="0" smtClean="0">
                            <a:latin typeface="Cambria Math" charset="0"/>
                          </a:rPr>
                        </m:ctrlPr>
                      </m:fPr>
                      <m:num>
                        <m:r>
                          <a:rPr lang="en-US" i="1" dirty="0" smtClean="0">
                            <a:latin typeface="Cambria Math" panose="02040503050406030204" pitchFamily="18" charset="0"/>
                          </a:rPr>
                          <m:t>𝑑𝑖𝑠𝑝</m:t>
                        </m:r>
                        <m:d>
                          <m:dPr>
                            <m:ctrlPr>
                              <a:rPr lang="en-US" i="1" dirty="0">
                                <a:latin typeface="Cambria Math" charset="0"/>
                              </a:rPr>
                            </m:ctrlPr>
                          </m:dPr>
                          <m:e>
                            <m:r>
                              <a:rPr lang="en-US" i="1" dirty="0">
                                <a:latin typeface="Cambria Math" panose="02040503050406030204" pitchFamily="18" charset="0"/>
                              </a:rPr>
                              <m:t>𝑢</m:t>
                            </m:r>
                            <m:r>
                              <a:rPr lang="en-US" i="1" dirty="0">
                                <a:latin typeface="Cambria Math" panose="02040503050406030204" pitchFamily="18" charset="0"/>
                              </a:rPr>
                              <m:t>, </m:t>
                            </m:r>
                            <m:r>
                              <a:rPr lang="en-US" i="1" dirty="0">
                                <a:latin typeface="Cambria Math" panose="02040503050406030204" pitchFamily="18" charset="0"/>
                              </a:rPr>
                              <m:t>𝑣</m:t>
                            </m:r>
                          </m:e>
                        </m:d>
                      </m:num>
                      <m:den>
                        <m:sSup>
                          <m:sSupPr>
                            <m:ctrlPr>
                              <a:rPr lang="en-US" b="0" i="1" dirty="0" smtClean="0">
                                <a:latin typeface="Cambria Math" charset="0"/>
                              </a:rPr>
                            </m:ctrlPr>
                          </m:sSupPr>
                          <m:e>
                            <m:r>
                              <m:rPr>
                                <m:nor/>
                              </m:rPr>
                              <a:rPr lang="en-US" dirty="0" smtClean="0">
                                <a:latin typeface="Cambria Math" panose="02040503050406030204" pitchFamily="18" charset="0"/>
                              </a:rPr>
                              <m:t>(</m:t>
                            </m:r>
                            <m:r>
                              <a:rPr lang="en-US" i="1" dirty="0">
                                <a:latin typeface="Cambria Math" panose="02040503050406030204" pitchFamily="18" charset="0"/>
                              </a:rPr>
                              <m:t>𝑒𝑚𝑏</m:t>
                            </m:r>
                            <m:d>
                              <m:dPr>
                                <m:ctrlPr>
                                  <a:rPr lang="en-US" i="1" dirty="0">
                                    <a:latin typeface="Cambria Math" charset="0"/>
                                  </a:rPr>
                                </m:ctrlPr>
                              </m:dPr>
                              <m:e>
                                <m:r>
                                  <a:rPr lang="en-US" i="1" dirty="0">
                                    <a:latin typeface="Cambria Math" panose="02040503050406030204" pitchFamily="18" charset="0"/>
                                  </a:rPr>
                                  <m:t>𝑢</m:t>
                                </m:r>
                                <m:r>
                                  <a:rPr lang="en-US" i="1" dirty="0">
                                    <a:latin typeface="Cambria Math" panose="02040503050406030204" pitchFamily="18" charset="0"/>
                                  </a:rPr>
                                  <m:t>, </m:t>
                                </m:r>
                                <m:r>
                                  <a:rPr lang="en-US" i="1" dirty="0">
                                    <a:latin typeface="Cambria Math" panose="02040503050406030204" pitchFamily="18" charset="0"/>
                                  </a:rPr>
                                  <m:t>𝑣</m:t>
                                </m:r>
                              </m:e>
                            </m:d>
                            <m:r>
                              <m:rPr>
                                <m:nor/>
                              </m:rPr>
                              <a:rPr lang="en-US" dirty="0">
                                <a:latin typeface="Cambria Math" panose="02040503050406030204" pitchFamily="18" charset="0"/>
                              </a:rPr>
                              <m:t>)</m:t>
                            </m:r>
                          </m:e>
                          <m:sup>
                            <m:r>
                              <a:rPr lang="en-US" b="0" i="1" dirty="0" smtClean="0">
                                <a:latin typeface="Cambria Math" panose="02040503050406030204" pitchFamily="18" charset="0"/>
                              </a:rPr>
                              <m:t>𝛼</m:t>
                            </m:r>
                          </m:sup>
                        </m:sSup>
                      </m:den>
                    </m:f>
                  </m:oMath>
                </a14:m>
                <a:endParaRPr lang="en-US" b="0" dirty="0" smtClean="0"/>
              </a:p>
              <a:p>
                <a:endParaRPr lang="en-US" dirty="0" smtClean="0"/>
              </a:p>
              <a:p>
                <a:r>
                  <a:rPr lang="en-US" dirty="0" smtClean="0"/>
                  <a:t>Best parameters in practice: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=2,  </m:t>
                    </m:r>
                    <m:r>
                      <a:rPr lang="en-US" b="0" i="1" smtClean="0">
                        <a:latin typeface="Cambria Math" panose="02040503050406030204" pitchFamily="18" charset="0"/>
                      </a:rPr>
                      <m:t>𝛼</m:t>
                    </m:r>
                    <m:r>
                      <a:rPr lang="en-US" b="0" i="1" smtClean="0">
                        <a:latin typeface="Cambria Math" panose="02040503050406030204" pitchFamily="18" charset="0"/>
                      </a:rPr>
                      <m:t>=1</m:t>
                    </m:r>
                  </m:oMath>
                </a14:m>
                <a:endParaRPr lang="en-US" b="0" dirty="0" smtClean="0"/>
              </a:p>
              <a:p>
                <a:pPr lvl="1"/>
                <a:r>
                  <a:rPr lang="en-US" dirty="0" smtClean="0"/>
                  <a:t>65% accuracy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3593" y="2011680"/>
                <a:ext cx="10753725" cy="3766185"/>
              </a:xfrm>
              <a:blipFill>
                <a:blip r:embed="rId2"/>
                <a:stretch>
                  <a:fillRect l="-57" t="-2751"/>
                </a:stretch>
              </a:blipFill>
            </p:spPr>
            <p:txBody>
              <a:bodyPr/>
              <a:lstStyle/>
              <a:p>
                <a:r>
                  <a:rPr lang="en-US">
                    <a:noFill/>
                  </a:rPr>
                  <a:t> </a:t>
                </a:r>
              </a:p>
            </p:txBody>
          </p:sp>
        </mc:Fallback>
      </mc:AlternateContent>
    </p:spTree>
    <p:extLst>
      <p:ext uri="{BB962C8B-B14F-4D97-AF65-F5344CB8AC3E}">
        <p14:creationId xmlns:p14="http://schemas.microsoft.com/office/powerpoint/2010/main" val="307360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Paper</a:t>
            </a:r>
            <a:endParaRPr lang="en-US" dirty="0"/>
          </a:p>
        </p:txBody>
      </p:sp>
      <p:sp>
        <p:nvSpPr>
          <p:cNvPr id="3" name="Content Placeholder 2"/>
          <p:cNvSpPr>
            <a:spLocks noGrp="1"/>
          </p:cNvSpPr>
          <p:nvPr>
            <p:ph idx="1"/>
          </p:nvPr>
        </p:nvSpPr>
        <p:spPr/>
        <p:txBody>
          <a:bodyPr>
            <a:normAutofit/>
          </a:bodyPr>
          <a:lstStyle/>
          <a:p>
            <a:r>
              <a:rPr lang="en-US" sz="3600" i="1" dirty="0" smtClean="0"/>
              <a:t>“Romantic </a:t>
            </a:r>
            <a:r>
              <a:rPr lang="en-US" sz="3600" i="1" dirty="0"/>
              <a:t>Partnerships and the Dispersion of Social Ties: A Network Analysis of </a:t>
            </a:r>
            <a:r>
              <a:rPr lang="en-US" sz="3600" i="1" dirty="0" smtClean="0"/>
              <a:t>Relationship Status </a:t>
            </a:r>
            <a:r>
              <a:rPr lang="en-US" sz="3600" i="1" dirty="0"/>
              <a:t>on </a:t>
            </a:r>
            <a:r>
              <a:rPr lang="en-US" sz="3600" i="1" dirty="0" smtClean="0"/>
              <a:t>Facebook”, </a:t>
            </a:r>
            <a:r>
              <a:rPr lang="en-US" sz="3600" dirty="0" smtClean="0"/>
              <a:t>Lars </a:t>
            </a:r>
            <a:r>
              <a:rPr lang="en-US" sz="3600" dirty="0" err="1"/>
              <a:t>Backstrom</a:t>
            </a:r>
            <a:r>
              <a:rPr lang="en-US" sz="3600" dirty="0"/>
              <a:t>, Jon </a:t>
            </a:r>
            <a:r>
              <a:rPr lang="en-US" sz="3600" dirty="0" smtClean="0"/>
              <a:t>Kleinberg</a:t>
            </a:r>
            <a:endParaRPr lang="en-US" sz="3600" dirty="0"/>
          </a:p>
        </p:txBody>
      </p:sp>
    </p:spTree>
    <p:extLst>
      <p:ext uri="{BB962C8B-B14F-4D97-AF65-F5344CB8AC3E}">
        <p14:creationId xmlns:p14="http://schemas.microsoft.com/office/powerpoint/2010/main" val="17025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pt-BR" dirty="0"/>
                  <a:t>Consider a social network user, </a:t>
                </a:r>
                <a14:m>
                  <m:oMath xmlns:m="http://schemas.openxmlformats.org/officeDocument/2006/math">
                    <m:r>
                      <a:rPr lang="pt-BR" i="1" dirty="0" smtClean="0">
                        <a:latin typeface="Cambria Math" panose="02040503050406030204" pitchFamily="18" charset="0"/>
                      </a:rPr>
                      <m:t>𝑎</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t="-2751"/>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5631542" y="3452541"/>
            <a:ext cx="843952" cy="884462"/>
          </a:xfrm>
          <a:prstGeom prst="rect">
            <a:avLst/>
          </a:prstGeom>
        </p:spPr>
      </p:pic>
    </p:spTree>
    <p:extLst>
      <p:ext uri="{BB962C8B-B14F-4D97-AF65-F5344CB8AC3E}">
        <p14:creationId xmlns:p14="http://schemas.microsoft.com/office/powerpoint/2010/main" val="1512461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pic>
        <p:nvPicPr>
          <p:cNvPr id="3" name="Picture 2"/>
          <p:cNvPicPr>
            <a:picLocks noChangeAspect="1"/>
          </p:cNvPicPr>
          <p:nvPr/>
        </p:nvPicPr>
        <p:blipFill>
          <a:blip r:embed="rId2"/>
          <a:stretch>
            <a:fillRect/>
          </a:stretch>
        </p:blipFill>
        <p:spPr>
          <a:xfrm>
            <a:off x="2716512" y="2314075"/>
            <a:ext cx="6533333" cy="4095238"/>
          </a:xfrm>
          <a:prstGeom prst="rect">
            <a:avLst/>
          </a:prstGeom>
        </p:spPr>
      </p:pic>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a:t>Consider a social network user, </a:t>
                </a:r>
                <a14:m>
                  <m:oMath xmlns:m="http://schemas.openxmlformats.org/officeDocument/2006/math">
                    <m:r>
                      <a:rPr lang="en-US" i="1" dirty="0" smtClean="0">
                        <a:latin typeface="Cambria Math" panose="02040503050406030204" pitchFamily="18" charset="0"/>
                      </a:rPr>
                      <m:t>𝑎</m:t>
                    </m:r>
                  </m:oMath>
                </a14:m>
                <a:r>
                  <a:rPr lang="en-US" dirty="0"/>
                  <a:t>, and its neighborhood...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t="-2751"/>
                </a:stretch>
              </a:blipFill>
            </p:spPr>
            <p:txBody>
              <a:bodyPr/>
              <a:lstStyle/>
              <a:p>
                <a:r>
                  <a:rPr lang="en-US">
                    <a:noFill/>
                  </a:rPr>
                  <a:t> </a:t>
                </a:r>
              </a:p>
            </p:txBody>
          </p:sp>
        </mc:Fallback>
      </mc:AlternateContent>
    </p:spTree>
    <p:extLst>
      <p:ext uri="{BB962C8B-B14F-4D97-AF65-F5344CB8AC3E}">
        <p14:creationId xmlns:p14="http://schemas.microsoft.com/office/powerpoint/2010/main" val="308029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buNone/>
                </a:pPr>
                <a:r>
                  <a:rPr lang="en-US" dirty="0"/>
                  <a:t>Also, let us assume that </a:t>
                </a:r>
                <a14:m>
                  <m:oMath xmlns:m="http://schemas.openxmlformats.org/officeDocument/2006/math">
                    <m:r>
                      <a:rPr lang="en-US" i="1" dirty="0" smtClean="0">
                        <a:latin typeface="Cambria Math" panose="02040503050406030204" pitchFamily="18" charset="0"/>
                      </a:rPr>
                      <m:t>𝑎</m:t>
                    </m:r>
                  </m:oMath>
                </a14:m>
                <a:r>
                  <a:rPr lang="en-US" dirty="0"/>
                  <a:t> is married. Can we identify his wife?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850" t="-275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724946" y="2381725"/>
            <a:ext cx="6657143" cy="4095238"/>
          </a:xfrm>
          <a:prstGeom prst="rect">
            <a:avLst/>
          </a:prstGeom>
        </p:spPr>
      </p:pic>
    </p:spTree>
    <p:extLst>
      <p:ext uri="{BB962C8B-B14F-4D97-AF65-F5344CB8AC3E}">
        <p14:creationId xmlns:p14="http://schemas.microsoft.com/office/powerpoint/2010/main" val="2563687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Facebook </a:t>
            </a:r>
            <a:r>
              <a:rPr lang="en-US" dirty="0" smtClean="0"/>
              <a:t>Semantics </a:t>
            </a:r>
            <a:endParaRPr lang="en-US" dirty="0"/>
          </a:p>
        </p:txBody>
      </p:sp>
      <p:sp>
        <p:nvSpPr>
          <p:cNvPr id="5" name="Content Placeholder 4"/>
          <p:cNvSpPr>
            <a:spLocks noGrp="1"/>
          </p:cNvSpPr>
          <p:nvPr>
            <p:ph sz="half" idx="1"/>
          </p:nvPr>
        </p:nvSpPr>
        <p:spPr/>
        <p:txBody>
          <a:bodyPr/>
          <a:lstStyle/>
          <a:p>
            <a:r>
              <a:rPr lang="en-US" dirty="0" smtClean="0"/>
              <a:t>A </a:t>
            </a:r>
            <a:r>
              <a:rPr lang="en-US" dirty="0"/>
              <a:t>user is represented by a node.</a:t>
            </a:r>
          </a:p>
          <a:p>
            <a:r>
              <a:rPr lang="en-US" dirty="0"/>
              <a:t>Facebook’s friendship relation is undirected.</a:t>
            </a:r>
          </a:p>
          <a:p>
            <a:r>
              <a:rPr lang="en-US" dirty="0"/>
              <a:t>An edge between two nodes r</a:t>
            </a:r>
            <a:r>
              <a:rPr lang="en-US" dirty="0" smtClean="0"/>
              <a:t>epresents </a:t>
            </a:r>
            <a:r>
              <a:rPr lang="en-US" dirty="0"/>
              <a:t>a friendship </a:t>
            </a:r>
            <a:r>
              <a:rPr lang="en-US" dirty="0" smtClean="0"/>
              <a:t>between the </a:t>
            </a:r>
            <a:r>
              <a:rPr lang="en-US" dirty="0"/>
              <a:t>corresponding users.</a:t>
            </a:r>
          </a:p>
        </p:txBody>
      </p:sp>
      <p:pic>
        <p:nvPicPr>
          <p:cNvPr id="7" name="Content Placeholder 6"/>
          <p:cNvPicPr>
            <a:picLocks noGrp="1" noChangeAspect="1"/>
          </p:cNvPicPr>
          <p:nvPr>
            <p:ph sz="half" idx="2"/>
          </p:nvPr>
        </p:nvPicPr>
        <p:blipFill>
          <a:blip r:embed="rId2"/>
          <a:stretch>
            <a:fillRect/>
          </a:stretch>
        </p:blipFill>
        <p:spPr>
          <a:xfrm>
            <a:off x="6063212" y="1998663"/>
            <a:ext cx="4559788" cy="3767137"/>
          </a:xfrm>
          <a:prstGeom prst="rect">
            <a:avLst/>
          </a:prstGeom>
        </p:spPr>
      </p:pic>
    </p:spTree>
    <p:extLst>
      <p:ext uri="{BB962C8B-B14F-4D97-AF65-F5344CB8AC3E}">
        <p14:creationId xmlns:p14="http://schemas.microsoft.com/office/powerpoint/2010/main" val="620270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Embeddedness</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dirty="0" smtClean="0"/>
                  <a:t>Given </a:t>
                </a:r>
                <a:r>
                  <a:rPr lang="en-US" dirty="0"/>
                  <a:t>an edge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𝑢</m:t>
                    </m:r>
                    <m:r>
                      <a:rPr lang="en-US" i="1" dirty="0" smtClean="0">
                        <a:latin typeface="Cambria Math" panose="02040503050406030204" pitchFamily="18" charset="0"/>
                      </a:rPr>
                      <m:t>, </m:t>
                    </m:r>
                    <m:r>
                      <a:rPr lang="en-US" i="1" dirty="0" smtClean="0">
                        <a:latin typeface="Cambria Math" panose="02040503050406030204" pitchFamily="18" charset="0"/>
                      </a:rPr>
                      <m:t>𝑣</m:t>
                    </m:r>
                    <m:r>
                      <a:rPr lang="en-US" i="1" dirty="0" smtClean="0">
                        <a:latin typeface="Cambria Math" panose="02040503050406030204" pitchFamily="18" charset="0"/>
                      </a:rPr>
                      <m:t>)</m:t>
                    </m:r>
                  </m:oMath>
                </a14:m>
                <a:r>
                  <a:rPr lang="en-US" dirty="0"/>
                  <a:t>, its embeddedness is the number of mutual friends shared by its endpoints. </a:t>
                </a:r>
                <a:endParaRPr lang="en-US" dirty="0" smtClean="0"/>
              </a:p>
              <a:p>
                <a:r>
                  <a:rPr lang="en-US" dirty="0" smtClean="0"/>
                  <a:t>Traditionally</a:t>
                </a:r>
                <a:r>
                  <a:rPr lang="en-US" dirty="0"/>
                  <a:t>, embeddedness is associated with tie strength, and will be used as a baseline predictor.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t="-2751" r="-1247"/>
                </a:stretch>
              </a:blipFill>
            </p:spPr>
            <p:txBody>
              <a:bodyPr/>
              <a:lstStyle/>
              <a:p>
                <a:r>
                  <a:rPr lang="en-US">
                    <a:noFill/>
                  </a:rPr>
                  <a:t> </a:t>
                </a:r>
              </a:p>
            </p:txBody>
          </p:sp>
        </mc:Fallback>
      </mc:AlternateContent>
    </p:spTree>
    <p:extLst>
      <p:ext uri="{BB962C8B-B14F-4D97-AF65-F5344CB8AC3E}">
        <p14:creationId xmlns:p14="http://schemas.microsoft.com/office/powerpoint/2010/main" val="772641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14:m>
                  <m:oMath xmlns:m="http://schemas.openxmlformats.org/officeDocument/2006/math">
                    <m:r>
                      <a:rPr lang="en-US" i="1" dirty="0" smtClean="0">
                        <a:latin typeface="Cambria Math" panose="02040503050406030204" pitchFamily="18" charset="0"/>
                      </a:rPr>
                      <m:t>𝑏</m:t>
                    </m:r>
                  </m:oMath>
                </a14:m>
                <a:r>
                  <a:rPr lang="en-US" dirty="0" smtClean="0"/>
                  <a:t> and </a:t>
                </a:r>
                <a14:m>
                  <m:oMath xmlns:m="http://schemas.openxmlformats.org/officeDocument/2006/math">
                    <m:r>
                      <a:rPr lang="en-US" i="1" dirty="0" smtClean="0">
                        <a:latin typeface="Cambria Math" panose="02040503050406030204" pitchFamily="18" charset="0"/>
                      </a:rPr>
                      <m:t>𝑐</m:t>
                    </m:r>
                  </m:oMath>
                </a14:m>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850" t="-3074"/>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3524571" y="1833762"/>
            <a:ext cx="5142857" cy="3190476"/>
          </a:xfrm>
          <a:prstGeom prst="rect">
            <a:avLst/>
          </a:prstGeom>
        </p:spPr>
      </p:pic>
    </p:spTree>
    <p:extLst>
      <p:ext uri="{BB962C8B-B14F-4D97-AF65-F5344CB8AC3E}">
        <p14:creationId xmlns:p14="http://schemas.microsoft.com/office/powerpoint/2010/main" val="988935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Embeddedness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Works 25% of times</a:t>
            </a:r>
          </a:p>
          <a:p>
            <a:r>
              <a:rPr lang="en-US" dirty="0" smtClean="0"/>
              <a:t>Many </a:t>
            </a:r>
            <a:r>
              <a:rPr lang="en-US" dirty="0"/>
              <a:t>individuals have large clusters of friends corresponding to well-defined foci of interaction in their lives: </a:t>
            </a:r>
            <a:endParaRPr lang="en-US" dirty="0" smtClean="0"/>
          </a:p>
          <a:p>
            <a:pPr lvl="1"/>
            <a:r>
              <a:rPr lang="en-US" dirty="0" smtClean="0"/>
              <a:t>Co-workers</a:t>
            </a:r>
            <a:r>
              <a:rPr lang="en-US" dirty="0"/>
              <a:t>. </a:t>
            </a:r>
            <a:endParaRPr lang="en-US" dirty="0" smtClean="0"/>
          </a:p>
          <a:p>
            <a:pPr lvl="1"/>
            <a:r>
              <a:rPr lang="en-US" dirty="0" smtClean="0"/>
              <a:t>People </a:t>
            </a:r>
            <a:r>
              <a:rPr lang="en-US" dirty="0"/>
              <a:t>with whom they attended college. </a:t>
            </a:r>
            <a:endParaRPr lang="en-US" dirty="0" smtClean="0"/>
          </a:p>
          <a:p>
            <a:pPr lvl="1"/>
            <a:r>
              <a:rPr lang="en-US" dirty="0" smtClean="0"/>
              <a:t>Family </a:t>
            </a:r>
            <a:r>
              <a:rPr lang="en-US" dirty="0"/>
              <a:t>members. </a:t>
            </a:r>
            <a:endParaRPr lang="en-US" dirty="0" smtClean="0"/>
          </a:p>
          <a:p>
            <a:pPr lvl="1"/>
            <a:r>
              <a:rPr lang="en-US" dirty="0" smtClean="0"/>
              <a:t>Etc</a:t>
            </a:r>
            <a:r>
              <a:rPr lang="en-US" dirty="0"/>
              <a:t>. </a:t>
            </a:r>
            <a:endParaRPr lang="en-US" dirty="0" smtClean="0"/>
          </a:p>
          <a:p>
            <a:r>
              <a:rPr lang="en-US" dirty="0" smtClean="0"/>
              <a:t>Since </a:t>
            </a:r>
            <a:r>
              <a:rPr lang="en-US" dirty="0"/>
              <a:t>many people within these clusters know each other, the clusters contain links of very high embeddedness even though they do not necessarily correspond to particularly strong ties. </a:t>
            </a:r>
          </a:p>
        </p:txBody>
      </p:sp>
      <p:grpSp>
        <p:nvGrpSpPr>
          <p:cNvPr id="17" name="Group 16"/>
          <p:cNvGrpSpPr/>
          <p:nvPr/>
        </p:nvGrpSpPr>
        <p:grpSpPr>
          <a:xfrm>
            <a:off x="5581650" y="1998134"/>
            <a:ext cx="6610350" cy="3543300"/>
            <a:chOff x="5581650" y="1998134"/>
            <a:chExt cx="6610350" cy="3543300"/>
          </a:xfrm>
        </p:grpSpPr>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213" y="1998134"/>
              <a:ext cx="404812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19" name="Oval 4"/>
            <p:cNvSpPr>
              <a:spLocks noChangeArrowheads="1"/>
            </p:cNvSpPr>
            <p:nvPr/>
          </p:nvSpPr>
          <p:spPr bwMode="auto">
            <a:xfrm>
              <a:off x="8859838" y="2364847"/>
              <a:ext cx="1333500" cy="2143125"/>
            </a:xfrm>
            <a:prstGeom prst="ellipse">
              <a:avLst/>
            </a:prstGeom>
            <a:noFill/>
            <a:ln w="38100" cap="sq"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24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Char char="–"/>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Char char="•"/>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Char char="–"/>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Char char="»"/>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20" name="Oval 19"/>
            <p:cNvSpPr>
              <a:spLocks noChangeArrowheads="1"/>
            </p:cNvSpPr>
            <p:nvPr/>
          </p:nvSpPr>
          <p:spPr bwMode="auto">
            <a:xfrm>
              <a:off x="7035800" y="2112434"/>
              <a:ext cx="2024063" cy="1433513"/>
            </a:xfrm>
            <a:prstGeom prst="ellipse">
              <a:avLst/>
            </a:prstGeom>
            <a:noFill/>
            <a:ln w="38100" cap="sq" algn="ctr">
              <a:solidFill>
                <a:srgbClr val="92D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24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Char char="–"/>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Char char="•"/>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Char char="–"/>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Char char="»"/>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latin typeface="Arial" panose="020B0604020202020204" pitchFamily="34" charset="0"/>
              </a:endParaRPr>
            </a:p>
          </p:txBody>
        </p:sp>
        <p:sp>
          <p:nvSpPr>
            <p:cNvPr id="21" name="TextBox 20"/>
            <p:cNvSpPr txBox="1">
              <a:spLocks noChangeArrowheads="1"/>
            </p:cNvSpPr>
            <p:nvPr/>
          </p:nvSpPr>
          <p:spPr bwMode="auto">
            <a:xfrm>
              <a:off x="10340975" y="3155422"/>
              <a:ext cx="1851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Char char="–"/>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Char char="•"/>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Char char="–"/>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Char char="»"/>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Arial" panose="020B0604020202020204" pitchFamily="34" charset="0"/>
                </a:rPr>
                <a:t>College friends</a:t>
              </a:r>
            </a:p>
          </p:txBody>
        </p:sp>
        <p:sp>
          <p:nvSpPr>
            <p:cNvPr id="22" name="TextBox 10"/>
            <p:cNvSpPr txBox="1">
              <a:spLocks noChangeArrowheads="1"/>
            </p:cNvSpPr>
            <p:nvPr/>
          </p:nvSpPr>
          <p:spPr bwMode="auto">
            <a:xfrm>
              <a:off x="5581650" y="2266422"/>
              <a:ext cx="145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Calibri" panose="020F0502020204030204" pitchFamily="34" charset="0"/>
                  <a:ea typeface="MS PGothic" panose="020B0600070205080204" pitchFamily="34" charset="-128"/>
                </a:defRPr>
              </a:lvl1pPr>
              <a:lvl2pPr marL="742950" indent="-285750" eaLnBrk="0" hangingPunct="0">
                <a:spcBef>
                  <a:spcPct val="20000"/>
                </a:spcBef>
                <a:buChar char="–"/>
                <a:defRPr sz="2400">
                  <a:solidFill>
                    <a:schemeClr val="tx1"/>
                  </a:solidFill>
                  <a:latin typeface="Calibri" panose="020F0502020204030204" pitchFamily="34" charset="0"/>
                  <a:ea typeface="MS PGothic" panose="020B0600070205080204" pitchFamily="34" charset="-128"/>
                </a:defRPr>
              </a:lvl2pPr>
              <a:lvl3pPr marL="1143000" indent="-228600" eaLnBrk="0" hangingPunct="0">
                <a:spcBef>
                  <a:spcPct val="20000"/>
                </a:spcBef>
                <a:buChar char="•"/>
                <a:defRPr sz="2000">
                  <a:solidFill>
                    <a:schemeClr val="tx1"/>
                  </a:solidFill>
                  <a:latin typeface="Calibri" panose="020F0502020204030204" pitchFamily="34" charset="0"/>
                  <a:ea typeface="MS PGothic" panose="020B0600070205080204" pitchFamily="34" charset="-128"/>
                </a:defRPr>
              </a:lvl3pPr>
              <a:lvl4pPr marL="1600200" indent="-228600" eaLnBrk="0" hangingPunct="0">
                <a:spcBef>
                  <a:spcPct val="20000"/>
                </a:spcBef>
                <a:buChar char="–"/>
                <a:defRPr>
                  <a:solidFill>
                    <a:schemeClr val="tx1"/>
                  </a:solidFill>
                  <a:latin typeface="Calibri" panose="020F0502020204030204" pitchFamily="34" charset="0"/>
                  <a:ea typeface="MS PGothic" panose="020B0600070205080204" pitchFamily="34" charset="-128"/>
                </a:defRPr>
              </a:lvl4pPr>
              <a:lvl5pPr marL="2057400" indent="-228600" eaLnBrk="0" hangingPunct="0">
                <a:spcBef>
                  <a:spcPct val="20000"/>
                </a:spcBef>
                <a:buChar char="»"/>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dirty="0">
                  <a:latin typeface="Arial" panose="020B0604020202020204" pitchFamily="34" charset="0"/>
                </a:rPr>
                <a:t>Co-workers</a:t>
              </a:r>
            </a:p>
          </p:txBody>
        </p:sp>
      </p:grpSp>
    </p:spTree>
    <p:extLst>
      <p:ext uri="{BB962C8B-B14F-4D97-AF65-F5344CB8AC3E}">
        <p14:creationId xmlns:p14="http://schemas.microsoft.com/office/powerpoint/2010/main" val="4070091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124</TotalTime>
  <Words>491</Words>
  <Application>Microsoft Macintosh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Cambria Math</vt:lpstr>
      <vt:lpstr>MS PGothic</vt:lpstr>
      <vt:lpstr>Metropolitan</vt:lpstr>
      <vt:lpstr>Embeddedness and Dispersion in  Ego Networks</vt:lpstr>
      <vt:lpstr>The Paper</vt:lpstr>
      <vt:lpstr>Problem Statement</vt:lpstr>
      <vt:lpstr>Problem Statement</vt:lpstr>
      <vt:lpstr>Problem Statement</vt:lpstr>
      <vt:lpstr>Facebook Semantics </vt:lpstr>
      <vt:lpstr>Embeddedness</vt:lpstr>
      <vt:lpstr>Example</vt:lpstr>
      <vt:lpstr>What’s Wrong with Embeddedness</vt:lpstr>
      <vt:lpstr>Dispersion</vt:lpstr>
      <vt:lpstr>Dispersion</vt:lpstr>
      <vt:lpstr>Options for the Distance Function</vt:lpstr>
      <vt:lpstr>Spouse Detection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Embeddedness and Dispersion in Networks</dc:title>
  <dc:creator>Arash Vahabpour</dc:creator>
  <cp:lastModifiedBy>Arash Vahabpour</cp:lastModifiedBy>
  <cp:revision>13</cp:revision>
  <dcterms:created xsi:type="dcterms:W3CDTF">2017-04-27T15:21:47Z</dcterms:created>
  <dcterms:modified xsi:type="dcterms:W3CDTF">2018-04-27T17:42:57Z</dcterms:modified>
</cp:coreProperties>
</file>