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85" r:id="rId3"/>
    <p:sldId id="288" r:id="rId4"/>
    <p:sldId id="333" r:id="rId5"/>
    <p:sldId id="351" r:id="rId6"/>
    <p:sldId id="352" r:id="rId7"/>
    <p:sldId id="358" r:id="rId8"/>
    <p:sldId id="357" r:id="rId9"/>
    <p:sldId id="353" r:id="rId10"/>
    <p:sldId id="355" r:id="rId11"/>
    <p:sldId id="356" r:id="rId12"/>
    <p:sldId id="359" r:id="rId13"/>
    <p:sldId id="372" r:id="rId14"/>
    <p:sldId id="375" r:id="rId15"/>
    <p:sldId id="376" r:id="rId16"/>
    <p:sldId id="377" r:id="rId17"/>
    <p:sldId id="379" r:id="rId18"/>
    <p:sldId id="378" r:id="rId19"/>
    <p:sldId id="380" r:id="rId20"/>
    <p:sldId id="382" r:id="rId21"/>
    <p:sldId id="383" r:id="rId22"/>
    <p:sldId id="384" r:id="rId23"/>
    <p:sldId id="349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4E72C-1AF2-4CF7-B38D-B6783FE42482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428C-A91C-4426-93C4-D1299041D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1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3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9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7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1CFA-B1C4-4FD9-9B39-85A9F92508E7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A5EA-5AA1-41C2-95A0-670219BF3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109</a:t>
            </a:r>
            <a:r>
              <a:rPr lang="zh-TW" altLang="en-US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Data Structure</a:t>
            </a:r>
            <a:b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</a:b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3</a:t>
            </a:r>
            <a:r>
              <a:rPr lang="en-US" altLang="zh-TW" sz="4500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rd</a:t>
            </a:r>
            <a:r>
              <a:rPr lang="en-US" altLang="zh-TW" sz="45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Homework</a:t>
            </a: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how many times the task will be asked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the integers TA will give.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…, 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 the initial numbers.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4: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x1 y1 x2 y2 tuples.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P x y tuples, print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max(Ii + Ii+1 + … +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Ij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(T)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5 -9 -5 9 -3 4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3 6 6		// print 5 ((-5) + 9 + (-3) + 4 = 5)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3 6		// print 1 (5 + (-9) + (-5) + 9 + (-3) + 4 = 1)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4 6 6		// print 10 (9 + (-3) + 4 = 10)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-2 -7 8 9 9 -5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6 6 6 6		// print -5 ((-5) = (-5))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 </a:t>
            </a:r>
            <a:r>
              <a:rPr lang="en-US" altLang="zh-TW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: 5\n1\n10\n-5\n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(\n : EOL)</a:t>
            </a:r>
          </a:p>
        </p:txBody>
      </p:sp>
    </p:spTree>
    <p:extLst>
      <p:ext uri="{BB962C8B-B14F-4D97-AF65-F5344CB8AC3E}">
        <p14:creationId xmlns:p14="http://schemas.microsoft.com/office/powerpoint/2010/main" val="6343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task will be asked for T times.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T &lt;= 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given integers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is N.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N &lt;= 10000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given integers are [-10000, 10000]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given command tuples is 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M &lt;= 10000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378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is a method used to encode text characters as sequences of dots and dashes.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77AB828-9813-44D7-A2AF-50A79F47C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5095"/>
              </p:ext>
            </p:extLst>
          </p:nvPr>
        </p:nvGraphicFramePr>
        <p:xfrm>
          <a:off x="1496312" y="2715259"/>
          <a:ext cx="6151375" cy="359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123">
                  <a:extLst>
                    <a:ext uri="{9D8B030D-6E8A-4147-A177-3AD203B41FA5}">
                      <a16:colId xmlns:a16="http://schemas.microsoft.com/office/drawing/2014/main" val="297314248"/>
                    </a:ext>
                  </a:extLst>
                </a:gridCol>
                <a:gridCol w="837783">
                  <a:extLst>
                    <a:ext uri="{9D8B030D-6E8A-4147-A177-3AD203B41FA5}">
                      <a16:colId xmlns:a16="http://schemas.microsoft.com/office/drawing/2014/main" val="2886873541"/>
                    </a:ext>
                  </a:extLst>
                </a:gridCol>
                <a:gridCol w="789416">
                  <a:extLst>
                    <a:ext uri="{9D8B030D-6E8A-4147-A177-3AD203B41FA5}">
                      <a16:colId xmlns:a16="http://schemas.microsoft.com/office/drawing/2014/main" val="1774489886"/>
                    </a:ext>
                  </a:extLst>
                </a:gridCol>
                <a:gridCol w="740837">
                  <a:extLst>
                    <a:ext uri="{9D8B030D-6E8A-4147-A177-3AD203B41FA5}">
                      <a16:colId xmlns:a16="http://schemas.microsoft.com/office/drawing/2014/main" val="2719634474"/>
                    </a:ext>
                  </a:extLst>
                </a:gridCol>
                <a:gridCol w="704403">
                  <a:extLst>
                    <a:ext uri="{9D8B030D-6E8A-4147-A177-3AD203B41FA5}">
                      <a16:colId xmlns:a16="http://schemas.microsoft.com/office/drawing/2014/main" val="2888971695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3147404143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3444616532"/>
                    </a:ext>
                  </a:extLst>
                </a:gridCol>
                <a:gridCol w="777271">
                  <a:extLst>
                    <a:ext uri="{9D8B030D-6E8A-4147-A177-3AD203B41FA5}">
                      <a16:colId xmlns:a16="http://schemas.microsoft.com/office/drawing/2014/main" val="22462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8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0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9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..-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receive confidential documents. Your supervisor used Morse code to encode the contents.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However, there are no spaces separating the letters in the documents.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Therefore, there may be several interpretations of any single decoded sequence.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“-....--.-.” could be: “DUC”, “DUTETE”, “BAC”, “BANN”, ...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716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You try to decode the contents of the documents. Because there are too many documents, you decide to write a program to help you.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It’s hard for a machine to recognize which interpretation is reasonable. Thus, you use a dictionary to support this task.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3176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1) English dictionary to Morse code.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words in the dictionary.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word.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+2: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M.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sequence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of dots and dashes.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sequence, you need to print: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is found in the dictionary.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It is not found in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40706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4 (N)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APPLE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.-.--..--..-...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BANANA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-....--..--..-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CAT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-.-..--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DOG		// </a:t>
            </a:r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-..-----.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 (M)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-.-..--	//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(“-.-..-- is found in the dictionary.\n”)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-.-		//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(“-.- is not found in the dictionary.\n”)</a:t>
            </a:r>
          </a:p>
        </p:txBody>
      </p:sp>
    </p:spTree>
    <p:extLst>
      <p:ext uri="{BB962C8B-B14F-4D97-AF65-F5344CB8AC3E}">
        <p14:creationId xmlns:p14="http://schemas.microsoft.com/office/powerpoint/2010/main" val="26908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2) Determine if two words have the same prefix.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(15%)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 word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A word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you need to determine: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After w1, w2 are both encoded into Morse code: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is the same as w1.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has the same prefix as w1.</a:t>
            </a:r>
          </a:p>
          <a:p>
            <a:pPr marL="1543050" lvl="3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w2 doesn’t have the same prefix as w1.</a:t>
            </a:r>
          </a:p>
        </p:txBody>
      </p:sp>
    </p:spTree>
    <p:extLst>
      <p:ext uri="{BB962C8B-B14F-4D97-AF65-F5344CB8AC3E}">
        <p14:creationId xmlns:p14="http://schemas.microsoft.com/office/powerpoint/2010/main" val="13753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CAT (w1)		// -.-..--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 (M)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NDTT		// -.-..--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KIT		// -.-..-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RUT		// .-...--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“NDTT is the same as CAT.”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“KIT has the same prefix as CAT.”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“RUT doesn’t have the same prefix as CAT.”</a:t>
            </a:r>
          </a:p>
        </p:txBody>
      </p:sp>
    </p:spTree>
    <p:extLst>
      <p:ext uri="{BB962C8B-B14F-4D97-AF65-F5344CB8AC3E}">
        <p14:creationId xmlns:p14="http://schemas.microsoft.com/office/powerpoint/2010/main" val="42102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32EF70F-A7E6-4D94-9035-33511DDE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122552"/>
            <a:ext cx="5238750" cy="3086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B66C94-6C0F-4133-B9D2-8E0C6F38F54A}"/>
              </a:ext>
            </a:extLst>
          </p:cNvPr>
          <p:cNvSpPr txBox="1"/>
          <p:nvPr/>
        </p:nvSpPr>
        <p:spPr>
          <a:xfrm>
            <a:off x="2743200" y="448811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黑圈：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的開始與結束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藍圈：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的開始與結束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橘圈：第二次小考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紅圈：上機考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：期末考</a:t>
            </a:r>
          </a:p>
        </p:txBody>
      </p:sp>
    </p:spTree>
    <p:extLst>
      <p:ext uri="{BB962C8B-B14F-4D97-AF65-F5344CB8AC3E}">
        <p14:creationId xmlns:p14="http://schemas.microsoft.com/office/powerpoint/2010/main" val="7912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3) With the dictionary and the program, you only need to check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part of the interpretations.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(30%)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 Morse sequence with a maximum length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indicates the number of words in the dictionary.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One word.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messages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which are possible to generate with the Morse sequence and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24649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......-...-..---.-----.-..-..-..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HELL		// ......-...-..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HELLO		// ......-...-..---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OWORLD		// ---.-----.-..-..-..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WORLD		// .-----.-..-..-..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TEST		// -....-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 2 (HELL+OWORLD, HELLO+WORLD)</a:t>
            </a:r>
          </a:p>
        </p:txBody>
      </p:sp>
    </p:spTree>
    <p:extLst>
      <p:ext uri="{BB962C8B-B14F-4D97-AF65-F5344CB8AC3E}">
        <p14:creationId xmlns:p14="http://schemas.microsoft.com/office/powerpoint/2010/main" val="1047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Morse Code (60%)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838325"/>
            <a:ext cx="7886701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Morse sequence has a maximum length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L &lt; 100000</a:t>
            </a: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words in the dictionary is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N &lt; 100000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words in the dictionary have a maximum length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 &lt; M </a:t>
            </a:r>
            <a:r>
              <a:rPr lang="en-US" altLang="zh-TW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&lt; </a:t>
            </a:r>
            <a:r>
              <a:rPr lang="en-US" altLang="zh-TW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26016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 all of the question, please read test.txt as input and write output.txt as output.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對於所有問題，請都讀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input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、寫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output.txt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作為</a:t>
            </a: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output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you can, please let me know how to change your I/O file name so that I can modify the path from test.txt to test1.txt, test2.txt, etc.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假如可以的話，讓我清楚知道從哪裡更改你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I/O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檔案的名稱，方便我可以從讀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改成讀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test1.txt, test2.txt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，會改得比較快。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如果我看不懂，那我不會改你的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code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，一律讀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test.txt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3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Reminders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2020/12/07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23:59,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be on time.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 name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ID]_[question No.(1or2)]-[sub question No.(1,2,3)].[file name extension]</a:t>
            </a:r>
          </a:p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7109056193_1-1.c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If there are more than 1 file for 1 question, please give a readme.txt for me and let me know the meaning of each file.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 need to give me the output, I’ll execute your program.</a:t>
            </a:r>
          </a:p>
          <a:p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-learning, the file name is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[student ID]_homework3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Plagiarism is prohibited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Dev-C++ 5.11 is used for checking this homework.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There’s a teaching assistant for a data structure course in a university.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One day, the students told him that the homework he proposed is an algorithm-like homework. It’s not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homework for a data structure course.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He was depressed. Thus, he decides to propose a homework which is really associated to data structure.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Finally, the TA I just talked about is not me.</a:t>
            </a:r>
          </a:p>
        </p:txBody>
      </p:sp>
    </p:spTree>
    <p:extLst>
      <p:ext uri="{BB962C8B-B14F-4D97-AF65-F5344CB8AC3E}">
        <p14:creationId xmlns:p14="http://schemas.microsoft.com/office/powerpoint/2010/main" val="2410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1) What the students need to do is a really simple task, and they will obtain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20pts.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after doing this job.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The TA gives the students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(Note: the TA is not me.)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N integers,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1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2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, …, I</a:t>
                </a:r>
                <a:r>
                  <a:rPr lang="en-US" altLang="zh-TW" sz="1800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n</a:t>
                </a: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. 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Next, the TA gives the students several tuples of one command and two numbers, (c, x, y).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If (c == ‘M’), the students need to modify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sz="18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x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to y.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If (c == ‘P’), the students need to print:</a:t>
                </a: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max(I</a:t>
                </a:r>
                <a:r>
                  <a:rPr lang="en-US" altLang="zh-TW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+ I</a:t>
                </a:r>
                <a:r>
                  <a:rPr lang="en-US" altLang="zh-TW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i+1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 + … + </a:t>
                </a:r>
                <a:r>
                  <a:rPr lang="en-US" altLang="zh-TW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I</a:t>
                </a:r>
                <a:r>
                  <a:rPr lang="en-US" altLang="zh-TW" sz="14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j</a:t>
                </a: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Microsoft JhengHei"/>
                        <a:cs typeface="Times New Roman" panose="02020603050405020304" pitchFamily="18" charset="0"/>
                        <a:sym typeface="Microsoft JhengHei"/>
                      </a:rPr>
                      <m:t>𝑥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𝑗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𝑦</m:t>
                    </m:r>
                  </m:oMath>
                </a14:m>
                <a:endParaRPr lang="en-US" altLang="zh-TW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381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4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1: An integer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how many times the task will be asked for.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2: An integer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indicates the number of the integers TA will give.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integers,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</a:t>
            </a:r>
            <a:r>
              <a:rPr lang="en-US" altLang="zh-TW" sz="14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…, I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, indicate the initial numbers.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Line 4: An integer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Next </a:t>
            </a: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lines: C x y tuples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Output: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each P x y tuple, you need to print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max(Ii + Ii+1 + … + </a:t>
            </a:r>
            <a:r>
              <a:rPr lang="en-US" altLang="zh-TW" dirty="0" err="1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Ij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249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example: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(T)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(N)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2 -100 3 4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 (M)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5		// print 7 (3+4 = 7)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2		// print 3 (1+2 = 3)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M 3 5		// modify the integers into 1 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3 4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1 5		// print 15 (1+2+5+3+4 = 15)</a:t>
            </a:r>
          </a:p>
          <a:p>
            <a:pPr marL="1085850" lvl="2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P 2 4		// print 10 (2+5+3 = 10)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output : 7\n3\n15\n10\n (\n : EOL)</a:t>
            </a:r>
          </a:p>
        </p:txBody>
      </p:sp>
    </p:spTree>
    <p:extLst>
      <p:ext uri="{BB962C8B-B14F-4D97-AF65-F5344CB8AC3E}">
        <p14:creationId xmlns:p14="http://schemas.microsoft.com/office/powerpoint/2010/main" val="2278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this problem: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times of the task might be asked for is T.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T &lt;= 5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integers given is N.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N &lt;= 50000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given integers are [-10000, 10000]</a:t>
            </a: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number of command tuples given is M.</a:t>
            </a:r>
          </a:p>
          <a:p>
            <a:pPr marL="628650" lvl="1" indent="-171450">
              <a:spcBef>
                <a:spcPts val="0"/>
              </a:spcBef>
              <a:buSzPts val="2800"/>
            </a:pP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 &lt;= M &lt;= 50000</a:t>
            </a:r>
          </a:p>
          <a:p>
            <a:pPr marL="171450" indent="-171450">
              <a:spcBef>
                <a:spcPts val="0"/>
              </a:spcBef>
              <a:buSzPts val="2800"/>
            </a:pPr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  <a:p>
            <a:pPr marL="171450" indent="-171450">
              <a:spcBef>
                <a:spcPts val="0"/>
              </a:spcBef>
              <a:buSzPts val="2800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Time limit: 2 second per data.</a:t>
            </a:r>
          </a:p>
        </p:txBody>
      </p:sp>
    </p:spTree>
    <p:extLst>
      <p:ext uri="{BB962C8B-B14F-4D97-AF65-F5344CB8AC3E}">
        <p14:creationId xmlns:p14="http://schemas.microsoft.com/office/powerpoint/2010/main" val="5506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CB801-3920-4F59-AAF8-0E340818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171450" indent="-171450">
              <a:spcBef>
                <a:spcPts val="0"/>
              </a:spcBef>
              <a:buSzPts val="2800"/>
            </a:pPr>
            <a:r>
              <a:rPr lang="es-E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Hint: You should make sure every command could work within time complexity O(log n).</a:t>
            </a:r>
          </a:p>
        </p:txBody>
      </p:sp>
    </p:spTree>
    <p:extLst>
      <p:ext uri="{BB962C8B-B14F-4D97-AF65-F5344CB8AC3E}">
        <p14:creationId xmlns:p14="http://schemas.microsoft.com/office/powerpoint/2010/main" val="4002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1562-6A12-4F89-A4B2-2D773B6E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A Sad Teaching Assistant (40%)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Of course, the task is so simple that every student makes it. The TA doesn’t give up, and he quickly makes a second mission.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(20pts.)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There is no more ‘M’ command. However, the ‘P’ command becomes more complex: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For a command C = x1 y1 x2 y2:</a:t>
                </a:r>
              </a:p>
              <a:p>
                <a:pPr marL="171450" indent="-171450">
                  <a:spcBef>
                    <a:spcPts val="0"/>
                  </a:spcBef>
                  <a:buSzPts val="2800"/>
                </a:pPr>
                <a:r>
                  <a:rPr lang="en-U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You need to figure out </a:t>
                </a:r>
                <a:endParaRPr lang="es-ES" altLang="zh-TW" dirty="0">
                  <a:solidFill>
                    <a:schemeClr val="accent1"/>
                  </a:solidFill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:r>
                  <a:rPr lang="es-ES" altLang="zh-TW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Microsoft JhengHei"/>
                    <a:cs typeface="Times New Roman" panose="02020603050405020304" pitchFamily="18" charset="0"/>
                    <a:sym typeface="Microsoft JhengHei"/>
                  </a:rPr>
                  <a:t>max(Ii + Ii+1 + … + Ij),</a:t>
                </a:r>
              </a:p>
              <a:p>
                <a:pPr marL="628650" lvl="1" indent="-17145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icrosoft JhengHei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𝑗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 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𝑤h𝑖𝑙𝑒</m:t>
                    </m:r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Microsoft JhengHei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icrosoft JhengHei"/>
                          </a:rPr>
                          <m:t>2</m:t>
                        </m:r>
                      </m:sub>
                    </m:sSub>
                  </m:oMath>
                </a14:m>
                <a:endParaRPr lang="es-ES" altLang="zh-TW" dirty="0">
                  <a:latin typeface="Times New Roman" panose="02020603050405020304" pitchFamily="18" charset="0"/>
                  <a:ea typeface="Microsoft JhengHei"/>
                  <a:cs typeface="Times New Roman" panose="02020603050405020304" pitchFamily="18" charset="0"/>
                  <a:sym typeface="Microsoft JhengHei"/>
                </a:endParaRPr>
              </a:p>
            </p:txBody>
          </p:sp>
        </mc:Choice>
        <mc:Fallback xmlns="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26BCB801-3920-4F59-AAF8-0E3408182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6742</TotalTime>
  <Words>1529</Words>
  <Application>Microsoft Office PowerPoint</Application>
  <PresentationFormat>如螢幕大小 (4:3)</PresentationFormat>
  <Paragraphs>268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Microsoft JhengHei</vt:lpstr>
      <vt:lpstr>Microsoft JhengHei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109 Data Structure the 3rd Homework</vt:lpstr>
      <vt:lpstr>PowerPoint 簡報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A Sad Teaching Assistant (40%)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Morse Code (60%)</vt:lpstr>
      <vt:lpstr>Reminders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109資料結構第一次作業</dc:title>
  <dc:creator>temp</dc:creator>
  <cp:lastModifiedBy>維中 梁</cp:lastModifiedBy>
  <cp:revision>244</cp:revision>
  <dcterms:created xsi:type="dcterms:W3CDTF">2020-09-23T04:53:45Z</dcterms:created>
  <dcterms:modified xsi:type="dcterms:W3CDTF">2020-11-17T11:53:03Z</dcterms:modified>
</cp:coreProperties>
</file>