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301" r:id="rId8"/>
    <p:sldId id="298" r:id="rId9"/>
    <p:sldId id="299" r:id="rId10"/>
    <p:sldId id="300" r:id="rId11"/>
    <p:sldId id="262" r:id="rId12"/>
    <p:sldId id="303" r:id="rId13"/>
    <p:sldId id="307" r:id="rId14"/>
    <p:sldId id="261" r:id="rId15"/>
    <p:sldId id="309" r:id="rId16"/>
    <p:sldId id="305" r:id="rId17"/>
    <p:sldId id="306" r:id="rId18"/>
    <p:sldId id="308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87" r:id="rId28"/>
    <p:sldId id="288" r:id="rId29"/>
    <p:sldId id="285" r:id="rId30"/>
    <p:sldId id="273" r:id="rId31"/>
    <p:sldId id="293" r:id="rId32"/>
    <p:sldId id="294" r:id="rId33"/>
    <p:sldId id="296" r:id="rId34"/>
    <p:sldId id="291" r:id="rId35"/>
    <p:sldId id="284" r:id="rId36"/>
    <p:sldId id="295" r:id="rId37"/>
    <p:sldId id="277" r:id="rId38"/>
    <p:sldId id="278" r:id="rId39"/>
    <p:sldId id="279" r:id="rId40"/>
    <p:sldId id="280" r:id="rId4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749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7005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3228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66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260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35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438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9" name="Google Shape;2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0" name="Google Shape;24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1" name="Google Shape;25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5517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4106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950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82586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1749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92551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7517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58158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2179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1889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3663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316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86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500"/>
              </a:spcBef>
              <a:spcAft>
                <a:spcPts val="0"/>
              </a:spcAft>
              <a:buSzPts val="1875"/>
              <a:buFont typeface="Noto Sans Symbols"/>
              <a:buNone/>
              <a:defRPr sz="2500"/>
            </a:lvl1pPr>
            <a:lvl2pPr lvl="1" algn="l" rtl="0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 rtl="0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 rtl="0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 rtl="0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 rtl="0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 rtl="0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4038600" cy="45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 rtl="0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 rtl="0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4648200" y="1268413"/>
            <a:ext cx="4038600" cy="45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 rtl="0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 rtl="0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9336088" cy="6667500"/>
            <a:chOff x="0" y="0"/>
            <a:chExt cx="5881" cy="420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2100" cy="42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1081" y="1065"/>
              <a:ext cx="4800" cy="1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1"/>
            <p:cNvGrpSpPr/>
            <p:nvPr/>
          </p:nvGrpSpPr>
          <p:grpSpPr>
            <a:xfrm>
              <a:off x="0" y="672"/>
              <a:ext cx="1737" cy="1885"/>
              <a:chOff x="0" y="672"/>
              <a:chExt cx="1737" cy="1885"/>
            </a:xfrm>
          </p:grpSpPr>
          <p:sp>
            <p:nvSpPr>
              <p:cNvPr id="14" name="Google Shape;14;p1"/>
              <p:cNvSpPr txBox="1"/>
              <p:nvPr/>
            </p:nvSpPr>
            <p:spPr>
              <a:xfrm>
                <a:off x="361" y="22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1081" y="1065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437" y="672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 txBox="1"/>
              <p:nvPr/>
            </p:nvSpPr>
            <p:spPr>
              <a:xfrm>
                <a:off x="719" y="2257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1437" y="1065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"/>
              <p:cNvSpPr txBox="1"/>
              <p:nvPr/>
            </p:nvSpPr>
            <p:spPr>
              <a:xfrm>
                <a:off x="719" y="1464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 txBox="1"/>
              <p:nvPr/>
            </p:nvSpPr>
            <p:spPr>
              <a:xfrm>
                <a:off x="0" y="1464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 txBox="1"/>
              <p:nvPr/>
            </p:nvSpPr>
            <p:spPr>
              <a:xfrm>
                <a:off x="1081" y="1464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 txBox="1"/>
              <p:nvPr/>
            </p:nvSpPr>
            <p:spPr>
              <a:xfrm>
                <a:off x="361" y="1857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 txBox="1"/>
              <p:nvPr/>
            </p:nvSpPr>
            <p:spPr>
              <a:xfrm>
                <a:off x="719" y="18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4639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3"/>
          <p:cNvGrpSpPr/>
          <p:nvPr/>
        </p:nvGrpSpPr>
        <p:grpSpPr>
          <a:xfrm>
            <a:off x="0" y="0"/>
            <a:ext cx="8985250" cy="611187"/>
            <a:chOff x="0" y="0"/>
            <a:chExt cx="5660" cy="385"/>
          </a:xfrm>
        </p:grpSpPr>
        <p:sp>
          <p:nvSpPr>
            <p:cNvPr id="39" name="Google Shape;39;p3"/>
            <p:cNvSpPr txBox="1"/>
            <p:nvPr/>
          </p:nvSpPr>
          <p:spPr>
            <a:xfrm>
              <a:off x="0" y="0"/>
              <a:ext cx="300" cy="3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 txBox="1"/>
            <p:nvPr/>
          </p:nvSpPr>
          <p:spPr>
            <a:xfrm>
              <a:off x="260" y="85"/>
              <a:ext cx="5400" cy="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 txBox="1"/>
            <p:nvPr/>
          </p:nvSpPr>
          <p:spPr>
            <a:xfrm>
              <a:off x="258" y="85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 txBox="1"/>
            <p:nvPr/>
          </p:nvSpPr>
          <p:spPr>
            <a:xfrm>
              <a:off x="345" y="0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 txBox="1"/>
            <p:nvPr/>
          </p:nvSpPr>
          <p:spPr>
            <a:xfrm>
              <a:off x="345" y="8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 txBox="1"/>
            <p:nvPr/>
          </p:nvSpPr>
          <p:spPr>
            <a:xfrm>
              <a:off x="173" y="173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 txBox="1"/>
            <p:nvPr/>
          </p:nvSpPr>
          <p:spPr>
            <a:xfrm>
              <a:off x="83" y="86"/>
              <a:ext cx="0" cy="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 txBox="1"/>
            <p:nvPr/>
          </p:nvSpPr>
          <p:spPr>
            <a:xfrm>
              <a:off x="258" y="17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 txBox="1"/>
            <p:nvPr/>
          </p:nvSpPr>
          <p:spPr>
            <a:xfrm>
              <a:off x="173" y="25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4639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Homework Assignment #</a:t>
            </a:r>
            <a:r>
              <a:rPr lang="en-US" altLang="zh-TW" sz="3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en-US" sz="3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Solving Producer-Consumer Problem by Semaphore</a:t>
            </a:r>
            <a:br>
              <a:rPr lang="en-US" sz="3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pic>
        <p:nvPicPr>
          <p:cNvPr id="191" name="Google Shape;191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4212" y="1423987"/>
            <a:ext cx="3390900" cy="45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10</a:t>
            </a:fld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4572000" y="1484312"/>
            <a:ext cx="3672000" cy="14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semaphore is similar to the parking guide. When a car comes in the space, it’s value is decreased. Besides, it shows the available space we can park.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Producer-consumer problem</a:t>
            </a:r>
            <a:endParaRPr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Programming Interface</a:t>
            </a:r>
            <a:endParaRPr dirty="0">
              <a:solidFill>
                <a:srgbClr val="FF0000"/>
              </a:solidFill>
            </a:endParaRPr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 dirty="0" err="1">
                <a:latin typeface="Times New Roman"/>
                <a:ea typeface="Times New Roman"/>
                <a:cs typeface="Times New Roman"/>
                <a:sym typeface="Times New Roman"/>
              </a:rPr>
              <a:t>Pthread</a:t>
            </a:r>
            <a:r>
              <a:rPr lang="en-US" sz="20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 API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 Assignment #</a:t>
            </a:r>
            <a:r>
              <a:rPr lang="en-US" altLang="zh-TW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75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Producer-consumer problem</a:t>
            </a:r>
            <a:endParaRPr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Programming Interface</a:t>
            </a:r>
            <a:endParaRPr dirty="0">
              <a:solidFill>
                <a:srgbClr val="FF0000"/>
              </a:solidFill>
            </a:endParaRPr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1" i="0" u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</a:t>
            </a:r>
            <a:r>
              <a:rPr lang="en-US" sz="20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API</a:t>
            </a:r>
            <a:endParaRPr b="1" dirty="0">
              <a:solidFill>
                <a:srgbClr val="FF0000"/>
              </a:solidFill>
            </a:endParaRPr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 Assignment #</a:t>
            </a:r>
            <a:r>
              <a:rPr lang="en-US" altLang="zh-TW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64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altLang="zh-TW" sz="3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</a:t>
            </a:r>
            <a:r>
              <a:rPr lang="en-US" altLang="zh-TW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APIs</a:t>
            </a:r>
            <a:endParaRPr dirty="0"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578800" cy="21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hangingPunct="1"/>
            <a:r>
              <a:rPr lang="en-US" altLang="zh-TW" sz="2000" dirty="0"/>
              <a:t>There is a whole set of library calls associated with threads, most of whose names start with </a:t>
            </a:r>
            <a:r>
              <a:rPr lang="en-US" altLang="zh-TW" sz="2000" dirty="0" err="1">
                <a:solidFill>
                  <a:srgbClr val="FF0000"/>
                </a:solidFill>
                <a:latin typeface="Courier New" pitchFamily="49" charset="0"/>
              </a:rPr>
              <a:t>pthread</a:t>
            </a:r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</a:rPr>
              <a:t>_</a:t>
            </a:r>
            <a:r>
              <a:rPr lang="en-US" altLang="zh-TW" sz="2000" dirty="0"/>
              <a:t>.</a:t>
            </a:r>
          </a:p>
          <a:p>
            <a:pPr eaLnBrk="1" hangingPunct="1"/>
            <a:r>
              <a:rPr lang="en-US" altLang="zh-TW" sz="2000" dirty="0"/>
              <a:t>To use these library calls, we must include the file </a:t>
            </a:r>
            <a:r>
              <a:rPr lang="en-US" altLang="zh-TW" sz="2000" dirty="0" err="1">
                <a:solidFill>
                  <a:srgbClr val="FF0000"/>
                </a:solidFill>
                <a:latin typeface="Courier New" pitchFamily="49" charset="0"/>
              </a:rPr>
              <a:t>pthread.h</a:t>
            </a:r>
            <a:r>
              <a:rPr lang="en-US" altLang="zh-TW" sz="2000" dirty="0"/>
              <a:t>, and link with the </a:t>
            </a:r>
            <a:r>
              <a:rPr lang="en-US" altLang="zh-TW" sz="2000" dirty="0" err="1">
                <a:highlight>
                  <a:srgbClr val="FFFF00"/>
                </a:highlight>
              </a:rPr>
              <a:t>pthread</a:t>
            </a:r>
            <a:r>
              <a:rPr lang="en-US" altLang="zh-TW" sz="2000" dirty="0">
                <a:highlight>
                  <a:srgbClr val="FFFF00"/>
                </a:highlight>
              </a:rPr>
              <a:t> library using 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</a:rPr>
              <a:t>-</a:t>
            </a:r>
            <a:r>
              <a:rPr lang="en-US" altLang="zh-TW" sz="2000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itchFamily="49" charset="0"/>
              </a:rPr>
              <a:t>pthread</a:t>
            </a:r>
            <a:r>
              <a:rPr lang="en-US" altLang="zh-TW" sz="2000" dirty="0"/>
              <a:t>.</a:t>
            </a:r>
          </a:p>
          <a:p>
            <a:pPr eaLnBrk="1" hangingPunct="1"/>
            <a:endParaRPr lang="en-US" altLang="zh-TW" sz="2400" b="1" dirty="0"/>
          </a:p>
          <a:p>
            <a:pPr eaLnBrk="1" hangingPunct="1"/>
            <a:endParaRPr lang="en-US" altLang="zh-TW" sz="2400" b="1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endParaRPr dirty="0"/>
          </a:p>
        </p:txBody>
      </p:sp>
      <p:sp>
        <p:nvSpPr>
          <p:cNvPr id="171" name="Google Shape;171;p1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13</a:t>
            </a:fld>
            <a:endParaRPr/>
          </a:p>
        </p:txBody>
      </p:sp>
      <p:pic>
        <p:nvPicPr>
          <p:cNvPr id="19" name="圖片 1">
            <a:extLst>
              <a:ext uri="{FF2B5EF4-FFF2-40B4-BE49-F238E27FC236}">
                <a16:creationId xmlns:a16="http://schemas.microsoft.com/office/drawing/2014/main" id="{54FB0F34-7A55-4FB4-AB66-7E7BAE764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1" y="3083816"/>
            <a:ext cx="7380897" cy="328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4AED09C-9941-487C-AC25-8A0A0E905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622" y="2724417"/>
            <a:ext cx="5001323" cy="20957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2BB9A94-4A08-4A55-B941-13C3CF6AF2E4}"/>
              </a:ext>
            </a:extLst>
          </p:cNvPr>
          <p:cNvSpPr/>
          <p:nvPr/>
        </p:nvSpPr>
        <p:spPr>
          <a:xfrm>
            <a:off x="7620000" y="2642400"/>
            <a:ext cx="911441" cy="370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4DDB51-E9EA-4A97-8436-CE18BF6EB9FB}"/>
              </a:ext>
            </a:extLst>
          </p:cNvPr>
          <p:cNvSpPr/>
          <p:nvPr/>
        </p:nvSpPr>
        <p:spPr>
          <a:xfrm>
            <a:off x="896465" y="4012707"/>
            <a:ext cx="2468172" cy="342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0271E7C-1827-49F9-AC70-5BE44B70939E}"/>
              </a:ext>
            </a:extLst>
          </p:cNvPr>
          <p:cNvSpPr/>
          <p:nvPr/>
        </p:nvSpPr>
        <p:spPr>
          <a:xfrm>
            <a:off x="896465" y="5000388"/>
            <a:ext cx="2468172" cy="342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3F19CFF-A216-447E-9E6A-6DC2D3600F34}"/>
              </a:ext>
            </a:extLst>
          </p:cNvPr>
          <p:cNvSpPr/>
          <p:nvPr/>
        </p:nvSpPr>
        <p:spPr>
          <a:xfrm>
            <a:off x="896465" y="5682876"/>
            <a:ext cx="2468172" cy="305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3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/>
        </p:nvSpPr>
        <p:spPr>
          <a:xfrm>
            <a:off x="428662" y="935100"/>
            <a:ext cx="8229600" cy="5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</a:pPr>
            <a:endParaRPr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pthread_t</a:t>
            </a:r>
            <a:endParaRPr lang="zh-TW" altLang="en-US" sz="1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lang="en-US" altLang="zh-TW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a </a:t>
            </a:r>
            <a:r>
              <a:rPr lang="en-US" altLang="zh-TW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</a:t>
            </a:r>
            <a:r>
              <a:rPr lang="zh-TW" alt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lang="zh-TW" altLang="en-US" dirty="0"/>
          </a:p>
          <a:p>
            <a:pPr marL="742950" marR="0" lvl="1" indent="-1638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endParaRPr sz="2400" b="1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</a:t>
            </a: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APIs</a:t>
            </a:r>
            <a:endParaRPr dirty="0"/>
          </a:p>
        </p:txBody>
      </p:sp>
      <p:sp>
        <p:nvSpPr>
          <p:cNvPr id="223" name="Google Shape;223;p2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14</a:t>
            </a:fld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900112" y="2082801"/>
            <a:ext cx="7286700" cy="113032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000"/>
            </a:pPr>
            <a:r>
              <a:rPr lang="en-US" altLang="zh-TW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#include&lt;pthread.h&gt;</a:t>
            </a:r>
            <a:endParaRPr lang="en-US" altLang="zh-TW"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pthread_t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2326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/>
        </p:nvSpPr>
        <p:spPr>
          <a:xfrm>
            <a:off x="457200" y="949325"/>
            <a:ext cx="8229600" cy="5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</a:pPr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pthread_exit</a:t>
            </a:r>
            <a:endParaRPr lang="en-US"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440"/>
              </a:spcBef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lang="en-US" altLang="zh-TW" sz="2000"/>
              <a:t>If the main thread has no work to do after creating other threads, it should either block until all threads have completed or call </a:t>
            </a:r>
            <a:r>
              <a:rPr lang="en-US" altLang="zh-TW" sz="2000">
                <a:latin typeface="Courier New" pitchFamily="49" charset="0"/>
                <a:cs typeface="Courier New" pitchFamily="49" charset="0"/>
              </a:rPr>
              <a:t>pthread_exit()</a:t>
            </a:r>
            <a:r>
              <a:rPr lang="en-US" altLang="zh-TW" sz="2000"/>
              <a:t>.</a:t>
            </a:r>
            <a:endParaRPr lang="en-US"/>
          </a:p>
          <a:p>
            <a:pPr marL="742950" marR="0" lvl="1" indent="-1638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endParaRPr lang="en-US"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</a:t>
            </a: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APIs</a:t>
            </a:r>
            <a:endParaRPr dirty="0"/>
          </a:p>
        </p:txBody>
      </p:sp>
      <p:sp>
        <p:nvSpPr>
          <p:cNvPr id="223" name="Google Shape;223;p2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15</a:t>
            </a:fld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928650" y="2764837"/>
            <a:ext cx="7286700" cy="10959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#include&lt;pthread.h&gt;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pthread</a:t>
            </a:r>
            <a:r>
              <a:rPr lang="en-US" altLang="zh-TW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pthread_exit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(void *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value_ptr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lang="en-US" dirty="0"/>
          </a:p>
        </p:txBody>
      </p:sp>
      <p:sp>
        <p:nvSpPr>
          <p:cNvPr id="225" name="Google Shape;225;p24"/>
          <p:cNvSpPr txBox="1"/>
          <p:nvPr/>
        </p:nvSpPr>
        <p:spPr>
          <a:xfrm>
            <a:off x="928650" y="4309622"/>
            <a:ext cx="7286700" cy="40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pthread_exit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(NULL); // if you don’t need return value</a:t>
            </a:r>
            <a:endParaRPr dirty="0"/>
          </a:p>
        </p:txBody>
      </p:sp>
      <p:sp>
        <p:nvSpPr>
          <p:cNvPr id="8" name="Google Shape;226;p24">
            <a:extLst>
              <a:ext uri="{FF2B5EF4-FFF2-40B4-BE49-F238E27FC236}">
                <a16:creationId xmlns:a16="http://schemas.microsoft.com/office/drawing/2014/main" id="{CF989B3B-61E9-4B8E-B985-CD09AF7C244B}"/>
              </a:ext>
            </a:extLst>
          </p:cNvPr>
          <p:cNvSpPr txBox="1"/>
          <p:nvPr/>
        </p:nvSpPr>
        <p:spPr>
          <a:xfrm>
            <a:off x="928650" y="4911322"/>
            <a:ext cx="75597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hangingPunct="1"/>
            <a:r>
              <a:rPr lang="en-US" sz="2000" dirty="0" err="1">
                <a:solidFill>
                  <a:srgbClr val="C00000"/>
                </a:solidFill>
              </a:rPr>
              <a:t>value_ptr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altLang="zh-TW" i="1" dirty="0" err="1"/>
              <a:t>Point</a:t>
            </a:r>
            <a:r>
              <a:rPr lang="en-US" altLang="zh-TW" i="1" dirty="0"/>
              <a:t> to the return value send to </a:t>
            </a:r>
            <a:r>
              <a:rPr lang="en-US" altLang="zh-TW" i="1" dirty="0" err="1"/>
              <a:t>pthread_join</a:t>
            </a:r>
            <a:endParaRPr lang="en-US" altLang="zh-TW" i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10822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/>
        </p:nvSpPr>
        <p:spPr>
          <a:xfrm>
            <a:off x="457200" y="949325"/>
            <a:ext cx="8229600" cy="5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</a:pPr>
            <a:endParaRPr lang="en-US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pthread_join</a:t>
            </a:r>
            <a:endParaRPr lang="en-US" sz="1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Causes the caller to wait for the specified thread to exit. </a:t>
            </a:r>
            <a:endParaRPr lang="en-US" dirty="0"/>
          </a:p>
          <a:p>
            <a:pPr marL="742950" marR="0" lvl="1" indent="-1638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endParaRPr lang="en-US" sz="2400" b="1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</a:t>
            </a: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APIs</a:t>
            </a:r>
            <a:endParaRPr dirty="0"/>
          </a:p>
        </p:txBody>
      </p:sp>
      <p:sp>
        <p:nvSpPr>
          <p:cNvPr id="223" name="Google Shape;223;p2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16</a:t>
            </a:fld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900112" y="2082801"/>
            <a:ext cx="7286700" cy="120193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#include&lt;pthread.h&gt;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pthread_t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pthread_join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pthread_t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thread, void **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value_ptr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</p:txBody>
      </p:sp>
      <p:sp>
        <p:nvSpPr>
          <p:cNvPr id="225" name="Google Shape;225;p24"/>
          <p:cNvSpPr txBox="1"/>
          <p:nvPr/>
        </p:nvSpPr>
        <p:spPr>
          <a:xfrm>
            <a:off x="900112" y="3730771"/>
            <a:ext cx="7286700" cy="40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pthread_join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 ,NULL);</a:t>
            </a:r>
            <a:endParaRPr dirty="0"/>
          </a:p>
        </p:txBody>
      </p:sp>
      <p:sp>
        <p:nvSpPr>
          <p:cNvPr id="226" name="Google Shape;226;p24"/>
          <p:cNvSpPr txBox="1"/>
          <p:nvPr/>
        </p:nvSpPr>
        <p:spPr>
          <a:xfrm>
            <a:off x="792162" y="4232275"/>
            <a:ext cx="75597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hangingPunct="1"/>
            <a:r>
              <a:rPr lang="en-US" sz="2000" b="0" i="0" u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value_ptr</a:t>
            </a:r>
            <a:r>
              <a:rPr lang="en-US" sz="2000" b="0" i="0" u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point to the value get from </a:t>
            </a:r>
            <a:r>
              <a:rPr lang="en-US" sz="1600" b="0" i="1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pthread_exit</a:t>
            </a:r>
            <a:endParaRPr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498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Producer-consumer problem</a:t>
            </a:r>
            <a:endParaRPr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Programming Interface</a:t>
            </a:r>
            <a:endParaRPr dirty="0">
              <a:solidFill>
                <a:srgbClr val="FF0000"/>
              </a:solidFill>
            </a:endParaRPr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 dirty="0" err="1">
                <a:latin typeface="Times New Roman"/>
                <a:ea typeface="Times New Roman"/>
                <a:cs typeface="Times New Roman"/>
                <a:sym typeface="Times New Roman"/>
              </a:rPr>
              <a:t>Pthread</a:t>
            </a:r>
            <a:r>
              <a:rPr lang="en-US" sz="20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 API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</a:t>
            </a:r>
            <a:endParaRPr b="1" dirty="0">
              <a:solidFill>
                <a:srgbClr val="FF0000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 Assignment #</a:t>
            </a:r>
            <a:r>
              <a:rPr lang="en-US" altLang="zh-TW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4637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Semaphore</a:t>
            </a:r>
            <a:endParaRPr lang="en-US" dirty="0"/>
          </a:p>
        </p:txBody>
      </p:sp>
      <p:sp>
        <p:nvSpPr>
          <p:cNvPr id="205" name="Google Shape;205;p2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18</a:t>
            </a:fld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457200" y="1238250"/>
            <a:ext cx="8229600" cy="5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whole set of library calls associated with semaphore, most of whose names start with </a:t>
            </a: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sem_t.</a:t>
            </a:r>
            <a:endParaRPr/>
          </a:p>
          <a:p>
            <a:pPr marL="342900" marR="0" lvl="0" indent="-30480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</a:pPr>
            <a:endParaRPr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these library calls, we must include the file </a:t>
            </a: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semaphore.h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0" y="6524625"/>
            <a:ext cx="324000" cy="333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3D895A-A6EC-40A3-A6A5-DEB785F0E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75" y="3162931"/>
            <a:ext cx="4886924" cy="18795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POSIX Semaphore APIs</a:t>
            </a:r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19</a:t>
            </a:fld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457200" y="1166812"/>
            <a:ext cx="8229600" cy="5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</a:pPr>
            <a:endParaRPr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use the following six functions</a:t>
            </a:r>
            <a:endParaRPr/>
          </a:p>
          <a:p>
            <a:pPr marL="342900" marR="0" lvl="0" indent="-300037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675"/>
              <a:buFont typeface="Noto Sans Symbols"/>
              <a:buNone/>
            </a:pPr>
            <a:endParaRPr sz="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sem_init()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■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a semaphore. </a:t>
            </a:r>
            <a:endParaRPr sz="16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sem_wait()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■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a sem’s value. </a:t>
            </a:r>
            <a:endParaRPr sz="16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sem_post()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■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a sem’s value.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sem_destroy()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■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 the resource  and destroy a semaphore.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sem_getvalue()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■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 sem’s value. </a:t>
            </a:r>
            <a:endParaRPr/>
          </a:p>
          <a:p>
            <a:pPr marL="742950" marR="0" lvl="1" indent="-1638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Producer-consumer problem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Programming Interface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API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 Assignment #</a:t>
            </a:r>
            <a:r>
              <a:rPr lang="en-US" altLang="zh-TW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/>
        </p:nvSpPr>
        <p:spPr>
          <a:xfrm>
            <a:off x="457200" y="949325"/>
            <a:ext cx="8229600" cy="5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</a:pPr>
            <a:endParaRPr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sem_init</a:t>
            </a: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Initializes a semaphore. </a:t>
            </a:r>
            <a:endParaRPr/>
          </a:p>
          <a:p>
            <a:pPr marL="742950" marR="0" lvl="1" indent="-1638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POSIX Semaphore APIs</a:t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20</a:t>
            </a:fld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900112" y="2082800"/>
            <a:ext cx="7286700" cy="1130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#include&lt;semaphore.h&gt;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sem_init(sem_t  *sem, int pshared,unsigned value);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-1 if unsuccessful</a:t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900112" y="3535362"/>
            <a:ext cx="7286700" cy="40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sem_init(&amp;sem , 1,1);</a:t>
            </a:r>
            <a:endParaRPr/>
          </a:p>
        </p:txBody>
      </p:sp>
      <p:sp>
        <p:nvSpPr>
          <p:cNvPr id="226" name="Google Shape;226;p24"/>
          <p:cNvSpPr txBox="1"/>
          <p:nvPr/>
        </p:nvSpPr>
        <p:spPr>
          <a:xfrm>
            <a:off x="792162" y="4232275"/>
            <a:ext cx="7559700" cy="21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:cannot be negative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pshared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flag indicating whether or not the semaphore should be shared with forked processes.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-Pshared == 0 only threads of process creating semaphore can use semaphore.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Sem_t: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semaphore we initialize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/>
        </p:nvSpPr>
        <p:spPr>
          <a:xfrm>
            <a:off x="457200" y="949325"/>
            <a:ext cx="8229600" cy="5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</a:pPr>
            <a:endParaRPr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sem_wait</a:t>
            </a: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the value. </a:t>
            </a:r>
            <a:endParaRPr/>
          </a:p>
          <a:p>
            <a:pPr marL="742950" marR="0" lvl="1" indent="-17399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638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POSIX Semaphore APIs</a:t>
            </a:r>
            <a:endParaRPr/>
          </a:p>
        </p:txBody>
      </p:sp>
      <p:sp>
        <p:nvSpPr>
          <p:cNvPr id="234" name="Google Shape;234;p2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21</a:t>
            </a:fld>
            <a:endParaRPr/>
          </a:p>
        </p:txBody>
      </p:sp>
      <p:sp>
        <p:nvSpPr>
          <p:cNvPr id="235" name="Google Shape;235;p25"/>
          <p:cNvSpPr txBox="1"/>
          <p:nvPr/>
        </p:nvSpPr>
        <p:spPr>
          <a:xfrm>
            <a:off x="900112" y="2138362"/>
            <a:ext cx="7286700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sem_wait ( sem_t *sem );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900112" y="2835275"/>
            <a:ext cx="7286700" cy="39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sem_wait (&amp;sem);</a:t>
            </a:r>
            <a:endParaRPr/>
          </a:p>
        </p:txBody>
      </p:sp>
      <p:sp>
        <p:nvSpPr>
          <p:cNvPr id="237" name="Google Shape;237;p25"/>
          <p:cNvSpPr txBox="1"/>
          <p:nvPr/>
        </p:nvSpPr>
        <p:spPr>
          <a:xfrm>
            <a:off x="792162" y="3519487"/>
            <a:ext cx="7559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value become negative it will lock the process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/>
        </p:nvSpPr>
        <p:spPr>
          <a:xfrm>
            <a:off x="457200" y="949325"/>
            <a:ext cx="8229600" cy="5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</a:pPr>
            <a:endParaRPr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sem_post</a:t>
            </a: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the value.</a:t>
            </a:r>
            <a:endParaRPr/>
          </a:p>
          <a:p>
            <a:pPr marL="742950" marR="0" lvl="1" indent="-1638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POSIX Semaphore APIs</a:t>
            </a:r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22</a:t>
            </a:fld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900112" y="2144712"/>
            <a:ext cx="7286700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sem_post( sem_t *sem 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900112" y="2868612"/>
            <a:ext cx="7286700" cy="39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sem_post(&amp;sem);</a:t>
            </a:r>
            <a:endParaRPr/>
          </a:p>
        </p:txBody>
      </p:sp>
      <p:sp>
        <p:nvSpPr>
          <p:cNvPr id="248" name="Google Shape;248;p26"/>
          <p:cNvSpPr txBox="1"/>
          <p:nvPr/>
        </p:nvSpPr>
        <p:spPr>
          <a:xfrm>
            <a:off x="792162" y="3495675"/>
            <a:ext cx="7559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there are process lock by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sem_wait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it will unlock it.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it will increase the semaphore value.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/>
        </p:nvSpPr>
        <p:spPr>
          <a:xfrm>
            <a:off x="457200" y="949325"/>
            <a:ext cx="8229600" cy="5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</a:pPr>
            <a:endParaRPr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sem_destroy</a:t>
            </a: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Destroys a previously declared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POSIX Semaphore APIs</a:t>
            </a:r>
            <a:endParaRPr/>
          </a:p>
        </p:txBody>
      </p:sp>
      <p:sp>
        <p:nvSpPr>
          <p:cNvPr id="256" name="Google Shape;256;p2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23</a:t>
            </a:fld>
            <a:endParaRPr/>
          </a:p>
        </p:txBody>
      </p:sp>
      <p:sp>
        <p:nvSpPr>
          <p:cNvPr id="257" name="Google Shape;257;p27"/>
          <p:cNvSpPr txBox="1"/>
          <p:nvPr/>
        </p:nvSpPr>
        <p:spPr>
          <a:xfrm>
            <a:off x="900112" y="2205037"/>
            <a:ext cx="7286700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sem_destroy(sem_t *sem);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900112" y="3679825"/>
            <a:ext cx="75597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 to destroy a semaphore when it is no longer needed.</a:t>
            </a:r>
            <a:endParaRPr/>
          </a:p>
        </p:txBody>
      </p:sp>
      <p:sp>
        <p:nvSpPr>
          <p:cNvPr id="259" name="Google Shape;259;p27"/>
          <p:cNvSpPr txBox="1"/>
          <p:nvPr/>
        </p:nvSpPr>
        <p:spPr>
          <a:xfrm>
            <a:off x="900112" y="2954337"/>
            <a:ext cx="7286700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sem_destroy (&amp;sem 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POSIX Semaphore APIs</a:t>
            </a:r>
            <a:endParaRPr/>
          </a:p>
        </p:txBody>
      </p:sp>
      <p:sp>
        <p:nvSpPr>
          <p:cNvPr id="265" name="Google Shape;265;p28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sem_getvalue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the current value of sem and places the value in the location pointed to by val.</a:t>
            </a:r>
            <a:endParaRPr/>
          </a:p>
        </p:txBody>
      </p:sp>
      <p:sp>
        <p:nvSpPr>
          <p:cNvPr id="266" name="Google Shape;266;p2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24</a:t>
            </a:fld>
            <a:endParaRPr/>
          </a:p>
        </p:txBody>
      </p:sp>
      <p:sp>
        <p:nvSpPr>
          <p:cNvPr id="267" name="Google Shape;267;p28"/>
          <p:cNvSpPr txBox="1"/>
          <p:nvPr/>
        </p:nvSpPr>
        <p:spPr>
          <a:xfrm>
            <a:off x="900112" y="2708275"/>
            <a:ext cx="7286700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sem_getvalue(sem_t *sem,int *val);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8"/>
          <p:cNvSpPr txBox="1"/>
          <p:nvPr/>
        </p:nvSpPr>
        <p:spPr>
          <a:xfrm>
            <a:off x="900112" y="3425825"/>
            <a:ext cx="7286700" cy="39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sem_getvalue(&amp;sem,&amp;value);</a:t>
            </a:r>
            <a:endParaRPr/>
          </a:p>
        </p:txBody>
      </p:sp>
      <p:pic>
        <p:nvPicPr>
          <p:cNvPr id="269" name="Google Shape;26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75" y="4075112"/>
            <a:ext cx="5880101" cy="18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25</a:t>
            </a:fld>
            <a:endParaRPr/>
          </a:p>
        </p:txBody>
      </p:sp>
      <p:sp>
        <p:nvSpPr>
          <p:cNvPr id="276" name="Google Shape;276;p29"/>
          <p:cNvSpPr txBox="1"/>
          <p:nvPr/>
        </p:nvSpPr>
        <p:spPr>
          <a:xfrm>
            <a:off x="457200" y="1087437"/>
            <a:ext cx="8229600" cy="5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0" i="0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Binary semaphore: 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value can range only between 0 and 1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TW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Similar to mutex locks, used for mutex exclusion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semaphore is initialized to 1</a:t>
            </a:r>
            <a:endParaRPr lang="en-US" altLang="zh-TW" sz="1800" b="0" i="0" u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sem</a:t>
            </a:r>
            <a:r>
              <a:rPr lang="en-US" altLang="zh-TW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_init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(&amp;mutex,0,1);</a:t>
            </a:r>
            <a:endParaRPr lang="en-US" altLang="zh-TW" sz="1800" b="0" i="0" u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Producer: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sem_wait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(&amp;empty); 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800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sem_wait</a:t>
            </a:r>
            <a:r>
              <a:rPr lang="en-US" altLang="zh-TW" sz="1800" dirty="0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(&amp;mutex); 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entry critical section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count++;	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800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sem_post</a:t>
            </a:r>
            <a:r>
              <a:rPr lang="en-US" altLang="zh-TW" sz="1800" dirty="0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(&amp;mutex);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exit critical section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sem_post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(&amp;full); </a:t>
            </a:r>
          </a:p>
          <a:p>
            <a:pPr lvl="0"/>
            <a:endParaRPr lang="en-US" altLang="zh-TW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Consumer: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sem_wait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(&amp;full);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800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sem_wait</a:t>
            </a:r>
            <a:r>
              <a:rPr lang="en-US" altLang="zh-TW" sz="1800" dirty="0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(&amp;mutex);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count--;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800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sem_post</a:t>
            </a:r>
            <a:r>
              <a:rPr lang="en-US" altLang="zh-TW" sz="1800" dirty="0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(&amp;mutex);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sem_post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(&amp;empty);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26</a:t>
            </a:fld>
            <a:endParaRPr/>
          </a:p>
        </p:txBody>
      </p:sp>
      <p:sp>
        <p:nvSpPr>
          <p:cNvPr id="276" name="Google Shape;276;p29"/>
          <p:cNvSpPr txBox="1"/>
          <p:nvPr/>
        </p:nvSpPr>
        <p:spPr>
          <a:xfrm>
            <a:off x="457200" y="1087437"/>
            <a:ext cx="8229600" cy="5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0" i="0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Counting semaphore : 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Unrestricted integer value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access to a given resource with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  <a:endParaRPr lang="en-US" altLang="zh-TW" sz="1800" b="0" i="0" u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TW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Semaphore value is initialized to </a:t>
            </a:r>
            <a:r>
              <a:rPr lang="en-US" altLang="zh-TW" sz="1800" b="0" i="0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sem</a:t>
            </a:r>
            <a:r>
              <a:rPr lang="en-US" altLang="zh-TW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_init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(&amp;empty,0,4);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sem</a:t>
            </a:r>
            <a:r>
              <a:rPr lang="en-US" altLang="zh-TW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_init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(&amp;full,0,0);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Producer: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sem_wait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(&amp;empty); 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sem_wait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(&amp;mutex); // entry critical section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count++;	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sem_post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(&amp;mutex); // exit critical section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	</a:t>
            </a:r>
            <a:r>
              <a:rPr lang="en-US" altLang="zh-TW" sz="1800" b="0" i="0" u="none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sem</a:t>
            </a:r>
            <a:r>
              <a:rPr lang="en-US" altLang="zh-TW" sz="1800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_post</a:t>
            </a:r>
            <a:r>
              <a:rPr lang="en-US" altLang="zh-TW" sz="1800" dirty="0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(&amp;full);</a:t>
            </a:r>
            <a:endParaRPr lang="en-US" altLang="zh-TW" sz="1800" b="0" i="0" u="none" dirty="0">
              <a:solidFill>
                <a:schemeClr val="dk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b="0" i="0" u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	</a:t>
            </a:r>
            <a:r>
              <a:rPr lang="en-US" sz="1800" b="0" i="0" u="none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sem</a:t>
            </a:r>
            <a:r>
              <a:rPr lang="en-US" sz="1800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_wait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(&amp;full);</a:t>
            </a:r>
            <a:endParaRPr lang="en-US" sz="1800" b="0" i="0" u="none" dirty="0">
              <a:solidFill>
                <a:schemeClr val="dk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sem_wait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(&amp;mutex);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count--;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sem_post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(&amp;mutex);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sem_post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(&amp;empty);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6147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27</a:t>
            </a:fld>
            <a:endParaRPr/>
          </a:p>
        </p:txBody>
      </p:sp>
      <p:sp>
        <p:nvSpPr>
          <p:cNvPr id="276" name="Google Shape;276;p29"/>
          <p:cNvSpPr txBox="1"/>
          <p:nvPr/>
        </p:nvSpPr>
        <p:spPr>
          <a:xfrm>
            <a:off x="457200" y="1087437"/>
            <a:ext cx="8229600" cy="5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0" i="0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Counting semaphore : 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Unrestricted integer value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access to a given resource with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  <a:endParaRPr lang="en-US" altLang="zh-TW" sz="1800" b="0" i="0" u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TW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Semaphore value is initialized to </a:t>
            </a:r>
            <a:r>
              <a:rPr lang="en-US" altLang="zh-TW" sz="1800" b="0" i="0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sem</a:t>
            </a:r>
            <a:r>
              <a:rPr lang="en-US" altLang="zh-TW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_init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(&amp;empty,0,4);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sem</a:t>
            </a:r>
            <a:r>
              <a:rPr lang="en-US" altLang="zh-TW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_init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(&amp;full,0,0);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Producer: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800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sem_wait</a:t>
            </a:r>
            <a:r>
              <a:rPr lang="en-US" altLang="zh-TW" sz="1800" dirty="0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(&amp;empty); 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sem_wait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(&amp;mutex); // entry critical section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count++;	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sem_post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(&amp;mutex); // exit critical section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	</a:t>
            </a:r>
            <a:r>
              <a:rPr lang="en-US" altLang="zh-TW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sem</a:t>
            </a:r>
            <a:r>
              <a:rPr lang="en-US" altLang="zh-TW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_post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(&amp;full);</a:t>
            </a:r>
            <a:endParaRPr lang="en-US" altLang="zh-TW" sz="1800" b="0" i="0" u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b="0" i="0" u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	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sem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_wait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(&amp;full);</a:t>
            </a:r>
            <a:endParaRPr lang="en-US" sz="1800" b="0" i="0" u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sem_wait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(&amp;mutex);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count--;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sem_post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(&amp;mutex);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1800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sem_post</a:t>
            </a:r>
            <a:r>
              <a:rPr lang="en-US" altLang="zh-TW" sz="1800" dirty="0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(&amp;empty);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9491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28</a:t>
            </a:fld>
            <a:endParaRPr/>
          </a:p>
        </p:txBody>
      </p:sp>
      <p:sp>
        <p:nvSpPr>
          <p:cNvPr id="276" name="Google Shape;276;p29"/>
          <p:cNvSpPr txBox="1"/>
          <p:nvPr/>
        </p:nvSpPr>
        <p:spPr>
          <a:xfrm>
            <a:off x="457200" y="1087437"/>
            <a:ext cx="8229600" cy="5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CDE39C9-898A-4BA1-919A-A560EA07C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30" y="1283162"/>
            <a:ext cx="6172139" cy="496523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27D37FE-80E2-4A30-AFC8-12CB64A10286}"/>
              </a:ext>
            </a:extLst>
          </p:cNvPr>
          <p:cNvSpPr txBox="1"/>
          <p:nvPr/>
        </p:nvSpPr>
        <p:spPr>
          <a:xfrm>
            <a:off x="4114800" y="29518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449E24-94A6-49E6-9C1E-F0B9B1BC0499}"/>
              </a:ext>
            </a:extLst>
          </p:cNvPr>
          <p:cNvSpPr/>
          <p:nvPr/>
        </p:nvSpPr>
        <p:spPr>
          <a:xfrm>
            <a:off x="1384917" y="1283162"/>
            <a:ext cx="1384916" cy="73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B092B5-0663-4EB7-9C48-270E6C857B52}"/>
              </a:ext>
            </a:extLst>
          </p:cNvPr>
          <p:cNvSpPr txBox="1"/>
          <p:nvPr/>
        </p:nvSpPr>
        <p:spPr>
          <a:xfrm>
            <a:off x="2956264" y="1466241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Global value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44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Producer-consumer problem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Programming Interface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 Assignment #2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457200" y="506412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Producer-Consumer Problem (1/2)</a:t>
            </a:r>
            <a:endParaRPr dirty="0"/>
          </a:p>
        </p:txBody>
      </p:sp>
      <p:sp>
        <p:nvSpPr>
          <p:cNvPr id="131" name="Google Shape;131;p1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fld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457200" y="1274762"/>
            <a:ext cx="8229600" cy="21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process/threads with a fixed-sized buffer.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Producer generates data and consumer consumes the data.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 how to prevent producer generate data over the buffer size or consumer remove data when the buffer is empty?</a:t>
            </a:r>
            <a:endParaRPr dirty="0"/>
          </a:p>
        </p:txBody>
      </p:sp>
      <p:sp>
        <p:nvSpPr>
          <p:cNvPr id="133" name="Google Shape;133;p16"/>
          <p:cNvSpPr/>
          <p:nvPr/>
        </p:nvSpPr>
        <p:spPr>
          <a:xfrm>
            <a:off x="0" y="6524625"/>
            <a:ext cx="324000" cy="333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D8BCBE-28D9-463F-8A22-D813BB8A03D0}"/>
              </a:ext>
            </a:extLst>
          </p:cNvPr>
          <p:cNvSpPr/>
          <p:nvPr/>
        </p:nvSpPr>
        <p:spPr>
          <a:xfrm>
            <a:off x="2064023" y="5013387"/>
            <a:ext cx="901148" cy="516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B79B162-D178-447C-BEB9-9E5704ADA4D1}"/>
              </a:ext>
            </a:extLst>
          </p:cNvPr>
          <p:cNvSpPr/>
          <p:nvPr/>
        </p:nvSpPr>
        <p:spPr>
          <a:xfrm>
            <a:off x="3077815" y="5013387"/>
            <a:ext cx="901148" cy="516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AE307A-92C1-4F97-9206-8BFC2D5FDF04}"/>
              </a:ext>
            </a:extLst>
          </p:cNvPr>
          <p:cNvSpPr/>
          <p:nvPr/>
        </p:nvSpPr>
        <p:spPr>
          <a:xfrm>
            <a:off x="4075042" y="5002965"/>
            <a:ext cx="901148" cy="516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A8953CB-2C41-4109-94B6-41DA19BC9515}"/>
              </a:ext>
            </a:extLst>
          </p:cNvPr>
          <p:cNvSpPr/>
          <p:nvPr/>
        </p:nvSpPr>
        <p:spPr>
          <a:xfrm>
            <a:off x="5088834" y="5002965"/>
            <a:ext cx="901148" cy="516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FAA392F-49C1-40AF-A528-998F99836266}"/>
              </a:ext>
            </a:extLst>
          </p:cNvPr>
          <p:cNvSpPr/>
          <p:nvPr/>
        </p:nvSpPr>
        <p:spPr>
          <a:xfrm>
            <a:off x="6102626" y="5002965"/>
            <a:ext cx="901148" cy="516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8BF2E44-ED4B-43A1-AA22-62F04B93BF57}"/>
              </a:ext>
            </a:extLst>
          </p:cNvPr>
          <p:cNvGrpSpPr/>
          <p:nvPr/>
        </p:nvGrpSpPr>
        <p:grpSpPr>
          <a:xfrm>
            <a:off x="2080588" y="3559377"/>
            <a:ext cx="1157850" cy="1366626"/>
            <a:chOff x="1823886" y="3689692"/>
            <a:chExt cx="1157850" cy="136662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09CB560-4D85-412C-AA83-C92283F4A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3886" y="3960056"/>
              <a:ext cx="1157850" cy="1096262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1FF0E07-1F55-42D2-B012-C083F14E82C9}"/>
                </a:ext>
              </a:extLst>
            </p:cNvPr>
            <p:cNvSpPr txBox="1"/>
            <p:nvPr/>
          </p:nvSpPr>
          <p:spPr>
            <a:xfrm>
              <a:off x="1823886" y="3689692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producer</a:t>
              </a:r>
              <a:endParaRPr lang="zh-TW" altLang="en-US" dirty="0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1DA75BA5-8B5C-4E0F-B175-185F59EC9557}"/>
              </a:ext>
            </a:extLst>
          </p:cNvPr>
          <p:cNvSpPr/>
          <p:nvPr/>
        </p:nvSpPr>
        <p:spPr>
          <a:xfrm>
            <a:off x="2080588" y="5013387"/>
            <a:ext cx="901148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728FD2A-160F-4EFD-AB08-A2E959A01933}"/>
              </a:ext>
            </a:extLst>
          </p:cNvPr>
          <p:cNvSpPr/>
          <p:nvPr/>
        </p:nvSpPr>
        <p:spPr>
          <a:xfrm>
            <a:off x="3077815" y="5002964"/>
            <a:ext cx="901148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BD858C3-A41F-410B-BAA6-CF09207CD551}"/>
              </a:ext>
            </a:extLst>
          </p:cNvPr>
          <p:cNvSpPr/>
          <p:nvPr/>
        </p:nvSpPr>
        <p:spPr>
          <a:xfrm>
            <a:off x="4075042" y="5002964"/>
            <a:ext cx="901148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25E6E3-6FFA-40DD-A1D4-C4F322326A81}"/>
              </a:ext>
            </a:extLst>
          </p:cNvPr>
          <p:cNvSpPr/>
          <p:nvPr/>
        </p:nvSpPr>
        <p:spPr>
          <a:xfrm>
            <a:off x="3077815" y="5013386"/>
            <a:ext cx="901148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5E8F2B3-C790-424B-9D6E-309B9040ADD0}"/>
              </a:ext>
            </a:extLst>
          </p:cNvPr>
          <p:cNvSpPr/>
          <p:nvPr/>
        </p:nvSpPr>
        <p:spPr>
          <a:xfrm>
            <a:off x="4075042" y="5002963"/>
            <a:ext cx="901148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A59D20F-9D5A-4775-BADF-772B5F0A7974}"/>
              </a:ext>
            </a:extLst>
          </p:cNvPr>
          <p:cNvSpPr/>
          <p:nvPr/>
        </p:nvSpPr>
        <p:spPr>
          <a:xfrm>
            <a:off x="5088834" y="5013385"/>
            <a:ext cx="901148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4729EE6-B929-45C1-9C48-A63835D3A782}"/>
              </a:ext>
            </a:extLst>
          </p:cNvPr>
          <p:cNvSpPr/>
          <p:nvPr/>
        </p:nvSpPr>
        <p:spPr>
          <a:xfrm>
            <a:off x="6102626" y="5013384"/>
            <a:ext cx="901148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121ADE7-9C29-43BD-96FC-545871035CA6}"/>
              </a:ext>
            </a:extLst>
          </p:cNvPr>
          <p:cNvSpPr/>
          <p:nvPr/>
        </p:nvSpPr>
        <p:spPr>
          <a:xfrm>
            <a:off x="7099853" y="5013384"/>
            <a:ext cx="901148" cy="516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爆炸: 八角 11">
            <a:extLst>
              <a:ext uri="{FF2B5EF4-FFF2-40B4-BE49-F238E27FC236}">
                <a16:creationId xmlns:a16="http://schemas.microsoft.com/office/drawing/2014/main" id="{7D3606C6-0D02-41B2-9B05-92C822FF284D}"/>
              </a:ext>
            </a:extLst>
          </p:cNvPr>
          <p:cNvSpPr/>
          <p:nvPr/>
        </p:nvSpPr>
        <p:spPr>
          <a:xfrm>
            <a:off x="7151714" y="4492101"/>
            <a:ext cx="1535086" cy="92839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ERROR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40E242-0927-420E-8CC7-E493299F6DBD}"/>
              </a:ext>
            </a:extLst>
          </p:cNvPr>
          <p:cNvSpPr/>
          <p:nvPr/>
        </p:nvSpPr>
        <p:spPr>
          <a:xfrm>
            <a:off x="7229060" y="3319397"/>
            <a:ext cx="1157850" cy="37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waiting</a:t>
            </a:r>
            <a:endParaRPr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3E47836-11E2-4144-9FE7-B0932C521892}"/>
              </a:ext>
            </a:extLst>
          </p:cNvPr>
          <p:cNvSpPr/>
          <p:nvPr/>
        </p:nvSpPr>
        <p:spPr>
          <a:xfrm>
            <a:off x="7229060" y="3756790"/>
            <a:ext cx="1157850" cy="37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block</a:t>
            </a:r>
            <a:endParaRPr lang="zh-TW" altLang="en-US" dirty="0"/>
          </a:p>
        </p:txBody>
      </p:sp>
      <p:sp>
        <p:nvSpPr>
          <p:cNvPr id="48" name="爆炸: 八角 47">
            <a:extLst>
              <a:ext uri="{FF2B5EF4-FFF2-40B4-BE49-F238E27FC236}">
                <a16:creationId xmlns:a16="http://schemas.microsoft.com/office/drawing/2014/main" id="{DD22501E-94A0-42CF-8EE6-BBC04BC1CCE8}"/>
              </a:ext>
            </a:extLst>
          </p:cNvPr>
          <p:cNvSpPr/>
          <p:nvPr/>
        </p:nvSpPr>
        <p:spPr>
          <a:xfrm>
            <a:off x="583318" y="5271801"/>
            <a:ext cx="1535086" cy="92839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ERROR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E90F73A-1405-4FBD-A574-02142359BD11}"/>
              </a:ext>
            </a:extLst>
          </p:cNvPr>
          <p:cNvGrpSpPr/>
          <p:nvPr/>
        </p:nvGrpSpPr>
        <p:grpSpPr>
          <a:xfrm>
            <a:off x="7229060" y="5484906"/>
            <a:ext cx="1053545" cy="1373094"/>
            <a:chOff x="7248939" y="5625957"/>
            <a:chExt cx="1053545" cy="1373094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0B97AE75-8092-45EC-8D56-21BC005E7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8939" y="5933734"/>
              <a:ext cx="1053545" cy="1065317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85DD658-721C-4706-95B8-16223BA45AA4}"/>
                </a:ext>
              </a:extLst>
            </p:cNvPr>
            <p:cNvSpPr txBox="1"/>
            <p:nvPr/>
          </p:nvSpPr>
          <p:spPr>
            <a:xfrm>
              <a:off x="7248939" y="5625957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consumer</a:t>
              </a:r>
              <a:endParaRPr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48148E-6 L 0.09861 -0.00023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61 -0.00023 L 0.2092 0.0037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1134 L -0.30382 0.01134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L 0.03697 0.09282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82 0.01134 L -0.41302 0.01134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0.03525 0.09282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2 0.0037 L 0.09861 -0.00024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61 -0.00023 L 0.2092 0.0037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2 0.00371 L 0.32951 0.0037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951 0.0037 L 0.43958 0.00486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58 0.00486 L 0.54566 0.00625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566 0.00625 L 0.43959 0.00486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302 0.01134 L -0.08212 0.01134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03802 0.08681 " pathEditMode="relative" rAng="0" ptsTypes="AA">
                                      <p:cBhvr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12 0.01134 L -0.19306 0.01134 " pathEditMode="relative" rAng="0" ptsTypes="AA">
                                      <p:cBhvr>
                                        <p:cTn id="1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022E-16 L 0.03993 0.08958 " pathEditMode="relative" rAng="0" ptsTypes="AA">
                                      <p:cBhvr>
                                        <p:cTn id="1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306 0.01134 L -0.30382 0.01134 " pathEditMode="relative" rAng="0" ptsTypes="AA">
                                      <p:cBhvr>
                                        <p:cTn id="1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L 0.03993 0.07755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82 0.01134 L -0.41302 0.01134 " pathEditMode="relative" rAng="0" ptsTypes="AA">
                                      <p:cBhvr>
                                        <p:cTn id="1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022E-16 L 0.03525 0.08958 " pathEditMode="relative" rAng="0" ptsTypes="AA">
                                      <p:cBhvr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302 0.01134 L -0.53021 0.01134 " pathEditMode="relative" rAng="0" ptsTypes="AA">
                                      <p:cBhvr>
                                        <p:cTn id="1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022E-16 L 0.04566 0.07546 " pathEditMode="relative" rAng="0" ptsTypes="AA">
                                      <p:cBhvr>
                                        <p:cTn id="1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021 0.01134 L -0.52378 -0.08056 " pathEditMode="relative" rAng="0" ptsTypes="AA">
                                      <p:cBhvr>
                                        <p:cTn id="20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569 -0.05556 L -0.5302 0.01134 " pathEditMode="relative" rAng="0" ptsTypes="AA">
                                      <p:cBhvr>
                                        <p:cTn id="2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12" grpId="0" animBg="1"/>
      <p:bldP spid="12" grpId="1" animBg="1"/>
      <p:bldP spid="13" grpId="0" animBg="1"/>
      <p:bldP spid="13" grpId="1" animBg="1"/>
      <p:bldP spid="47" grpId="0" animBg="1"/>
      <p:bldP spid="47" grpId="1" animBg="1"/>
      <p:bldP spid="4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Homework Assignments #</a:t>
            </a:r>
            <a:r>
              <a:rPr lang="en-US" altLang="zh-TW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297" name="Google Shape;297;p32"/>
          <p:cNvSpPr txBox="1">
            <a:spLocks noGrp="1"/>
          </p:cNvSpPr>
          <p:nvPr>
            <p:ph type="body" idx="1"/>
          </p:nvPr>
        </p:nvSpPr>
        <p:spPr>
          <a:xfrm>
            <a:off x="457200" y="1423200"/>
            <a:ext cx="8349449" cy="49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Pthreads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API 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建立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 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threads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dirty="0"/>
              <a:t>4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 </a:t>
            </a:r>
            <a:r>
              <a:rPr lang="en-US" altLang="zh-TW" sz="2000" b="0" i="0" u="none" strike="noStrike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producers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en-US" altLang="zh-TW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 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consumers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建立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個整數陣列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</a:pPr>
            <a:r>
              <a:rPr lang="zh-TW" altLang="en-US" dirty="0"/>
              <a:t>     </a:t>
            </a:r>
            <a:r>
              <a:rPr lang="en-US" altLang="zh-TW" dirty="0"/>
              <a:t>a. 1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個長度為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，填入隨機亂數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rand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，以下稱為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big buffer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</a:pPr>
            <a:r>
              <a:rPr lang="zh-TW" altLang="en-US" dirty="0"/>
              <a:t>     </a:t>
            </a:r>
            <a:r>
              <a:rPr lang="en-US" altLang="zh-TW" dirty="0"/>
              <a:t>b. 2</a:t>
            </a:r>
            <a:r>
              <a:rPr lang="zh-TW" altLang="en-US" dirty="0"/>
              <a:t>個長度為 </a:t>
            </a:r>
            <a:r>
              <a:rPr lang="en-US" altLang="zh-TW" dirty="0"/>
              <a:t>4</a:t>
            </a:r>
            <a:r>
              <a:rPr lang="zh-TW" altLang="en-US" dirty="0"/>
              <a:t>，初始值為空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，以下稱為 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max - buffer 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與 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min-buffer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zh-TW" altLang="en-US" dirty="0"/>
              <a:t>建立</a:t>
            </a:r>
            <a:r>
              <a:rPr lang="en-US" altLang="zh-TW" dirty="0"/>
              <a:t>2</a:t>
            </a:r>
            <a:r>
              <a:rPr lang="zh-TW" altLang="en-US" dirty="0"/>
              <a:t>個整數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</a:pPr>
            <a:r>
              <a:rPr lang="zh-TW" altLang="en-US" dirty="0"/>
              <a:t>     </a:t>
            </a:r>
            <a:r>
              <a:rPr lang="en-US" altLang="zh-TW" dirty="0"/>
              <a:t>a. </a:t>
            </a:r>
            <a:r>
              <a:rPr lang="zh-TW" altLang="en-US" dirty="0"/>
              <a:t>第一個叫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altLang="zh-TW" dirty="0"/>
              <a:t> </a:t>
            </a:r>
            <a:r>
              <a:rPr lang="zh-TW" altLang="en-US" dirty="0"/>
              <a:t>初始值為 </a:t>
            </a:r>
            <a:r>
              <a:rPr lang="en-US" altLang="zh-TW" dirty="0"/>
              <a:t>0</a:t>
            </a:r>
            <a:endParaRPr lang="en-US" altLang="zh-TW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500"/>
              <a:buNone/>
            </a:pPr>
            <a:r>
              <a:rPr lang="en-US" altLang="zh-TW" dirty="0"/>
              <a:t>     b. </a:t>
            </a:r>
            <a:r>
              <a:rPr lang="zh-TW" altLang="en-US" dirty="0"/>
              <a:t>第一個叫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lang="en-US" altLang="zh-TW" dirty="0"/>
              <a:t>  </a:t>
            </a:r>
            <a:r>
              <a:rPr lang="zh-TW" altLang="en-US" dirty="0"/>
              <a:t>初始值為 </a:t>
            </a:r>
            <a:r>
              <a:rPr lang="en-US" altLang="zh-TW" dirty="0"/>
              <a:t>2147483647</a:t>
            </a:r>
          </a:p>
        </p:txBody>
      </p:sp>
      <p:sp>
        <p:nvSpPr>
          <p:cNvPr id="298" name="Google Shape;298;p3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975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Homework Assignments #</a:t>
            </a:r>
            <a:r>
              <a:rPr lang="en-US" altLang="zh-TW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297" name="Google Shape;297;p32"/>
          <p:cNvSpPr txBox="1">
            <a:spLocks noGrp="1"/>
          </p:cNvSpPr>
          <p:nvPr>
            <p:ph type="body" idx="1"/>
          </p:nvPr>
        </p:nvSpPr>
        <p:spPr>
          <a:xfrm>
            <a:off x="457200" y="1423200"/>
            <a:ext cx="8349449" cy="49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每個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producer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會向 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big buffer 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取走</a:t>
            </a:r>
            <a:r>
              <a:rPr lang="zh-TW" alt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固定位置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的數字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1500"/>
              <a:buNone/>
            </a:pPr>
            <a:r>
              <a:rPr lang="en-US" altLang="zh-TW" dirty="0"/>
              <a:t>1</a:t>
            </a:r>
            <a:r>
              <a:rPr lang="zh-TW" altLang="en-US" dirty="0"/>
              <a:t>號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 </a:t>
            </a:r>
            <a:r>
              <a:rPr lang="zh-TW" altLang="en-US" dirty="0"/>
              <a:t>取走第   </a:t>
            </a:r>
            <a:r>
              <a:rPr lang="en-US" altLang="zh-TW" dirty="0"/>
              <a:t>0~255       </a:t>
            </a:r>
            <a:r>
              <a:rPr lang="zh-TW" altLang="en-US" dirty="0"/>
              <a:t>個數字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1500"/>
              <a:buNone/>
            </a:pPr>
            <a:r>
              <a:rPr lang="en-US" altLang="zh-TW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TW" altLang="en-US" dirty="0"/>
              <a:t>號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 </a:t>
            </a:r>
            <a:r>
              <a:rPr lang="zh-TW" altLang="en-US" dirty="0"/>
              <a:t>取走第   </a:t>
            </a:r>
            <a:r>
              <a:rPr lang="en-US" altLang="zh-TW" dirty="0"/>
              <a:t>256~511   </a:t>
            </a:r>
            <a:r>
              <a:rPr lang="zh-TW" altLang="en-US" dirty="0"/>
              <a:t>個數字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1500"/>
              <a:buNone/>
            </a:pPr>
            <a:r>
              <a:rPr lang="en-US" altLang="zh-TW" dirty="0"/>
              <a:t>3</a:t>
            </a:r>
            <a:r>
              <a:rPr lang="zh-TW" altLang="en-US" dirty="0"/>
              <a:t>號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 </a:t>
            </a:r>
            <a:r>
              <a:rPr lang="zh-TW" altLang="en-US" dirty="0"/>
              <a:t>取走第   </a:t>
            </a:r>
            <a:r>
              <a:rPr lang="en-US" altLang="zh-TW" dirty="0"/>
              <a:t>512~767   </a:t>
            </a:r>
            <a:r>
              <a:rPr lang="zh-TW" altLang="en-US" dirty="0"/>
              <a:t>個數字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1500"/>
              <a:buNone/>
            </a:pPr>
            <a:r>
              <a:rPr lang="en-US" altLang="zh-TW" dirty="0"/>
              <a:t>4</a:t>
            </a:r>
            <a:r>
              <a:rPr lang="zh-TW" altLang="en-US" dirty="0"/>
              <a:t>號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 </a:t>
            </a:r>
            <a:r>
              <a:rPr lang="zh-TW" altLang="en-US" dirty="0"/>
              <a:t>取走第   </a:t>
            </a:r>
            <a:r>
              <a:rPr lang="en-US" altLang="zh-TW" dirty="0"/>
              <a:t>768~1023 </a:t>
            </a:r>
            <a:r>
              <a:rPr lang="zh-TW" altLang="en-US" dirty="0"/>
              <a:t>個數字</a:t>
            </a:r>
            <a:endParaRPr lang="zh-TW" alt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zh-TW" altLang="en-US" dirty="0"/>
              <a:t>當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</a:t>
            </a:r>
            <a:r>
              <a:rPr lang="zh-TW" altLang="en-US" dirty="0"/>
              <a:t>取走數字後，先計算出最大與最小值，再分別放入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</a:pPr>
            <a:r>
              <a:rPr lang="zh-TW" altLang="en-US" dirty="0"/>
              <a:t>   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max-buffer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min-buffer</a:t>
            </a:r>
            <a:r>
              <a:rPr lang="en-US" altLang="zh-TW" dirty="0"/>
              <a:t> </a:t>
            </a:r>
            <a:r>
              <a:rPr lang="zh-TW" altLang="en-US" dirty="0"/>
              <a:t>裡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zh-TW" altLang="en-US" dirty="0">
                <a:solidFill>
                  <a:schemeClr val="tx1"/>
                </a:solidFill>
              </a:rPr>
              <a:t>同時，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consumers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也會向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max-buffer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與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min-buffer</a:t>
            </a:r>
            <a:r>
              <a:rPr lang="zh-TW" altLang="en-US" dirty="0">
                <a:solidFill>
                  <a:schemeClr val="tx1"/>
                </a:solidFill>
              </a:rPr>
              <a:t>取走數字，再與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zh-TW" altLang="en-US" dirty="0"/>
              <a:t>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lang="zh-TW" altLang="en-US" dirty="0"/>
              <a:t>做比較，最終可得整個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buffer</a:t>
            </a:r>
            <a:r>
              <a:rPr lang="zh-TW" altLang="en-US" dirty="0"/>
              <a:t>中最大與最小值</a:t>
            </a:r>
            <a:endParaRPr lang="zh-TW" altLang="en-US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7351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Homework Assignments #</a:t>
            </a:r>
            <a:r>
              <a:rPr lang="en-US" altLang="zh-TW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32</a:t>
            </a:fld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3AAD39-C5C7-417B-86AF-0C8C5D9E0476}"/>
              </a:ext>
            </a:extLst>
          </p:cNvPr>
          <p:cNvSpPr/>
          <p:nvPr/>
        </p:nvSpPr>
        <p:spPr>
          <a:xfrm>
            <a:off x="843379" y="1642369"/>
            <a:ext cx="1855433" cy="3373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BE0070-64D6-4E30-978E-F78DB8C601E9}"/>
              </a:ext>
            </a:extLst>
          </p:cNvPr>
          <p:cNvSpPr/>
          <p:nvPr/>
        </p:nvSpPr>
        <p:spPr>
          <a:xfrm>
            <a:off x="2716567" y="1642369"/>
            <a:ext cx="1855433" cy="3373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7BBB49-60ED-40ED-A208-93FBD887E3FA}"/>
              </a:ext>
            </a:extLst>
          </p:cNvPr>
          <p:cNvSpPr/>
          <p:nvPr/>
        </p:nvSpPr>
        <p:spPr>
          <a:xfrm>
            <a:off x="4589755" y="1642369"/>
            <a:ext cx="1855433" cy="3373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DFB3C-ED83-4D59-BDB2-CAAA1AAF8E01}"/>
              </a:ext>
            </a:extLst>
          </p:cNvPr>
          <p:cNvSpPr/>
          <p:nvPr/>
        </p:nvSpPr>
        <p:spPr>
          <a:xfrm>
            <a:off x="6462943" y="1642369"/>
            <a:ext cx="1855433" cy="3373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A75B27-65D1-4A22-9587-BAD670A06027}"/>
              </a:ext>
            </a:extLst>
          </p:cNvPr>
          <p:cNvSpPr/>
          <p:nvPr/>
        </p:nvSpPr>
        <p:spPr>
          <a:xfrm>
            <a:off x="878152" y="3732320"/>
            <a:ext cx="717611" cy="337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0C4BB7-EA90-41B9-AB7B-460996388143}"/>
              </a:ext>
            </a:extLst>
          </p:cNvPr>
          <p:cNvSpPr/>
          <p:nvPr/>
        </p:nvSpPr>
        <p:spPr>
          <a:xfrm>
            <a:off x="1604640" y="3732319"/>
            <a:ext cx="717611" cy="337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0CC200-4E35-49FD-AA79-0FEE614EAF65}"/>
              </a:ext>
            </a:extLst>
          </p:cNvPr>
          <p:cNvSpPr/>
          <p:nvPr/>
        </p:nvSpPr>
        <p:spPr>
          <a:xfrm>
            <a:off x="2331128" y="3732318"/>
            <a:ext cx="717611" cy="337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7FD34D-9685-44A8-B375-13137BCA93D3}"/>
              </a:ext>
            </a:extLst>
          </p:cNvPr>
          <p:cNvSpPr/>
          <p:nvPr/>
        </p:nvSpPr>
        <p:spPr>
          <a:xfrm>
            <a:off x="3048739" y="3732314"/>
            <a:ext cx="717611" cy="337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1277CE-87BA-41C7-B77B-F84E23C8FC9A}"/>
              </a:ext>
            </a:extLst>
          </p:cNvPr>
          <p:cNvSpPr/>
          <p:nvPr/>
        </p:nvSpPr>
        <p:spPr>
          <a:xfrm>
            <a:off x="5100223" y="3732318"/>
            <a:ext cx="717611" cy="337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AB21D57-2C69-47FA-B963-15C4B6F29F14}"/>
              </a:ext>
            </a:extLst>
          </p:cNvPr>
          <p:cNvSpPr/>
          <p:nvPr/>
        </p:nvSpPr>
        <p:spPr>
          <a:xfrm>
            <a:off x="5826711" y="3732317"/>
            <a:ext cx="717611" cy="337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DE5780E-E117-4C9E-B865-70EAF13072D7}"/>
              </a:ext>
            </a:extLst>
          </p:cNvPr>
          <p:cNvSpPr/>
          <p:nvPr/>
        </p:nvSpPr>
        <p:spPr>
          <a:xfrm>
            <a:off x="6553199" y="3732316"/>
            <a:ext cx="717611" cy="337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35C390-A32E-4DC8-9484-D3589C1514B0}"/>
              </a:ext>
            </a:extLst>
          </p:cNvPr>
          <p:cNvSpPr/>
          <p:nvPr/>
        </p:nvSpPr>
        <p:spPr>
          <a:xfrm>
            <a:off x="7270810" y="3732315"/>
            <a:ext cx="717611" cy="337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C9E604-321C-4772-9257-09C432C35DD9}"/>
              </a:ext>
            </a:extLst>
          </p:cNvPr>
          <p:cNvSpPr/>
          <p:nvPr/>
        </p:nvSpPr>
        <p:spPr>
          <a:xfrm>
            <a:off x="1972323" y="5619567"/>
            <a:ext cx="717611" cy="3373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89A030-4C13-4A09-B210-B50F72FE1353}"/>
              </a:ext>
            </a:extLst>
          </p:cNvPr>
          <p:cNvSpPr/>
          <p:nvPr/>
        </p:nvSpPr>
        <p:spPr>
          <a:xfrm>
            <a:off x="6194394" y="5634353"/>
            <a:ext cx="717611" cy="3373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B6C340-8044-4A16-A714-85A6735A3BC5}"/>
              </a:ext>
            </a:extLst>
          </p:cNvPr>
          <p:cNvSpPr txBox="1"/>
          <p:nvPr/>
        </p:nvSpPr>
        <p:spPr>
          <a:xfrm>
            <a:off x="5538937" y="2002261"/>
            <a:ext cx="285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Big buffer with random number</a:t>
            </a:r>
            <a:endParaRPr lang="zh-TW" altLang="en-US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23EFCD0-F29E-4BC0-85EA-E213212357D4}"/>
              </a:ext>
            </a:extLst>
          </p:cNvPr>
          <p:cNvSpPr txBox="1"/>
          <p:nvPr/>
        </p:nvSpPr>
        <p:spPr>
          <a:xfrm>
            <a:off x="2703252" y="4095208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max_buffer</a:t>
            </a:r>
            <a:endParaRPr lang="zh-TW" altLang="en-US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E4E51E4-CEF8-4F07-9CDB-F4ECECD7E958}"/>
              </a:ext>
            </a:extLst>
          </p:cNvPr>
          <p:cNvSpPr txBox="1"/>
          <p:nvPr/>
        </p:nvSpPr>
        <p:spPr>
          <a:xfrm>
            <a:off x="6932169" y="4069665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min_buffer</a:t>
            </a:r>
            <a:endParaRPr lang="zh-TW" altLang="en-US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01FB118-8FE9-4280-AF24-DC3CEEE6A465}"/>
              </a:ext>
            </a:extLst>
          </p:cNvPr>
          <p:cNvSpPr txBox="1"/>
          <p:nvPr/>
        </p:nvSpPr>
        <p:spPr>
          <a:xfrm>
            <a:off x="1828487" y="603533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maximum</a:t>
            </a:r>
            <a:endParaRPr lang="zh-TW" altLang="en-US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7916E66-1490-4F28-9554-BA0AAEE37F54}"/>
              </a:ext>
            </a:extLst>
          </p:cNvPr>
          <p:cNvSpPr txBox="1"/>
          <p:nvPr/>
        </p:nvSpPr>
        <p:spPr>
          <a:xfrm>
            <a:off x="6070596" y="6035333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minimum</a:t>
            </a:r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681BDD6-D2CE-4C04-9783-06F2002C3A76}"/>
              </a:ext>
            </a:extLst>
          </p:cNvPr>
          <p:cNvSpPr txBox="1"/>
          <p:nvPr/>
        </p:nvSpPr>
        <p:spPr>
          <a:xfrm>
            <a:off x="820815" y="2280423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長度為</a:t>
            </a:r>
            <a:r>
              <a:rPr lang="en-US" altLang="zh-TW" b="1" dirty="0">
                <a:solidFill>
                  <a:srgbClr val="FF0000"/>
                </a:solidFill>
              </a:rPr>
              <a:t>256</a:t>
            </a:r>
            <a:r>
              <a:rPr lang="zh-TW" altLang="en-US" b="1" dirty="0">
                <a:solidFill>
                  <a:srgbClr val="FF0000"/>
                </a:solidFill>
              </a:rPr>
              <a:t>的整數陣列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CEF68C-5196-4F20-9D61-63E936AFDC93}"/>
              </a:ext>
            </a:extLst>
          </p:cNvPr>
          <p:cNvSpPr/>
          <p:nvPr/>
        </p:nvSpPr>
        <p:spPr>
          <a:xfrm>
            <a:off x="763480" y="1535837"/>
            <a:ext cx="2033787" cy="5681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C413B63-17BA-41F5-A14D-D6CE3D5B617B}"/>
              </a:ext>
            </a:extLst>
          </p:cNvPr>
          <p:cNvSpPr/>
          <p:nvPr/>
        </p:nvSpPr>
        <p:spPr>
          <a:xfrm>
            <a:off x="2719527" y="1637554"/>
            <a:ext cx="1855433" cy="337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B81C234-66A1-4C73-BD1A-00CE90B97EE1}"/>
              </a:ext>
            </a:extLst>
          </p:cNvPr>
          <p:cNvSpPr/>
          <p:nvPr/>
        </p:nvSpPr>
        <p:spPr>
          <a:xfrm>
            <a:off x="4592715" y="1637554"/>
            <a:ext cx="1855433" cy="337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68D2107-F8C2-478E-8A70-2D209DDA487A}"/>
              </a:ext>
            </a:extLst>
          </p:cNvPr>
          <p:cNvSpPr/>
          <p:nvPr/>
        </p:nvSpPr>
        <p:spPr>
          <a:xfrm>
            <a:off x="6465903" y="1637554"/>
            <a:ext cx="1855433" cy="337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745D788-EBE9-4976-8D77-BBF96DEEDD65}"/>
              </a:ext>
            </a:extLst>
          </p:cNvPr>
          <p:cNvSpPr/>
          <p:nvPr/>
        </p:nvSpPr>
        <p:spPr>
          <a:xfrm>
            <a:off x="2926789" y="1204064"/>
            <a:ext cx="717611" cy="3373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max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0163E48-783F-4A05-BB0D-CD71E416E6B9}"/>
              </a:ext>
            </a:extLst>
          </p:cNvPr>
          <p:cNvSpPr/>
          <p:nvPr/>
        </p:nvSpPr>
        <p:spPr>
          <a:xfrm>
            <a:off x="3712480" y="1195099"/>
            <a:ext cx="717611" cy="3373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D3996C1-9559-480F-9729-DDC67A5A415F}"/>
              </a:ext>
            </a:extLst>
          </p:cNvPr>
          <p:cNvSpPr/>
          <p:nvPr/>
        </p:nvSpPr>
        <p:spPr>
          <a:xfrm>
            <a:off x="6701278" y="1163013"/>
            <a:ext cx="717611" cy="3373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max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B918879-F81D-4C67-B58B-BB60E69D5001}"/>
              </a:ext>
            </a:extLst>
          </p:cNvPr>
          <p:cNvSpPr/>
          <p:nvPr/>
        </p:nvSpPr>
        <p:spPr>
          <a:xfrm>
            <a:off x="7486969" y="1154048"/>
            <a:ext cx="717611" cy="3373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CD0A02-AD09-4203-88EC-5BBFDD83AF95}"/>
              </a:ext>
            </a:extLst>
          </p:cNvPr>
          <p:cNvSpPr/>
          <p:nvPr/>
        </p:nvSpPr>
        <p:spPr>
          <a:xfrm>
            <a:off x="4814033" y="1163340"/>
            <a:ext cx="717611" cy="3373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max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7D66BFB-24B3-4CCA-98E1-5ACCDB0AC64A}"/>
              </a:ext>
            </a:extLst>
          </p:cNvPr>
          <p:cNvSpPr/>
          <p:nvPr/>
        </p:nvSpPr>
        <p:spPr>
          <a:xfrm>
            <a:off x="5599724" y="1154375"/>
            <a:ext cx="717611" cy="3373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3685DB-717E-49A2-A72F-1651F3F3E2C5}"/>
              </a:ext>
            </a:extLst>
          </p:cNvPr>
          <p:cNvSpPr/>
          <p:nvPr/>
        </p:nvSpPr>
        <p:spPr>
          <a:xfrm>
            <a:off x="891272" y="3732313"/>
            <a:ext cx="717611" cy="3373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max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2B23FA9-84D3-440E-AB80-6624C2677335}"/>
              </a:ext>
            </a:extLst>
          </p:cNvPr>
          <p:cNvSpPr/>
          <p:nvPr/>
        </p:nvSpPr>
        <p:spPr>
          <a:xfrm>
            <a:off x="5100223" y="3732313"/>
            <a:ext cx="717611" cy="3373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A36C1E48-5400-4CFD-9A49-04B6870DA2A1}"/>
              </a:ext>
            </a:extLst>
          </p:cNvPr>
          <p:cNvSpPr/>
          <p:nvPr/>
        </p:nvSpPr>
        <p:spPr>
          <a:xfrm>
            <a:off x="3852926" y="2564339"/>
            <a:ext cx="57704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/>
              <a:t>P</a:t>
            </a:r>
            <a:endParaRPr lang="zh-TW" altLang="en-US" b="1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38290D3F-1E5C-43BF-B0D1-449A039C652D}"/>
              </a:ext>
            </a:extLst>
          </p:cNvPr>
          <p:cNvSpPr/>
          <p:nvPr/>
        </p:nvSpPr>
        <p:spPr>
          <a:xfrm>
            <a:off x="4940423" y="2564339"/>
            <a:ext cx="57704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/>
              <a:t>P</a:t>
            </a:r>
            <a:endParaRPr lang="zh-TW" altLang="en-US" b="1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46BC4324-76F3-4319-9E7D-DE3D68F3AE34}"/>
              </a:ext>
            </a:extLst>
          </p:cNvPr>
          <p:cNvSpPr/>
          <p:nvPr/>
        </p:nvSpPr>
        <p:spPr>
          <a:xfrm>
            <a:off x="6027920" y="2521988"/>
            <a:ext cx="57704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/>
              <a:t>P</a:t>
            </a:r>
            <a:endParaRPr lang="zh-TW" altLang="en-US" b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A35A08D-3A11-4999-B588-46FF5687836C}"/>
              </a:ext>
            </a:extLst>
          </p:cNvPr>
          <p:cNvSpPr/>
          <p:nvPr/>
        </p:nvSpPr>
        <p:spPr>
          <a:xfrm>
            <a:off x="852539" y="1634597"/>
            <a:ext cx="1855433" cy="337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3C7A5E5-B8D2-4933-808E-6521CE98784E}"/>
              </a:ext>
            </a:extLst>
          </p:cNvPr>
          <p:cNvSpPr/>
          <p:nvPr/>
        </p:nvSpPr>
        <p:spPr>
          <a:xfrm>
            <a:off x="1098275" y="1192854"/>
            <a:ext cx="717611" cy="3373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max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CD2622F-2080-4581-A207-E3B50B8266CB}"/>
              </a:ext>
            </a:extLst>
          </p:cNvPr>
          <p:cNvSpPr/>
          <p:nvPr/>
        </p:nvSpPr>
        <p:spPr>
          <a:xfrm>
            <a:off x="1883966" y="1183889"/>
            <a:ext cx="717611" cy="3373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40E79AC4-450B-48C7-B93F-B43B664ADB91}"/>
              </a:ext>
            </a:extLst>
          </p:cNvPr>
          <p:cNvSpPr/>
          <p:nvPr/>
        </p:nvSpPr>
        <p:spPr>
          <a:xfrm>
            <a:off x="2760215" y="2556025"/>
            <a:ext cx="57704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/>
              <a:t>P</a:t>
            </a:r>
            <a:endParaRPr lang="zh-TW" altLang="en-US" b="1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BAAEEF3-C20E-429D-9B73-DF42630F14C9}"/>
              </a:ext>
            </a:extLst>
          </p:cNvPr>
          <p:cNvSpPr/>
          <p:nvPr/>
        </p:nvSpPr>
        <p:spPr>
          <a:xfrm>
            <a:off x="1637924" y="3732312"/>
            <a:ext cx="717611" cy="3373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max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ABF42474-8362-44CD-A0DE-1D1134DBCE04}"/>
              </a:ext>
            </a:extLst>
          </p:cNvPr>
          <p:cNvSpPr/>
          <p:nvPr/>
        </p:nvSpPr>
        <p:spPr>
          <a:xfrm>
            <a:off x="2042604" y="4616758"/>
            <a:ext cx="577048" cy="4793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/>
              <a:t>C</a:t>
            </a:r>
            <a:endParaRPr lang="zh-TW" altLang="en-US" b="1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9204FB2C-FD5B-4762-AF8E-4D45EEE91954}"/>
              </a:ext>
            </a:extLst>
          </p:cNvPr>
          <p:cNvSpPr/>
          <p:nvPr/>
        </p:nvSpPr>
        <p:spPr>
          <a:xfrm>
            <a:off x="6264675" y="4557194"/>
            <a:ext cx="577048" cy="4793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/>
              <a:t>C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552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14305 -0.14329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53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0.0316 -0.1490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-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-0.05104 -0.1490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-745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0.11302 -0.13681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6 -0.14908 L 0.03473 -0.25533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73 -0.25533 L -0.4283 0.0590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60" y="1571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-0.46284 0.3071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42" y="15347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46285 0.3057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42" y="1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83 0.05902 L 0.02414 0.0555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22" y="-18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284 0.30718 L -0.05659 0.30255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05 -0.14329 L -0.0927 0.03009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8657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02986 0.30278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15139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0.02935 0.30162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5209 L -0.1158 -0.13403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9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8 -0.13403 L -1.11111E-6 0.05209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9306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022E-16 L 0.11823 0.19144 " pathEditMode="relative" rAng="0" ptsTypes="AA">
                                      <p:cBhvr>
                                        <p:cTn id="1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12136 -0.13449 " pathEditMode="relative" rAng="0" ptsTypes="AA">
                                      <p:cBhvr>
                                        <p:cTn id="1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76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36 -0.13449 L -0.00104 0.0493 " pathEditMode="relative" rAng="0" ptsTypes="AA">
                                      <p:cBhvr>
                                        <p:cTn id="1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7" y="919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022E-16 L 0.11771 0.22315 " pathEditMode="relative" rAng="0" ptsTypes="AA">
                                      <p:cBhvr>
                                        <p:cTn id="1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0.03646 -0.13403 " pathEditMode="relative" rAng="0" ptsTypes="AA">
                                      <p:cBhvr>
                                        <p:cTn id="1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-0.13403 L -1.11111E-6 0.05209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9306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022E-16 L 0.03646 0.2206 " pathEditMode="relative" rAng="0" ptsTypes="AA">
                                      <p:cBhvr>
                                        <p:cTn id="1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5" grpId="0"/>
      <p:bldP spid="5" grpId="1"/>
      <p:bldP spid="26" grpId="0" animBg="1"/>
      <p:bldP spid="26" grpId="1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32" grpId="0" animBg="1"/>
      <p:bldP spid="33" grpId="0" animBg="1"/>
      <p:bldP spid="33" grpId="1" animBg="1"/>
      <p:bldP spid="33" grpId="2" animBg="1"/>
      <p:bldP spid="33" grpId="3" animBg="1"/>
      <p:bldP spid="34" grpId="0" animBg="1"/>
      <p:bldP spid="53" grpId="0" animBg="1"/>
      <p:bldP spid="54" grpId="0" animBg="1"/>
      <p:bldP spid="54" grpId="1" animBg="1"/>
      <p:bldP spid="54" grpId="2" animBg="1"/>
      <p:bldP spid="55" grpId="0" animBg="1"/>
      <p:bldP spid="55" grpId="1" animBg="1"/>
      <p:bldP spid="27" grpId="0" animBg="1"/>
      <p:bldP spid="27" grpId="1" animBg="1"/>
      <p:bldP spid="56" grpId="0" animBg="1"/>
      <p:bldP spid="56" grpId="1" animBg="1"/>
      <p:bldP spid="56" grpId="2" animBg="1"/>
      <p:bldP spid="35" grpId="0" animBg="1"/>
      <p:bldP spid="35" grpId="1" animBg="1"/>
      <p:bldP spid="35" grpId="2" animBg="1"/>
      <p:bldP spid="35" grpId="3" animBg="1"/>
      <p:bldP spid="37" grpId="0" animBg="1"/>
      <p:bldP spid="3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Homework Assignments #</a:t>
            </a:r>
            <a:r>
              <a:rPr lang="en-US" altLang="zh-TW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33</a:t>
            </a:fld>
            <a:endParaRPr/>
          </a:p>
        </p:txBody>
      </p:sp>
      <p:sp>
        <p:nvSpPr>
          <p:cNvPr id="10" name="Google Shape;297;p32">
            <a:extLst>
              <a:ext uri="{FF2B5EF4-FFF2-40B4-BE49-F238E27FC236}">
                <a16:creationId xmlns:a16="http://schemas.microsoft.com/office/drawing/2014/main" id="{7FDEFCEC-D944-4648-90C0-DB9EE2F36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197000"/>
            <a:ext cx="8349449" cy="56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為了更好的追蹤你的程式，所以請在每一步驟印出相關訊息</a:t>
            </a:r>
            <a:endParaRPr lang="en-US" altLang="zh-TW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zh-TW" altLang="en-US" dirty="0"/>
              <a:t>當</a:t>
            </a:r>
            <a:r>
              <a:rPr lang="en-US" altLang="zh-TW" dirty="0"/>
              <a:t> producer </a:t>
            </a:r>
            <a:r>
              <a:rPr lang="zh-TW" altLang="en-US" dirty="0"/>
              <a:t>向 </a:t>
            </a:r>
            <a:r>
              <a:rPr lang="en-US" altLang="zh-TW" dirty="0"/>
              <a:t>big buffer </a:t>
            </a:r>
            <a:r>
              <a:rPr lang="zh-TW" altLang="en-US" dirty="0"/>
              <a:t>取出</a:t>
            </a:r>
            <a:r>
              <a:rPr lang="en-US" altLang="zh-TW" dirty="0"/>
              <a:t>256</a:t>
            </a:r>
            <a:r>
              <a:rPr lang="zh-TW" altLang="en-US" dirty="0"/>
              <a:t>個數字並計算出最大值與最小值時</a:t>
            </a:r>
            <a:r>
              <a:rPr lang="en-US" altLang="zh-TW" dirty="0"/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</a:pP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Print : Producer: Temporary max=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zh-TW" alt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最大值</a:t>
            </a:r>
            <a:r>
              <a:rPr lang="en-US" altLang="zh-TW" dirty="0">
                <a:solidFill>
                  <a:srgbClr val="FF0000"/>
                </a:solidFill>
              </a:rPr>
              <a:t>}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min=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zh-TW" alt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最小值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zh-TW" altLang="en-US" dirty="0"/>
              <a:t>當 </a:t>
            </a:r>
            <a:r>
              <a:rPr lang="en-US" altLang="zh-TW" dirty="0"/>
              <a:t>producer </a:t>
            </a:r>
            <a:r>
              <a:rPr lang="zh-TW" altLang="en-US" dirty="0"/>
              <a:t>將最大與最小值放入</a:t>
            </a:r>
            <a:r>
              <a:rPr lang="en-US" altLang="zh-TW" dirty="0"/>
              <a:t>max-buffer </a:t>
            </a:r>
            <a:r>
              <a:rPr lang="zh-TW" altLang="en-US" dirty="0"/>
              <a:t>與 </a:t>
            </a:r>
            <a:r>
              <a:rPr lang="en-US" altLang="zh-TW" dirty="0"/>
              <a:t>min-buffer </a:t>
            </a:r>
            <a:r>
              <a:rPr lang="zh-TW" altLang="en-US" dirty="0"/>
              <a:t>時</a:t>
            </a:r>
            <a:r>
              <a:rPr lang="en-US" altLang="zh-TW" dirty="0"/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500"/>
              <a:buNone/>
            </a:pP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Print : Producer: Put 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zh-TW" alt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最大值</a:t>
            </a:r>
            <a:r>
              <a:rPr lang="en-US" altLang="zh-TW" dirty="0">
                <a:solidFill>
                  <a:srgbClr val="FF0000"/>
                </a:solidFill>
              </a:rPr>
              <a:t>}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max-buffer at 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zh-TW" altLang="en-US" dirty="0">
                <a:solidFill>
                  <a:srgbClr val="FF0000"/>
                </a:solidFill>
              </a:rPr>
              <a:t>當前的指向的位置</a:t>
            </a:r>
            <a:r>
              <a:rPr lang="en-US" altLang="zh-TW" dirty="0">
                <a:solidFill>
                  <a:srgbClr val="FF0000"/>
                </a:solidFill>
              </a:rPr>
              <a:t>}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500"/>
              <a:buNone/>
            </a:pPr>
            <a:r>
              <a:rPr lang="zh-TW" altLang="en-US" dirty="0">
                <a:solidFill>
                  <a:srgbClr val="FF0000"/>
                </a:solidFill>
              </a:rPr>
              <a:t>     </a:t>
            </a:r>
            <a:r>
              <a:rPr lang="zh-TW" altLang="en-US" dirty="0">
                <a:solidFill>
                  <a:schemeClr val="tx1"/>
                </a:solidFill>
              </a:rPr>
              <a:t>以及   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Producer: Put 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zh-TW" alt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最小值</a:t>
            </a:r>
            <a:r>
              <a:rPr lang="en-US" altLang="zh-TW" dirty="0">
                <a:solidFill>
                  <a:srgbClr val="FF0000"/>
                </a:solidFill>
              </a:rPr>
              <a:t>}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min-buffer at 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zh-TW" altLang="en-US" dirty="0">
                <a:solidFill>
                  <a:srgbClr val="FF0000"/>
                </a:solidFill>
              </a:rPr>
              <a:t>當前的指向的位置</a:t>
            </a:r>
            <a:r>
              <a:rPr lang="en-US" altLang="zh-TW" dirty="0">
                <a:solidFill>
                  <a:srgbClr val="FF0000"/>
                </a:solidFill>
              </a:rPr>
              <a:t>}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zh-TW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當 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consumer 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從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max-buffer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與 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min-buffer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取出數字並更新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與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minimum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</a:pPr>
            <a:r>
              <a:rPr lang="en-US" altLang="zh-TW" dirty="0"/>
              <a:t>     Print : Consumer: Updated! maximum=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zh-TW" alt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最大值</a:t>
            </a:r>
            <a:r>
              <a:rPr lang="en-US" altLang="zh-TW" dirty="0">
                <a:solidFill>
                  <a:srgbClr val="FF0000"/>
                </a:solidFill>
              </a:rPr>
              <a:t>}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500"/>
              <a:buNone/>
            </a:pPr>
            <a:r>
              <a:rPr lang="zh-TW" altLang="en-US" dirty="0">
                <a:solidFill>
                  <a:srgbClr val="FF0000"/>
                </a:solidFill>
              </a:rPr>
              <a:t>     </a:t>
            </a:r>
            <a:r>
              <a:rPr lang="zh-TW" altLang="en-US" dirty="0">
                <a:solidFill>
                  <a:schemeClr val="tx1"/>
                </a:solidFill>
              </a:rPr>
              <a:t>或是   </a:t>
            </a:r>
            <a:r>
              <a:rPr lang="en-US" altLang="zh-TW" dirty="0"/>
              <a:t>Consumer: Updated! minimum=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zh-TW" alt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最小值</a:t>
            </a:r>
            <a:r>
              <a:rPr lang="en-US" altLang="zh-TW" dirty="0">
                <a:solidFill>
                  <a:srgbClr val="FF0000"/>
                </a:solidFill>
              </a:rPr>
              <a:t>}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zh-TW"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zh-TW" altLang="en-US" dirty="0"/>
              <a:t>程式運算完成後，請印出</a:t>
            </a:r>
            <a:r>
              <a:rPr lang="en-US" altLang="zh-TW" dirty="0"/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</a:pPr>
            <a:r>
              <a:rPr lang="zh-TW" altLang="en-US" dirty="0"/>
              <a:t>     </a:t>
            </a:r>
            <a:r>
              <a:rPr lang="en-US" altLang="zh-TW" dirty="0"/>
              <a:t>Print : </a:t>
            </a:r>
            <a:r>
              <a:rPr lang="en-US" altLang="zh-TW" sz="20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Success! m</a:t>
            </a:r>
            <a:r>
              <a:rPr lang="en-US" altLang="zh-TW" dirty="0">
                <a:solidFill>
                  <a:schemeClr val="tx1"/>
                </a:solidFill>
              </a:rPr>
              <a:t>aximum</a:t>
            </a:r>
            <a:r>
              <a:rPr lang="en-US" altLang="zh-TW" dirty="0"/>
              <a:t>=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zh-TW" alt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最大值</a:t>
            </a:r>
            <a:r>
              <a:rPr lang="en-US" altLang="zh-TW" dirty="0">
                <a:solidFill>
                  <a:srgbClr val="FF0000"/>
                </a:solidFill>
              </a:rPr>
              <a:t>} </a:t>
            </a:r>
            <a:r>
              <a:rPr lang="en-US" altLang="zh-TW" dirty="0">
                <a:solidFill>
                  <a:schemeClr val="tx1"/>
                </a:solidFill>
              </a:rPr>
              <a:t>and minimum=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zh-TW" alt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最小值</a:t>
            </a:r>
            <a:r>
              <a:rPr lang="en-US" altLang="zh-TW" dirty="0">
                <a:solidFill>
                  <a:srgbClr val="FF0000"/>
                </a:solidFill>
              </a:rPr>
              <a:t>}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zh-TW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500"/>
              <a:buNone/>
            </a:pPr>
            <a:endParaRPr lang="en-US" altLang="zh-TW" sz="2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</a:pPr>
            <a:endParaRPr lang="en-US" altLang="zh-TW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endParaRPr lang="zh-TW" altLang="en-US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8136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dirty="0"/>
          </a:p>
        </p:txBody>
      </p:sp>
      <p:sp>
        <p:nvSpPr>
          <p:cNvPr id="304" name="Google Shape;304;p3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34</a:t>
            </a:fld>
            <a:endParaRPr/>
          </a:p>
        </p:txBody>
      </p:sp>
      <p:sp>
        <p:nvSpPr>
          <p:cNvPr id="306" name="Google Shape;306;p33"/>
          <p:cNvSpPr txBox="1"/>
          <p:nvPr/>
        </p:nvSpPr>
        <p:spPr>
          <a:xfrm>
            <a:off x="4716462" y="1484312"/>
            <a:ext cx="33114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FBDBC8-90E6-4181-B530-EEAC9292F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226" y="1306893"/>
            <a:ext cx="5967548" cy="494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95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Homework Assignments #</a:t>
            </a:r>
            <a:r>
              <a:rPr lang="en-US" altLang="zh-TW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297" name="Google Shape;297;p32"/>
          <p:cNvSpPr txBox="1">
            <a:spLocks noGrp="1"/>
          </p:cNvSpPr>
          <p:nvPr>
            <p:ph type="body" idx="1"/>
          </p:nvPr>
        </p:nvSpPr>
        <p:spPr>
          <a:xfrm>
            <a:off x="457200" y="1423200"/>
            <a:ext cx="8349449" cy="52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altLang="zh-TW" sz="2000" b="0" i="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Hint</a:t>
            </a:r>
            <a:r>
              <a:rPr lang="en-US" altLang="zh-TW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</a:pPr>
            <a:r>
              <a:rPr lang="en-US" altLang="zh-TW" dirty="0"/>
              <a:t>     </a:t>
            </a:r>
            <a:r>
              <a:rPr lang="zh-TW" alt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由於有</a:t>
            </a:r>
            <a:r>
              <a:rPr lang="en-US" altLang="zh-TW" sz="2000" b="0" i="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max-buffer</a:t>
            </a:r>
            <a:r>
              <a:rPr lang="zh-TW" altLang="en-US" sz="2000" b="0" i="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與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min-buffer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個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data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，所以你應該要建立以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下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 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max_buffer_full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500"/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min_buffer_full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500"/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max_buffer_mutex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500"/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min_buffer_mutex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</a:pPr>
            <a:r>
              <a:rPr lang="en-US" altLang="zh-TW" sz="2000" b="0" i="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</a:t>
            </a:r>
            <a:endParaRPr lang="zh-TW" altLang="en-US" sz="2000" b="0" i="0" u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35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BD55698-4F39-42BB-8BD5-BE18D7FBFB07}"/>
              </a:ext>
            </a:extLst>
          </p:cNvPr>
          <p:cNvSpPr txBox="1"/>
          <p:nvPr/>
        </p:nvSpPr>
        <p:spPr>
          <a:xfrm>
            <a:off x="714826" y="5111634"/>
            <a:ext cx="783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由於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producer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生產的數量不會超過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 size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，所以不須建立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  semaphore</a:t>
            </a:r>
          </a:p>
          <a:p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793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Producer-consumer problem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Programming Interface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 Assignment #2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/>
          </a:p>
        </p:txBody>
      </p:sp>
      <p:sp>
        <p:nvSpPr>
          <p:cNvPr id="327" name="Google Shape;327;p36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Concepts, 10th Edition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Oslab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Lab12.ppt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dirty="0" err="1"/>
              <a:t>Os</a:t>
            </a:r>
            <a:r>
              <a:rPr lang="en-US" dirty="0"/>
              <a:t>: Ch6 Process Synchronization</a:t>
            </a:r>
            <a:endParaRPr dirty="0"/>
          </a:p>
        </p:txBody>
      </p:sp>
      <p:sp>
        <p:nvSpPr>
          <p:cNvPr id="328" name="Google Shape;328;p3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37</a:t>
            </a:fld>
            <a:endParaRPr/>
          </a:p>
        </p:txBody>
      </p:sp>
      <p:pic>
        <p:nvPicPr>
          <p:cNvPr id="329" name="Google Shape;32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8834" y="2209800"/>
            <a:ext cx="3154913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 in</a:t>
            </a:r>
            <a:endParaRPr/>
          </a:p>
        </p:txBody>
      </p:sp>
      <p:sp>
        <p:nvSpPr>
          <p:cNvPr id="335" name="Google Shape;335;p37"/>
          <p:cNvSpPr txBox="1">
            <a:spLocks noGrp="1"/>
          </p:cNvSpPr>
          <p:nvPr>
            <p:ph type="body" idx="1"/>
          </p:nvPr>
        </p:nvSpPr>
        <p:spPr>
          <a:xfrm>
            <a:off x="457200" y="1265237"/>
            <a:ext cx="8229600" cy="51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to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iLearning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3.0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name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HW2_ID.zip (e.g. HW2_4110012345.zip)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■"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endParaRPr dirty="0"/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 file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■"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</a:t>
            </a:r>
            <a:endParaRPr dirty="0"/>
          </a:p>
          <a:p>
            <a:pPr marL="34290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don’t hand in your homework on time, your score will be deducted </a:t>
            </a:r>
            <a:r>
              <a:rPr lang="en-US" sz="2000" b="0" i="0" u="none" dirty="0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points every day.</a:t>
            </a:r>
            <a:endParaRPr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</a:t>
            </a:r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body" idx="1"/>
          </p:nvPr>
        </p:nvSpPr>
        <p:spPr>
          <a:xfrm>
            <a:off x="457200" y="1336675"/>
            <a:ext cx="8229600" cy="51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Name：</a:t>
            </a:r>
            <a:r>
              <a:rPr lang="en-US" dirty="0" err="1">
                <a:solidFill>
                  <a:srgbClr val="000000"/>
                </a:solidFill>
              </a:rPr>
              <a:t>Yung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-Tung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zh-TW" dirty="0">
                <a:solidFill>
                  <a:srgbClr val="000000"/>
                </a:solidFill>
              </a:rPr>
              <a:t>Chou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Email：g110056158@mail.nchu.edu.tw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format : OS HW#2 - [your name]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Lab: OSNET(1001) </a:t>
            </a:r>
            <a:endParaRPr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Producer-Consumer Problem (2/2)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fld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4716462" y="1484312"/>
            <a:ext cx="33114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see the consumer remove data when the buffer is empty.</a:t>
            </a:r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9B5A3BE-66CA-4761-A947-E00ADCDB1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44" y="1583487"/>
            <a:ext cx="3705995" cy="42935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5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Producer-consumer problem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Programming Interface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API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 Assignment #2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Semaphore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578800" cy="21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Sol.: we can use semaphore to record how many buffer is empty and how many buffer is full to prevent race condition.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Semaphore: can be initialized as zero or a positive integer.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it decreases to less than zero, it while lock the process until it become zero.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fld>
            <a:endParaRPr/>
          </a:p>
        </p:txBody>
      </p:sp>
      <p:grpSp>
        <p:nvGrpSpPr>
          <p:cNvPr id="172" name="Google Shape;172;p19"/>
          <p:cNvGrpSpPr/>
          <p:nvPr/>
        </p:nvGrpSpPr>
        <p:grpSpPr>
          <a:xfrm>
            <a:off x="549318" y="3500424"/>
            <a:ext cx="8045363" cy="2222558"/>
            <a:chOff x="539750" y="4087664"/>
            <a:chExt cx="8045363" cy="2221669"/>
          </a:xfrm>
        </p:grpSpPr>
        <p:pic>
          <p:nvPicPr>
            <p:cNvPr id="173" name="Google Shape;173;p19"/>
            <p:cNvPicPr preferRelativeResize="0"/>
            <p:nvPr/>
          </p:nvPicPr>
          <p:blipFill rotWithShape="1">
            <a:blip r:embed="rId3">
              <a:alphaModFix/>
            </a:blip>
            <a:srcRect l="81895" t="37731" r="2412" b="15989"/>
            <a:stretch/>
          </p:blipFill>
          <p:spPr>
            <a:xfrm>
              <a:off x="6110288" y="4831358"/>
              <a:ext cx="720725" cy="110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19"/>
            <p:cNvSpPr txBox="1"/>
            <p:nvPr/>
          </p:nvSpPr>
          <p:spPr>
            <a:xfrm>
              <a:off x="539750" y="5219115"/>
              <a:ext cx="992100" cy="3681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dirty="0"/>
            </a:p>
          </p:txBody>
        </p:sp>
        <p:pic>
          <p:nvPicPr>
            <p:cNvPr id="175" name="Google Shape;175;p19"/>
            <p:cNvPicPr preferRelativeResize="0"/>
            <p:nvPr/>
          </p:nvPicPr>
          <p:blipFill rotWithShape="1">
            <a:blip r:embed="rId3">
              <a:alphaModFix/>
            </a:blip>
            <a:srcRect l="19095" t="37731" r="65211" b="15989"/>
            <a:stretch/>
          </p:blipFill>
          <p:spPr>
            <a:xfrm>
              <a:off x="4787379" y="4831358"/>
              <a:ext cx="720725" cy="110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19"/>
            <p:cNvSpPr txBox="1"/>
            <p:nvPr/>
          </p:nvSpPr>
          <p:spPr>
            <a:xfrm>
              <a:off x="5123125" y="4087664"/>
              <a:ext cx="1402800" cy="646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Increase to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positive</a:t>
              </a:r>
              <a:endParaRPr dirty="0"/>
            </a:p>
          </p:txBody>
        </p:sp>
        <p:cxnSp>
          <p:nvCxnSpPr>
            <p:cNvPr id="177" name="Google Shape;177;p19"/>
            <p:cNvCxnSpPr>
              <a:cxnSpLocks/>
            </p:cNvCxnSpPr>
            <p:nvPr/>
          </p:nvCxnSpPr>
          <p:spPr>
            <a:xfrm rot="10800000" flipH="1">
              <a:off x="3779838" y="5385630"/>
              <a:ext cx="1008000" cy="25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sp>
          <p:nvSpPr>
            <p:cNvPr id="178" name="Google Shape;178;p19"/>
            <p:cNvSpPr txBox="1"/>
            <p:nvPr/>
          </p:nvSpPr>
          <p:spPr>
            <a:xfrm>
              <a:off x="7593013" y="5225462"/>
              <a:ext cx="992100" cy="3696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dirty="0"/>
            </a:p>
          </p:txBody>
        </p:sp>
        <p:sp>
          <p:nvSpPr>
            <p:cNvPr id="179" name="Google Shape;179;p19"/>
            <p:cNvSpPr txBox="1"/>
            <p:nvPr/>
          </p:nvSpPr>
          <p:spPr>
            <a:xfrm>
              <a:off x="3824288" y="4959945"/>
              <a:ext cx="105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negative</a:t>
              </a:r>
              <a:endParaRPr/>
            </a:p>
          </p:txBody>
        </p:sp>
        <p:cxnSp>
          <p:nvCxnSpPr>
            <p:cNvPr id="180" name="Google Shape;180;p19"/>
            <p:cNvCxnSpPr/>
            <p:nvPr/>
          </p:nvCxnSpPr>
          <p:spPr>
            <a:xfrm>
              <a:off x="6786563" y="5403196"/>
              <a:ext cx="817500" cy="4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181" name="Google Shape;181;p19"/>
            <p:cNvCxnSpPr/>
            <p:nvPr/>
          </p:nvCxnSpPr>
          <p:spPr>
            <a:xfrm>
              <a:off x="5508625" y="5385739"/>
              <a:ext cx="631800" cy="2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sp>
          <p:nvSpPr>
            <p:cNvPr id="182" name="Google Shape;182;p19"/>
            <p:cNvSpPr txBox="1"/>
            <p:nvPr/>
          </p:nvSpPr>
          <p:spPr>
            <a:xfrm>
              <a:off x="4433888" y="5926733"/>
              <a:ext cx="722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Lock</a:t>
              </a:r>
              <a:endParaRPr/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5994400" y="5939433"/>
              <a:ext cx="9540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Unlock</a:t>
              </a:r>
              <a:endParaRPr/>
            </a:p>
          </p:txBody>
        </p:sp>
        <p:cxnSp>
          <p:nvCxnSpPr>
            <p:cNvPr id="184" name="Google Shape;184;p19"/>
            <p:cNvCxnSpPr/>
            <p:nvPr/>
          </p:nvCxnSpPr>
          <p:spPr>
            <a:xfrm>
              <a:off x="1584325" y="5385739"/>
              <a:ext cx="423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</p:grpSp>
      <p:sp>
        <p:nvSpPr>
          <p:cNvPr id="185" name="Google Shape;185;p19"/>
          <p:cNvSpPr txBox="1"/>
          <p:nvPr/>
        </p:nvSpPr>
        <p:spPr>
          <a:xfrm>
            <a:off x="2046854" y="4346898"/>
            <a:ext cx="1690800" cy="10857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the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semaphore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852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Semaphore</a:t>
            </a:r>
            <a:endParaRPr dirty="0"/>
          </a:p>
        </p:txBody>
      </p:sp>
      <p:sp>
        <p:nvSpPr>
          <p:cNvPr id="171" name="Google Shape;171;p1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fld>
            <a:endParaRPr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511671C-13F7-4A8D-ADF5-87D232A25F90}"/>
              </a:ext>
            </a:extLst>
          </p:cNvPr>
          <p:cNvSpPr txBox="1"/>
          <p:nvPr/>
        </p:nvSpPr>
        <p:spPr>
          <a:xfrm>
            <a:off x="963226" y="1492919"/>
            <a:ext cx="6724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400" dirty="0"/>
              <a:t>A blocking implementation of semaphores.</a:t>
            </a: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4FAB8A35-5986-49AE-8AAE-23501AC64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846" y="2349500"/>
            <a:ext cx="3205162" cy="12096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</a:rPr>
              <a:t>typedef struct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</a:rPr>
              <a:t>   int value;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</a:rPr>
              <a:t>   struct thread *L;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</a:rPr>
              <a:t>}semaphore;</a:t>
            </a:r>
            <a:endParaRPr lang="zh-TW" altLang="en-US" sz="1800">
              <a:latin typeface="Courier New" panose="02070309020205020404" pitchFamily="49" charset="0"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FFC848A7-6F0A-46CF-80C9-3B0B76E2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05263"/>
            <a:ext cx="3889375" cy="20335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void </a:t>
            </a:r>
            <a:r>
              <a:rPr lang="en-US" altLang="zh-TW" sz="1800" b="1" dirty="0">
                <a:solidFill>
                  <a:srgbClr val="3333FF"/>
                </a:solidFill>
                <a:latin typeface="Courier New" panose="02070309020205020404" pitchFamily="49" charset="0"/>
              </a:rPr>
              <a:t>wait(semaphore S)</a:t>
            </a:r>
            <a:r>
              <a:rPr lang="en-US" altLang="zh-TW" sz="1800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</a:t>
            </a:r>
            <a:r>
              <a:rPr lang="en-US" altLang="zh-TW" sz="1800" dirty="0" err="1">
                <a:latin typeface="Courier New" panose="02070309020205020404" pitchFamily="49" charset="0"/>
              </a:rPr>
              <a:t>S.value</a:t>
            </a:r>
            <a:r>
              <a:rPr lang="en-US" altLang="zh-TW" sz="1800" dirty="0">
                <a:latin typeface="Courier New" panose="02070309020205020404" pitchFamily="49" charset="0"/>
              </a:rPr>
              <a:t>--;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if(</a:t>
            </a:r>
            <a:r>
              <a:rPr lang="en-US" altLang="zh-TW" sz="1800" dirty="0" err="1">
                <a:latin typeface="Courier New" panose="02070309020205020404" pitchFamily="49" charset="0"/>
              </a:rPr>
              <a:t>S.value</a:t>
            </a:r>
            <a:r>
              <a:rPr lang="en-US" altLang="zh-TW" sz="1800" dirty="0">
                <a:latin typeface="Courier New" panose="02070309020205020404" pitchFamily="49" charset="0"/>
              </a:rPr>
              <a:t> &lt; 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   </a:t>
            </a:r>
            <a:r>
              <a:rPr lang="en-US" altLang="zh-TW" sz="1800" dirty="0"/>
              <a:t>add this thread to </a:t>
            </a:r>
            <a:r>
              <a:rPr lang="en-US" altLang="zh-TW" sz="1800" dirty="0">
                <a:latin typeface="Courier New" panose="02070309020205020404" pitchFamily="49" charset="0"/>
              </a:rPr>
              <a:t>S.L</a:t>
            </a:r>
            <a:r>
              <a:rPr lang="en-US" altLang="zh-TW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   block();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4DE95D36-A474-45E6-9469-03FF32890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05263"/>
            <a:ext cx="4032250" cy="20335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void </a:t>
            </a:r>
            <a:r>
              <a:rPr lang="en-US" altLang="zh-TW" sz="1800" b="1" dirty="0">
                <a:solidFill>
                  <a:srgbClr val="3333FF"/>
                </a:solidFill>
                <a:latin typeface="Courier New" panose="02070309020205020404" pitchFamily="49" charset="0"/>
              </a:rPr>
              <a:t>signal(semaphore S)</a:t>
            </a:r>
            <a:r>
              <a:rPr lang="en-US" altLang="zh-TW" sz="1800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</a:t>
            </a:r>
            <a:r>
              <a:rPr lang="en-US" altLang="zh-TW" sz="1800" dirty="0" err="1">
                <a:latin typeface="Courier New" panose="02070309020205020404" pitchFamily="49" charset="0"/>
              </a:rPr>
              <a:t>S.value</a:t>
            </a:r>
            <a:r>
              <a:rPr lang="en-US" altLang="zh-TW" sz="1800" dirty="0">
                <a:latin typeface="Courier New" panose="02070309020205020404" pitchFamily="49" charset="0"/>
              </a:rPr>
              <a:t>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if(</a:t>
            </a:r>
            <a:r>
              <a:rPr lang="en-US" altLang="zh-TW" sz="1800" dirty="0" err="1">
                <a:latin typeface="Courier New" panose="02070309020205020404" pitchFamily="49" charset="0"/>
              </a:rPr>
              <a:t>S.value</a:t>
            </a:r>
            <a:r>
              <a:rPr lang="en-US" altLang="zh-TW" sz="1800" dirty="0">
                <a:latin typeface="Courier New" panose="02070309020205020404" pitchFamily="49" charset="0"/>
              </a:rPr>
              <a:t> &lt;= 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   </a:t>
            </a:r>
            <a:r>
              <a:rPr lang="en-US" altLang="zh-TW" sz="1800" dirty="0"/>
              <a:t>remove a thread P from </a:t>
            </a:r>
            <a:r>
              <a:rPr lang="en-US" altLang="zh-TW" sz="1800" dirty="0">
                <a:latin typeface="Courier New" panose="02070309020205020404" pitchFamily="49" charset="0"/>
              </a:rPr>
              <a:t>S.L</a:t>
            </a:r>
            <a:r>
              <a:rPr lang="en-US" altLang="zh-TW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   wakeup(P);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706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Semaphore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8</a:t>
            </a:fld>
            <a:endParaRPr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511671C-13F7-4A8D-ADF5-87D232A25F90}"/>
              </a:ext>
            </a:extLst>
          </p:cNvPr>
          <p:cNvSpPr txBox="1"/>
          <p:nvPr/>
        </p:nvSpPr>
        <p:spPr>
          <a:xfrm>
            <a:off x="963226" y="1492919"/>
            <a:ext cx="7932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400" dirty="0"/>
              <a:t>Mutual-Exclusion Implementation with Semaphores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329DC6-6BEA-4AF4-BCEC-62761D5C07BD}"/>
              </a:ext>
            </a:extLst>
          </p:cNvPr>
          <p:cNvSpPr txBox="1"/>
          <p:nvPr/>
        </p:nvSpPr>
        <p:spPr>
          <a:xfrm>
            <a:off x="1060881" y="5111990"/>
            <a:ext cx="2254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wait(mutex);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//critical section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signal(mutex)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D5C667-F0B2-430B-BBFF-B6B0681598FC}"/>
              </a:ext>
            </a:extLst>
          </p:cNvPr>
          <p:cNvSpPr/>
          <p:nvPr/>
        </p:nvSpPr>
        <p:spPr>
          <a:xfrm>
            <a:off x="963226" y="5073511"/>
            <a:ext cx="2099570" cy="1092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B202A09-0AEC-46F9-870F-61FD9153A85D}"/>
              </a:ext>
            </a:extLst>
          </p:cNvPr>
          <p:cNvSpPr txBox="1"/>
          <p:nvPr/>
        </p:nvSpPr>
        <p:spPr>
          <a:xfrm>
            <a:off x="3413464" y="5109836"/>
            <a:ext cx="2254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wait(mutex);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//critical section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signal(mutex)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71A936-8735-427D-B66A-EEAE3E3D5D1C}"/>
              </a:ext>
            </a:extLst>
          </p:cNvPr>
          <p:cNvSpPr/>
          <p:nvPr/>
        </p:nvSpPr>
        <p:spPr>
          <a:xfrm>
            <a:off x="3315809" y="5071357"/>
            <a:ext cx="2099570" cy="1092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0E6BB74-B712-4396-9754-35259C071767}"/>
              </a:ext>
            </a:extLst>
          </p:cNvPr>
          <p:cNvSpPr txBox="1"/>
          <p:nvPr/>
        </p:nvSpPr>
        <p:spPr>
          <a:xfrm>
            <a:off x="5766047" y="5109836"/>
            <a:ext cx="2254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wait(mutex);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//critical section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signal(mutex)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00991A-70C3-410C-9251-42BED0F1EA0D}"/>
              </a:ext>
            </a:extLst>
          </p:cNvPr>
          <p:cNvSpPr/>
          <p:nvPr/>
        </p:nvSpPr>
        <p:spPr>
          <a:xfrm>
            <a:off x="5668392" y="5071357"/>
            <a:ext cx="2099570" cy="1092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36BAE4D-4A24-4B1D-BFFF-FC5A4A7B990A}"/>
              </a:ext>
            </a:extLst>
          </p:cNvPr>
          <p:cNvSpPr txBox="1"/>
          <p:nvPr/>
        </p:nvSpPr>
        <p:spPr>
          <a:xfrm>
            <a:off x="6187422" y="4595640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Process C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CCE7DF7-4D22-4B9F-BB00-1DD2509F382F}"/>
              </a:ext>
            </a:extLst>
          </p:cNvPr>
          <p:cNvSpPr txBox="1"/>
          <p:nvPr/>
        </p:nvSpPr>
        <p:spPr>
          <a:xfrm>
            <a:off x="3867816" y="4590452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Process B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11469EB-CD7C-49B8-A416-972B285B157E}"/>
              </a:ext>
            </a:extLst>
          </p:cNvPr>
          <p:cNvSpPr txBox="1"/>
          <p:nvPr/>
        </p:nvSpPr>
        <p:spPr>
          <a:xfrm>
            <a:off x="1484050" y="4590452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Process A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32347714-0A7E-4B2B-B581-16CE399EB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06" y="2280186"/>
            <a:ext cx="3889375" cy="20335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void </a:t>
            </a:r>
            <a:r>
              <a:rPr lang="en-US" altLang="zh-TW" sz="1800" b="1" dirty="0">
                <a:solidFill>
                  <a:srgbClr val="3333FF"/>
                </a:solidFill>
                <a:latin typeface="Courier New" panose="02070309020205020404" pitchFamily="49" charset="0"/>
              </a:rPr>
              <a:t>wait(semaphore S)</a:t>
            </a:r>
            <a:r>
              <a:rPr lang="en-US" altLang="zh-TW" sz="1800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</a:t>
            </a:r>
            <a:r>
              <a:rPr lang="en-US" altLang="zh-TW" sz="1800" dirty="0" err="1">
                <a:latin typeface="Courier New" panose="02070309020205020404" pitchFamily="49" charset="0"/>
              </a:rPr>
              <a:t>S.value</a:t>
            </a:r>
            <a:r>
              <a:rPr lang="en-US" altLang="zh-TW" sz="1800" dirty="0">
                <a:latin typeface="Courier New" panose="02070309020205020404" pitchFamily="49" charset="0"/>
              </a:rPr>
              <a:t>--;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if(</a:t>
            </a:r>
            <a:r>
              <a:rPr lang="en-US" altLang="zh-TW" sz="1800" dirty="0" err="1">
                <a:latin typeface="Courier New" panose="02070309020205020404" pitchFamily="49" charset="0"/>
              </a:rPr>
              <a:t>S.value</a:t>
            </a:r>
            <a:r>
              <a:rPr lang="en-US" altLang="zh-TW" sz="1800" dirty="0">
                <a:latin typeface="Courier New" panose="02070309020205020404" pitchFamily="49" charset="0"/>
              </a:rPr>
              <a:t> &lt; 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   </a:t>
            </a:r>
            <a:r>
              <a:rPr lang="en-US" altLang="zh-TW" sz="1800" dirty="0"/>
              <a:t>add this thread to </a:t>
            </a:r>
            <a:r>
              <a:rPr lang="en-US" altLang="zh-TW" sz="1800" dirty="0">
                <a:latin typeface="Courier New" panose="02070309020205020404" pitchFamily="49" charset="0"/>
              </a:rPr>
              <a:t>S.L</a:t>
            </a:r>
            <a:r>
              <a:rPr lang="en-US" altLang="zh-TW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   block();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7D7467-1FE1-43DC-AFB3-30264EE94A4E}"/>
              </a:ext>
            </a:extLst>
          </p:cNvPr>
          <p:cNvSpPr/>
          <p:nvPr/>
        </p:nvSpPr>
        <p:spPr>
          <a:xfrm>
            <a:off x="1060881" y="5165344"/>
            <a:ext cx="1895383" cy="321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263727-330D-492A-AA0C-42942DB1CA6E}"/>
              </a:ext>
            </a:extLst>
          </p:cNvPr>
          <p:cNvSpPr/>
          <p:nvPr/>
        </p:nvSpPr>
        <p:spPr>
          <a:xfrm>
            <a:off x="2015230" y="2638303"/>
            <a:ext cx="530329" cy="2289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85C31F-92B0-4606-9027-7873A74D89DE}"/>
              </a:ext>
            </a:extLst>
          </p:cNvPr>
          <p:cNvSpPr txBox="1"/>
          <p:nvPr/>
        </p:nvSpPr>
        <p:spPr>
          <a:xfrm>
            <a:off x="631774" y="2592961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value: 1 to 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7E6714C-344A-475D-A8FD-C067C78D44E1}"/>
              </a:ext>
            </a:extLst>
          </p:cNvPr>
          <p:cNvSpPr txBox="1"/>
          <p:nvPr/>
        </p:nvSpPr>
        <p:spPr>
          <a:xfrm>
            <a:off x="847090" y="28820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不成立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67A0F7C-07E6-4D31-A4EA-C11EFB505ED7}"/>
              </a:ext>
            </a:extLst>
          </p:cNvPr>
          <p:cNvSpPr txBox="1"/>
          <p:nvPr/>
        </p:nvSpPr>
        <p:spPr>
          <a:xfrm>
            <a:off x="71764" y="5463777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>
                <a:solidFill>
                  <a:srgbClr val="FF0000"/>
                </a:solidFill>
              </a:rPr>
              <a:t>進入</a:t>
            </a:r>
            <a:r>
              <a:rPr lang="en-US" altLang="zh-TW" b="1" dirty="0">
                <a:solidFill>
                  <a:srgbClr val="FF0000"/>
                </a:solidFill>
              </a:rPr>
              <a:t>CS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A4DCC7-5A46-4B5D-ADF6-104CE81CD25C}"/>
              </a:ext>
            </a:extLst>
          </p:cNvPr>
          <p:cNvSpPr/>
          <p:nvPr/>
        </p:nvSpPr>
        <p:spPr>
          <a:xfrm>
            <a:off x="3413464" y="5174908"/>
            <a:ext cx="1895383" cy="321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04FC26B-FFAA-4EEE-9C4B-06D39670BB45}"/>
              </a:ext>
            </a:extLst>
          </p:cNvPr>
          <p:cNvSpPr txBox="1"/>
          <p:nvPr/>
        </p:nvSpPr>
        <p:spPr>
          <a:xfrm>
            <a:off x="631774" y="2583668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value: 0 to -1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659EDA80-A7BC-4623-BA00-2BD94F3704B7}"/>
              </a:ext>
            </a:extLst>
          </p:cNvPr>
          <p:cNvSpPr/>
          <p:nvPr/>
        </p:nvSpPr>
        <p:spPr>
          <a:xfrm>
            <a:off x="2018710" y="2638303"/>
            <a:ext cx="530329" cy="2289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EA4FF4D-282F-4460-8AFF-E8378F5D223E}"/>
              </a:ext>
            </a:extLst>
          </p:cNvPr>
          <p:cNvSpPr txBox="1"/>
          <p:nvPr/>
        </p:nvSpPr>
        <p:spPr>
          <a:xfrm>
            <a:off x="998254" y="28672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成立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1321AE5-F601-42FA-903B-3CBB4331176C}"/>
              </a:ext>
            </a:extLst>
          </p:cNvPr>
          <p:cNvSpPr txBox="1"/>
          <p:nvPr/>
        </p:nvSpPr>
        <p:spPr>
          <a:xfrm>
            <a:off x="474341" y="318871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Process blocked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523C869-5314-466F-8A48-281B43D51004}"/>
              </a:ext>
            </a:extLst>
          </p:cNvPr>
          <p:cNvSpPr/>
          <p:nvPr/>
        </p:nvSpPr>
        <p:spPr>
          <a:xfrm>
            <a:off x="5770484" y="5165987"/>
            <a:ext cx="1895383" cy="321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717E179-ACDD-4E39-A08B-83CE4F60BCE6}"/>
              </a:ext>
            </a:extLst>
          </p:cNvPr>
          <p:cNvSpPr txBox="1"/>
          <p:nvPr/>
        </p:nvSpPr>
        <p:spPr>
          <a:xfrm>
            <a:off x="631774" y="2595387"/>
            <a:ext cx="1335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value: -1 to -2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1785C43E-171E-47ED-8C08-2082FBCC123D}"/>
              </a:ext>
            </a:extLst>
          </p:cNvPr>
          <p:cNvSpPr/>
          <p:nvPr/>
        </p:nvSpPr>
        <p:spPr>
          <a:xfrm>
            <a:off x="2007728" y="2638303"/>
            <a:ext cx="530329" cy="2289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C3982E0-DDFA-44C4-BED3-282FC33CD1B9}"/>
              </a:ext>
            </a:extLst>
          </p:cNvPr>
          <p:cNvSpPr txBox="1"/>
          <p:nvPr/>
        </p:nvSpPr>
        <p:spPr>
          <a:xfrm>
            <a:off x="991294" y="28990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成立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4FA3F97-7D2E-4002-967A-2550E808C541}"/>
              </a:ext>
            </a:extLst>
          </p:cNvPr>
          <p:cNvSpPr txBox="1"/>
          <p:nvPr/>
        </p:nvSpPr>
        <p:spPr>
          <a:xfrm>
            <a:off x="483219" y="3202359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Process blocked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1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-0.00278 0.0423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00069 0.0467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11111E-6 L -0.00278 0.0423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210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4236 L 0.00277 0.08796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26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0278 0.04236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2106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4236 L 0.00278 0.08796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269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/>
      <p:bldP spid="8" grpId="1"/>
      <p:bldP spid="26" grpId="0"/>
      <p:bldP spid="26" grpId="1"/>
      <p:bldP spid="27" grpId="0"/>
      <p:bldP spid="27" grpId="1"/>
      <p:bldP spid="28" grpId="0" animBg="1"/>
      <p:bldP spid="29" grpId="0"/>
      <p:bldP spid="29" grpId="1"/>
      <p:bldP spid="30" grpId="0" animBg="1"/>
      <p:bldP spid="30" grpId="1" animBg="1"/>
      <p:bldP spid="30" grpId="2" animBg="1"/>
      <p:bldP spid="30" grpId="3" animBg="1"/>
      <p:bldP spid="31" grpId="0"/>
      <p:bldP spid="31" grpId="1"/>
      <p:bldP spid="32" grpId="0"/>
      <p:bldP spid="32" grpId="1"/>
      <p:bldP spid="33" grpId="0" animBg="1"/>
      <p:bldP spid="34" grpId="0"/>
      <p:bldP spid="34" grpId="1"/>
      <p:bldP spid="35" grpId="0" animBg="1"/>
      <p:bldP spid="35" grpId="1" animBg="1"/>
      <p:bldP spid="35" grpId="2" animBg="1"/>
      <p:bldP spid="35" grpId="3" animBg="1"/>
      <p:bldP spid="36" grpId="0"/>
      <p:bldP spid="36" grpId="1"/>
      <p:bldP spid="37" grpId="0"/>
      <p:bldP spid="3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Semaphore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9</a:t>
            </a:fld>
            <a:endParaRPr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511671C-13F7-4A8D-ADF5-87D232A25F90}"/>
              </a:ext>
            </a:extLst>
          </p:cNvPr>
          <p:cNvSpPr txBox="1"/>
          <p:nvPr/>
        </p:nvSpPr>
        <p:spPr>
          <a:xfrm>
            <a:off x="963226" y="1492919"/>
            <a:ext cx="7932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400" dirty="0"/>
              <a:t>Mutual-Exclusion Implementation with Semaphores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329DC6-6BEA-4AF4-BCEC-62761D5C07BD}"/>
              </a:ext>
            </a:extLst>
          </p:cNvPr>
          <p:cNvSpPr txBox="1"/>
          <p:nvPr/>
        </p:nvSpPr>
        <p:spPr>
          <a:xfrm>
            <a:off x="1060881" y="5111990"/>
            <a:ext cx="2254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wait(mutex);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//critical section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signal(mutex)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D5C667-F0B2-430B-BBFF-B6B0681598FC}"/>
              </a:ext>
            </a:extLst>
          </p:cNvPr>
          <p:cNvSpPr/>
          <p:nvPr/>
        </p:nvSpPr>
        <p:spPr>
          <a:xfrm>
            <a:off x="963226" y="5073511"/>
            <a:ext cx="2099570" cy="1092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B202A09-0AEC-46F9-870F-61FD9153A85D}"/>
              </a:ext>
            </a:extLst>
          </p:cNvPr>
          <p:cNvSpPr txBox="1"/>
          <p:nvPr/>
        </p:nvSpPr>
        <p:spPr>
          <a:xfrm>
            <a:off x="3413464" y="5109836"/>
            <a:ext cx="2254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wait(mutex);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//critical section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signal(mutex)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71A936-8735-427D-B66A-EEAE3E3D5D1C}"/>
              </a:ext>
            </a:extLst>
          </p:cNvPr>
          <p:cNvSpPr/>
          <p:nvPr/>
        </p:nvSpPr>
        <p:spPr>
          <a:xfrm>
            <a:off x="3315809" y="5071357"/>
            <a:ext cx="2099570" cy="1092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0E6BB74-B712-4396-9754-35259C071767}"/>
              </a:ext>
            </a:extLst>
          </p:cNvPr>
          <p:cNvSpPr txBox="1"/>
          <p:nvPr/>
        </p:nvSpPr>
        <p:spPr>
          <a:xfrm>
            <a:off x="5766047" y="5109836"/>
            <a:ext cx="2254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wait(mutex);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//critical section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signal(mutex)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00991A-70C3-410C-9251-42BED0F1EA0D}"/>
              </a:ext>
            </a:extLst>
          </p:cNvPr>
          <p:cNvSpPr/>
          <p:nvPr/>
        </p:nvSpPr>
        <p:spPr>
          <a:xfrm>
            <a:off x="5668392" y="5071357"/>
            <a:ext cx="2099570" cy="1092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36BAE4D-4A24-4B1D-BFFF-FC5A4A7B990A}"/>
              </a:ext>
            </a:extLst>
          </p:cNvPr>
          <p:cNvSpPr txBox="1"/>
          <p:nvPr/>
        </p:nvSpPr>
        <p:spPr>
          <a:xfrm>
            <a:off x="6187422" y="4595640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Process C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CCE7DF7-4D22-4B9F-BB00-1DD2509F382F}"/>
              </a:ext>
            </a:extLst>
          </p:cNvPr>
          <p:cNvSpPr txBox="1"/>
          <p:nvPr/>
        </p:nvSpPr>
        <p:spPr>
          <a:xfrm>
            <a:off x="3867816" y="4590452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Process B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11469EB-CD7C-49B8-A416-972B285B157E}"/>
              </a:ext>
            </a:extLst>
          </p:cNvPr>
          <p:cNvSpPr txBox="1"/>
          <p:nvPr/>
        </p:nvSpPr>
        <p:spPr>
          <a:xfrm>
            <a:off x="1484050" y="4590452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Process A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7D7467-1FE1-43DC-AFB3-30264EE94A4E}"/>
              </a:ext>
            </a:extLst>
          </p:cNvPr>
          <p:cNvSpPr/>
          <p:nvPr/>
        </p:nvSpPr>
        <p:spPr>
          <a:xfrm>
            <a:off x="1065319" y="5450498"/>
            <a:ext cx="1895383" cy="321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67A0F7C-07E6-4D31-A4EA-C11EFB505ED7}"/>
              </a:ext>
            </a:extLst>
          </p:cNvPr>
          <p:cNvSpPr txBox="1"/>
          <p:nvPr/>
        </p:nvSpPr>
        <p:spPr>
          <a:xfrm>
            <a:off x="71764" y="5463777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離開</a:t>
            </a:r>
            <a:r>
              <a:rPr lang="en-US" altLang="zh-TW" b="1" dirty="0">
                <a:solidFill>
                  <a:srgbClr val="FF0000"/>
                </a:solidFill>
              </a:rPr>
              <a:t>CS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A4DCC7-5A46-4B5D-ADF6-104CE81CD25C}"/>
              </a:ext>
            </a:extLst>
          </p:cNvPr>
          <p:cNvSpPr/>
          <p:nvPr/>
        </p:nvSpPr>
        <p:spPr>
          <a:xfrm>
            <a:off x="3413464" y="5174908"/>
            <a:ext cx="1895383" cy="321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523C869-5314-466F-8A48-281B43D51004}"/>
              </a:ext>
            </a:extLst>
          </p:cNvPr>
          <p:cNvSpPr/>
          <p:nvPr/>
        </p:nvSpPr>
        <p:spPr>
          <a:xfrm>
            <a:off x="5770484" y="5165987"/>
            <a:ext cx="1895383" cy="321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14FD04E5-0573-4799-A72F-1A951727A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30" y="2280186"/>
            <a:ext cx="4032250" cy="20335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void </a:t>
            </a:r>
            <a:r>
              <a:rPr lang="en-US" altLang="zh-TW" sz="1800" b="1" dirty="0">
                <a:solidFill>
                  <a:srgbClr val="3333FF"/>
                </a:solidFill>
                <a:latin typeface="Courier New" panose="02070309020205020404" pitchFamily="49" charset="0"/>
              </a:rPr>
              <a:t>signal(semaphore S)</a:t>
            </a:r>
            <a:r>
              <a:rPr lang="en-US" altLang="zh-TW" sz="1800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</a:t>
            </a:r>
            <a:r>
              <a:rPr lang="en-US" altLang="zh-TW" sz="1800" dirty="0" err="1">
                <a:latin typeface="Courier New" panose="02070309020205020404" pitchFamily="49" charset="0"/>
              </a:rPr>
              <a:t>S.value</a:t>
            </a:r>
            <a:r>
              <a:rPr lang="en-US" altLang="zh-TW" sz="1800" dirty="0">
                <a:latin typeface="Courier New" panose="02070309020205020404" pitchFamily="49" charset="0"/>
              </a:rPr>
              <a:t>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if(</a:t>
            </a:r>
            <a:r>
              <a:rPr lang="en-US" altLang="zh-TW" sz="1800" dirty="0" err="1">
                <a:latin typeface="Courier New" panose="02070309020205020404" pitchFamily="49" charset="0"/>
              </a:rPr>
              <a:t>S.value</a:t>
            </a:r>
            <a:r>
              <a:rPr lang="en-US" altLang="zh-TW" sz="1800" dirty="0">
                <a:latin typeface="Courier New" panose="02070309020205020404" pitchFamily="49" charset="0"/>
              </a:rPr>
              <a:t> &lt;= 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   </a:t>
            </a:r>
            <a:r>
              <a:rPr lang="en-US" altLang="zh-TW" sz="1800" dirty="0"/>
              <a:t>remove a thread P from </a:t>
            </a:r>
            <a:r>
              <a:rPr lang="en-US" altLang="zh-TW" sz="1800" dirty="0">
                <a:latin typeface="Courier New" panose="02070309020205020404" pitchFamily="49" charset="0"/>
              </a:rPr>
              <a:t>S.L</a:t>
            </a:r>
            <a:r>
              <a:rPr lang="en-US" altLang="zh-TW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   wakeup(P);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F74C9F4-46DF-43FD-90DD-2D5757A70371}"/>
              </a:ext>
            </a:extLst>
          </p:cNvPr>
          <p:cNvSpPr txBox="1"/>
          <p:nvPr/>
        </p:nvSpPr>
        <p:spPr>
          <a:xfrm>
            <a:off x="624814" y="2615444"/>
            <a:ext cx="1335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value: -2 to -1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867FB22E-E607-44D7-BA5E-8F18943B2776}"/>
              </a:ext>
            </a:extLst>
          </p:cNvPr>
          <p:cNvSpPr/>
          <p:nvPr/>
        </p:nvSpPr>
        <p:spPr>
          <a:xfrm>
            <a:off x="2007728" y="2638303"/>
            <a:ext cx="530329" cy="2289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0488052-287D-413C-888E-FA9669E8F87D}"/>
              </a:ext>
            </a:extLst>
          </p:cNvPr>
          <p:cNvSpPr txBox="1"/>
          <p:nvPr/>
        </p:nvSpPr>
        <p:spPr>
          <a:xfrm>
            <a:off x="991294" y="28990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成立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116AC3A-0204-4BE6-BBBF-4B703BB035B4}"/>
              </a:ext>
            </a:extLst>
          </p:cNvPr>
          <p:cNvSpPr txBox="1"/>
          <p:nvPr/>
        </p:nvSpPr>
        <p:spPr>
          <a:xfrm>
            <a:off x="483219" y="3202359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Save a process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(ex, process C)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3BEC26D-4885-416A-B49B-A618F861F60F}"/>
              </a:ext>
            </a:extLst>
          </p:cNvPr>
          <p:cNvSpPr txBox="1"/>
          <p:nvPr/>
        </p:nvSpPr>
        <p:spPr>
          <a:xfrm>
            <a:off x="624814" y="2615444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value: -1 to 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4" name="箭號: 向右 43">
            <a:extLst>
              <a:ext uri="{FF2B5EF4-FFF2-40B4-BE49-F238E27FC236}">
                <a16:creationId xmlns:a16="http://schemas.microsoft.com/office/drawing/2014/main" id="{73907540-ACBE-4BE3-B174-255577070C81}"/>
              </a:ext>
            </a:extLst>
          </p:cNvPr>
          <p:cNvSpPr/>
          <p:nvPr/>
        </p:nvSpPr>
        <p:spPr>
          <a:xfrm>
            <a:off x="2007728" y="2638303"/>
            <a:ext cx="530329" cy="2289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8F1853F-2D36-42CB-8030-61B095F97852}"/>
              </a:ext>
            </a:extLst>
          </p:cNvPr>
          <p:cNvSpPr txBox="1"/>
          <p:nvPr/>
        </p:nvSpPr>
        <p:spPr>
          <a:xfrm>
            <a:off x="991294" y="28990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成立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ACDD65D-73E1-4DD6-B941-7670FACF4530}"/>
              </a:ext>
            </a:extLst>
          </p:cNvPr>
          <p:cNvSpPr txBox="1"/>
          <p:nvPr/>
        </p:nvSpPr>
        <p:spPr>
          <a:xfrm>
            <a:off x="483219" y="3202359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Save a process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(ex, process B)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93F74BD-B583-47CB-A4B8-91A68C2CDBB6}"/>
              </a:ext>
            </a:extLst>
          </p:cNvPr>
          <p:cNvSpPr txBox="1"/>
          <p:nvPr/>
        </p:nvSpPr>
        <p:spPr>
          <a:xfrm>
            <a:off x="632316" y="2612377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value: 0 to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8" name="箭號: 向右 47">
            <a:extLst>
              <a:ext uri="{FF2B5EF4-FFF2-40B4-BE49-F238E27FC236}">
                <a16:creationId xmlns:a16="http://schemas.microsoft.com/office/drawing/2014/main" id="{2B0ECCB6-2AA1-459E-980E-5E0F776AD2D7}"/>
              </a:ext>
            </a:extLst>
          </p:cNvPr>
          <p:cNvSpPr/>
          <p:nvPr/>
        </p:nvSpPr>
        <p:spPr>
          <a:xfrm>
            <a:off x="2015230" y="2635236"/>
            <a:ext cx="530329" cy="2289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CC99BE6-A998-404F-88D3-2F845B44707A}"/>
              </a:ext>
            </a:extLst>
          </p:cNvPr>
          <p:cNvSpPr txBox="1"/>
          <p:nvPr/>
        </p:nvSpPr>
        <p:spPr>
          <a:xfrm>
            <a:off x="998796" y="28960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不成立</a:t>
            </a:r>
          </a:p>
        </p:txBody>
      </p:sp>
    </p:spTree>
    <p:extLst>
      <p:ext uri="{BB962C8B-B14F-4D97-AF65-F5344CB8AC3E}">
        <p14:creationId xmlns:p14="http://schemas.microsoft.com/office/powerpoint/2010/main" val="172358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-0.0007 0.0467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0278 0.0423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210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4236 L 0.00278 0.0879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2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7 L 0.00018 0.04792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4792 L 0.00122 0.09468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0278 0.04236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210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4236 L 0.00278 0.08796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269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0.00069 0.04676 " pathEditMode="relative" rAng="0" ptsTypes="AA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4676 L 0.00174 0.09352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07407E-6 L -0.00278 0.04236 " pathEditMode="relative" rAng="0" ptsTypes="AA">
                                      <p:cBhvr>
                                        <p:cTn id="1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2106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4236 L 0.00277 0.08796 " pathEditMode="relative" rAng="0" ptsTypes="AA">
                                      <p:cBhvr>
                                        <p:cTn id="1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269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7" grpId="0"/>
      <p:bldP spid="27" grpId="1"/>
      <p:bldP spid="28" grpId="0" animBg="1"/>
      <p:bldP spid="28" grpId="1" animBg="1"/>
      <p:bldP spid="28" grpId="2" animBg="1"/>
      <p:bldP spid="28" grpId="3" animBg="1"/>
      <p:bldP spid="33" grpId="0" animBg="1"/>
      <p:bldP spid="33" grpId="1" animBg="1"/>
      <p:bldP spid="33" grpId="2" animBg="1"/>
      <p:bldP spid="33" grpId="3" animBg="1"/>
      <p:bldP spid="38" grpId="0" animBg="1"/>
      <p:bldP spid="39" grpId="0"/>
      <p:bldP spid="39" grpId="1"/>
      <p:bldP spid="40" grpId="0" animBg="1"/>
      <p:bldP spid="40" grpId="1" animBg="1"/>
      <p:bldP spid="40" grpId="2" animBg="1"/>
      <p:bldP spid="40" grpId="3" animBg="1"/>
      <p:bldP spid="41" grpId="0"/>
      <p:bldP spid="41" grpId="1"/>
      <p:bldP spid="42" grpId="0"/>
      <p:bldP spid="42" grpId="1"/>
      <p:bldP spid="43" grpId="0"/>
      <p:bldP spid="43" grpId="1"/>
      <p:bldP spid="44" grpId="0" animBg="1"/>
      <p:bldP spid="44" grpId="1" animBg="1"/>
      <p:bldP spid="44" grpId="2" animBg="1"/>
      <p:bldP spid="44" grpId="3" animBg="1"/>
      <p:bldP spid="45" grpId="0"/>
      <p:bldP spid="45" grpId="1"/>
      <p:bldP spid="46" grpId="0"/>
      <p:bldP spid="46" grpId="1"/>
      <p:bldP spid="47" grpId="0"/>
      <p:bldP spid="47" grpId="1"/>
      <p:bldP spid="48" grpId="0" animBg="1"/>
      <p:bldP spid="48" grpId="1" animBg="1"/>
      <p:bldP spid="48" grpId="2" animBg="1"/>
      <p:bldP spid="48" grpId="3" animBg="1"/>
      <p:bldP spid="49" grpId="0"/>
      <p:bldP spid="49" grpId="1"/>
    </p:bldLst>
  </p:timing>
</p:sld>
</file>

<file path=ppt/theme/theme1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2191</Words>
  <Application>Microsoft Office PowerPoint</Application>
  <PresentationFormat>如螢幕大小 (4:3)</PresentationFormat>
  <Paragraphs>436</Paragraphs>
  <Slides>39</Slides>
  <Notes>39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39</vt:i4>
      </vt:variant>
    </vt:vector>
  </HeadingPairs>
  <TitlesOfParts>
    <vt:vector size="47" baseType="lpstr">
      <vt:lpstr>Noto Sans Symbols</vt:lpstr>
      <vt:lpstr>Arial</vt:lpstr>
      <vt:lpstr>Arial Black</vt:lpstr>
      <vt:lpstr>Courier New</vt:lpstr>
      <vt:lpstr>Times New Roman</vt:lpstr>
      <vt:lpstr>Wingdings</vt:lpstr>
      <vt:lpstr>1_Pixel</vt:lpstr>
      <vt:lpstr>Pixel</vt:lpstr>
      <vt:lpstr>Homework Assignment #2:  Solving Producer-Consumer Problem by Semaphore </vt:lpstr>
      <vt:lpstr>Outline</vt:lpstr>
      <vt:lpstr>Producer-Consumer Problem (1/2)</vt:lpstr>
      <vt:lpstr>Producer-Consumer Problem (2/2)</vt:lpstr>
      <vt:lpstr>Outline</vt:lpstr>
      <vt:lpstr>Semaphore</vt:lpstr>
      <vt:lpstr>Semaphore</vt:lpstr>
      <vt:lpstr>Semaphore</vt:lpstr>
      <vt:lpstr>Semaphore</vt:lpstr>
      <vt:lpstr>Example</vt:lpstr>
      <vt:lpstr>Outline</vt:lpstr>
      <vt:lpstr>Outline</vt:lpstr>
      <vt:lpstr>Pthread APIs</vt:lpstr>
      <vt:lpstr>Pthread APIs</vt:lpstr>
      <vt:lpstr>Pthread APIs</vt:lpstr>
      <vt:lpstr>Pthread APIs</vt:lpstr>
      <vt:lpstr>Outline</vt:lpstr>
      <vt:lpstr>Semaphore</vt:lpstr>
      <vt:lpstr>POSIX Semaphore APIs</vt:lpstr>
      <vt:lpstr>POSIX Semaphore APIs</vt:lpstr>
      <vt:lpstr>POSIX Semaphore APIs</vt:lpstr>
      <vt:lpstr>POSIX Semaphore APIs</vt:lpstr>
      <vt:lpstr>POSIX Semaphore APIs</vt:lpstr>
      <vt:lpstr>POSIX Semaphore APIs</vt:lpstr>
      <vt:lpstr>Example</vt:lpstr>
      <vt:lpstr>Example</vt:lpstr>
      <vt:lpstr>Example</vt:lpstr>
      <vt:lpstr>Example</vt:lpstr>
      <vt:lpstr>Outline</vt:lpstr>
      <vt:lpstr>Homework Assignments #2</vt:lpstr>
      <vt:lpstr>Homework Assignments #2</vt:lpstr>
      <vt:lpstr>Homework Assignments #2</vt:lpstr>
      <vt:lpstr>Homework Assignments #2</vt:lpstr>
      <vt:lpstr>Result</vt:lpstr>
      <vt:lpstr>Homework Assignments #2</vt:lpstr>
      <vt:lpstr>Outline</vt:lpstr>
      <vt:lpstr>Reference</vt:lpstr>
      <vt:lpstr>Turn in</vt:lpstr>
      <vt:lpstr>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#3:  Solving Producer-Consumer Problem by Semaphore</dc:title>
  <dc:creator>hyam</dc:creator>
  <cp:lastModifiedBy>hyam chou</cp:lastModifiedBy>
  <cp:revision>75</cp:revision>
  <dcterms:modified xsi:type="dcterms:W3CDTF">2021-12-01T02:47:39Z</dcterms:modified>
</cp:coreProperties>
</file>