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org\Desktop\PPCBA%20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Team Awesome Cost/Benefit Analysis</a:t>
            </a:r>
          </a:p>
        </c:rich>
      </c:tx>
      <c:layout>
        <c:manualLayout>
          <c:xMode val="edge"/>
          <c:yMode val="edge"/>
          <c:x val="0.198079032332813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'[PPCBA Max.xlsx]Breakeven Chart'!$A$41</c:f>
              <c:strCache>
                <c:ptCount val="1"/>
                <c:pt idx="0">
                  <c:v>Yearly Costs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'[PPCBA Max.xlsx]Breakeven Chart'!$B$40:$G$40</c:f>
              <c:strCache>
                <c:ptCount val="6"/>
                <c:pt idx="0">
                  <c:v> Year 0 </c:v>
                </c:pt>
                <c:pt idx="1">
                  <c:v> Year 1 </c:v>
                </c:pt>
                <c:pt idx="2">
                  <c:v> Year 2 </c:v>
                </c:pt>
                <c:pt idx="3">
                  <c:v> Year 3 </c:v>
                </c:pt>
                <c:pt idx="4">
                  <c:v> Year 4 </c:v>
                </c:pt>
                <c:pt idx="5">
                  <c:v> Year 5 </c:v>
                </c:pt>
              </c:strCache>
            </c:strRef>
          </c:cat>
          <c:val>
            <c:numRef>
              <c:f>'[PPCBA Max.xlsx]Breakeven Chart'!$B$41:$G$41</c:f>
              <c:numCache>
                <c:formatCode>_("$"* #,##0.00_);_("$"* \(#,##0.00\);_("$"* "-"??_);_(@_)</c:formatCode>
                <c:ptCount val="6"/>
                <c:pt idx="0">
                  <c:v>6644.98</c:v>
                </c:pt>
                <c:pt idx="1">
                  <c:v>7044.98</c:v>
                </c:pt>
                <c:pt idx="2">
                  <c:v>7444.98</c:v>
                </c:pt>
                <c:pt idx="3">
                  <c:v>7844.98</c:v>
                </c:pt>
                <c:pt idx="4">
                  <c:v>8244.98</c:v>
                </c:pt>
                <c:pt idx="5">
                  <c:v>8644.98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91-46A2-92EE-E22FD4AD9A20}"/>
            </c:ext>
          </c:extLst>
        </c:ser>
        <c:ser>
          <c:idx val="1"/>
          <c:order val="1"/>
          <c:tx>
            <c:strRef>
              <c:f>'[PPCBA Max.xlsx]Breakeven Chart'!$A$42</c:f>
              <c:strCache>
                <c:ptCount val="1"/>
                <c:pt idx="0">
                  <c:v> Yearly Benefits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'[PPCBA Max.xlsx]Breakeven Chart'!$B$40:$G$40</c:f>
              <c:strCache>
                <c:ptCount val="6"/>
                <c:pt idx="0">
                  <c:v> Year 0 </c:v>
                </c:pt>
                <c:pt idx="1">
                  <c:v> Year 1 </c:v>
                </c:pt>
                <c:pt idx="2">
                  <c:v> Year 2 </c:v>
                </c:pt>
                <c:pt idx="3">
                  <c:v> Year 3 </c:v>
                </c:pt>
                <c:pt idx="4">
                  <c:v> Year 4 </c:v>
                </c:pt>
                <c:pt idx="5">
                  <c:v> Year 5 </c:v>
                </c:pt>
              </c:strCache>
            </c:strRef>
          </c:cat>
          <c:val>
            <c:numRef>
              <c:f>'[PPCBA Max.xlsx]Breakeven Chart'!$B$42:$G$42</c:f>
              <c:numCache>
                <c:formatCode>_("$"* #,##0.00_);_("$"* \(#,##0.00\);_("$"* "-"??_);_(@_)</c:formatCode>
                <c:ptCount val="6"/>
                <c:pt idx="0">
                  <c:v>0</c:v>
                </c:pt>
                <c:pt idx="1">
                  <c:v>4194</c:v>
                </c:pt>
                <c:pt idx="2">
                  <c:v>8388</c:v>
                </c:pt>
                <c:pt idx="3">
                  <c:v>12582</c:v>
                </c:pt>
                <c:pt idx="4">
                  <c:v>16776</c:v>
                </c:pt>
                <c:pt idx="5">
                  <c:v>20970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91-46A2-92EE-E22FD4AD9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016831"/>
        <c:axId val="379621391"/>
      </c:lineChart>
      <c:catAx>
        <c:axId val="37001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621391"/>
        <c:crosses val="autoZero"/>
        <c:auto val="1"/>
        <c:lblAlgn val="ctr"/>
        <c:lblOffset val="100"/>
        <c:noMultiLvlLbl val="0"/>
      </c:catAx>
      <c:valAx>
        <c:axId val="37962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01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bar/nightclub that has no inventory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Higher Efficiency and low </a:t>
            </a:r>
            <a:r>
              <a:rPr lang="en-US"/>
              <a:t>cost of maintenance</a:t>
            </a:r>
            <a:endParaRPr lang="en-US" dirty="0"/>
          </a:p>
          <a:p>
            <a:r>
              <a:rPr lang="en-US" dirty="0"/>
              <a:t>Better knowledge of profitable brands based on detailed reports</a:t>
            </a:r>
          </a:p>
          <a:p>
            <a:r>
              <a:rPr lang="en-US" dirty="0"/>
              <a:t>Not a high setup cost</a:t>
            </a:r>
          </a:p>
          <a:p>
            <a:r>
              <a:rPr lang="en-US" dirty="0"/>
              <a:t>Return on investment can be reached within a month</a:t>
            </a:r>
          </a:p>
          <a:p>
            <a:r>
              <a:rPr lang="en-US" dirty="0"/>
              <a:t>Minimal user and staff training </a:t>
            </a:r>
          </a:p>
          <a:p>
            <a:r>
              <a:rPr lang="en-US" dirty="0"/>
              <a:t>Minimal wastage of resources </a:t>
            </a:r>
          </a:p>
          <a:p>
            <a:r>
              <a:rPr lang="en-US" dirty="0"/>
              <a:t>Pull Inventory 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4A1-2A29-4785-9640-9E67051E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BF0F-9108-48F9-BE34-4731DC4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One-Time Costs: $6,644.98</a:t>
            </a:r>
          </a:p>
          <a:p>
            <a:pPr marL="0" indent="0">
              <a:buNone/>
            </a:pPr>
            <a:r>
              <a:rPr lang="en-US" dirty="0"/>
              <a:t>Recurring Costs: $400/year</a:t>
            </a:r>
          </a:p>
          <a:p>
            <a:pPr marL="0" indent="0">
              <a:buNone/>
            </a:pPr>
            <a:r>
              <a:rPr lang="en-US" dirty="0"/>
              <a:t>Benefits: $4,194/year</a:t>
            </a:r>
          </a:p>
          <a:p>
            <a:pPr marL="0" indent="0">
              <a:buNone/>
            </a:pPr>
            <a:r>
              <a:rPr lang="en-US" dirty="0"/>
              <a:t>Breakeven Year 2</a:t>
            </a:r>
          </a:p>
          <a:p>
            <a:pPr marL="0" indent="0">
              <a:buNone/>
            </a:pPr>
            <a:r>
              <a:rPr lang="en-US" dirty="0"/>
              <a:t>ROI: 94.80%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103771-7F62-4FD5-B47A-D6B78A69A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443089"/>
              </p:ext>
            </p:extLst>
          </p:nvPr>
        </p:nvGraphicFramePr>
        <p:xfrm>
          <a:off x="4924456" y="2350240"/>
          <a:ext cx="3883980" cy="3411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4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top down approach as shown in the Structure Chart</a:t>
            </a:r>
          </a:p>
          <a:p>
            <a:r>
              <a:rPr lang="en-US" dirty="0"/>
              <a:t>We used the System Development Life Cycle (SDLC) to develop this application.</a:t>
            </a:r>
          </a:p>
          <a:p>
            <a:r>
              <a:rPr lang="en-US" dirty="0"/>
              <a:t>The system features include:</a:t>
            </a:r>
          </a:p>
          <a:p>
            <a:pPr lvl="1"/>
            <a:r>
              <a:rPr lang="en-US" dirty="0"/>
              <a:t>Input inventory</a:t>
            </a:r>
          </a:p>
          <a:p>
            <a:pPr lvl="1"/>
            <a:r>
              <a:rPr lang="en-US" dirty="0"/>
              <a:t>Keep track of pull inventory</a:t>
            </a:r>
          </a:p>
          <a:p>
            <a:pPr lvl="1"/>
            <a:r>
              <a:rPr lang="en-US" dirty="0"/>
              <a:t>Input vendors</a:t>
            </a:r>
          </a:p>
          <a:p>
            <a:pPr lvl="1"/>
            <a:r>
              <a:rPr lang="en-US" dirty="0"/>
              <a:t>Input invoices</a:t>
            </a:r>
          </a:p>
          <a:p>
            <a:pPr lvl="1"/>
            <a:r>
              <a:rPr lang="en-US" dirty="0"/>
              <a:t>Report on inventory, pull inventory, </a:t>
            </a:r>
            <a:r>
              <a:rPr lang="en-US"/>
              <a:t>and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and YouTube are excellent resources for Microsoft Access tutorials</a:t>
            </a:r>
          </a:p>
          <a:p>
            <a:r>
              <a:rPr lang="en-US" dirty="0"/>
              <a:t>Teamwork can be stressful</a:t>
            </a:r>
          </a:p>
          <a:p>
            <a:r>
              <a:rPr lang="en-US" dirty="0"/>
              <a:t>Starting early on tasks is key to producing good work</a:t>
            </a:r>
          </a:p>
          <a:p>
            <a:r>
              <a:rPr lang="en-US" dirty="0"/>
              <a:t>Inventory systems are not generic- need to be tailored to individual situation</a:t>
            </a:r>
          </a:p>
          <a:p>
            <a:r>
              <a:rPr lang="en-US" dirty="0"/>
              <a:t>Proper documentation is key to an easy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After Implementation the system could streamline the desired queries and so a lot of effort was reduced</a:t>
            </a:r>
          </a:p>
          <a:p>
            <a:r>
              <a:rPr lang="en-US" dirty="0"/>
              <a:t>The Ability to generate structured reports was an added advantage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254</TotalTime>
  <Words>351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Book Antiqua</vt:lpstr>
      <vt:lpstr>Wingdings 2</vt:lpstr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Expected Benefits</vt:lpstr>
      <vt:lpstr>Overall System Structure 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Thomas Jorgensen</cp:lastModifiedBy>
  <cp:revision>23</cp:revision>
  <dcterms:created xsi:type="dcterms:W3CDTF">2018-04-11T23:13:16Z</dcterms:created>
  <dcterms:modified xsi:type="dcterms:W3CDTF">2018-05-01T00:22:20Z</dcterms:modified>
</cp:coreProperties>
</file>